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0" r:id="rId7"/>
    <p:sldId id="266" r:id="rId8"/>
    <p:sldId id="271" r:id="rId9"/>
    <p:sldId id="270" r:id="rId10"/>
    <p:sldId id="261" r:id="rId11"/>
    <p:sldId id="262" r:id="rId12"/>
    <p:sldId id="263" r:id="rId13"/>
    <p:sldId id="264" r:id="rId14"/>
    <p:sldId id="26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57E602-CE83-6642-867D-C562D20A7C7C}">
          <p14:sldIdLst>
            <p14:sldId id="256"/>
            <p14:sldId id="257"/>
            <p14:sldId id="258"/>
            <p14:sldId id="259"/>
            <p14:sldId id="269"/>
            <p14:sldId id="260"/>
            <p14:sldId id="266"/>
            <p14:sldId id="271"/>
          </p14:sldIdLst>
        </p14:section>
        <p14:section name="Untitled Section" id="{03E63154-7278-8B4C-BA66-FB2BC87BBBAF}">
          <p14:sldIdLst>
            <p14:sldId id="270"/>
            <p14:sldId id="261"/>
            <p14:sldId id="262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5"/>
    <p:restoredTop sz="96358"/>
  </p:normalViewPr>
  <p:slideViewPr>
    <p:cSldViewPr snapToGrid="0" snapToObjects="1">
      <p:cViewPr varScale="1">
        <p:scale>
          <a:sx n="127" d="100"/>
          <a:sy n="127" d="100"/>
        </p:scale>
        <p:origin x="4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4408" y="1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D318B-3183-8E4F-9E0A-9D2E9241468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9946-5868-3A46-9355-68B3972B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6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59946-5868-3A46-9355-68B3972B8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8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59946-5868-3A46-9355-68B3972B8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1F56-C321-734A-9746-329BB4F78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08E4-A3F0-DC40-BB6D-ED5DA5516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83CA-3C38-2946-A6B3-042C048A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BD27-5BBB-DC47-B9A4-B44284E5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1E1-D787-6A49-9E84-0C5FCD32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EB15-75E0-314C-B3AD-CE10898C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3EAF4-D310-A345-B959-D3DD7C52F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86F2-25D6-ED43-B71A-486094E7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C717D-D375-7346-BCF9-BB7A4CDA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1E1-D787-6A49-9E84-0C5FCD32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234B3-68C0-B549-B3E7-B7F75343B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BE4FA-C069-BC40-AEDA-6F0AFA441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7093E-8ACB-DC44-8CA3-1A7210D1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CDD20-7775-C04E-84F1-BA4509BA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1E1-D787-6A49-9E84-0C5FCD32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01B6-6335-1648-ADE1-0C155D84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B5E9-85C5-3A41-8771-42F62DCB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itchFamily="2" charset="2"/>
              <a:buChar char="§"/>
              <a:defRPr sz="2400"/>
            </a:lvl1pPr>
            <a:lvl2pPr marL="685800" indent="-22860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7407B-7A87-0A40-8628-074F29DB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C36C8-552A-364E-A09D-8A96CB61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1E1-D787-6A49-9E84-0C5FCD32F5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BA2FD1-70D3-AB46-922C-C6A9B7668944}"/>
              </a:ext>
            </a:extLst>
          </p:cNvPr>
          <p:cNvSpPr/>
          <p:nvPr userDrawn="1"/>
        </p:nvSpPr>
        <p:spPr>
          <a:xfrm>
            <a:off x="219074" y="507598"/>
            <a:ext cx="180000" cy="180000"/>
          </a:xfrm>
          <a:prstGeom prst="rect">
            <a:avLst/>
          </a:prstGeom>
          <a:solidFill>
            <a:srgbClr val="DF0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2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0B0F-EB72-8343-95AD-6F9992C2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F77C6-1870-0648-AD79-8C38B49B0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13BB-F219-2747-A936-E59BE30B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9BB4-723C-C74F-9DC8-AFD5FB0A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1E1-D787-6A49-9E84-0C5FCD32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7C39-A5B5-0A46-8CED-B571D54E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0F5E-F245-2A40-8067-E98187D3A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8CF03-A199-6540-A1AE-6E249EA1E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C134C-4248-4942-83D2-7CDF6227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6487F-9571-234E-A0A7-F5556A1F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1E1-D787-6A49-9E84-0C5FCD32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3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D280-C4F3-C442-B776-AE84330F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A0E0D-024C-7D4D-B579-9E80A70C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57A7A-F5B3-9B44-995F-DFDB043BD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74A3C-9920-2547-AD8C-D43F16A75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48BB-7B86-DA42-A804-EF10217C6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F8563-387D-3348-8114-30D051CB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295C5-573E-0548-A510-EDD63462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1E1-D787-6A49-9E84-0C5FCD32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4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EE41-310B-654E-AC7D-274A4F35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AF2BB-D042-8C46-A2CE-531DB6AF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FAB21-5AB7-E849-9644-A46C2EF7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1E1-D787-6A49-9E84-0C5FCD32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2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81B82-8BA4-A546-9F4C-4DB0A01F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69AA-6D2D-C942-8CBF-2DA353C2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1E1-D787-6A49-9E84-0C5FCD32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8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1314-1998-CF49-BFFC-7CAAED12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A545-A790-2C48-9AD3-C9F34F326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57F3D-52C9-1E42-A1AF-D7FF09E2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13710-C6A3-2449-85A3-87913A2E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D3B1-736A-F749-B67D-063599CC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1E1-D787-6A49-9E84-0C5FCD32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3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A197-4D2A-D84B-96E7-9DA072DF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92864-6020-AF41-8AF5-5A5C9D237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B8CAF-9F45-A64C-8898-86B31064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4EC36-4E17-3048-A020-6BB9AFA1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85D04-CA26-A542-8DFA-C7071B85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1E1-D787-6A49-9E84-0C5FCD32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C5C34B-21DA-F74B-A9E8-CBAE685E316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72518" y="6197568"/>
            <a:ext cx="541561" cy="54156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C821F-8894-A541-A939-954077C3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99" y="223476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145A1-47A5-B847-9242-8E239F7D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99" y="1102659"/>
            <a:ext cx="10800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D944E-83BC-7C49-B9CD-3C3D8ECAF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01499" y="6468349"/>
            <a:ext cx="41148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D4855-C1F1-6F4C-8625-20EA4A43F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8899" y="6468349"/>
            <a:ext cx="72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FD1E1-D787-6A49-9E84-0C5FCD32F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hyperlink" Target="mailto:adarsh@ankana.te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1548931-04C6-2449-B8D7-7372D93DF3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341AE6-FE5D-9141-94BC-F3B769BEC101}"/>
              </a:ext>
            </a:extLst>
          </p:cNvPr>
          <p:cNvSpPr/>
          <p:nvPr/>
        </p:nvSpPr>
        <p:spPr>
          <a:xfrm>
            <a:off x="4238977" y="0"/>
            <a:ext cx="3714045" cy="6857999"/>
          </a:xfrm>
          <a:prstGeom prst="rect">
            <a:avLst/>
          </a:prstGeom>
          <a:solidFill>
            <a:schemeClr val="tx2">
              <a:lumMod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62EAA-2B67-244A-891D-2612144CC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975" y="2920999"/>
            <a:ext cx="3714045" cy="18287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Banking</a:t>
            </a:r>
          </a:p>
          <a:p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</a:rPr>
              <a:t>Opportunity identification through factors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1ED78F-7607-9D4F-AF31-FECACA1543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901" t="-6113" b="-1"/>
          <a:stretch/>
        </p:blipFill>
        <p:spPr>
          <a:xfrm>
            <a:off x="5032232" y="1942670"/>
            <a:ext cx="2127536" cy="345777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3EBFAFB0-406F-2F46-8D94-DDEB0E5FF368}"/>
              </a:ext>
            </a:extLst>
          </p:cNvPr>
          <p:cNvSpPr txBox="1">
            <a:spLocks/>
          </p:cNvSpPr>
          <p:nvPr/>
        </p:nvSpPr>
        <p:spPr>
          <a:xfrm>
            <a:off x="4238975" y="4877060"/>
            <a:ext cx="3714045" cy="1828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FFC000"/>
                </a:solidFill>
              </a:rPr>
              <a:t>07 OCT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FB0A0-C391-F640-8BE5-4A28FAAB3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997" y="422780"/>
            <a:ext cx="1270000" cy="127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4F05E2-2DDB-5B4A-A20D-2C9E3D9B6109}"/>
              </a:ext>
            </a:extLst>
          </p:cNvPr>
          <p:cNvSpPr txBox="1">
            <a:spLocks/>
          </p:cNvSpPr>
          <p:nvPr/>
        </p:nvSpPr>
        <p:spPr>
          <a:xfrm>
            <a:off x="4571739" y="6361744"/>
            <a:ext cx="3048516" cy="42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Montserrat Medium" pitchFamily="2" charset="77"/>
              </a:rPr>
              <a:t>ANKANA TECHNOLOGIES</a:t>
            </a:r>
          </a:p>
        </p:txBody>
      </p:sp>
    </p:spTree>
    <p:extLst>
      <p:ext uri="{BB962C8B-B14F-4D97-AF65-F5344CB8AC3E}">
        <p14:creationId xmlns:p14="http://schemas.microsoft.com/office/powerpoint/2010/main" val="78632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5F18-FDE0-BA43-82CA-C946F658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0733-76B6-414C-8A32-2C9F1821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Sex</a:t>
            </a:r>
          </a:p>
          <a:p>
            <a:r>
              <a:rPr lang="en-US" sz="2000" dirty="0"/>
              <a:t>Age Group</a:t>
            </a:r>
          </a:p>
          <a:p>
            <a:r>
              <a:rPr lang="en-US" sz="2000" dirty="0"/>
              <a:t>Education</a:t>
            </a:r>
          </a:p>
          <a:p>
            <a:r>
              <a:rPr lang="en-US" sz="2000" dirty="0"/>
              <a:t>Occupation</a:t>
            </a:r>
          </a:p>
          <a:p>
            <a:r>
              <a:rPr lang="en-US" sz="2000" dirty="0"/>
              <a:t>Income Group</a:t>
            </a:r>
          </a:p>
          <a:p>
            <a:r>
              <a:rPr lang="en-US" sz="2000" dirty="0"/>
              <a:t>Status</a:t>
            </a:r>
          </a:p>
          <a:p>
            <a:r>
              <a:rPr lang="en-US" sz="2000" dirty="0"/>
              <a:t>Household Size</a:t>
            </a:r>
          </a:p>
          <a:p>
            <a:r>
              <a:rPr lang="en-US" sz="2000" dirty="0"/>
              <a:t>Ethnicity</a:t>
            </a:r>
          </a:p>
          <a:p>
            <a:r>
              <a:rPr lang="en-US" sz="2000" dirty="0"/>
              <a:t>Immigration, </a:t>
            </a:r>
            <a:r>
              <a:rPr lang="en-US" sz="2000" dirty="0" err="1"/>
              <a:t>etc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053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9879-7290-9C45-B9E1-CE4FA37B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4D9B-94B8-4E4B-AC66-2F1A9971A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Banks list</a:t>
            </a:r>
          </a:p>
          <a:p>
            <a:r>
              <a:rPr lang="en-US" sz="2000" dirty="0"/>
              <a:t>Branches across the country</a:t>
            </a:r>
          </a:p>
          <a:p>
            <a:r>
              <a:rPr lang="en-US" sz="2000" dirty="0"/>
              <a:t>Services offered</a:t>
            </a:r>
          </a:p>
          <a:p>
            <a:r>
              <a:rPr lang="en-US" sz="2000" dirty="0"/>
              <a:t>Bank size</a:t>
            </a:r>
          </a:p>
        </p:txBody>
      </p:sp>
    </p:spTree>
    <p:extLst>
      <p:ext uri="{BB962C8B-B14F-4D97-AF65-F5344CB8AC3E}">
        <p14:creationId xmlns:p14="http://schemas.microsoft.com/office/powerpoint/2010/main" val="384820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D9D1-1316-A14E-9809-A5583FF7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0159-5567-E74A-A7C6-86DF481D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Major industries in a location</a:t>
            </a:r>
          </a:p>
          <a:p>
            <a:r>
              <a:rPr lang="en-US" sz="2000" dirty="0"/>
              <a:t>Industry size and turnover</a:t>
            </a:r>
          </a:p>
          <a:p>
            <a:r>
              <a:rPr lang="en-US" sz="2000" dirty="0"/>
              <a:t>Employment</a:t>
            </a:r>
          </a:p>
          <a:p>
            <a:r>
              <a:rPr lang="en-US" sz="2000" dirty="0"/>
              <a:t>Tourism</a:t>
            </a:r>
          </a:p>
          <a:p>
            <a:r>
              <a:rPr lang="en-US" sz="2000" dirty="0"/>
              <a:t>International Ports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593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F0A0-5CF0-E241-AF48-2E5F5097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HNI 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C307-5FF9-3B48-8AC1-2C8506E9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Presence of HNIs in a location</a:t>
            </a:r>
          </a:p>
          <a:p>
            <a:r>
              <a:rPr lang="en-US" sz="2000" dirty="0"/>
              <a:t>HNI associated industries</a:t>
            </a:r>
          </a:p>
        </p:txBody>
      </p:sp>
    </p:spTree>
    <p:extLst>
      <p:ext uri="{BB962C8B-B14F-4D97-AF65-F5344CB8AC3E}">
        <p14:creationId xmlns:p14="http://schemas.microsoft.com/office/powerpoint/2010/main" val="256230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834F-1355-A94C-97DA-69E7430C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Deposits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6C07-3429-9D47-B246-588BC626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Deposits in a area or sub-division</a:t>
            </a:r>
          </a:p>
          <a:p>
            <a:r>
              <a:rPr lang="en-US" sz="2000" dirty="0"/>
              <a:t>Loan potential - weighted with deposits</a:t>
            </a:r>
          </a:p>
          <a:p>
            <a:r>
              <a:rPr lang="en-US" sz="2000" dirty="0"/>
              <a:t>Investments  in the area</a:t>
            </a:r>
          </a:p>
          <a:p>
            <a:r>
              <a:rPr lang="en-US" sz="2000" dirty="0"/>
              <a:t>Housing in the area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353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B3A39-5C35-904B-ACBE-D7CA58C2C6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1980" cy="68669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341AE6-FE5D-9141-94BC-F3B769BEC101}"/>
              </a:ext>
            </a:extLst>
          </p:cNvPr>
          <p:cNvSpPr/>
          <p:nvPr/>
        </p:nvSpPr>
        <p:spPr>
          <a:xfrm>
            <a:off x="4238977" y="0"/>
            <a:ext cx="3714045" cy="6857999"/>
          </a:xfrm>
          <a:prstGeom prst="rect">
            <a:avLst/>
          </a:prstGeom>
          <a:solidFill>
            <a:schemeClr val="tx2">
              <a:lumMod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62EAA-2B67-244A-891D-2612144CC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975" y="2920999"/>
            <a:ext cx="3714045" cy="18287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</a:rPr>
              <a:t>THANK YOU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EBFAFB0-406F-2F46-8D94-DDEB0E5FF368}"/>
              </a:ext>
            </a:extLst>
          </p:cNvPr>
          <p:cNvSpPr txBox="1">
            <a:spLocks/>
          </p:cNvSpPr>
          <p:nvPr/>
        </p:nvSpPr>
        <p:spPr>
          <a:xfrm>
            <a:off x="4238975" y="4877060"/>
            <a:ext cx="3714045" cy="1828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adarsh@ankana.tech</a:t>
            </a:r>
            <a:endParaRPr lang="en-US" sz="1400" i="1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rgbClr val="FFC000"/>
              </a:solidFill>
            </a:endParaRPr>
          </a:p>
          <a:p>
            <a:r>
              <a:rPr lang="en-US" sz="1400" i="1" dirty="0">
                <a:solidFill>
                  <a:srgbClr val="FFC000"/>
                </a:solidFill>
              </a:rPr>
              <a:t>website</a:t>
            </a:r>
          </a:p>
          <a:p>
            <a:r>
              <a:rPr lang="en-US" sz="1400" b="1" dirty="0" err="1">
                <a:solidFill>
                  <a:srgbClr val="FFC000"/>
                </a:solidFill>
              </a:rPr>
              <a:t>ankana.tech</a:t>
            </a:r>
            <a:endParaRPr lang="en-US" sz="1400" b="1" dirty="0">
              <a:solidFill>
                <a:srgbClr val="FFC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8F204-1A97-4A48-AF66-59C344916C7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901" t="-6113" b="-1"/>
          <a:stretch/>
        </p:blipFill>
        <p:spPr>
          <a:xfrm>
            <a:off x="5032232" y="1942670"/>
            <a:ext cx="2127536" cy="345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2A29F-DC3B-654C-8968-EEA7A5683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997" y="422780"/>
            <a:ext cx="1270000" cy="127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86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0D09B08-7C54-8541-89E4-894A746367CF}"/>
              </a:ext>
            </a:extLst>
          </p:cNvPr>
          <p:cNvSpPr/>
          <p:nvPr/>
        </p:nvSpPr>
        <p:spPr>
          <a:xfrm>
            <a:off x="3054699" y="5215095"/>
            <a:ext cx="6169688" cy="673239"/>
          </a:xfrm>
          <a:prstGeom prst="rect">
            <a:avLst/>
          </a:prstGeom>
          <a:solidFill>
            <a:srgbClr val="DF0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40B06-F1D7-5F43-A00C-FA532234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banks like to </a:t>
            </a:r>
            <a:r>
              <a:rPr lang="en-US" dirty="0">
                <a:solidFill>
                  <a:srgbClr val="DF0B08"/>
                </a:solidFill>
              </a:rPr>
              <a:t>achieve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B4189-6DF2-DC4C-9E3A-A38BC9EC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076" y="2056719"/>
            <a:ext cx="2381706" cy="2381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357FF-3F83-9E4A-A21A-0A834A469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16" y="2056719"/>
            <a:ext cx="2381706" cy="2381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77DAC-9872-B14D-BDCA-18CFA5717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046" y="2056719"/>
            <a:ext cx="2381706" cy="2381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8CFBD1-5274-8341-A242-1D3491154040}"/>
              </a:ext>
            </a:extLst>
          </p:cNvPr>
          <p:cNvSpPr/>
          <p:nvPr/>
        </p:nvSpPr>
        <p:spPr>
          <a:xfrm>
            <a:off x="1037044" y="1504312"/>
            <a:ext cx="310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Growth in existing business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B3BBF-262B-E74F-B2E9-264E6A0FEB0B}"/>
              </a:ext>
            </a:extLst>
          </p:cNvPr>
          <p:cNvSpPr/>
          <p:nvPr/>
        </p:nvSpPr>
        <p:spPr>
          <a:xfrm>
            <a:off x="4612798" y="1504312"/>
            <a:ext cx="289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Expand to new territories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F4F43-DB81-FB44-B2E2-786FEC9830FF}"/>
              </a:ext>
            </a:extLst>
          </p:cNvPr>
          <p:cNvSpPr/>
          <p:nvPr/>
        </p:nvSpPr>
        <p:spPr>
          <a:xfrm>
            <a:off x="8410279" y="1504312"/>
            <a:ext cx="2237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Cross-sell products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66D7CB-C9AA-1F4F-A6FB-1BECCD73F6FE}"/>
              </a:ext>
            </a:extLst>
          </p:cNvPr>
          <p:cNvSpPr/>
          <p:nvPr/>
        </p:nvSpPr>
        <p:spPr>
          <a:xfrm>
            <a:off x="3887831" y="5353688"/>
            <a:ext cx="4416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Custom solutions for business problems</a:t>
            </a: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8E84C42-83B1-6B44-9031-185993A629B6}"/>
              </a:ext>
            </a:extLst>
          </p:cNvPr>
          <p:cNvSpPr/>
          <p:nvPr/>
        </p:nvSpPr>
        <p:spPr>
          <a:xfrm rot="5400000">
            <a:off x="5956507" y="1253875"/>
            <a:ext cx="181610" cy="6916864"/>
          </a:xfrm>
          <a:prstGeom prst="rightBracket">
            <a:avLst/>
          </a:prstGeom>
          <a:ln w="12700">
            <a:solidFill>
              <a:srgbClr val="DF0B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012A1C0-5D67-AE4D-8A3A-63359C0815CC}"/>
              </a:ext>
            </a:extLst>
          </p:cNvPr>
          <p:cNvSpPr/>
          <p:nvPr/>
        </p:nvSpPr>
        <p:spPr>
          <a:xfrm rot="10800000">
            <a:off x="5740837" y="4816104"/>
            <a:ext cx="612949" cy="130628"/>
          </a:xfrm>
          <a:prstGeom prst="triangle">
            <a:avLst/>
          </a:prstGeom>
          <a:solidFill>
            <a:srgbClr val="DF0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7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B06-F1D7-5F43-A00C-FA532234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solidFill>
                  <a:srgbClr val="DF0B08"/>
                </a:solidFill>
              </a:rPr>
              <a:t>data</a:t>
            </a:r>
            <a:r>
              <a:rPr lang="en-US" dirty="0"/>
              <a:t> can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450D-5A47-EC44-A8EA-26205F98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98" y="1102659"/>
            <a:ext cx="8264037" cy="5040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With data we can achieve these goals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Growth in existing business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</a:t>
            </a:r>
            <a:r>
              <a:rPr lang="en-US" sz="1800" b="1" dirty="0">
                <a:solidFill>
                  <a:srgbClr val="DF0B08"/>
                </a:solidFill>
              </a:rPr>
              <a:t>potential gaps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across different factors using demographics, socio-economic and industry presence data.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Expand to new territories 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</a:t>
            </a:r>
            <a:r>
              <a:rPr lang="en-US" sz="1800" b="1" dirty="0">
                <a:solidFill>
                  <a:srgbClr val="DF0B08"/>
                </a:solidFill>
              </a:rPr>
              <a:t>potential locations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across the country where services can best match.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Cross-sell products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analysis on products and identify</a:t>
            </a:r>
            <a:r>
              <a:rPr lang="en-US" sz="1800" b="1" dirty="0">
                <a:solidFill>
                  <a:srgbClr val="DF0B08"/>
                </a:solidFill>
              </a:rPr>
              <a:t> potential channels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cross sell them.</a:t>
            </a:r>
            <a:endParaRPr lang="en-US" sz="1800" b="1" dirty="0">
              <a:solidFill>
                <a:srgbClr val="DF0B0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Custom solutions to business problems</a:t>
            </a:r>
          </a:p>
          <a:p>
            <a:pPr lvl="1">
              <a:lnSpc>
                <a:spcPct val="120000"/>
              </a:lnSpc>
            </a:pPr>
            <a:r>
              <a:rPr lang="en-US" sz="1800" b="1" dirty="0">
                <a:solidFill>
                  <a:srgbClr val="DF0B08"/>
                </a:solidFill>
              </a:rPr>
              <a:t>Strategize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sales and marketing approach, by answering business problems.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398E0-4C76-7B4E-A2A8-0D083446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942" y="1542002"/>
            <a:ext cx="1222192" cy="12221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DC5F91-930F-4546-A442-47FE1315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942" y="2843785"/>
            <a:ext cx="1222192" cy="12221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695F96-2DDB-8E43-AFE2-270E963B7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942" y="4145568"/>
            <a:ext cx="1222192" cy="12221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622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B06-F1D7-5F43-A00C-FA532234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factors / </a:t>
            </a:r>
            <a:r>
              <a:rPr lang="en-US" dirty="0">
                <a:solidFill>
                  <a:srgbClr val="DF0B08"/>
                </a:solidFill>
              </a:rPr>
              <a:t>dimensions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BC1F2-5B16-BB49-A0DB-B021E62C2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910" y="943476"/>
            <a:ext cx="7386213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7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B06-F1D7-5F43-A00C-FA532234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factors / </a:t>
            </a:r>
            <a:r>
              <a:rPr lang="en-US" dirty="0">
                <a:solidFill>
                  <a:srgbClr val="DF0B08"/>
                </a:solidFill>
              </a:rPr>
              <a:t>dimensions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BC1F2-5B16-BB49-A0DB-B021E62C2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910" y="943476"/>
            <a:ext cx="7386213" cy="51525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6ABD64-4BE6-BC40-9E8C-149421FA59DE}"/>
              </a:ext>
            </a:extLst>
          </p:cNvPr>
          <p:cNvSpPr txBox="1"/>
          <p:nvPr/>
        </p:nvSpPr>
        <p:spPr>
          <a:xfrm>
            <a:off x="8262630" y="1014884"/>
            <a:ext cx="24465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100" i="1" dirty="0">
                <a:solidFill>
                  <a:srgbClr val="DF0B08"/>
                </a:solidFill>
              </a:rPr>
              <a:t>What industries are predominant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100" i="1" dirty="0">
                <a:solidFill>
                  <a:srgbClr val="DF0B08"/>
                </a:solidFill>
              </a:rPr>
              <a:t>Potential industries to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3B473-59F0-6B4E-B404-D6BA410DBC42}"/>
              </a:ext>
            </a:extLst>
          </p:cNvPr>
          <p:cNvSpPr txBox="1"/>
          <p:nvPr/>
        </p:nvSpPr>
        <p:spPr>
          <a:xfrm>
            <a:off x="9485882" y="2496055"/>
            <a:ext cx="2079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100" i="1" dirty="0">
                <a:solidFill>
                  <a:srgbClr val="DF0B08"/>
                </a:solidFill>
              </a:rPr>
              <a:t>Potential demographics attribute to consider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100" i="1" dirty="0">
                <a:solidFill>
                  <a:srgbClr val="DF0B08"/>
                </a:solidFill>
              </a:rPr>
              <a:t>Socio Economic factors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A402F-B747-6349-920E-390241F93FD9}"/>
              </a:ext>
            </a:extLst>
          </p:cNvPr>
          <p:cNvSpPr txBox="1"/>
          <p:nvPr/>
        </p:nvSpPr>
        <p:spPr>
          <a:xfrm>
            <a:off x="9161204" y="4376771"/>
            <a:ext cx="2297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100" i="1" dirty="0">
                <a:solidFill>
                  <a:srgbClr val="DF0B08"/>
                </a:solidFill>
              </a:rPr>
              <a:t>Presence of ethnic mix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100" i="1" dirty="0">
                <a:solidFill>
                  <a:srgbClr val="DF0B08"/>
                </a:solidFill>
              </a:rPr>
              <a:t>Immigrants and aboriginals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E4844-76DA-A245-9C79-C038B5003D6C}"/>
              </a:ext>
            </a:extLst>
          </p:cNvPr>
          <p:cNvSpPr txBox="1"/>
          <p:nvPr/>
        </p:nvSpPr>
        <p:spPr>
          <a:xfrm>
            <a:off x="8121318" y="5811775"/>
            <a:ext cx="2079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100" i="1" dirty="0">
                <a:solidFill>
                  <a:srgbClr val="DF0B08"/>
                </a:solidFill>
              </a:rPr>
              <a:t>Housing market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100" i="1" dirty="0">
                <a:solidFill>
                  <a:srgbClr val="DF0B08"/>
                </a:solidFill>
              </a:rPr>
              <a:t>Loan potential for housing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EAA77-B863-A741-BBAC-68C39AE41F04}"/>
              </a:ext>
            </a:extLst>
          </p:cNvPr>
          <p:cNvSpPr txBox="1"/>
          <p:nvPr/>
        </p:nvSpPr>
        <p:spPr>
          <a:xfrm>
            <a:off x="1686697" y="5738440"/>
            <a:ext cx="23839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r">
              <a:buFont typeface="Wingdings" pitchFamily="2" charset="2"/>
              <a:buChar char="Ø"/>
            </a:pPr>
            <a:r>
              <a:rPr lang="en-US" sz="1100" i="1" dirty="0">
                <a:solidFill>
                  <a:srgbClr val="DF0B08"/>
                </a:solidFill>
              </a:rPr>
              <a:t>Presence of HNIs</a:t>
            </a:r>
          </a:p>
          <a:p>
            <a:pPr marL="171450" indent="-171450" algn="r">
              <a:buFont typeface="Wingdings" pitchFamily="2" charset="2"/>
              <a:buChar char="Ø"/>
            </a:pPr>
            <a:r>
              <a:rPr lang="en-US" sz="1100" i="1" dirty="0">
                <a:solidFill>
                  <a:srgbClr val="DF0B08"/>
                </a:solidFill>
              </a:rPr>
              <a:t>Trade and commercial activities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89708-653F-4D45-8B3A-03C06BBF2BEA}"/>
              </a:ext>
            </a:extLst>
          </p:cNvPr>
          <p:cNvSpPr txBox="1"/>
          <p:nvPr/>
        </p:nvSpPr>
        <p:spPr>
          <a:xfrm>
            <a:off x="211015" y="4207494"/>
            <a:ext cx="15688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Ø"/>
            </a:pPr>
            <a:r>
              <a:rPr lang="en-US" sz="1100" i="1" dirty="0">
                <a:solidFill>
                  <a:srgbClr val="DF0B08"/>
                </a:solidFill>
              </a:rPr>
              <a:t>International ports</a:t>
            </a:r>
          </a:p>
          <a:p>
            <a:pPr marL="171450" indent="-171450" algn="r">
              <a:buFont typeface="Wingdings" pitchFamily="2" charset="2"/>
              <a:buChar char="Ø"/>
            </a:pPr>
            <a:r>
              <a:rPr lang="en-US" sz="1100" i="1" dirty="0">
                <a:solidFill>
                  <a:srgbClr val="DF0B08"/>
                </a:solidFill>
              </a:rPr>
              <a:t>Tourism and currency exchange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D1017-6DF1-304A-9208-7D594373A1D0}"/>
              </a:ext>
            </a:extLst>
          </p:cNvPr>
          <p:cNvSpPr txBox="1"/>
          <p:nvPr/>
        </p:nvSpPr>
        <p:spPr>
          <a:xfrm>
            <a:off x="-90866" y="2280611"/>
            <a:ext cx="18657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Ø"/>
            </a:pPr>
            <a:r>
              <a:rPr lang="en-US" sz="1100" i="1" dirty="0">
                <a:solidFill>
                  <a:srgbClr val="DF0B08"/>
                </a:solidFill>
              </a:rPr>
              <a:t>Loan potential and business loans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906B1-F8E8-384C-89A5-EB82A32C5413}"/>
              </a:ext>
            </a:extLst>
          </p:cNvPr>
          <p:cNvSpPr txBox="1"/>
          <p:nvPr/>
        </p:nvSpPr>
        <p:spPr>
          <a:xfrm>
            <a:off x="802918" y="1101726"/>
            <a:ext cx="2555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r">
              <a:buFont typeface="Wingdings" pitchFamily="2" charset="2"/>
              <a:buChar char="Ø"/>
            </a:pPr>
            <a:r>
              <a:rPr lang="en-US" sz="1100" i="1" dirty="0">
                <a:solidFill>
                  <a:srgbClr val="DF0B08"/>
                </a:solidFill>
              </a:rPr>
              <a:t>Banking presence and competition</a:t>
            </a:r>
          </a:p>
          <a:p>
            <a:pPr marL="171450" indent="-171450" algn="r">
              <a:buFont typeface="Wingdings" pitchFamily="2" charset="2"/>
              <a:buChar char="Ø"/>
            </a:pPr>
            <a:r>
              <a:rPr lang="en-US" sz="1100" i="1" dirty="0">
                <a:solidFill>
                  <a:srgbClr val="DF0B08"/>
                </a:solidFill>
              </a:rPr>
              <a:t>Banking products presence</a:t>
            </a:r>
          </a:p>
        </p:txBody>
      </p:sp>
    </p:spTree>
    <p:extLst>
      <p:ext uri="{BB962C8B-B14F-4D97-AF65-F5344CB8AC3E}">
        <p14:creationId xmlns:p14="http://schemas.microsoft.com/office/powerpoint/2010/main" val="25381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B06-F1D7-5F43-A00C-FA532234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A5AA8-AACC-D04E-843B-2184C1DE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68" y="1410113"/>
            <a:ext cx="4998711" cy="46841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7F2A6A-3978-D64F-AE0F-CF5BE3065076}"/>
              </a:ext>
            </a:extLst>
          </p:cNvPr>
          <p:cNvSpPr/>
          <p:nvPr/>
        </p:nvSpPr>
        <p:spPr>
          <a:xfrm>
            <a:off x="6324153" y="3361123"/>
            <a:ext cx="52615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address certain business problems (like top locations to expand), finite variables are considered and given weightage.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9F452-D931-F84E-895A-7A1CADE97BB2}"/>
              </a:ext>
            </a:extLst>
          </p:cNvPr>
          <p:cNvSpPr/>
          <p:nvPr/>
        </p:nvSpPr>
        <p:spPr>
          <a:xfrm>
            <a:off x="6316123" y="1829134"/>
            <a:ext cx="4254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numerous variables that can be considered from various data.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862F0-FCC7-6B4F-BDB0-7B6A78DC553C}"/>
              </a:ext>
            </a:extLst>
          </p:cNvPr>
          <p:cNvSpPr/>
          <p:nvPr/>
        </p:nvSpPr>
        <p:spPr>
          <a:xfrm>
            <a:off x="6324153" y="5040872"/>
            <a:ext cx="52615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result can be further customized based on specific bank / a service / or other combinations.</a:t>
            </a:r>
          </a:p>
        </p:txBody>
      </p:sp>
    </p:spTree>
    <p:extLst>
      <p:ext uri="{BB962C8B-B14F-4D97-AF65-F5344CB8AC3E}">
        <p14:creationId xmlns:p14="http://schemas.microsoft.com/office/powerpoint/2010/main" val="313211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7A9F-7EDB-9E4C-9A18-E5BEF099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</a:t>
            </a:r>
            <a:r>
              <a:rPr lang="en-US" dirty="0">
                <a:solidFill>
                  <a:srgbClr val="DF0B08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9A608-D317-A64F-9D95-BE931EA5B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analyzing the business problems; insights are derived and recommended. The results can be presented in a infographic rich presentation.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Following are some of the insights that can be derived: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Potential locations for new branches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potential services (location based)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Loans potential (location/industry based)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Targeted banking (location based)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8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6D9F-65C0-074F-BB94-71C52113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62C1E-9112-3142-AB99-232F25AD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789" y="1664536"/>
            <a:ext cx="4089400" cy="4292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2EA4B0-73AA-E146-9215-2B8BA369D7F7}"/>
              </a:ext>
            </a:extLst>
          </p:cNvPr>
          <p:cNvSpPr/>
          <p:nvPr/>
        </p:nvSpPr>
        <p:spPr>
          <a:xfrm>
            <a:off x="658899" y="1039920"/>
            <a:ext cx="10293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Business problem: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are the potential counties to set up a bank branch in Ontario.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3A532-EEC2-BE41-A723-F2A074B1035B}"/>
              </a:ext>
            </a:extLst>
          </p:cNvPr>
          <p:cNvSpPr/>
          <p:nvPr/>
        </p:nvSpPr>
        <p:spPr>
          <a:xfrm>
            <a:off x="658899" y="2209733"/>
            <a:ext cx="38829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Explore through Heat map: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Plot heat map of counties based on calculated index (high to low).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72DD7-ED73-5643-A259-01638AF14BB8}"/>
              </a:ext>
            </a:extLst>
          </p:cNvPr>
          <p:cNvSpPr/>
          <p:nvPr/>
        </p:nvSpPr>
        <p:spPr>
          <a:xfrm>
            <a:off x="658900" y="1585116"/>
            <a:ext cx="3882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Approach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FC0FC4-210C-1040-A648-F4944592E84C}"/>
              </a:ext>
            </a:extLst>
          </p:cNvPr>
          <p:cNvSpPr/>
          <p:nvPr/>
        </p:nvSpPr>
        <p:spPr>
          <a:xfrm>
            <a:off x="658899" y="3349172"/>
            <a:ext cx="3882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Deepdive</a:t>
            </a:r>
            <a:r>
              <a:rPr lang="en-US" dirty="0"/>
              <a:t> through Radial map: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individual counties plot a radial map showing gap in potential and achieved.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A6467A-713C-BD46-AC28-612BD5D0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851" y="3568365"/>
            <a:ext cx="3790295" cy="2644055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4F65EFA-B6D0-D74E-BD86-7EB790994A19}"/>
              </a:ext>
            </a:extLst>
          </p:cNvPr>
          <p:cNvCxnSpPr>
            <a:cxnSpLocks/>
          </p:cNvCxnSpPr>
          <p:nvPr/>
        </p:nvCxnSpPr>
        <p:spPr>
          <a:xfrm flipV="1">
            <a:off x="6471138" y="4890392"/>
            <a:ext cx="2170444" cy="54576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2DFF123-75DB-414F-A817-02139B5A2BD7}"/>
              </a:ext>
            </a:extLst>
          </p:cNvPr>
          <p:cNvSpPr/>
          <p:nvPr/>
        </p:nvSpPr>
        <p:spPr>
          <a:xfrm>
            <a:off x="647472" y="4701610"/>
            <a:ext cx="3882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Insights and Recommendations: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Actionable insights and recommendations. Rankings, index values and observations.</a:t>
            </a:r>
          </a:p>
        </p:txBody>
      </p:sp>
    </p:spTree>
    <p:extLst>
      <p:ext uri="{BB962C8B-B14F-4D97-AF65-F5344CB8AC3E}">
        <p14:creationId xmlns:p14="http://schemas.microsoft.com/office/powerpoint/2010/main" val="340259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8229-B1AC-A248-A92A-74D59A5D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A8EE-4FD9-BD46-913B-87D961987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5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FFFFFF"/>
      </a:lt1>
      <a:dk2>
        <a:srgbClr val="44546A"/>
      </a:dk2>
      <a:lt2>
        <a:srgbClr val="E7E6E6"/>
      </a:lt2>
      <a:accent1>
        <a:srgbClr val="0096FF"/>
      </a:accent1>
      <a:accent2>
        <a:srgbClr val="FF9300"/>
      </a:accent2>
      <a:accent3>
        <a:srgbClr val="00F900"/>
      </a:accent3>
      <a:accent4>
        <a:srgbClr val="FF2F9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449</Words>
  <Application>Microsoft Macintosh PowerPoint</Application>
  <PresentationFormat>Widescreen</PresentationFormat>
  <Paragraphs>91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Montserrat Medium</vt:lpstr>
      <vt:lpstr>Rockwell</vt:lpstr>
      <vt:lpstr>Wingdings</vt:lpstr>
      <vt:lpstr>Office Theme</vt:lpstr>
      <vt:lpstr>PowerPoint Presentation</vt:lpstr>
      <vt:lpstr>What banks like to achieve</vt:lpstr>
      <vt:lpstr>How data can help</vt:lpstr>
      <vt:lpstr>What are the factors / dimensions</vt:lpstr>
      <vt:lpstr>What are the factors / dimensions</vt:lpstr>
      <vt:lpstr>Approach</vt:lpstr>
      <vt:lpstr>Results and recommendations</vt:lpstr>
      <vt:lpstr>Example</vt:lpstr>
      <vt:lpstr>Appendix</vt:lpstr>
      <vt:lpstr>Demographic Variables</vt:lpstr>
      <vt:lpstr>Competition variables</vt:lpstr>
      <vt:lpstr>Industry Presence</vt:lpstr>
      <vt:lpstr>HNI Presence</vt:lpstr>
      <vt:lpstr>Deposits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Krishna</dc:creator>
  <cp:lastModifiedBy>Deepak Krishna</cp:lastModifiedBy>
  <cp:revision>105</cp:revision>
  <cp:lastPrinted>2019-08-27T15:51:55Z</cp:lastPrinted>
  <dcterms:created xsi:type="dcterms:W3CDTF">2019-04-11T14:10:35Z</dcterms:created>
  <dcterms:modified xsi:type="dcterms:W3CDTF">2019-10-07T09:27:59Z</dcterms:modified>
</cp:coreProperties>
</file>