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006"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45AFD-9D06-47E1-AF65-046CAA2645D1}" type="datetimeFigureOut">
              <a:rPr lang="en-IN" smtClean="0"/>
              <a:t>01-04-2020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D5D79-B80E-474C-A99A-9362BC47BC16}" type="slidenum">
              <a:rPr lang="en-IN" smtClean="0"/>
              <a:t>‹#›</a:t>
            </a:fld>
            <a:endParaRPr lang="en-IN"/>
          </a:p>
        </p:txBody>
      </p:sp>
    </p:spTree>
    <p:extLst>
      <p:ext uri="{BB962C8B-B14F-4D97-AF65-F5344CB8AC3E}">
        <p14:creationId xmlns:p14="http://schemas.microsoft.com/office/powerpoint/2010/main" val="395823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Hi, I’m Adarsh Aravind. Welcome to the presentation.</a:t>
            </a:r>
          </a:p>
          <a:p>
            <a:endParaRPr lang="en-IN" dirty="0"/>
          </a:p>
          <a:p>
            <a:r>
              <a:rPr lang="en-IN" dirty="0"/>
              <a:t>In this video I’ll explain the modelling and verification of web-based ticket vending machine.</a:t>
            </a:r>
          </a:p>
          <a:p>
            <a:endParaRPr lang="en-IN" dirty="0"/>
          </a:p>
        </p:txBody>
      </p:sp>
      <p:sp>
        <p:nvSpPr>
          <p:cNvPr id="4" name="Slide Number Placeholder 3"/>
          <p:cNvSpPr>
            <a:spLocks noGrp="1"/>
          </p:cNvSpPr>
          <p:nvPr>
            <p:ph type="sldNum" sz="quarter" idx="10"/>
          </p:nvPr>
        </p:nvSpPr>
        <p:spPr/>
        <p:txBody>
          <a:bodyPr/>
          <a:lstStyle/>
          <a:p>
            <a:fld id="{597D5D79-B80E-474C-A99A-9362BC47BC16}" type="slidenum">
              <a:rPr lang="en-IN" smtClean="0"/>
              <a:t>1</a:t>
            </a:fld>
            <a:endParaRPr lang="en-IN"/>
          </a:p>
        </p:txBody>
      </p:sp>
    </p:spTree>
    <p:extLst>
      <p:ext uri="{BB962C8B-B14F-4D97-AF65-F5344CB8AC3E}">
        <p14:creationId xmlns:p14="http://schemas.microsoft.com/office/powerpoint/2010/main" val="2384864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I’ll simulate my model on UPPAAL…, and You can also download .xml file from these above mentioned links and run it on the latest version of UPPAAL tool.</a:t>
            </a:r>
          </a:p>
        </p:txBody>
      </p:sp>
      <p:sp>
        <p:nvSpPr>
          <p:cNvPr id="4" name="Slide Number Placeholder 3"/>
          <p:cNvSpPr>
            <a:spLocks noGrp="1"/>
          </p:cNvSpPr>
          <p:nvPr>
            <p:ph type="sldNum" sz="quarter" idx="10"/>
          </p:nvPr>
        </p:nvSpPr>
        <p:spPr/>
        <p:txBody>
          <a:bodyPr/>
          <a:lstStyle/>
          <a:p>
            <a:fld id="{597D5D79-B80E-474C-A99A-9362BC47BC16}" type="slidenum">
              <a:rPr lang="en-IN" smtClean="0"/>
              <a:t>12</a:t>
            </a:fld>
            <a:endParaRPr lang="en-IN"/>
          </a:p>
        </p:txBody>
      </p:sp>
    </p:spTree>
    <p:extLst>
      <p:ext uri="{BB962C8B-B14F-4D97-AF65-F5344CB8AC3E}">
        <p14:creationId xmlns:p14="http://schemas.microsoft.com/office/powerpoint/2010/main" val="1120852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is a screenshot of the verified properties which I already showed in the demo.</a:t>
            </a:r>
          </a:p>
        </p:txBody>
      </p:sp>
      <p:sp>
        <p:nvSpPr>
          <p:cNvPr id="4" name="Slide Number Placeholder 3"/>
          <p:cNvSpPr>
            <a:spLocks noGrp="1"/>
          </p:cNvSpPr>
          <p:nvPr>
            <p:ph type="sldNum" sz="quarter" idx="10"/>
          </p:nvPr>
        </p:nvSpPr>
        <p:spPr/>
        <p:txBody>
          <a:bodyPr/>
          <a:lstStyle/>
          <a:p>
            <a:fld id="{597D5D79-B80E-474C-A99A-9362BC47BC16}" type="slidenum">
              <a:rPr lang="en-IN" smtClean="0"/>
              <a:t>13</a:t>
            </a:fld>
            <a:endParaRPr lang="en-IN"/>
          </a:p>
        </p:txBody>
      </p:sp>
    </p:spTree>
    <p:extLst>
      <p:ext uri="{BB962C8B-B14F-4D97-AF65-F5344CB8AC3E}">
        <p14:creationId xmlns:p14="http://schemas.microsoft.com/office/powerpoint/2010/main" val="1165397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 Have a great time.</a:t>
            </a:r>
          </a:p>
        </p:txBody>
      </p:sp>
      <p:sp>
        <p:nvSpPr>
          <p:cNvPr id="4" name="Slide Number Placeholder 3"/>
          <p:cNvSpPr>
            <a:spLocks noGrp="1"/>
          </p:cNvSpPr>
          <p:nvPr>
            <p:ph type="sldNum" sz="quarter" idx="10"/>
          </p:nvPr>
        </p:nvSpPr>
        <p:spPr/>
        <p:txBody>
          <a:bodyPr/>
          <a:lstStyle/>
          <a:p>
            <a:fld id="{597D5D79-B80E-474C-A99A-9362BC47BC16}" type="slidenum">
              <a:rPr lang="en-IN" smtClean="0"/>
              <a:t>14</a:t>
            </a:fld>
            <a:endParaRPr lang="en-IN"/>
          </a:p>
        </p:txBody>
      </p:sp>
    </p:spTree>
    <p:extLst>
      <p:ext uri="{BB962C8B-B14F-4D97-AF65-F5344CB8AC3E}">
        <p14:creationId xmlns:p14="http://schemas.microsoft.com/office/powerpoint/2010/main" val="388929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I’ll briefly explain what my system is... Design of the model…, Tool used for verifying the correctness of the model…, Requirements of the model…, and we will see the demo at the end of this presentation..</a:t>
            </a:r>
          </a:p>
        </p:txBody>
      </p:sp>
      <p:sp>
        <p:nvSpPr>
          <p:cNvPr id="4" name="Slide Number Placeholder 3"/>
          <p:cNvSpPr>
            <a:spLocks noGrp="1"/>
          </p:cNvSpPr>
          <p:nvPr>
            <p:ph type="sldNum" sz="quarter" idx="10"/>
          </p:nvPr>
        </p:nvSpPr>
        <p:spPr/>
        <p:txBody>
          <a:bodyPr/>
          <a:lstStyle/>
          <a:p>
            <a:fld id="{597D5D79-B80E-474C-A99A-9362BC47BC16}" type="slidenum">
              <a:rPr lang="en-IN" smtClean="0"/>
              <a:t>2</a:t>
            </a:fld>
            <a:endParaRPr lang="en-IN"/>
          </a:p>
        </p:txBody>
      </p:sp>
    </p:spTree>
    <p:extLst>
      <p:ext uri="{BB962C8B-B14F-4D97-AF65-F5344CB8AC3E}">
        <p14:creationId xmlns:p14="http://schemas.microsoft.com/office/powerpoint/2010/main" val="13583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i="0" kern="1200" dirty="0">
                <a:solidFill>
                  <a:schemeClr val="tx1"/>
                </a:solidFill>
                <a:effectLst/>
                <a:latin typeface="+mn-lt"/>
                <a:ea typeface="+mn-ea"/>
                <a:cs typeface="+mn-cs"/>
              </a:rPr>
              <a:t>System modelling.., System verification.., model checking…! What are they?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i="0" kern="1200" dirty="0">
                <a:solidFill>
                  <a:schemeClr val="tx1"/>
                </a:solidFill>
                <a:effectLst/>
                <a:latin typeface="+mn-lt"/>
                <a:ea typeface="+mn-ea"/>
                <a:cs typeface="+mn-cs"/>
              </a:rPr>
              <a:t>System modelling</a:t>
            </a:r>
            <a:r>
              <a:rPr lang="en-IN" sz="1200" b="0" i="0" kern="1200" dirty="0">
                <a:solidFill>
                  <a:schemeClr val="tx1"/>
                </a:solidFill>
                <a:effectLst/>
                <a:latin typeface="+mn-lt"/>
                <a:ea typeface="+mn-ea"/>
                <a:cs typeface="+mn-cs"/>
              </a:rPr>
              <a:t> is the process of developing abstract </a:t>
            </a:r>
            <a:r>
              <a:rPr lang="en-IN" sz="1200" b="1" i="0" kern="1200" dirty="0">
                <a:solidFill>
                  <a:schemeClr val="tx1"/>
                </a:solidFill>
                <a:effectLst/>
                <a:latin typeface="+mn-lt"/>
                <a:ea typeface="+mn-ea"/>
                <a:cs typeface="+mn-cs"/>
              </a:rPr>
              <a:t>models</a:t>
            </a:r>
            <a:r>
              <a:rPr lang="en-IN" sz="1200" b="0" i="0" kern="1200" dirty="0">
                <a:solidFill>
                  <a:schemeClr val="tx1"/>
                </a:solidFill>
                <a:effectLst/>
                <a:latin typeface="+mn-lt"/>
                <a:ea typeface="+mn-ea"/>
                <a:cs typeface="+mn-cs"/>
              </a:rPr>
              <a:t> of a </a:t>
            </a:r>
            <a:r>
              <a:rPr lang="en-IN" sz="1200" b="1" i="0" kern="1200" dirty="0">
                <a:solidFill>
                  <a:schemeClr val="tx1"/>
                </a:solidFill>
                <a:effectLst/>
                <a:latin typeface="+mn-lt"/>
                <a:ea typeface="+mn-ea"/>
                <a:cs typeface="+mn-cs"/>
              </a:rPr>
              <a:t>system</a:t>
            </a:r>
            <a:r>
              <a:rPr lang="en-IN" sz="1200" b="0" i="0" kern="1200" dirty="0">
                <a:solidFill>
                  <a:schemeClr val="tx1"/>
                </a:solidFill>
                <a:effectLst/>
                <a:latin typeface="+mn-lt"/>
                <a:ea typeface="+mn-ea"/>
                <a:cs typeface="+mn-cs"/>
              </a:rPr>
              <a:t>, with each </a:t>
            </a:r>
            <a:r>
              <a:rPr lang="en-IN" sz="1200" b="1" i="0" kern="1200" dirty="0">
                <a:solidFill>
                  <a:schemeClr val="tx1"/>
                </a:solidFill>
                <a:effectLst/>
                <a:latin typeface="+mn-lt"/>
                <a:ea typeface="+mn-ea"/>
                <a:cs typeface="+mn-cs"/>
              </a:rPr>
              <a:t>model</a:t>
            </a:r>
            <a:r>
              <a:rPr lang="en-IN" sz="1200" b="0" i="0" kern="1200" dirty="0">
                <a:solidFill>
                  <a:schemeClr val="tx1"/>
                </a:solidFill>
                <a:effectLst/>
                <a:latin typeface="+mn-lt"/>
                <a:ea typeface="+mn-ea"/>
                <a:cs typeface="+mn-cs"/>
              </a:rPr>
              <a:t> presenting a different view or perspective of that </a:t>
            </a:r>
            <a:r>
              <a:rPr lang="en-IN" sz="1200" b="1" i="0" kern="1200" dirty="0">
                <a:solidFill>
                  <a:schemeClr val="tx1"/>
                </a:solidFill>
                <a:effectLst/>
                <a:latin typeface="+mn-lt"/>
                <a:ea typeface="+mn-ea"/>
                <a:cs typeface="+mn-cs"/>
              </a:rPr>
              <a:t>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i="0" kern="1200" dirty="0">
                <a:solidFill>
                  <a:schemeClr val="tx1"/>
                </a:solidFill>
                <a:effectLst/>
                <a:latin typeface="+mn-lt"/>
                <a:ea typeface="+mn-ea"/>
                <a:cs typeface="+mn-cs"/>
              </a:rPr>
              <a:t>System Verification</a:t>
            </a:r>
            <a:r>
              <a:rPr lang="en-IN" sz="1200" b="0" i="0" kern="1200" dirty="0">
                <a:solidFill>
                  <a:schemeClr val="tx1"/>
                </a:solidFill>
                <a:effectLst/>
                <a:latin typeface="+mn-lt"/>
                <a:ea typeface="+mn-ea"/>
                <a:cs typeface="+mn-cs"/>
              </a:rPr>
              <a:t> is a set of actions used to check the correctness of any element</a:t>
            </a:r>
            <a:r>
              <a:rPr lang="en-IN" sz="1200" b="1"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Model checking</a:t>
            </a:r>
            <a:r>
              <a:rPr lang="en-IN" dirty="0"/>
              <a:t> which is also known as </a:t>
            </a:r>
            <a:r>
              <a:rPr lang="en-IN" b="1" dirty="0"/>
              <a:t>correctness…</a:t>
            </a:r>
            <a:r>
              <a:rPr lang="en-IN" dirty="0"/>
              <a:t> is a method for </a:t>
            </a:r>
            <a:r>
              <a:rPr lang="en-IN" b="1" dirty="0"/>
              <a:t>checking</a:t>
            </a:r>
            <a:r>
              <a:rPr lang="en-IN" dirty="0"/>
              <a:t> whether a finite-state </a:t>
            </a:r>
            <a:r>
              <a:rPr lang="en-IN" b="1" dirty="0"/>
              <a:t>model</a:t>
            </a:r>
            <a:r>
              <a:rPr lang="en-IN" dirty="0"/>
              <a:t> of a system meets a given specification.</a:t>
            </a:r>
          </a:p>
          <a:p>
            <a:endParaRPr lang="en-IN" dirty="0"/>
          </a:p>
        </p:txBody>
      </p:sp>
      <p:sp>
        <p:nvSpPr>
          <p:cNvPr id="4" name="Slide Number Placeholder 3"/>
          <p:cNvSpPr>
            <a:spLocks noGrp="1"/>
          </p:cNvSpPr>
          <p:nvPr>
            <p:ph type="sldNum" sz="quarter" idx="10"/>
          </p:nvPr>
        </p:nvSpPr>
        <p:spPr/>
        <p:txBody>
          <a:bodyPr/>
          <a:lstStyle/>
          <a:p>
            <a:fld id="{597D5D79-B80E-474C-A99A-9362BC47BC16}" type="slidenum">
              <a:rPr lang="en-IN" smtClean="0"/>
              <a:t>3</a:t>
            </a:fld>
            <a:endParaRPr lang="en-IN"/>
          </a:p>
        </p:txBody>
      </p:sp>
    </p:spTree>
    <p:extLst>
      <p:ext uri="{BB962C8B-B14F-4D97-AF65-F5344CB8AC3E}">
        <p14:creationId xmlns:p14="http://schemas.microsoft.com/office/powerpoint/2010/main" val="69496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shows a few model checker tools… and there are a lot more outside. </a:t>
            </a:r>
            <a:r>
              <a:rPr lang="en-IN" b="1" dirty="0"/>
              <a:t>What is a model checker? And how does it all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 </a:t>
            </a:r>
            <a:r>
              <a:rPr lang="en-IN" b="1" dirty="0"/>
              <a:t>application or a tool</a:t>
            </a:r>
            <a:r>
              <a:rPr lang="en-IN" dirty="0"/>
              <a:t> that is used to check the </a:t>
            </a:r>
            <a:r>
              <a:rPr lang="en-IN" b="1" dirty="0"/>
              <a:t>correctness</a:t>
            </a:r>
            <a:r>
              <a:rPr lang="en-IN" dirty="0"/>
              <a:t> of a model is known as model checker.</a:t>
            </a:r>
            <a:endParaRPr lang="en-IN" b="1" dirty="0"/>
          </a:p>
          <a:p>
            <a:endParaRPr lang="en-IN" b="1" dirty="0"/>
          </a:p>
          <a:p>
            <a:r>
              <a:rPr lang="en-IN" b="0" dirty="0"/>
              <a:t>System model and system requirements are given as an input to the tool and the application will say if the system satisfies the requirements or not. If a requirement fails, the tool gives you a counter example. This is how a model checker works, but not all the tools will give you counter examples.</a:t>
            </a:r>
          </a:p>
        </p:txBody>
      </p:sp>
      <p:sp>
        <p:nvSpPr>
          <p:cNvPr id="4" name="Slide Number Placeholder 3"/>
          <p:cNvSpPr>
            <a:spLocks noGrp="1"/>
          </p:cNvSpPr>
          <p:nvPr>
            <p:ph type="sldNum" sz="quarter" idx="10"/>
          </p:nvPr>
        </p:nvSpPr>
        <p:spPr/>
        <p:txBody>
          <a:bodyPr/>
          <a:lstStyle/>
          <a:p>
            <a:fld id="{597D5D79-B80E-474C-A99A-9362BC47BC16}" type="slidenum">
              <a:rPr lang="en-IN" smtClean="0"/>
              <a:t>4</a:t>
            </a:fld>
            <a:endParaRPr lang="en-IN"/>
          </a:p>
        </p:txBody>
      </p:sp>
    </p:spTree>
    <p:extLst>
      <p:ext uri="{BB962C8B-B14F-4D97-AF65-F5344CB8AC3E}">
        <p14:creationId xmlns:p14="http://schemas.microsoft.com/office/powerpoint/2010/main" val="1202841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solidFill>
                  <a:schemeClr val="tx1"/>
                </a:solidFill>
                <a:latin typeface="Cambria" panose="02040503050406030204" pitchFamily="18" charset="0"/>
                <a:ea typeface="Cambria" panose="02040503050406030204" pitchFamily="18" charset="0"/>
              </a:rPr>
              <a:t>UPPAAL is an integrated tool environment for modelling, validation and verification of real-time systems.</a:t>
            </a:r>
            <a:endParaRPr lang="en-IN" sz="1200" dirty="0">
              <a:solidFill>
                <a:schemeClr val="tx1"/>
              </a:solidFill>
              <a:latin typeface="Cambria" panose="02040503050406030204" pitchFamily="18" charset="0"/>
              <a:ea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chemeClr val="tx1"/>
              </a:solidFill>
              <a:latin typeface="Cambria" panose="02040503050406030204" pitchFamily="18" charset="0"/>
              <a:ea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Cambria" panose="02040503050406030204" pitchFamily="18" charset="0"/>
                <a:ea typeface="Cambria" panose="02040503050406030204" pitchFamily="18" charset="0"/>
              </a:rPr>
              <a:t>What can we do with UPPAAL?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chemeClr val="tx1"/>
              </a:solidFill>
              <a:latin typeface="Cambria" panose="02040503050406030204" pitchFamily="18" charset="0"/>
              <a:ea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Cambria" panose="02040503050406030204" pitchFamily="18" charset="0"/>
                <a:ea typeface="Cambria" panose="02040503050406030204" pitchFamily="18" charset="0"/>
              </a:rPr>
              <a:t>Unlike many other tools, UPPAAL will provide counter examples when a property isn’t satisfied. This helps a developer to detect and rectify errors in the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Cambria" panose="02040503050406030204" pitchFamily="18" charset="0"/>
                <a:ea typeface="Cambria" panose="02040503050406030204" pitchFamily="18" charset="0"/>
              </a:rPr>
              <a:t>Properties can be easily specified as CTL formulas,</a:t>
            </a:r>
            <a:br>
              <a:rPr lang="en-IN" sz="1200" dirty="0">
                <a:solidFill>
                  <a:schemeClr val="tx1"/>
                </a:solidFill>
                <a:latin typeface="Cambria" panose="02040503050406030204" pitchFamily="18" charset="0"/>
                <a:ea typeface="Cambria" panose="02040503050406030204" pitchFamily="18" charset="0"/>
              </a:rPr>
            </a:br>
            <a:r>
              <a:rPr lang="en-IN" sz="1200" dirty="0">
                <a:solidFill>
                  <a:schemeClr val="tx1"/>
                </a:solidFill>
                <a:latin typeface="Cambria" panose="02040503050406030204" pitchFamily="18" charset="0"/>
                <a:ea typeface="Cambria" panose="02040503050406030204" pitchFamily="18" charset="0"/>
              </a:rPr>
              <a:t>System can be modelled graphically as finite state automata,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latin typeface="Cambria" panose="02040503050406030204" pitchFamily="18" charset="0"/>
                <a:ea typeface="Cambria" panose="02040503050406030204" pitchFamily="18" charset="0"/>
              </a:rPr>
              <a:t>Timed automata can be built. This is helpful for systems which has </a:t>
            </a:r>
            <a:r>
              <a:rPr lang="en-IN" sz="1200" b="1" dirty="0">
                <a:solidFill>
                  <a:schemeClr val="tx1"/>
                </a:solidFill>
                <a:latin typeface="Cambria" panose="02040503050406030204" pitchFamily="18" charset="0"/>
                <a:ea typeface="Cambria" panose="02040503050406030204" pitchFamily="18" charset="0"/>
              </a:rPr>
              <a:t>session timeout.</a:t>
            </a:r>
            <a:endParaRPr lang="en-IN" b="1" dirty="0"/>
          </a:p>
        </p:txBody>
      </p:sp>
      <p:sp>
        <p:nvSpPr>
          <p:cNvPr id="4" name="Slide Number Placeholder 3"/>
          <p:cNvSpPr>
            <a:spLocks noGrp="1"/>
          </p:cNvSpPr>
          <p:nvPr>
            <p:ph type="sldNum" sz="quarter" idx="10"/>
          </p:nvPr>
        </p:nvSpPr>
        <p:spPr/>
        <p:txBody>
          <a:bodyPr/>
          <a:lstStyle/>
          <a:p>
            <a:fld id="{597D5D79-B80E-474C-A99A-9362BC47BC16}" type="slidenum">
              <a:rPr lang="en-IN" smtClean="0"/>
              <a:t>5</a:t>
            </a:fld>
            <a:endParaRPr lang="en-IN"/>
          </a:p>
        </p:txBody>
      </p:sp>
    </p:spTree>
    <p:extLst>
      <p:ext uri="{BB962C8B-B14F-4D97-AF65-F5344CB8AC3E}">
        <p14:creationId xmlns:p14="http://schemas.microsoft.com/office/powerpoint/2010/main" val="3596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Montreal, people must top up their OPUS card balance at the beginning of every month via physical Ticket Vending Machines. </a:t>
            </a:r>
          </a:p>
          <a:p>
            <a:r>
              <a:rPr lang="en-IN" sz="1200" b="0" i="0" kern="1200" dirty="0">
                <a:solidFill>
                  <a:schemeClr val="tx1"/>
                </a:solidFill>
                <a:effectLst/>
                <a:latin typeface="+mn-lt"/>
                <a:ea typeface="+mn-ea"/>
                <a:cs typeface="+mn-cs"/>
              </a:rPr>
              <a:t>In order to top up their OPUS card, people often wait in long queues in front of TVM machines. </a:t>
            </a:r>
          </a:p>
          <a:p>
            <a:r>
              <a:rPr lang="en-IN" sz="1200" b="0" i="0" kern="1200" dirty="0">
                <a:solidFill>
                  <a:schemeClr val="tx1"/>
                </a:solidFill>
                <a:effectLst/>
                <a:latin typeface="+mn-lt"/>
                <a:ea typeface="+mn-ea"/>
                <a:cs typeface="+mn-cs"/>
              </a:rPr>
              <a:t>The travelling process could be interrupted due to the fact that people usually forget to top up their OPUS card on time. </a:t>
            </a:r>
          </a:p>
          <a:p>
            <a:r>
              <a:rPr lang="en-IN" sz="1200" b="0" i="0" kern="1200" dirty="0">
                <a:solidFill>
                  <a:schemeClr val="tx1"/>
                </a:solidFill>
                <a:effectLst/>
                <a:latin typeface="+mn-lt"/>
                <a:ea typeface="+mn-ea"/>
                <a:cs typeface="+mn-cs"/>
              </a:rPr>
              <a:t>In order to avoid this, the web-based application plays as an online platform allowing travellers to top up their OPUS cards and manage transactions themselves.</a:t>
            </a:r>
          </a:p>
        </p:txBody>
      </p:sp>
      <p:sp>
        <p:nvSpPr>
          <p:cNvPr id="4" name="Slide Number Placeholder 3"/>
          <p:cNvSpPr>
            <a:spLocks noGrp="1"/>
          </p:cNvSpPr>
          <p:nvPr>
            <p:ph type="sldNum" sz="quarter" idx="10"/>
          </p:nvPr>
        </p:nvSpPr>
        <p:spPr/>
        <p:txBody>
          <a:bodyPr/>
          <a:lstStyle/>
          <a:p>
            <a:fld id="{597D5D79-B80E-474C-A99A-9362BC47BC16}" type="slidenum">
              <a:rPr lang="en-IN" smtClean="0"/>
              <a:t>6</a:t>
            </a:fld>
            <a:endParaRPr lang="en-IN"/>
          </a:p>
        </p:txBody>
      </p:sp>
    </p:spTree>
    <p:extLst>
      <p:ext uri="{BB962C8B-B14F-4D97-AF65-F5344CB8AC3E}">
        <p14:creationId xmlns:p14="http://schemas.microsoft.com/office/powerpoint/2010/main" val="1945489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how my system looks like on UPPAAL. </a:t>
            </a:r>
            <a:br>
              <a:rPr lang="en-IN" dirty="0"/>
            </a:br>
            <a:r>
              <a:rPr lang="en-IN" dirty="0"/>
              <a:t>I have used 3 templates namely </a:t>
            </a:r>
            <a:r>
              <a:rPr lang="en-IN" dirty="0" err="1"/>
              <a:t>TVM_Server</a:t>
            </a:r>
            <a:r>
              <a:rPr lang="en-IN" dirty="0"/>
              <a:t>…, Bank…, and User.</a:t>
            </a:r>
          </a:p>
        </p:txBody>
      </p:sp>
      <p:sp>
        <p:nvSpPr>
          <p:cNvPr id="4" name="Slide Number Placeholder 3"/>
          <p:cNvSpPr>
            <a:spLocks noGrp="1"/>
          </p:cNvSpPr>
          <p:nvPr>
            <p:ph type="sldNum" sz="quarter" idx="10"/>
          </p:nvPr>
        </p:nvSpPr>
        <p:spPr/>
        <p:txBody>
          <a:bodyPr/>
          <a:lstStyle/>
          <a:p>
            <a:fld id="{597D5D79-B80E-474C-A99A-9362BC47BC16}" type="slidenum">
              <a:rPr lang="en-IN" smtClean="0"/>
              <a:t>7</a:t>
            </a:fld>
            <a:endParaRPr lang="en-IN"/>
          </a:p>
        </p:txBody>
      </p:sp>
    </p:spTree>
    <p:extLst>
      <p:ext uri="{BB962C8B-B14F-4D97-AF65-F5344CB8AC3E}">
        <p14:creationId xmlns:p14="http://schemas.microsoft.com/office/powerpoint/2010/main" val="2016436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template of Bank, where it authenticates if a user has sufficient balance to make the payment.</a:t>
            </a:r>
          </a:p>
        </p:txBody>
      </p:sp>
      <p:sp>
        <p:nvSpPr>
          <p:cNvPr id="4" name="Slide Number Placeholder 3"/>
          <p:cNvSpPr>
            <a:spLocks noGrp="1"/>
          </p:cNvSpPr>
          <p:nvPr>
            <p:ph type="sldNum" sz="quarter" idx="10"/>
          </p:nvPr>
        </p:nvSpPr>
        <p:spPr/>
        <p:txBody>
          <a:bodyPr/>
          <a:lstStyle/>
          <a:p>
            <a:fld id="{597D5D79-B80E-474C-A99A-9362BC47BC16}" type="slidenum">
              <a:rPr lang="en-IN" smtClean="0"/>
              <a:t>8</a:t>
            </a:fld>
            <a:endParaRPr lang="en-IN"/>
          </a:p>
        </p:txBody>
      </p:sp>
    </p:spTree>
    <p:extLst>
      <p:ext uri="{BB962C8B-B14F-4D97-AF65-F5344CB8AC3E}">
        <p14:creationId xmlns:p14="http://schemas.microsoft.com/office/powerpoint/2010/main" val="21905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7D5D79-B80E-474C-A99A-9362BC47BC16}" type="slidenum">
              <a:rPr lang="en-IN" smtClean="0"/>
              <a:t>9</a:t>
            </a:fld>
            <a:endParaRPr lang="en-IN"/>
          </a:p>
        </p:txBody>
      </p:sp>
    </p:spTree>
    <p:extLst>
      <p:ext uri="{BB962C8B-B14F-4D97-AF65-F5344CB8AC3E}">
        <p14:creationId xmlns:p14="http://schemas.microsoft.com/office/powerpoint/2010/main" val="75605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64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089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68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27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61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77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170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934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4/1/2020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97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4/1/2020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51887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372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4/1/2020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51343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open?id=1sRIcaRil5wyo8NcFYDJcyu6gWkjkEZw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AdarshArvind/Model-checking-with-UPPAA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FADC44-36AE-45FF-8C3C-D969B3F9AE29}"/>
              </a:ext>
            </a:extLst>
          </p:cNvPr>
          <p:cNvSpPr txBox="1">
            <a:spLocks/>
          </p:cNvSpPr>
          <p:nvPr/>
        </p:nvSpPr>
        <p:spPr>
          <a:xfrm>
            <a:off x="415374" y="2388191"/>
            <a:ext cx="11361246" cy="253549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br>
              <a:rPr lang="en-CA" sz="2400" b="1" dirty="0">
                <a:latin typeface="Cambria" panose="02040503050406030204" pitchFamily="18" charset="0"/>
                <a:ea typeface="Cambria" panose="02040503050406030204" pitchFamily="18" charset="0"/>
                <a:cs typeface="Calibri" panose="020F0502020204030204" pitchFamily="34" charset="0"/>
              </a:rPr>
            </a:br>
            <a:br>
              <a:rPr lang="en-CA" sz="2400" b="1" dirty="0">
                <a:latin typeface="Cambria" panose="02040503050406030204" pitchFamily="18" charset="0"/>
                <a:ea typeface="Cambria" panose="02040503050406030204" pitchFamily="18" charset="0"/>
                <a:cs typeface="Calibri" panose="020F0502020204030204" pitchFamily="34" charset="0"/>
              </a:rPr>
            </a:br>
            <a:r>
              <a:rPr lang="en-CA" sz="2800" b="1" dirty="0">
                <a:latin typeface="Cambria" panose="02040503050406030204" pitchFamily="18" charset="0"/>
                <a:ea typeface="Cambria" panose="02040503050406030204" pitchFamily="18" charset="0"/>
                <a:cs typeface="Calibri" panose="020F0502020204030204" pitchFamily="34" charset="0"/>
              </a:rPr>
              <a:t>MODELING AND VERIFYING WEB-BASED TICKET VENDING MACHINE</a:t>
            </a:r>
          </a:p>
          <a:p>
            <a:pPr algn="ctr"/>
            <a:endParaRPr lang="en-CA" sz="200" b="1" dirty="0">
              <a:latin typeface="Cambria" panose="02040503050406030204" pitchFamily="18" charset="0"/>
              <a:ea typeface="Cambria" panose="02040503050406030204" pitchFamily="18" charset="0"/>
              <a:cs typeface="Calibri" panose="020F0502020204030204" pitchFamily="34" charset="0"/>
            </a:endParaRPr>
          </a:p>
          <a:p>
            <a:pPr algn="ctr"/>
            <a:endParaRPr lang="en-CA" sz="200" b="1" dirty="0">
              <a:latin typeface="Cambria" panose="02040503050406030204" pitchFamily="18" charset="0"/>
              <a:ea typeface="Cambria" panose="02040503050406030204" pitchFamily="18" charset="0"/>
              <a:cs typeface="Calibri" panose="020F0502020204030204" pitchFamily="34" charset="0"/>
            </a:endParaRPr>
          </a:p>
          <a:p>
            <a:pPr algn="ctr"/>
            <a:endParaRPr lang="en-CA" sz="200" b="1" dirty="0">
              <a:latin typeface="Cambria" panose="02040503050406030204" pitchFamily="18" charset="0"/>
              <a:ea typeface="Cambria" panose="02040503050406030204" pitchFamily="18" charset="0"/>
              <a:cs typeface="Calibri" panose="020F0502020204030204" pitchFamily="34" charset="0"/>
            </a:endParaRPr>
          </a:p>
          <a:p>
            <a:pPr algn="ctr"/>
            <a:r>
              <a:rPr lang="en-CA" sz="2000" b="1" dirty="0">
                <a:latin typeface="Cambria" panose="02040503050406030204" pitchFamily="18" charset="0"/>
                <a:ea typeface="Cambria" panose="02040503050406030204" pitchFamily="18" charset="0"/>
                <a:cs typeface="Calibri" panose="020F0502020204030204" pitchFamily="34" charset="0"/>
              </a:rPr>
              <a:t>INSE 6250 - WINTER 2020</a:t>
            </a:r>
            <a:br>
              <a:rPr lang="en-CA" sz="3200" b="1" dirty="0">
                <a:latin typeface="Calibri" panose="020F0502020204030204" pitchFamily="34" charset="0"/>
                <a:cs typeface="Calibri" panose="020F0502020204030204" pitchFamily="34" charset="0"/>
              </a:rPr>
            </a:br>
            <a:r>
              <a:rPr lang="en-CA" sz="2400" b="1" dirty="0">
                <a:latin typeface="Calibri" panose="020F0502020204030204" pitchFamily="34" charset="0"/>
                <a:cs typeface="Calibri" panose="020F0502020204030204" pitchFamily="34" charset="0"/>
              </a:rPr>
              <a:t> </a:t>
            </a:r>
            <a:br>
              <a:rPr lang="en-CA" sz="2400" b="1" dirty="0">
                <a:latin typeface="Calibri" panose="020F0502020204030204" pitchFamily="34" charset="0"/>
                <a:cs typeface="Calibri" panose="020F0502020204030204" pitchFamily="34" charset="0"/>
              </a:rPr>
            </a:br>
            <a:endParaRPr lang="en-CA" sz="2400" b="1" dirty="0"/>
          </a:p>
        </p:txBody>
      </p:sp>
      <p:pic>
        <p:nvPicPr>
          <p:cNvPr id="1026" name="Picture 1">
            <a:extLst>
              <a:ext uri="{FF2B5EF4-FFF2-40B4-BE49-F238E27FC236}">
                <a16:creationId xmlns:a16="http://schemas.microsoft.com/office/drawing/2014/main" id="{DECE80F8-CBEA-4E50-865C-2EF14387A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318" y="601061"/>
            <a:ext cx="9735358" cy="240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264C571D-2553-479A-A617-2EB8F3303F8E}"/>
              </a:ext>
            </a:extLst>
          </p:cNvPr>
          <p:cNvSpPr txBox="1"/>
          <p:nvPr/>
        </p:nvSpPr>
        <p:spPr>
          <a:xfrm>
            <a:off x="7723629" y="4464050"/>
            <a:ext cx="4052991" cy="2246769"/>
          </a:xfrm>
          <a:prstGeom prst="rect">
            <a:avLst/>
          </a:prstGeom>
          <a:noFill/>
        </p:spPr>
        <p:txBody>
          <a:bodyPr wrap="square" rtlCol="0">
            <a:spAutoFit/>
          </a:bodyPr>
          <a:lstStyle/>
          <a:p>
            <a:pPr algn="just"/>
            <a:r>
              <a:rPr lang="en-CA" sz="2000" b="1" dirty="0">
                <a:latin typeface="Cambria" panose="02040503050406030204" pitchFamily="18" charset="0"/>
                <a:ea typeface="Cambria" panose="02040503050406030204" pitchFamily="18" charset="0"/>
                <a:cs typeface="Calibri" panose="020F0502020204030204" pitchFamily="34" charset="0"/>
              </a:rPr>
              <a:t>SUBMITTED BY – </a:t>
            </a:r>
          </a:p>
          <a:p>
            <a:pPr algn="just"/>
            <a:r>
              <a:rPr lang="en-CA" sz="2000" b="1" dirty="0">
                <a:latin typeface="Cambria" panose="02040503050406030204" pitchFamily="18" charset="0"/>
                <a:ea typeface="Cambria" panose="02040503050406030204" pitchFamily="18" charset="0"/>
                <a:cs typeface="Calibri" panose="020F0502020204030204" pitchFamily="34" charset="0"/>
              </a:rPr>
              <a:t>ADARSH ARAVIND (40082585)</a:t>
            </a:r>
          </a:p>
          <a:p>
            <a:pPr algn="just"/>
            <a:endParaRPr lang="en-CA" sz="2000" b="1" dirty="0">
              <a:latin typeface="Cambria" panose="02040503050406030204" pitchFamily="18" charset="0"/>
              <a:ea typeface="Cambria" panose="02040503050406030204" pitchFamily="18" charset="0"/>
              <a:cs typeface="Calibri" panose="020F0502020204030204" pitchFamily="34" charset="0"/>
            </a:endParaRPr>
          </a:p>
          <a:p>
            <a:pPr algn="just"/>
            <a:r>
              <a:rPr lang="en-CA" sz="2000" b="1" dirty="0">
                <a:latin typeface="Cambria" panose="02040503050406030204" pitchFamily="18" charset="0"/>
                <a:ea typeface="Cambria" panose="02040503050406030204" pitchFamily="18" charset="0"/>
                <a:cs typeface="Calibri" panose="020F0502020204030204" pitchFamily="34" charset="0"/>
              </a:rPr>
              <a:t>SUBMITTED TO – </a:t>
            </a:r>
          </a:p>
          <a:p>
            <a:pPr algn="just"/>
            <a:r>
              <a:rPr lang="en-CA" sz="2000" b="1" dirty="0">
                <a:latin typeface="Cambria" panose="02040503050406030204" pitchFamily="18" charset="0"/>
                <a:ea typeface="Cambria" panose="02040503050406030204" pitchFamily="18" charset="0"/>
                <a:cs typeface="Calibri" panose="020F0502020204030204" pitchFamily="34" charset="0"/>
              </a:rPr>
              <a:t>Dr. JAMAL BENTAHAR</a:t>
            </a:r>
            <a:endParaRPr lang="en-IN" sz="2000" dirty="0">
              <a:latin typeface="Cambria" panose="02040503050406030204" pitchFamily="18" charset="0"/>
              <a:ea typeface="Cambria" panose="02040503050406030204" pitchFamily="18" charset="0"/>
            </a:endParaRPr>
          </a:p>
          <a:p>
            <a:pPr algn="just"/>
            <a:br>
              <a:rPr lang="en-CA" sz="2000" b="1" dirty="0">
                <a:latin typeface="Cambria" panose="02040503050406030204" pitchFamily="18" charset="0"/>
                <a:ea typeface="Cambria" panose="02040503050406030204" pitchFamily="18" charset="0"/>
                <a:cs typeface="Calibri" panose="020F0502020204030204" pitchFamily="34" charset="0"/>
              </a:rPr>
            </a:br>
            <a:r>
              <a:rPr lang="en-CA" sz="2000" b="1" dirty="0">
                <a:latin typeface="Cambria" panose="02040503050406030204" pitchFamily="18" charset="0"/>
                <a:ea typeface="Cambria" panose="02040503050406030204" pitchFamily="18" charset="0"/>
                <a:cs typeface="Calibri" panose="020F0502020204030204" pitchFamily="34" charset="0"/>
              </a:rPr>
              <a:t>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2187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783C-397C-44DF-B7FD-756309534D2C}"/>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PROPERTIES</a:t>
            </a:r>
            <a:r>
              <a:rPr lang="en-IN" b="1" dirty="0">
                <a:latin typeface="Cambria" panose="02040503050406030204" pitchFamily="18" charset="0"/>
                <a:ea typeface="Cambria" panose="02040503050406030204" pitchFamily="18" charset="0"/>
              </a:rPr>
              <a:t> </a:t>
            </a:r>
            <a:r>
              <a:rPr lang="en-IN" b="1" dirty="0">
                <a:solidFill>
                  <a:schemeClr val="tx1"/>
                </a:solidFill>
                <a:latin typeface="Cambria" panose="02040503050406030204" pitchFamily="18" charset="0"/>
                <a:ea typeface="Cambria" panose="02040503050406030204" pitchFamily="18" charset="0"/>
              </a:rPr>
              <a:t>(CONT…)</a:t>
            </a:r>
          </a:p>
        </p:txBody>
      </p:sp>
      <p:sp>
        <p:nvSpPr>
          <p:cNvPr id="3" name="Content Placeholder 2">
            <a:extLst>
              <a:ext uri="{FF2B5EF4-FFF2-40B4-BE49-F238E27FC236}">
                <a16:creationId xmlns:a16="http://schemas.microsoft.com/office/drawing/2014/main" id="{C4FFD2C7-0D4F-46A3-AD9F-EEEB77709BDD}"/>
              </a:ext>
            </a:extLst>
          </p:cNvPr>
          <p:cNvSpPr>
            <a:spLocks noGrp="1"/>
          </p:cNvSpPr>
          <p:nvPr>
            <p:ph idx="1"/>
          </p:nvPr>
        </p:nvSpPr>
        <p:spPr>
          <a:xfrm>
            <a:off x="1194960" y="2256028"/>
            <a:ext cx="9802080" cy="3416300"/>
          </a:xfrm>
        </p:spPr>
        <p:txBody>
          <a:bodyPr>
            <a:normAutofit fontScale="92500" lnSpcReduction="10000"/>
          </a:bodyPr>
          <a:lstStyle/>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Payment will be declined automatically by the system if the session expires. </a:t>
            </a:r>
          </a:p>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If there is any purchase(s) made, the user should make the payment before they logout from the system.</a:t>
            </a:r>
          </a:p>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Only when there is sufficient balance in the bank account, the transaction will be approved.</a:t>
            </a:r>
          </a:p>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User can either print their transaction history or they can clear it, but can’t do both at a time.</a:t>
            </a:r>
          </a:p>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Only when a user purchases OPUS card or ticket, a receipt will be emailed.</a:t>
            </a:r>
          </a:p>
        </p:txBody>
      </p:sp>
    </p:spTree>
    <p:extLst>
      <p:ext uri="{BB962C8B-B14F-4D97-AF65-F5344CB8AC3E}">
        <p14:creationId xmlns:p14="http://schemas.microsoft.com/office/powerpoint/2010/main" val="164272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7986-DE0D-481B-AE7D-E768AA26D4D8}"/>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PROPERTIES</a:t>
            </a:r>
            <a:r>
              <a:rPr lang="en-IN" b="1" dirty="0">
                <a:latin typeface="Cambria" panose="02040503050406030204" pitchFamily="18" charset="0"/>
                <a:ea typeface="Cambria" panose="02040503050406030204" pitchFamily="18" charset="0"/>
              </a:rPr>
              <a:t> </a:t>
            </a:r>
            <a:r>
              <a:rPr lang="en-IN" b="1" dirty="0">
                <a:solidFill>
                  <a:schemeClr val="tx1"/>
                </a:solidFill>
                <a:latin typeface="Cambria" panose="02040503050406030204" pitchFamily="18" charset="0"/>
                <a:ea typeface="Cambria" panose="02040503050406030204" pitchFamily="18" charset="0"/>
              </a:rPr>
              <a:t>(CONT…)</a:t>
            </a:r>
          </a:p>
        </p:txBody>
      </p:sp>
      <p:sp>
        <p:nvSpPr>
          <p:cNvPr id="3" name="Content Placeholder 2">
            <a:extLst>
              <a:ext uri="{FF2B5EF4-FFF2-40B4-BE49-F238E27FC236}">
                <a16:creationId xmlns:a16="http://schemas.microsoft.com/office/drawing/2014/main" id="{12C304A4-94F4-44E7-B5F1-D69B1630EE61}"/>
              </a:ext>
            </a:extLst>
          </p:cNvPr>
          <p:cNvSpPr>
            <a:spLocks noGrp="1"/>
          </p:cNvSpPr>
          <p:nvPr>
            <p:ph idx="1"/>
          </p:nvPr>
        </p:nvSpPr>
        <p:spPr>
          <a:xfrm>
            <a:off x="1097280" y="2384044"/>
            <a:ext cx="9739018" cy="3416300"/>
          </a:xfrm>
        </p:spPr>
        <p:txBody>
          <a:bodyPr>
            <a:normAutofit/>
          </a:bodyPr>
          <a:lstStyle/>
          <a:p>
            <a:pPr lvl="0" algn="just">
              <a:buFont typeface="Wingdings" panose="05000000000000000000" pitchFamily="2" charset="2"/>
              <a:buChar char="Ø"/>
            </a:pPr>
            <a:r>
              <a:rPr lang="en-IN" sz="2200" b="1" dirty="0">
                <a:solidFill>
                  <a:schemeClr val="tx1"/>
                </a:solidFill>
                <a:latin typeface="Cambria" panose="02040503050406030204" pitchFamily="18" charset="0"/>
                <a:ea typeface="Cambria" panose="02040503050406030204" pitchFamily="18" charset="0"/>
              </a:rPr>
              <a:t>Users can always select between the 2 payment options. (Interac or CreditorDebit)</a:t>
            </a:r>
          </a:p>
          <a:p>
            <a:pPr lvl="0" algn="just">
              <a:buFont typeface="Wingdings" panose="05000000000000000000" pitchFamily="2" charset="2"/>
              <a:buChar char="Ø"/>
            </a:pPr>
            <a:r>
              <a:rPr lang="en-IN" sz="2200" b="1" dirty="0">
                <a:solidFill>
                  <a:schemeClr val="tx1"/>
                </a:solidFill>
                <a:latin typeface="Cambria" panose="02040503050406030204" pitchFamily="18" charset="0"/>
                <a:ea typeface="Cambria" panose="02040503050406030204" pitchFamily="18" charset="0"/>
              </a:rPr>
              <a:t>After every transaction, a user should logout from the system before making the next transaction.</a:t>
            </a:r>
          </a:p>
          <a:p>
            <a:pPr lvl="0" algn="just">
              <a:buFont typeface="Wingdings" panose="05000000000000000000" pitchFamily="2" charset="2"/>
              <a:buChar char="Ø"/>
            </a:pPr>
            <a:r>
              <a:rPr lang="en-IN" sz="2200" b="1" dirty="0">
                <a:solidFill>
                  <a:schemeClr val="tx1"/>
                </a:solidFill>
                <a:latin typeface="Cambria" panose="02040503050406030204" pitchFamily="18" charset="0"/>
                <a:ea typeface="Cambria" panose="02040503050406030204" pitchFamily="18" charset="0"/>
              </a:rPr>
              <a:t>Users can purchase only one type of ticket at a time.</a:t>
            </a:r>
          </a:p>
        </p:txBody>
      </p:sp>
    </p:spTree>
    <p:extLst>
      <p:ext uri="{BB962C8B-B14F-4D97-AF65-F5344CB8AC3E}">
        <p14:creationId xmlns:p14="http://schemas.microsoft.com/office/powerpoint/2010/main" val="224591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6267-99F5-4559-93B4-1277534E7807}"/>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DEMO</a:t>
            </a:r>
          </a:p>
        </p:txBody>
      </p:sp>
      <p:sp>
        <p:nvSpPr>
          <p:cNvPr id="3" name="Content Placeholder 2">
            <a:extLst>
              <a:ext uri="{FF2B5EF4-FFF2-40B4-BE49-F238E27FC236}">
                <a16:creationId xmlns:a16="http://schemas.microsoft.com/office/drawing/2014/main" id="{A745C007-0367-49C3-9F89-29C9F6B55F10}"/>
              </a:ext>
            </a:extLst>
          </p:cNvPr>
          <p:cNvSpPr>
            <a:spLocks noGrp="1"/>
          </p:cNvSpPr>
          <p:nvPr>
            <p:ph idx="1"/>
          </p:nvPr>
        </p:nvSpPr>
        <p:spPr>
          <a:xfrm>
            <a:off x="1066800" y="2136557"/>
            <a:ext cx="10058400" cy="4023360"/>
          </a:xfrm>
        </p:spPr>
        <p:txBody>
          <a:bodyPr>
            <a:normAutofit/>
          </a:bodyPr>
          <a:lstStyle/>
          <a:p>
            <a:endParaRPr lang="en-IN" sz="2400" b="1" dirty="0">
              <a:solidFill>
                <a:schemeClr val="tx1"/>
              </a:solidFill>
              <a:latin typeface="Cambria" panose="02040503050406030204" pitchFamily="18" charset="0"/>
              <a:ea typeface="Cambria" panose="02040503050406030204" pitchFamily="18" charset="0"/>
            </a:endParaRPr>
          </a:p>
          <a:p>
            <a:r>
              <a:rPr lang="en-IN" sz="2400" b="1" dirty="0">
                <a:solidFill>
                  <a:schemeClr val="tx1"/>
                </a:solidFill>
                <a:latin typeface="Cambria" panose="02040503050406030204" pitchFamily="18" charset="0"/>
                <a:ea typeface="Cambria" panose="02040503050406030204" pitchFamily="18" charset="0"/>
              </a:rPr>
              <a:t>Drive link:</a:t>
            </a:r>
          </a:p>
          <a:p>
            <a:r>
              <a:rPr lang="en-IN" sz="2400" b="1" dirty="0">
                <a:solidFill>
                  <a:schemeClr val="tx1"/>
                </a:solidFill>
                <a:latin typeface="Cambria" panose="02040503050406030204" pitchFamily="18" charset="0"/>
                <a:ea typeface="Cambria" panose="02040503050406030204" pitchFamily="18" charset="0"/>
                <a:hlinkClick r:id="rId3"/>
              </a:rPr>
              <a:t>https://drive.google.com/open?id=1sRIcaRil5wyo8NcFYDJcyu6gWkjkEZwH</a:t>
            </a:r>
            <a:r>
              <a:rPr lang="en-IN" sz="2400" b="1" dirty="0">
                <a:solidFill>
                  <a:schemeClr val="tx1"/>
                </a:solidFill>
                <a:latin typeface="Cambria" panose="02040503050406030204" pitchFamily="18" charset="0"/>
                <a:ea typeface="Cambria" panose="02040503050406030204" pitchFamily="18" charset="0"/>
              </a:rPr>
              <a:t> </a:t>
            </a:r>
          </a:p>
          <a:p>
            <a:endParaRPr lang="en-IN" sz="2400" b="1" dirty="0">
              <a:solidFill>
                <a:schemeClr val="tx1"/>
              </a:solidFill>
              <a:latin typeface="Cambria" panose="02040503050406030204" pitchFamily="18" charset="0"/>
              <a:ea typeface="Cambria" panose="02040503050406030204" pitchFamily="18" charset="0"/>
            </a:endParaRPr>
          </a:p>
          <a:p>
            <a:r>
              <a:rPr lang="en-IN" sz="2400" b="1" dirty="0">
                <a:solidFill>
                  <a:schemeClr val="tx1"/>
                </a:solidFill>
                <a:latin typeface="Cambria" panose="02040503050406030204" pitchFamily="18" charset="0"/>
                <a:ea typeface="Cambria" panose="02040503050406030204" pitchFamily="18" charset="0"/>
              </a:rPr>
              <a:t>GitHub link:</a:t>
            </a:r>
          </a:p>
          <a:p>
            <a:r>
              <a:rPr lang="en-IN" sz="2400" b="1" dirty="0">
                <a:solidFill>
                  <a:schemeClr val="tx1"/>
                </a:solidFill>
                <a:latin typeface="Cambria" panose="02040503050406030204" pitchFamily="18" charset="0"/>
                <a:ea typeface="Cambria" panose="02040503050406030204" pitchFamily="18" charset="0"/>
              </a:rPr>
              <a:t> </a:t>
            </a:r>
            <a:r>
              <a:rPr lang="en-IN" sz="2400" b="1" dirty="0">
                <a:latin typeface="Cambria" panose="02040503050406030204" pitchFamily="18" charset="0"/>
                <a:ea typeface="Cambria" panose="02040503050406030204" pitchFamily="18" charset="0"/>
                <a:hlinkClick r:id="rId4"/>
              </a:rPr>
              <a:t>https://github.com/AdarshArvind/Model-checking-with-UPPAAL</a:t>
            </a:r>
            <a:endParaRPr lang="en-IN" sz="2400"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6655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83F9-EA15-4989-AB7B-A7CB03E1AA30}"/>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RESULTS</a:t>
            </a:r>
          </a:p>
        </p:txBody>
      </p:sp>
      <p:pic>
        <p:nvPicPr>
          <p:cNvPr id="4" name="Picture 3">
            <a:extLst>
              <a:ext uri="{FF2B5EF4-FFF2-40B4-BE49-F238E27FC236}">
                <a16:creationId xmlns:a16="http://schemas.microsoft.com/office/drawing/2014/main" id="{DB0DC114-FF93-4985-A75C-EA19A44E0E01}"/>
              </a:ext>
            </a:extLst>
          </p:cNvPr>
          <p:cNvPicPr>
            <a:picLocks noChangeAspect="1"/>
          </p:cNvPicPr>
          <p:nvPr/>
        </p:nvPicPr>
        <p:blipFill>
          <a:blip r:embed="rId3"/>
          <a:stretch>
            <a:fillRect/>
          </a:stretch>
        </p:blipFill>
        <p:spPr>
          <a:xfrm>
            <a:off x="1097280" y="3121741"/>
            <a:ext cx="10058400" cy="2023147"/>
          </a:xfrm>
          <a:prstGeom prst="rect">
            <a:avLst/>
          </a:prstGeom>
        </p:spPr>
      </p:pic>
      <p:sp>
        <p:nvSpPr>
          <p:cNvPr id="5" name="TextBox 4">
            <a:extLst>
              <a:ext uri="{FF2B5EF4-FFF2-40B4-BE49-F238E27FC236}">
                <a16:creationId xmlns:a16="http://schemas.microsoft.com/office/drawing/2014/main" id="{0266CC53-D544-49CB-87A4-4DA8CAADEDD8}"/>
              </a:ext>
            </a:extLst>
          </p:cNvPr>
          <p:cNvSpPr txBox="1"/>
          <p:nvPr/>
        </p:nvSpPr>
        <p:spPr>
          <a:xfrm>
            <a:off x="1097280" y="2021831"/>
            <a:ext cx="10058400" cy="830997"/>
          </a:xfrm>
          <a:prstGeom prst="rect">
            <a:avLst/>
          </a:prstGeom>
          <a:noFill/>
        </p:spPr>
        <p:txBody>
          <a:bodyPr wrap="square" rtlCol="0">
            <a:spAutoFit/>
          </a:bodyPr>
          <a:lstStyle/>
          <a:p>
            <a:pPr algn="just"/>
            <a:r>
              <a:rPr lang="en-IN" sz="2400" b="1" dirty="0">
                <a:latin typeface="Cambria" panose="02040503050406030204" pitchFamily="18" charset="0"/>
                <a:ea typeface="Cambria" panose="02040503050406030204" pitchFamily="18" charset="0"/>
              </a:rPr>
              <a:t>All the properties were converted to CTL formulas and verified on UPPAAL!</a:t>
            </a:r>
          </a:p>
        </p:txBody>
      </p:sp>
    </p:spTree>
    <p:extLst>
      <p:ext uri="{BB962C8B-B14F-4D97-AF65-F5344CB8AC3E}">
        <p14:creationId xmlns:p14="http://schemas.microsoft.com/office/powerpoint/2010/main" val="307680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917BFF-DE41-45D9-96AE-74E62E2CB2D3}"/>
              </a:ext>
            </a:extLst>
          </p:cNvPr>
          <p:cNvSpPr txBox="1"/>
          <p:nvPr/>
        </p:nvSpPr>
        <p:spPr>
          <a:xfrm>
            <a:off x="1765737" y="3224913"/>
            <a:ext cx="8660525" cy="1862048"/>
          </a:xfrm>
          <a:prstGeom prst="rect">
            <a:avLst/>
          </a:prstGeom>
          <a:noFill/>
        </p:spPr>
        <p:txBody>
          <a:bodyPr wrap="square" rtlCol="0">
            <a:spAutoFit/>
          </a:bodyPr>
          <a:lstStyle/>
          <a:p>
            <a:r>
              <a:rPr lang="en-IN" sz="115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418928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F6F1-C8E0-4CD1-B340-B78BD866780D}"/>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AGENDA</a:t>
            </a:r>
          </a:p>
        </p:txBody>
      </p:sp>
      <p:sp>
        <p:nvSpPr>
          <p:cNvPr id="3" name="Content Placeholder 2">
            <a:extLst>
              <a:ext uri="{FF2B5EF4-FFF2-40B4-BE49-F238E27FC236}">
                <a16:creationId xmlns:a16="http://schemas.microsoft.com/office/drawing/2014/main" id="{D77870C7-FFC6-4C94-AABF-D6E5C8B7AF9C}"/>
              </a:ext>
            </a:extLst>
          </p:cNvPr>
          <p:cNvSpPr>
            <a:spLocks noGrp="1"/>
          </p:cNvSpPr>
          <p:nvPr>
            <p:ph idx="1"/>
          </p:nvPr>
        </p:nvSpPr>
        <p:spPr/>
        <p:txBody>
          <a:bodyPr>
            <a:normAutofit/>
          </a:bodyPr>
          <a:lstStyle/>
          <a:p>
            <a:pPr algn="just"/>
            <a:r>
              <a:rPr lang="en-IN" sz="2400" b="1" dirty="0">
                <a:solidFill>
                  <a:schemeClr val="tx1"/>
                </a:solidFill>
              </a:rPr>
              <a:t>INTRODUCTION</a:t>
            </a:r>
          </a:p>
          <a:p>
            <a:pPr algn="just"/>
            <a:r>
              <a:rPr lang="en-IN" sz="2400" b="1" dirty="0">
                <a:solidFill>
                  <a:schemeClr val="tx1"/>
                </a:solidFill>
              </a:rPr>
              <a:t>TOOL</a:t>
            </a:r>
          </a:p>
          <a:p>
            <a:pPr algn="just"/>
            <a:r>
              <a:rPr lang="en-IN" sz="2400" b="1" dirty="0">
                <a:solidFill>
                  <a:schemeClr val="tx1"/>
                </a:solidFill>
              </a:rPr>
              <a:t>APPLICATION</a:t>
            </a:r>
          </a:p>
          <a:p>
            <a:pPr algn="just"/>
            <a:r>
              <a:rPr lang="en-IN" sz="2400" b="1" dirty="0">
                <a:solidFill>
                  <a:schemeClr val="tx1"/>
                </a:solidFill>
              </a:rPr>
              <a:t>SYSTEM DESIGN</a:t>
            </a:r>
          </a:p>
          <a:p>
            <a:pPr algn="just"/>
            <a:r>
              <a:rPr lang="en-IN" sz="2400" b="1" dirty="0">
                <a:solidFill>
                  <a:schemeClr val="tx1"/>
                </a:solidFill>
              </a:rPr>
              <a:t>REQUIREMENTS</a:t>
            </a:r>
          </a:p>
          <a:p>
            <a:pPr algn="just"/>
            <a:r>
              <a:rPr lang="en-IN" sz="2400" b="1" dirty="0">
                <a:solidFill>
                  <a:schemeClr val="tx1"/>
                </a:solidFill>
              </a:rPr>
              <a:t>DEMO</a:t>
            </a:r>
          </a:p>
          <a:p>
            <a:pPr algn="just"/>
            <a:endParaRPr lang="en-IN" sz="2400" b="1" dirty="0">
              <a:solidFill>
                <a:schemeClr val="tx1"/>
              </a:solidFill>
            </a:endParaRPr>
          </a:p>
          <a:p>
            <a:pPr algn="just"/>
            <a:endParaRPr lang="en-IN" sz="2400" b="1" dirty="0">
              <a:solidFill>
                <a:schemeClr val="tx1"/>
              </a:solidFill>
            </a:endParaRPr>
          </a:p>
        </p:txBody>
      </p:sp>
    </p:spTree>
    <p:extLst>
      <p:ext uri="{BB962C8B-B14F-4D97-AF65-F5344CB8AC3E}">
        <p14:creationId xmlns:p14="http://schemas.microsoft.com/office/powerpoint/2010/main" val="15893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A552-3BF6-4934-856A-24071575C813}"/>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INTRODUCTION</a:t>
            </a:r>
          </a:p>
        </p:txBody>
      </p:sp>
      <p:pic>
        <p:nvPicPr>
          <p:cNvPr id="2058" name="Picture 10" descr="what+is+a+peo+image | NLRP12.COM">
            <a:extLst>
              <a:ext uri="{FF2B5EF4-FFF2-40B4-BE49-F238E27FC236}">
                <a16:creationId xmlns:a16="http://schemas.microsoft.com/office/drawing/2014/main" id="{E90537B6-DCAD-44F4-AB2A-28C74DBC5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117" y="1885601"/>
            <a:ext cx="8551766" cy="42903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337FCA-C708-4B1F-AE63-8603693040EB}"/>
              </a:ext>
            </a:extLst>
          </p:cNvPr>
          <p:cNvSpPr txBox="1"/>
          <p:nvPr/>
        </p:nvSpPr>
        <p:spPr>
          <a:xfrm>
            <a:off x="1983674" y="3209544"/>
            <a:ext cx="3551986" cy="1938992"/>
          </a:xfrm>
          <a:prstGeom prst="rect">
            <a:avLst/>
          </a:prstGeom>
          <a:noFill/>
        </p:spPr>
        <p:txBody>
          <a:bodyPr wrap="square" rtlCol="0">
            <a:spAutoFit/>
          </a:bodyPr>
          <a:lstStyle/>
          <a:p>
            <a:r>
              <a:rPr lang="en-IN" sz="2400" b="1" dirty="0">
                <a:latin typeface="Cambria" panose="02040503050406030204" pitchFamily="18" charset="0"/>
                <a:ea typeface="Cambria" panose="02040503050406030204" pitchFamily="18" charset="0"/>
              </a:rPr>
              <a:t>SYSTEM MODELLING</a:t>
            </a:r>
          </a:p>
          <a:p>
            <a:endParaRPr lang="en-IN" sz="2400" b="1" dirty="0">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SYSTEM VERIFICATION</a:t>
            </a:r>
          </a:p>
          <a:p>
            <a:endParaRPr lang="en-IN" sz="2400" b="1" dirty="0">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MODEL CHECKING</a:t>
            </a:r>
          </a:p>
        </p:txBody>
      </p:sp>
    </p:spTree>
    <p:extLst>
      <p:ext uri="{BB962C8B-B14F-4D97-AF65-F5344CB8AC3E}">
        <p14:creationId xmlns:p14="http://schemas.microsoft.com/office/powerpoint/2010/main" val="354766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F7BB-2AAB-4A99-BD93-9B12C99FC12F}"/>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INTRODUCTION</a:t>
            </a:r>
            <a:r>
              <a:rPr lang="en-IN" b="1" dirty="0">
                <a:latin typeface="Cambria" panose="02040503050406030204" pitchFamily="18" charset="0"/>
                <a:ea typeface="Cambria" panose="02040503050406030204" pitchFamily="18" charset="0"/>
              </a:rPr>
              <a:t> </a:t>
            </a:r>
            <a:r>
              <a:rPr lang="en-IN" b="1" dirty="0">
                <a:solidFill>
                  <a:schemeClr val="tx1"/>
                </a:solidFill>
                <a:latin typeface="Cambria" panose="02040503050406030204" pitchFamily="18" charset="0"/>
                <a:ea typeface="Cambria" panose="02040503050406030204" pitchFamily="18" charset="0"/>
              </a:rPr>
              <a:t>(CONT…)</a:t>
            </a:r>
          </a:p>
        </p:txBody>
      </p:sp>
      <p:pic>
        <p:nvPicPr>
          <p:cNvPr id="4" name="Picture 4" descr="Model Checking Process.">
            <a:extLst>
              <a:ext uri="{FF2B5EF4-FFF2-40B4-BE49-F238E27FC236}">
                <a16:creationId xmlns:a16="http://schemas.microsoft.com/office/drawing/2014/main" id="{408FE0AA-9126-49C1-8118-79E89EF550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0" y="2374514"/>
            <a:ext cx="5953891" cy="35098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B66BA51-FA81-47F8-B5CA-36D311468DF4}"/>
              </a:ext>
            </a:extLst>
          </p:cNvPr>
          <p:cNvSpPr txBox="1"/>
          <p:nvPr/>
        </p:nvSpPr>
        <p:spPr>
          <a:xfrm>
            <a:off x="757333" y="3070606"/>
            <a:ext cx="1912096" cy="1938992"/>
          </a:xfrm>
          <a:prstGeom prst="rect">
            <a:avLst/>
          </a:prstGeom>
          <a:noFill/>
        </p:spPr>
        <p:txBody>
          <a:bodyPr wrap="square" rtlCol="0">
            <a:spAutoFit/>
          </a:bodyPr>
          <a:lstStyle/>
          <a:p>
            <a:r>
              <a:rPr lang="en-IN" sz="2400" b="1" dirty="0">
                <a:latin typeface="Cambria" panose="02040503050406030204" pitchFamily="18" charset="0"/>
                <a:ea typeface="Cambria" panose="02040503050406030204" pitchFamily="18" charset="0"/>
              </a:rPr>
              <a:t>EMC</a:t>
            </a:r>
          </a:p>
          <a:p>
            <a:endParaRPr lang="en-IN" sz="2400" b="1" dirty="0">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SMV</a:t>
            </a:r>
          </a:p>
          <a:p>
            <a:endParaRPr lang="en-IN" sz="2400" b="1" dirty="0">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NuSMV</a:t>
            </a:r>
          </a:p>
        </p:txBody>
      </p:sp>
      <p:sp>
        <p:nvSpPr>
          <p:cNvPr id="7" name="TextBox 6">
            <a:extLst>
              <a:ext uri="{FF2B5EF4-FFF2-40B4-BE49-F238E27FC236}">
                <a16:creationId xmlns:a16="http://schemas.microsoft.com/office/drawing/2014/main" id="{9498D0E1-BFDF-4D90-9033-34924BEE0766}"/>
              </a:ext>
            </a:extLst>
          </p:cNvPr>
          <p:cNvSpPr txBox="1"/>
          <p:nvPr/>
        </p:nvSpPr>
        <p:spPr>
          <a:xfrm>
            <a:off x="2373473" y="3097403"/>
            <a:ext cx="1912096" cy="1938992"/>
          </a:xfrm>
          <a:prstGeom prst="rect">
            <a:avLst/>
          </a:prstGeom>
          <a:noFill/>
        </p:spPr>
        <p:txBody>
          <a:bodyPr wrap="square" rtlCol="0">
            <a:spAutoFit/>
          </a:bodyPr>
          <a:lstStyle/>
          <a:p>
            <a:r>
              <a:rPr lang="en-IN" sz="2400" b="1" dirty="0">
                <a:latin typeface="Cambria" panose="02040503050406030204" pitchFamily="18" charset="0"/>
                <a:ea typeface="Cambria" panose="02040503050406030204" pitchFamily="18" charset="0"/>
              </a:rPr>
              <a:t>Spin</a:t>
            </a:r>
          </a:p>
          <a:p>
            <a:endParaRPr lang="en-IN" sz="2400" b="1" dirty="0">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UPPAAL</a:t>
            </a:r>
          </a:p>
          <a:p>
            <a:endParaRPr lang="en-IN" sz="2400" b="1" dirty="0">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BLAST</a:t>
            </a:r>
          </a:p>
        </p:txBody>
      </p:sp>
      <p:pic>
        <p:nvPicPr>
          <p:cNvPr id="3074" name="Picture 2" descr="How it works - Piano Lessons Yorkville">
            <a:extLst>
              <a:ext uri="{FF2B5EF4-FFF2-40B4-BE49-F238E27FC236}">
                <a16:creationId xmlns:a16="http://schemas.microsoft.com/office/drawing/2014/main" id="{A4B584F9-1EF7-4ECF-8246-FE0671D96F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343" y="3538873"/>
            <a:ext cx="1708767"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76928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66DF-315E-4A8A-B6DE-AB996C96B025}"/>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UPPAAL</a:t>
            </a:r>
          </a:p>
        </p:txBody>
      </p:sp>
      <p:sp>
        <p:nvSpPr>
          <p:cNvPr id="3" name="Content Placeholder 2">
            <a:extLst>
              <a:ext uri="{FF2B5EF4-FFF2-40B4-BE49-F238E27FC236}">
                <a16:creationId xmlns:a16="http://schemas.microsoft.com/office/drawing/2014/main" id="{0DB17535-7CC5-411A-8DCE-0AFB0236D96F}"/>
              </a:ext>
            </a:extLst>
          </p:cNvPr>
          <p:cNvSpPr>
            <a:spLocks noGrp="1"/>
          </p:cNvSpPr>
          <p:nvPr>
            <p:ph idx="1"/>
          </p:nvPr>
        </p:nvSpPr>
        <p:spPr>
          <a:xfrm>
            <a:off x="1097280" y="2339510"/>
            <a:ext cx="10058400" cy="4023360"/>
          </a:xfrm>
        </p:spPr>
        <p:txBody>
          <a:bodyPr>
            <a:normAutofit/>
          </a:bodyPr>
          <a:lstStyle/>
          <a:p>
            <a:pPr marL="0" indent="0" algn="just">
              <a:buNone/>
            </a:pPr>
            <a:r>
              <a:rPr lang="en-IN" sz="2400" b="1" dirty="0">
                <a:solidFill>
                  <a:schemeClr val="tx1"/>
                </a:solidFill>
                <a:latin typeface="Cambria" panose="02040503050406030204" pitchFamily="18" charset="0"/>
                <a:ea typeface="Cambria" panose="02040503050406030204" pitchFamily="18" charset="0"/>
              </a:rPr>
              <a:t>UPPAAL is an integrated tool environment for modelling, validation and verification of real-time systems modelled as networks of timed automata, extended with data types</a:t>
            </a:r>
          </a:p>
        </p:txBody>
      </p:sp>
      <p:sp>
        <p:nvSpPr>
          <p:cNvPr id="4" name="Rectangle 3">
            <a:extLst>
              <a:ext uri="{FF2B5EF4-FFF2-40B4-BE49-F238E27FC236}">
                <a16:creationId xmlns:a16="http://schemas.microsoft.com/office/drawing/2014/main" id="{96CE89B6-6835-46D5-BB37-48B369CB9E1A}"/>
              </a:ext>
            </a:extLst>
          </p:cNvPr>
          <p:cNvSpPr/>
          <p:nvPr/>
        </p:nvSpPr>
        <p:spPr>
          <a:xfrm>
            <a:off x="1036320" y="3935998"/>
            <a:ext cx="10119360" cy="1261884"/>
          </a:xfrm>
          <a:prstGeom prst="rect">
            <a:avLst/>
          </a:prstGeom>
        </p:spPr>
        <p:txBody>
          <a:bodyPr wrap="square">
            <a:spAutoFit/>
          </a:bodyPr>
          <a:lstStyle/>
          <a:p>
            <a:pPr algn="just"/>
            <a:r>
              <a:rPr lang="en-IN" sz="2800" b="1" dirty="0">
                <a:latin typeface="Cambria" panose="02040503050406030204" pitchFamily="18" charset="0"/>
                <a:ea typeface="Cambria" panose="02040503050406030204" pitchFamily="18" charset="0"/>
              </a:rPr>
              <a:t>Goal: </a:t>
            </a:r>
          </a:p>
          <a:p>
            <a:pPr algn="just"/>
            <a:r>
              <a:rPr lang="en-IN" sz="2400" b="1" dirty="0">
                <a:latin typeface="Cambria" panose="02040503050406030204" pitchFamily="18" charset="0"/>
                <a:ea typeface="Cambria" panose="02040503050406030204" pitchFamily="18" charset="0"/>
              </a:rPr>
              <a:t>Modelling and analysis of real-time systems, including concurrent programs. </a:t>
            </a:r>
          </a:p>
        </p:txBody>
      </p:sp>
    </p:spTree>
    <p:extLst>
      <p:ext uri="{BB962C8B-B14F-4D97-AF65-F5344CB8AC3E}">
        <p14:creationId xmlns:p14="http://schemas.microsoft.com/office/powerpoint/2010/main" val="121036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3768-A388-45E1-AA88-A96093396DDC}"/>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APPLICATION</a:t>
            </a:r>
          </a:p>
        </p:txBody>
      </p:sp>
      <p:sp>
        <p:nvSpPr>
          <p:cNvPr id="3" name="Content Placeholder 2">
            <a:extLst>
              <a:ext uri="{FF2B5EF4-FFF2-40B4-BE49-F238E27FC236}">
                <a16:creationId xmlns:a16="http://schemas.microsoft.com/office/drawing/2014/main" id="{AB56770A-8D4D-4720-A97E-1261DAB00BD6}"/>
              </a:ext>
            </a:extLst>
          </p:cNvPr>
          <p:cNvSpPr>
            <a:spLocks noGrp="1"/>
          </p:cNvSpPr>
          <p:nvPr>
            <p:ph idx="1"/>
          </p:nvPr>
        </p:nvSpPr>
        <p:spPr>
          <a:xfrm>
            <a:off x="1154954" y="2603500"/>
            <a:ext cx="10000726" cy="3416300"/>
          </a:xfrm>
        </p:spPr>
        <p:txBody>
          <a:bodyPr>
            <a:normAutofit/>
          </a:bodyPr>
          <a:lstStyle/>
          <a:p>
            <a:pPr marL="0" indent="0">
              <a:buNone/>
            </a:pPr>
            <a:r>
              <a:rPr lang="en-IN" sz="2400" b="1" dirty="0">
                <a:solidFill>
                  <a:schemeClr val="tx1"/>
                </a:solidFill>
                <a:latin typeface="Cambria" panose="02040503050406030204" pitchFamily="18" charset="0"/>
                <a:ea typeface="Cambria" panose="02040503050406030204" pitchFamily="18" charset="0"/>
              </a:rPr>
              <a:t>WEB-BASED TICKET VENDING MACHINE FOR MONTREAL METRO</a:t>
            </a:r>
          </a:p>
          <a:p>
            <a:pPr marL="0" indent="0">
              <a:buNone/>
            </a:pPr>
            <a:endParaRPr lang="en-IN" sz="2400" b="1" dirty="0">
              <a:solidFill>
                <a:schemeClr val="tx1"/>
              </a:solidFill>
              <a:latin typeface="Cambria" panose="02040503050406030204" pitchFamily="18" charset="0"/>
              <a:ea typeface="Cambria" panose="02040503050406030204" pitchFamily="18" charset="0"/>
            </a:endParaRPr>
          </a:p>
          <a:p>
            <a:pPr marL="457200" indent="-457200">
              <a:buFont typeface="+mj-lt"/>
              <a:buAutoNum type="arabicPeriod"/>
            </a:pPr>
            <a:r>
              <a:rPr lang="en-IN" sz="2400" b="1" dirty="0">
                <a:solidFill>
                  <a:schemeClr val="tx1"/>
                </a:solidFill>
                <a:latin typeface="Cambria" panose="02040503050406030204" pitchFamily="18" charset="0"/>
                <a:ea typeface="Cambria" panose="02040503050406030204" pitchFamily="18" charset="0"/>
              </a:rPr>
              <a:t>Avoids long queues!</a:t>
            </a:r>
          </a:p>
          <a:p>
            <a:pPr marL="457200" indent="-457200">
              <a:buFont typeface="+mj-lt"/>
              <a:buAutoNum type="arabicPeriod"/>
            </a:pPr>
            <a:r>
              <a:rPr lang="en-IN" sz="2400" b="1" dirty="0">
                <a:solidFill>
                  <a:schemeClr val="tx1"/>
                </a:solidFill>
                <a:latin typeface="Cambria" panose="02040503050406030204" pitchFamily="18" charset="0"/>
                <a:ea typeface="Cambria" panose="02040503050406030204" pitchFamily="18" charset="0"/>
              </a:rPr>
              <a:t>Recharge OPUS or buy tickets remotely.</a:t>
            </a:r>
          </a:p>
          <a:p>
            <a:pPr marL="457200" indent="-457200">
              <a:buFont typeface="+mj-lt"/>
              <a:buAutoNum type="arabicPeriod"/>
            </a:pPr>
            <a:r>
              <a:rPr lang="en-IN" sz="2400" b="1" dirty="0">
                <a:solidFill>
                  <a:schemeClr val="tx1"/>
                </a:solidFill>
                <a:latin typeface="Cambria" panose="02040503050406030204" pitchFamily="18" charset="0"/>
                <a:ea typeface="Cambria" panose="02040503050406030204" pitchFamily="18" charset="0"/>
              </a:rPr>
              <a:t>All you need is a device with internet connection.</a:t>
            </a:r>
          </a:p>
          <a:p>
            <a:pPr marL="457200" indent="-457200">
              <a:buFont typeface="+mj-lt"/>
              <a:buAutoNum type="arabicPeriod"/>
            </a:pPr>
            <a:endParaRPr lang="en-IN" sz="2400" b="1" dirty="0">
              <a:solidFill>
                <a:schemeClr val="tx1"/>
              </a:solidFill>
              <a:latin typeface="Cambria" panose="02040503050406030204" pitchFamily="18" charset="0"/>
              <a:ea typeface="Cambria" panose="02040503050406030204" pitchFamily="18" charset="0"/>
            </a:endParaRPr>
          </a:p>
          <a:p>
            <a:pPr marL="0" indent="0">
              <a:buNone/>
            </a:pPr>
            <a:endParaRPr lang="en-IN" sz="2400"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991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BD2D-AE87-45D2-BDD0-970F7EC23275}"/>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MODEL IN UPPAAL</a:t>
            </a:r>
          </a:p>
        </p:txBody>
      </p:sp>
      <p:pic>
        <p:nvPicPr>
          <p:cNvPr id="3" name="Picture 2">
            <a:extLst>
              <a:ext uri="{FF2B5EF4-FFF2-40B4-BE49-F238E27FC236}">
                <a16:creationId xmlns:a16="http://schemas.microsoft.com/office/drawing/2014/main" id="{251240C1-CD78-4025-888D-FDDCBA5DDDC6}"/>
              </a:ext>
            </a:extLst>
          </p:cNvPr>
          <p:cNvPicPr>
            <a:picLocks noChangeAspect="1"/>
          </p:cNvPicPr>
          <p:nvPr/>
        </p:nvPicPr>
        <p:blipFill>
          <a:blip r:embed="rId3"/>
          <a:stretch>
            <a:fillRect/>
          </a:stretch>
        </p:blipFill>
        <p:spPr>
          <a:xfrm>
            <a:off x="393698" y="2057400"/>
            <a:ext cx="11404604" cy="3925253"/>
          </a:xfrm>
          <a:prstGeom prst="rect">
            <a:avLst/>
          </a:prstGeom>
        </p:spPr>
      </p:pic>
    </p:spTree>
    <p:extLst>
      <p:ext uri="{BB962C8B-B14F-4D97-AF65-F5344CB8AC3E}">
        <p14:creationId xmlns:p14="http://schemas.microsoft.com/office/powerpoint/2010/main" val="376976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49D5-D274-4BE5-9714-EF05A0F74CA6}"/>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MODEL IN UPPAAL (CONT…)</a:t>
            </a:r>
            <a:endParaRPr lang="en-IN" dirty="0"/>
          </a:p>
        </p:txBody>
      </p:sp>
      <p:pic>
        <p:nvPicPr>
          <p:cNvPr id="4" name="Picture 3">
            <a:extLst>
              <a:ext uri="{FF2B5EF4-FFF2-40B4-BE49-F238E27FC236}">
                <a16:creationId xmlns:a16="http://schemas.microsoft.com/office/drawing/2014/main" id="{F43283EC-6352-4E90-B4DF-E4B188D03663}"/>
              </a:ext>
            </a:extLst>
          </p:cNvPr>
          <p:cNvPicPr>
            <a:picLocks noChangeAspect="1"/>
          </p:cNvPicPr>
          <p:nvPr/>
        </p:nvPicPr>
        <p:blipFill>
          <a:blip r:embed="rId3"/>
          <a:stretch>
            <a:fillRect/>
          </a:stretch>
        </p:blipFill>
        <p:spPr>
          <a:xfrm>
            <a:off x="2752725" y="2041207"/>
            <a:ext cx="6686550" cy="4010025"/>
          </a:xfrm>
          <a:prstGeom prst="rect">
            <a:avLst/>
          </a:prstGeom>
        </p:spPr>
      </p:pic>
    </p:spTree>
    <p:extLst>
      <p:ext uri="{BB962C8B-B14F-4D97-AF65-F5344CB8AC3E}">
        <p14:creationId xmlns:p14="http://schemas.microsoft.com/office/powerpoint/2010/main" val="241422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68BB-5D0D-4ECD-B1CA-181EF2F89086}"/>
              </a:ext>
            </a:extLst>
          </p:cNvPr>
          <p:cNvSpPr>
            <a:spLocks noGrp="1"/>
          </p:cNvSpPr>
          <p:nvPr>
            <p:ph type="title"/>
          </p:nvPr>
        </p:nvSpPr>
        <p:spPr/>
        <p:txBody>
          <a:bodyPr/>
          <a:lstStyle/>
          <a:p>
            <a:r>
              <a:rPr lang="en-IN" b="1" dirty="0">
                <a:solidFill>
                  <a:schemeClr val="tx1"/>
                </a:solidFill>
                <a:latin typeface="Cambria" panose="02040503050406030204" pitchFamily="18" charset="0"/>
                <a:ea typeface="Cambria" panose="02040503050406030204" pitchFamily="18" charset="0"/>
              </a:rPr>
              <a:t>PROPERTIES</a:t>
            </a:r>
            <a:r>
              <a:rPr lang="en-IN" b="1" dirty="0">
                <a:latin typeface="Cambria" panose="02040503050406030204" pitchFamily="18" charset="0"/>
                <a:ea typeface="Cambria" panose="02040503050406030204" pitchFamily="18" charset="0"/>
              </a:rPr>
              <a:t> </a:t>
            </a:r>
          </a:p>
        </p:txBody>
      </p:sp>
      <p:sp>
        <p:nvSpPr>
          <p:cNvPr id="3" name="Content Placeholder 2">
            <a:extLst>
              <a:ext uri="{FF2B5EF4-FFF2-40B4-BE49-F238E27FC236}">
                <a16:creationId xmlns:a16="http://schemas.microsoft.com/office/drawing/2014/main" id="{A3F1D34F-928D-43DA-B0F0-FECF73EB7277}"/>
              </a:ext>
            </a:extLst>
          </p:cNvPr>
          <p:cNvSpPr>
            <a:spLocks noGrp="1"/>
          </p:cNvSpPr>
          <p:nvPr>
            <p:ph idx="1"/>
          </p:nvPr>
        </p:nvSpPr>
        <p:spPr>
          <a:xfrm>
            <a:off x="1218608" y="2274316"/>
            <a:ext cx="9754784" cy="3416300"/>
          </a:xfrm>
        </p:spPr>
        <p:txBody>
          <a:bodyPr>
            <a:normAutofit fontScale="92500" lnSpcReduction="10000"/>
          </a:bodyPr>
          <a:lstStyle/>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Every time, if a user wants to purchase a ticket or OPUS card, he/she should sign in to the system.</a:t>
            </a:r>
          </a:p>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Users can either sign in to the system with their Phone number or Email ID.</a:t>
            </a:r>
          </a:p>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For each sign in, the system will authenticate user details.</a:t>
            </a:r>
          </a:p>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If the authentication fails, users will have to check their credentials and sign in again.</a:t>
            </a:r>
          </a:p>
          <a:p>
            <a:pPr lvl="0" algn="just">
              <a:buFont typeface="Wingdings" panose="05000000000000000000" pitchFamily="2" charset="2"/>
              <a:buChar char="Ø"/>
            </a:pPr>
            <a:r>
              <a:rPr lang="en-IN" sz="2400" b="1" dirty="0">
                <a:solidFill>
                  <a:schemeClr val="tx1"/>
                </a:solidFill>
                <a:latin typeface="Cambria" panose="02040503050406030204" pitchFamily="18" charset="0"/>
                <a:ea typeface="Cambria" panose="02040503050406030204" pitchFamily="18" charset="0"/>
              </a:rPr>
              <a:t>Users can choose any of the 4 options in the system (View Profile||Purchase OPUS Card||Purchase Ticket||View Transaction History).</a:t>
            </a:r>
          </a:p>
        </p:txBody>
      </p:sp>
    </p:spTree>
    <p:extLst>
      <p:ext uri="{BB962C8B-B14F-4D97-AF65-F5344CB8AC3E}">
        <p14:creationId xmlns:p14="http://schemas.microsoft.com/office/powerpoint/2010/main" val="40051662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1380</TotalTime>
  <Words>765</Words>
  <Application>Microsoft Office PowerPoint</Application>
  <PresentationFormat>Widescreen</PresentationFormat>
  <Paragraphs>116</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vt:lpstr>
      <vt:lpstr>Wingdings</vt:lpstr>
      <vt:lpstr>Retrospect</vt:lpstr>
      <vt:lpstr>PowerPoint Presentation</vt:lpstr>
      <vt:lpstr>AGENDA</vt:lpstr>
      <vt:lpstr>INTRODUCTION</vt:lpstr>
      <vt:lpstr>INTRODUCTION (CONT…)</vt:lpstr>
      <vt:lpstr>UPPAAL</vt:lpstr>
      <vt:lpstr>APPLICATION</vt:lpstr>
      <vt:lpstr>MODEL IN UPPAAL</vt:lpstr>
      <vt:lpstr>MODEL IN UPPAAL (CONT…)</vt:lpstr>
      <vt:lpstr>PROPERTIES </vt:lpstr>
      <vt:lpstr>PROPERTIES (CONT…)</vt:lpstr>
      <vt:lpstr>PROPERTIES (CONT…)</vt:lpstr>
      <vt:lpstr>DEMO</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Aravind</dc:creator>
  <cp:lastModifiedBy>Adarsh Aravind</cp:lastModifiedBy>
  <cp:revision>46</cp:revision>
  <dcterms:created xsi:type="dcterms:W3CDTF">2020-04-01T00:06:44Z</dcterms:created>
  <dcterms:modified xsi:type="dcterms:W3CDTF">2020-04-02T01:15:05Z</dcterms:modified>
</cp:coreProperties>
</file>