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embeddedFontLst>
    <p:embeddedFont>
      <p:font typeface="Gill Sans" panose="020B0604020202020204" charset="0"/>
      <p:regular r:id="rId29"/>
      <p:bold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Cambria" panose="02040503050406030204" pitchFamily="18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1380553-CB76-40C4-BE17-CFF6265E3411}">
  <a:tblStyle styleId="{D1380553-CB76-40C4-BE17-CFF6265E34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57fd94448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57fd94448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7fd9444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7fd9444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7fd94448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7fd94448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57fd94448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57fd94448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01670f7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01670f7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601670f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601670f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01670f7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g5601670f7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601670f7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601670f7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0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4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2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2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7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0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2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5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3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43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91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1137220" y="115739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Software Measurement </a:t>
            </a:r>
            <a:b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Winter 2019</a:t>
            </a:r>
            <a:b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417780" y="4308158"/>
            <a:ext cx="8637000" cy="15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SRAVAN KUMAR THUMATI – 40070088</a:t>
            </a:r>
            <a:endParaRPr sz="32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5"/>
              <a:buNone/>
            </a:pP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NAREN MORABAGAL SOMASEKHAR – 40082567</a:t>
            </a:r>
            <a:endParaRPr sz="32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5"/>
              <a:buNone/>
            </a:pP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ADARSH ARAVIND – 40082585</a:t>
            </a:r>
            <a:endParaRPr sz="32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5"/>
              <a:buNone/>
            </a:pP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KUNDANA GANGAM– 40085658</a:t>
            </a:r>
            <a:endParaRPr sz="32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5"/>
              <a:buNone/>
            </a:pP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EMMANUEL AMBELE - 40050295</a:t>
            </a:r>
            <a:endParaRPr sz="32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431D9-F671-4B13-A8C0-B76DF8A3A3D9}"/>
              </a:ext>
            </a:extLst>
          </p:cNvPr>
          <p:cNvSpPr txBox="1"/>
          <p:nvPr/>
        </p:nvSpPr>
        <p:spPr>
          <a:xfrm>
            <a:off x="8793520" y="3429000"/>
            <a:ext cx="22612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</a:rPr>
              <a:t>TEAM - 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METRIC 4 (Result Analysis)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idx="1"/>
          </p:nvPr>
        </p:nvSpPr>
        <p:spPr>
          <a:xfrm>
            <a:off x="13880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Among the subject projects we chose, we observed that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JFreeChart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has high Complexity and Apache Commons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FileUpload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has low complexity.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60271E-4FC9-44FA-B9D7-59D1BD4B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3172617"/>
            <a:ext cx="50673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1097280" y="610159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7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METRIC 5 - </a:t>
            </a:r>
            <a:r>
              <a:rPr lang="en-IN" sz="37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Fix Backlog and Backlog Management Index </a:t>
            </a:r>
            <a:r>
              <a:rPr lang="en-US" sz="37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(Introduction and Collection process)</a:t>
            </a:r>
            <a:endParaRPr sz="375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6" name="Google Shape;166;p23"/>
          <p:cNvSpPr txBox="1">
            <a:spLocks noGrp="1"/>
          </p:cNvSpPr>
          <p:nvPr>
            <p:ph idx="1"/>
          </p:nvPr>
        </p:nvSpPr>
        <p:spPr>
          <a:xfrm>
            <a:off x="1097280" y="1936093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metric is very common and important metric for software maintenance.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0" indent="-254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is a count of reported problems that remain at the end of a certain period (e.g. a week, a month). This metric can provide meaningful information for managing the maintenance process.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0" indent="-254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to manage the backlog of open and unresolved problems.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Cont..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2" name="Google Shape;172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Formula: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BMI = (𝐝𝐞𝐟𝐞𝐜𝐭𝐬 𝐜𝐥𝐨𝐬𝐞𝐝 𝐝𝐮𝐫𝐢𝐧𝐠 𝐭𝐡𝐞 𝐦𝐨𝐧𝐭𝐡 </a:t>
            </a:r>
            <a:endParaRPr lang="en-IN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1371600" lvl="0" indent="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/ 𝐝𝐞𝐟𝐞𝐜𝐭𝐬 𝐚𝐫𝐫𝐢𝐯𝐞𝐝 𝐝𝐮𝐫𝐢𝐧𝐠 𝐭𝐡𝐞 𝐦𝐨𝐧𝐭𝐡) * 100</a:t>
            </a:r>
          </a:p>
          <a:p>
            <a:pPr marL="228600" lvl="0" indent="-254000" algn="just" rtl="0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gathering was done manually through Issue Trackers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Apache open issues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334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0" indent="-254000" algn="just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Challenge Faced: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Obtaining bug data from issue trackers manually was tedious and time taking.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0" indent="-101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METRIC 5 (Result Analysis)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idx="1"/>
          </p:nvPr>
        </p:nvSpPr>
        <p:spPr>
          <a:xfrm>
            <a:off x="1729000" y="5440948"/>
            <a:ext cx="9603300" cy="5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→ #Arrived defects	C → #Closed defects 	BMI → Backlog Management Index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325" y="2101269"/>
            <a:ext cx="8025527" cy="3339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1451579" y="828669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Cont..</a:t>
            </a: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800" y="277100"/>
            <a:ext cx="1061085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4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METRIC 6 - Post Release Defect Density (Introduction and Collection process)</a:t>
            </a:r>
            <a:endParaRPr sz="4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2" name="Google Shape;192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Post Release Defect Density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It is the measure of code quality per unit, identified after a particular version is released. 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measures the defects relative to the software size expressed as Lines of Code(LOC) or Function Point(FP).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85800" indent="-10160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Defect Density 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Defect count/Size of release(KLOC)</a:t>
            </a:r>
          </a:p>
          <a:p>
            <a:pPr marL="685800" lvl="0" indent="-101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0" indent="-101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				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Cont..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idx="1"/>
          </p:nvPr>
        </p:nvSpPr>
        <p:spPr>
          <a:xfrm>
            <a:off x="1451579" y="200348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calculated the defect count with the help of </a:t>
            </a:r>
            <a:r>
              <a:rPr lang="en-US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Jira reports</a:t>
            </a: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based on the selected project versions.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(Issue Tracking → All apache bugs → Select version fix and affect version → Export csv).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0" indent="-215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have collected Size of release using SciTools..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(Import project → Select project from directory → Metrics → Metric summary).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0" indent="-215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Limitation</a:t>
            </a: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(For Metrics 5 and 6)</a:t>
            </a:r>
            <a:r>
              <a:rPr lang="en-US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bugs may have not been reported leaving us to rely fully on issue trackers only.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0" indent="-101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1093234" y="347751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METRIC 6 (Result Analysis)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825" y="2114425"/>
            <a:ext cx="5339226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7845389" y="2114575"/>
            <a:ext cx="3836400" cy="3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07" name="Google Shape;207;p29"/>
          <p:cNvGraphicFramePr/>
          <p:nvPr>
            <p:extLst>
              <p:ext uri="{D42A27DB-BD31-4B8C-83A1-F6EECF244321}">
                <p14:modId xmlns:p14="http://schemas.microsoft.com/office/powerpoint/2010/main" val="3173154583"/>
              </p:ext>
            </p:extLst>
          </p:nvPr>
        </p:nvGraphicFramePr>
        <p:xfrm>
          <a:off x="7736051" y="2114419"/>
          <a:ext cx="2696400" cy="3248028"/>
        </p:xfrm>
        <a:graphic>
          <a:graphicData uri="http://schemas.openxmlformats.org/drawingml/2006/table">
            <a:tbl>
              <a:tblPr>
                <a:noFill/>
                <a:tableStyleId>{D1380553-CB76-40C4-BE17-CFF6265E3411}</a:tableStyleId>
              </a:tblPr>
              <a:tblGrid>
                <a:gridCol w="179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33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Maximum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Upper Quartile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0.63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Lower Quartile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Minimum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725" y="2114419"/>
            <a:ext cx="15621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r="-1770" b="2448"/>
          <a:stretch/>
        </p:blipFill>
        <p:spPr>
          <a:xfrm>
            <a:off x="1862400" y="248299"/>
            <a:ext cx="4276975" cy="25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4825" y="248300"/>
            <a:ext cx="3805750" cy="25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4825" y="3033700"/>
            <a:ext cx="3805750" cy="25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2400" y="3034750"/>
            <a:ext cx="4276965" cy="25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850" y="3034750"/>
            <a:ext cx="1542225" cy="25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800" y="248300"/>
            <a:ext cx="1557600" cy="25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91775" y="248300"/>
            <a:ext cx="1796250" cy="25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91775" y="3033700"/>
            <a:ext cx="1703050" cy="25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CORRELATION BETWEEN 1&amp;2 AND 3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3" name="Google Shape;233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With a minor exception of Apache Commons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FileUpload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metrics 1&amp;2(Statement and Branch Coverage) are positively correlated with metric 3(Test Suite Effectiveness)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Spearman Coefficient between Metrics 1 &amp; 3 is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0.66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Metrics 2 &amp; 3 is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0.70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7B9996-B1D7-4506-95AD-093EADCAB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830" y="3221342"/>
            <a:ext cx="50673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OUTLINE...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Google Shape;107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Metrics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Subject Projects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collection process of metrics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 of metrics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Correlation analysis between metrics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CORRELATION BETWEEN 4 AND 1&amp;2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0" name="Google Shape;240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per Spearman coefficient obtained,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0.86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(for Metrics 1 and 4),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0.76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(for Metrics 2 and 4) there is strong, positive correlation between Metrics 4 and 1,2. 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With an exception of Apache Commons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FileUpload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project and Apache Commons Configuration project, the metrics are inversely correlated.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0" indent="-101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6569C-5772-4788-B7C0-526DBD6EA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32" b="19842"/>
          <a:stretch/>
        </p:blipFill>
        <p:spPr>
          <a:xfrm>
            <a:off x="3822529" y="3429000"/>
            <a:ext cx="4546942" cy="275624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CORRELATION BETWEEN 1&amp;2 AND 6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7" name="Google Shape;247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correlation between Metrics 1,2 and 6 is based on selected version of the project.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Spearman coefficient between Statement Coverage and Defect Density is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-0.02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Branch Coverage and Defect Density is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These values show that there is negative and weak correlation between statement coverage and defect density, and there is no correlation between branch coverage and defect density.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 of working on different versions will be collected in future work.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4E90D-5EF1-4D23-8B2F-561DBD5B6D84}"/>
              </a:ext>
            </a:extLst>
          </p:cNvPr>
          <p:cNvSpPr/>
          <p:nvPr/>
        </p:nvSpPr>
        <p:spPr>
          <a:xfrm>
            <a:off x="1092591" y="23859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sz="4800" spc="-5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r>
              <a:rPr lang="en-US" sz="4800" spc="-5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Cont..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76DD7-D997-4954-A7C5-B817110C4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5" y="2228066"/>
            <a:ext cx="527685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CORRELATION BETWEEN 5 AND 6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8" name="Google Shape;258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correlation between Metrics 5 and 6 is the average of density defect and Fix Backlog and Backlog Management Index based on selected version of the projects within the time period of 8 months.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Spearman coefficient between Fix Backlog and Backlog Management Index(BMI) and Defect Density is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0.87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This value shows that there is a positive and strong correlation between the subject metrics.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means BMI is inversely proportional to Defect Density.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0" indent="-101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0" indent="-101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Cont..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575" y="2376713"/>
            <a:ext cx="4468900" cy="21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663" y="2145750"/>
            <a:ext cx="45815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REFERENCES…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2" name="Google Shape;272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[1] 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Sharma, R. (2014). TOOLS AND TECHNIQUES OF CODE COVERAGE TESTING. International Journal of Computer Engineering and Technology (IJCET), Available at: http://www.iaeme.com/MasterAdmin/UploadFolder/TOOLS%20AND%20TECHNIQUES%20O F%20CODE%20COVERAGE%20TESTING2/TOOLS%20AND%20TECHNIQUES%20OF%20CODE%20COVERAGE%20TESTING2.pdf, [online] 5(9), pp.165-171.</a:t>
            </a:r>
            <a:endParaRPr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[2] 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M. Moghadam and S. Babamir, "Mutation score evaluation in terms of object-oriented metrics", 2014 4th International Conference on Computer and Knowledge Engineering (ICCKE), 2014. Available: 10.1109/iccke.2014.6993419</a:t>
            </a:r>
            <a:endParaRPr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[3]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Madi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A &amp;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Zein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O.K. &amp;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Kadry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Seifedine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(2013). On the improvement of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cyclomatic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complexity metric. Available at: https://www.researchgate.net/publication/288695710_On_the_improvement_of_cyclomatic_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complexity_metric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International Journal of Software Engineering and its Applications. 7. 67-82.</a:t>
            </a:r>
            <a:endParaRPr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[4]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Stephen H.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Kan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Metrics and models in software quality engineering. Addison-Wesley Longman Publishing Co., Inc. Boston, MA, USA ©2002 ISBN:0201729156</a:t>
            </a:r>
            <a:endParaRPr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[5] 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M. O.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Elish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D.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Rine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Design structural stability metrics and post-release defect density: An empirical study. In COMPSAC ’06: Proceedings of the 30th Annual International Computer Software and Applications Conference, pages 1–8, Washington, DC, USA, 2006. IEEE Computer Society</a:t>
            </a:r>
            <a:endParaRPr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[6]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DANA H HALABI1 &amp; ADNAN SHAOUT  (June’16) “MUTATION TESTING TOOLS FOR JAVA PROGRAMS – A SURVEY”, Available at: https://www.researchgate.net/publication/303401556_MUTATION_TESTING_TOOLS_FOR_JAVA_PROGRAMS_-_A_SURVEY</a:t>
            </a:r>
            <a:endParaRPr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[7] 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L.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Vinke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(June 2011) “Estimate the post-release Defect Density based on the Test Level Quality”. Available at: https://research.infosupport.com/wp-content/uploads/2017/08/MasterThesis-LammertVinke-Final.pdf</a:t>
            </a:r>
            <a:endParaRPr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(Queries)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4572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System.out.println(“Please clear them by questioning         ”);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4572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System.out.println(“Thank you so much for your patience        ”);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79" name="Google Shape;27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4075" y="2552450"/>
            <a:ext cx="526925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55287" y="3499516"/>
            <a:ext cx="471200" cy="2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METRICS SELECTED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Statement Coverage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lvl="0" indent="-5143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Branch Coverage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lvl="0" indent="-5143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 Suite Effectiveness (Mutation Test)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lvl="0" indent="-5143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McCabe Code Complexity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lvl="0" indent="-5143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Fix Backlog and Backlog Management Index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lvl="0" indent="-5143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Post Release Defect Density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PROJECTS SELECTED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idx="1"/>
          </p:nvPr>
        </p:nvSpPr>
        <p:spPr>
          <a:xfrm>
            <a:off x="1398654" y="2005157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01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have changed the subject projects from milestone 2, new projects selected meets the project requirements and help us for better analysis.</a:t>
            </a:r>
          </a:p>
          <a:p>
            <a:pPr marL="228600" lvl="0" indent="-101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Apache Commons Configuration - Version 2.4 (105 KLOC)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Apache Commons Collections - Version 4-4.2 (132 KLOC)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JFreeChart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Version 1.5.0 (228 KLOC)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Apache Commons IO - Version 2.6 (50 KLOC)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Apache Commons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FileUpload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Version 1.4 (7.7 KLOC)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METRICS 1 &amp; 2 (Collection process)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Metrics 1 &amp; 2 are collected using Eclipse IDE (select and right click project → Coverage As → Junit Test → Export data in HTML format).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0" indent="-215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Statement and Branch coverage depicts the test case coverage which in turn depicts the reliability of application.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0" indent="-215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0" indent="-215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Formula :        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825" y="3739169"/>
            <a:ext cx="5486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0825" y="4546956"/>
            <a:ext cx="548640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METRICS 1 &amp; 2 (Result Analysis)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 the subject Projects are comparatively good in both Statement and Branch coverage with an exception of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JFreeChart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08FCC0-022D-4D08-A7DE-BD656AF21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262" y="2887769"/>
            <a:ext cx="4943475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METRIC 3 (Collection process)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have used ‘Pitclipse’ plugin in eclipse for generating the mutation score for each subject programs (Right click on main file → Run as PIT Mutation Test).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0" indent="-215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Mutation score depicts the test suite effectiveness.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0" indent="-215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Formula : </a:t>
            </a:r>
            <a:r>
              <a:rPr lang="en-US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Mutation Score</a:t>
            </a: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(Killed Mutants)/(Total No.  Mutants)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lvl="0" indent="-215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Challenge Faced: </a:t>
            </a: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test suite should be green with no errors for the Pitclipse plugin to run in the eclipse. There is recognizable effort dedicated to rectify the issues in projects.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METRIC 3 (Result Analysis)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6" name="Google Shape;146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Among the subject projects, JFreeChart has low mutation score which implies low test suite effectiveness and Apache Commons Configuration has higher mutation score which implies better test suite.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5C1338-8563-4B64-9716-B50F308A4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75" y="3069348"/>
            <a:ext cx="4972050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METRIC 4 (Collection process)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have used MetricsReloaded plugin in IntelliJ to generate McCabe code complexity. (Select Project → Run the plugin → Select Complexity metric)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McCabe complexity depicts the structural efficiency, maintenance effort required, etc.,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Calculates the cyclomatic complexity of each non-abstract method. Cyclomatic complexity is a measure of the number of distinct execution paths through each method. This can also be considered as the minimal number of tests necessary to completely exercise a method's control flow. In practice, this is 1 + the number of if's, while's, for's, do's, switch cases, catches, conditional expressions, &amp;&amp;'s and ||'s in the method. 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1438</Words>
  <Application>Microsoft Office PowerPoint</Application>
  <PresentationFormat>Widescreen</PresentationFormat>
  <Paragraphs>124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Gill Sans</vt:lpstr>
      <vt:lpstr>Arial</vt:lpstr>
      <vt:lpstr>Calibri Light</vt:lpstr>
      <vt:lpstr>Cambria</vt:lpstr>
      <vt:lpstr>Calibri</vt:lpstr>
      <vt:lpstr>Times New Roman</vt:lpstr>
      <vt:lpstr>Retrospect</vt:lpstr>
      <vt:lpstr>Software Measurement  Winter 2019 </vt:lpstr>
      <vt:lpstr> OUTLINE...</vt:lpstr>
      <vt:lpstr> METRICS SELECTED</vt:lpstr>
      <vt:lpstr> PROJECTS SELECTED</vt:lpstr>
      <vt:lpstr> METRICS 1 &amp; 2 (Collection process)</vt:lpstr>
      <vt:lpstr> METRICS 1 &amp; 2 (Result Analysis)</vt:lpstr>
      <vt:lpstr> METRIC 3 (Collection process)</vt:lpstr>
      <vt:lpstr> METRIC 3 (Result Analysis)</vt:lpstr>
      <vt:lpstr> METRIC 4 (Collection process)</vt:lpstr>
      <vt:lpstr> METRIC 4 (Result Analysis)</vt:lpstr>
      <vt:lpstr>METRIC 5 - Fix Backlog and Backlog Management Index (Introduction and Collection process)</vt:lpstr>
      <vt:lpstr> Cont..</vt:lpstr>
      <vt:lpstr> METRIC 5 (Result Analysis)</vt:lpstr>
      <vt:lpstr>Cont..</vt:lpstr>
      <vt:lpstr>METRIC 6 - Post Release Defect Density (Introduction and Collection process)</vt:lpstr>
      <vt:lpstr> Cont..</vt:lpstr>
      <vt:lpstr> METRIC 6 (Result Analysis)</vt:lpstr>
      <vt:lpstr>PowerPoint Presentation</vt:lpstr>
      <vt:lpstr> CORRELATION BETWEEN 1&amp;2 AND 3</vt:lpstr>
      <vt:lpstr> CORRELATION BETWEEN 4 AND 1&amp;2</vt:lpstr>
      <vt:lpstr> CORRELATION BETWEEN 1&amp;2 AND 6</vt:lpstr>
      <vt:lpstr>PowerPoint Presentation</vt:lpstr>
      <vt:lpstr> CORRELATION BETWEEN 5 AND 6</vt:lpstr>
      <vt:lpstr> Cont..</vt:lpstr>
      <vt:lpstr> REFERENCES…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J</dc:title>
  <dc:creator>Adarsh Aravind</dc:creator>
  <cp:lastModifiedBy>Adarsh Aravind</cp:lastModifiedBy>
  <cp:revision>32</cp:revision>
  <dcterms:modified xsi:type="dcterms:W3CDTF">2019-04-20T01:57:23Z</dcterms:modified>
</cp:coreProperties>
</file>