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35CA-36D0-56F4-018D-54803C517064}" v="1200" dt="2024-05-19T13:17:24.294"/>
    <p1510:client id="{2CE4D766-2BA3-234A-6F05-B23991A18FB9}" v="2180" dt="2024-05-19T12:54:14.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4F4F5-AE68-4C46-8309-AEBEC3952E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24C9DF-7578-4F9F-81D5-1C5AF945C029}">
      <dgm:prSet/>
      <dgm:spPr/>
      <dgm:t>
        <a:bodyPr/>
        <a:lstStyle/>
        <a:p>
          <a:pPr>
            <a:lnSpc>
              <a:spcPct val="100000"/>
            </a:lnSpc>
          </a:pPr>
          <a:r>
            <a:rPr lang="en-US" b="1"/>
            <a:t>•53.4% debt consolidation loans</a:t>
          </a:r>
          <a:endParaRPr lang="en-US"/>
        </a:p>
      </dgm:t>
    </dgm:pt>
    <dgm:pt modelId="{0BEB385E-31A6-4E6C-97AD-B9475C25989F}" type="parTrans" cxnId="{59DA60E2-BD40-4EDC-AF73-635C9078629C}">
      <dgm:prSet/>
      <dgm:spPr/>
      <dgm:t>
        <a:bodyPr/>
        <a:lstStyle/>
        <a:p>
          <a:endParaRPr lang="en-US"/>
        </a:p>
      </dgm:t>
    </dgm:pt>
    <dgm:pt modelId="{BD257E43-C52F-4A6E-BDCF-8E30AE6F97A1}" type="sibTrans" cxnId="{59DA60E2-BD40-4EDC-AF73-635C9078629C}">
      <dgm:prSet/>
      <dgm:spPr/>
      <dgm:t>
        <a:bodyPr/>
        <a:lstStyle/>
        <a:p>
          <a:endParaRPr lang="en-US"/>
        </a:p>
      </dgm:t>
    </dgm:pt>
    <dgm:pt modelId="{8AF09265-B22A-48AD-A183-A13D51EDC974}">
      <dgm:prSet/>
      <dgm:spPr/>
      <dgm:t>
        <a:bodyPr/>
        <a:lstStyle/>
        <a:p>
          <a:pPr>
            <a:lnSpc>
              <a:spcPct val="100000"/>
            </a:lnSpc>
          </a:pPr>
          <a:r>
            <a:rPr lang="en-US" b="1"/>
            <a:t>•13.5% credit card loans</a:t>
          </a:r>
          <a:endParaRPr lang="en-US"/>
        </a:p>
      </dgm:t>
    </dgm:pt>
    <dgm:pt modelId="{FF2427EE-7383-479C-9EF0-CF8F825E8BDC}" type="parTrans" cxnId="{ACD5C825-38A1-4677-85F6-298B81F1DA59}">
      <dgm:prSet/>
      <dgm:spPr/>
      <dgm:t>
        <a:bodyPr/>
        <a:lstStyle/>
        <a:p>
          <a:endParaRPr lang="en-US"/>
        </a:p>
      </dgm:t>
    </dgm:pt>
    <dgm:pt modelId="{546B9F6F-5289-4070-A349-0C49E5B709A7}" type="sibTrans" cxnId="{ACD5C825-38A1-4677-85F6-298B81F1DA59}">
      <dgm:prSet/>
      <dgm:spPr/>
      <dgm:t>
        <a:bodyPr/>
        <a:lstStyle/>
        <a:p>
          <a:endParaRPr lang="en-US"/>
        </a:p>
      </dgm:t>
    </dgm:pt>
    <dgm:pt modelId="{2E0CB66D-246F-4E60-B614-49081A8AFA7B}">
      <dgm:prSet/>
      <dgm:spPr/>
      <dgm:t>
        <a:bodyPr/>
        <a:lstStyle/>
        <a:p>
          <a:pPr>
            <a:lnSpc>
              <a:spcPct val="100000"/>
            </a:lnSpc>
          </a:pPr>
          <a:r>
            <a:rPr lang="en-US" b="1"/>
            <a:t>•7.7% home improvement loans</a:t>
          </a:r>
          <a:endParaRPr lang="en-US"/>
        </a:p>
      </dgm:t>
    </dgm:pt>
    <dgm:pt modelId="{49ABB918-42F5-4CD8-8E8D-C12CACA50B91}" type="parTrans" cxnId="{08BFF4BF-F290-4645-B647-51F2613937E4}">
      <dgm:prSet/>
      <dgm:spPr/>
      <dgm:t>
        <a:bodyPr/>
        <a:lstStyle/>
        <a:p>
          <a:endParaRPr lang="en-US"/>
        </a:p>
      </dgm:t>
    </dgm:pt>
    <dgm:pt modelId="{01F2BD4E-FCDC-41E3-8148-B1CB9170490E}" type="sibTrans" cxnId="{08BFF4BF-F290-4645-B647-51F2613937E4}">
      <dgm:prSet/>
      <dgm:spPr/>
      <dgm:t>
        <a:bodyPr/>
        <a:lstStyle/>
        <a:p>
          <a:endParaRPr lang="en-US"/>
        </a:p>
      </dgm:t>
    </dgm:pt>
    <dgm:pt modelId="{9CEDC772-FC96-4A8B-81F3-3BFF06E23EAC}">
      <dgm:prSet/>
      <dgm:spPr/>
      <dgm:t>
        <a:bodyPr/>
        <a:lstStyle/>
        <a:p>
          <a:pPr>
            <a:lnSpc>
              <a:spcPct val="100000"/>
            </a:lnSpc>
          </a:pPr>
          <a:r>
            <a:rPr lang="en-US" b="1"/>
            <a:t>•7.2% other</a:t>
          </a:r>
          <a:endParaRPr lang="en-US"/>
        </a:p>
      </dgm:t>
    </dgm:pt>
    <dgm:pt modelId="{81EF05D1-9837-4B13-B262-D36CF8067DC0}" type="parTrans" cxnId="{7F2105CF-BB07-439C-BF70-0FDDFD43DB36}">
      <dgm:prSet/>
      <dgm:spPr/>
      <dgm:t>
        <a:bodyPr/>
        <a:lstStyle/>
        <a:p>
          <a:endParaRPr lang="en-US"/>
        </a:p>
      </dgm:t>
    </dgm:pt>
    <dgm:pt modelId="{13B55627-F69C-4BD8-9DA9-A9C81C8CF8AC}" type="sibTrans" cxnId="{7F2105CF-BB07-439C-BF70-0FDDFD43DB36}">
      <dgm:prSet/>
      <dgm:spPr/>
      <dgm:t>
        <a:bodyPr/>
        <a:lstStyle/>
        <a:p>
          <a:endParaRPr lang="en-US"/>
        </a:p>
      </dgm:t>
    </dgm:pt>
    <dgm:pt modelId="{7745F870-218F-4553-9C07-D43833D893B4}">
      <dgm:prSet/>
      <dgm:spPr/>
      <dgm:t>
        <a:bodyPr/>
        <a:lstStyle/>
        <a:p>
          <a:pPr>
            <a:lnSpc>
              <a:spcPct val="100000"/>
            </a:lnSpc>
          </a:pPr>
          <a:r>
            <a:rPr lang="en-US" b="1"/>
            <a:t>• 5.2 small business</a:t>
          </a:r>
          <a:endParaRPr lang="en-US"/>
        </a:p>
      </dgm:t>
    </dgm:pt>
    <dgm:pt modelId="{2D7DDE7C-3381-4643-98B5-7D2E6740FEF5}" type="parTrans" cxnId="{2A245912-6309-4B30-BDB3-BB238BE5F555}">
      <dgm:prSet/>
      <dgm:spPr/>
      <dgm:t>
        <a:bodyPr/>
        <a:lstStyle/>
        <a:p>
          <a:endParaRPr lang="en-US"/>
        </a:p>
      </dgm:t>
    </dgm:pt>
    <dgm:pt modelId="{DAAA2A63-2407-43F2-A7F3-73ED0CC68FEC}" type="sibTrans" cxnId="{2A245912-6309-4B30-BDB3-BB238BE5F555}">
      <dgm:prSet/>
      <dgm:spPr/>
      <dgm:t>
        <a:bodyPr/>
        <a:lstStyle/>
        <a:p>
          <a:endParaRPr lang="en-US"/>
        </a:p>
      </dgm:t>
    </dgm:pt>
    <dgm:pt modelId="{4084D3C0-13EF-43A3-90C0-F295E85B62D6}">
      <dgm:prSet/>
      <dgm:spPr/>
      <dgm:t>
        <a:bodyPr/>
        <a:lstStyle/>
        <a:p>
          <a:pPr>
            <a:lnSpc>
              <a:spcPct val="100000"/>
            </a:lnSpc>
          </a:pPr>
          <a:r>
            <a:rPr lang="en-US" b="1"/>
            <a:t>•4.1 major purchase </a:t>
          </a:r>
          <a:endParaRPr lang="en-US"/>
        </a:p>
      </dgm:t>
    </dgm:pt>
    <dgm:pt modelId="{DD44E103-388E-49CD-9EAE-DE65B4C8D402}" type="parTrans" cxnId="{0AB39D3C-D45F-452B-99E4-4A4AE5FEC40A}">
      <dgm:prSet/>
      <dgm:spPr/>
      <dgm:t>
        <a:bodyPr/>
        <a:lstStyle/>
        <a:p>
          <a:endParaRPr lang="en-US"/>
        </a:p>
      </dgm:t>
    </dgm:pt>
    <dgm:pt modelId="{5247C7FD-8AC8-4BB8-84CD-20C883F28F6F}" type="sibTrans" cxnId="{0AB39D3C-D45F-452B-99E4-4A4AE5FEC40A}">
      <dgm:prSet/>
      <dgm:spPr/>
      <dgm:t>
        <a:bodyPr/>
        <a:lstStyle/>
        <a:p>
          <a:endParaRPr lang="en-US"/>
        </a:p>
      </dgm:t>
    </dgm:pt>
    <dgm:pt modelId="{443B1B5D-CC2B-4169-9662-FDA1A61485FB}" type="pres">
      <dgm:prSet presAssocID="{6264F4F5-AE68-4C46-8309-AEBEC3952E77}" presName="root" presStyleCnt="0">
        <dgm:presLayoutVars>
          <dgm:dir/>
          <dgm:resizeHandles val="exact"/>
        </dgm:presLayoutVars>
      </dgm:prSet>
      <dgm:spPr/>
    </dgm:pt>
    <dgm:pt modelId="{2BBCDD86-9A14-4D16-B3C3-891ACDD75D0A}" type="pres">
      <dgm:prSet presAssocID="{A224C9DF-7578-4F9F-81D5-1C5AF945C029}" presName="compNode" presStyleCnt="0"/>
      <dgm:spPr/>
    </dgm:pt>
    <dgm:pt modelId="{3B0DA395-B985-4466-B4F7-15F3B1071AE0}" type="pres">
      <dgm:prSet presAssocID="{A224C9DF-7578-4F9F-81D5-1C5AF945C029}" presName="bgRect" presStyleLbl="bgShp" presStyleIdx="0" presStyleCnt="6"/>
      <dgm:spPr/>
    </dgm:pt>
    <dgm:pt modelId="{10F1F7B9-5DCB-4C92-87C6-AF8E0254577B}" type="pres">
      <dgm:prSet presAssocID="{A224C9DF-7578-4F9F-81D5-1C5AF945C0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A76075B3-760F-464F-8D20-DA4854FFB4BC}" type="pres">
      <dgm:prSet presAssocID="{A224C9DF-7578-4F9F-81D5-1C5AF945C029}" presName="spaceRect" presStyleCnt="0"/>
      <dgm:spPr/>
    </dgm:pt>
    <dgm:pt modelId="{7617A711-5C63-4B12-AA56-7651FF71AB73}" type="pres">
      <dgm:prSet presAssocID="{A224C9DF-7578-4F9F-81D5-1C5AF945C029}" presName="parTx" presStyleLbl="revTx" presStyleIdx="0" presStyleCnt="6">
        <dgm:presLayoutVars>
          <dgm:chMax val="0"/>
          <dgm:chPref val="0"/>
        </dgm:presLayoutVars>
      </dgm:prSet>
      <dgm:spPr/>
    </dgm:pt>
    <dgm:pt modelId="{3CFBFF0E-0F17-43A3-A597-16EF40246674}" type="pres">
      <dgm:prSet presAssocID="{BD257E43-C52F-4A6E-BDCF-8E30AE6F97A1}" presName="sibTrans" presStyleCnt="0"/>
      <dgm:spPr/>
    </dgm:pt>
    <dgm:pt modelId="{2CEEC77E-E2C6-42C7-8706-A9794781FF84}" type="pres">
      <dgm:prSet presAssocID="{8AF09265-B22A-48AD-A183-A13D51EDC974}" presName="compNode" presStyleCnt="0"/>
      <dgm:spPr/>
    </dgm:pt>
    <dgm:pt modelId="{03167043-D296-47E4-BC08-3581240E772F}" type="pres">
      <dgm:prSet presAssocID="{8AF09265-B22A-48AD-A183-A13D51EDC974}" presName="bgRect" presStyleLbl="bgShp" presStyleIdx="1" presStyleCnt="6"/>
      <dgm:spPr/>
    </dgm:pt>
    <dgm:pt modelId="{7DD199BC-9EA1-4232-956A-17265260838E}" type="pres">
      <dgm:prSet presAssocID="{8AF09265-B22A-48AD-A183-A13D51EDC9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95FA03F6-6420-4728-B6D9-B5288EDE3486}" type="pres">
      <dgm:prSet presAssocID="{8AF09265-B22A-48AD-A183-A13D51EDC974}" presName="spaceRect" presStyleCnt="0"/>
      <dgm:spPr/>
    </dgm:pt>
    <dgm:pt modelId="{AA7037F8-704D-4C41-9C28-908CF0CCE8F7}" type="pres">
      <dgm:prSet presAssocID="{8AF09265-B22A-48AD-A183-A13D51EDC974}" presName="parTx" presStyleLbl="revTx" presStyleIdx="1" presStyleCnt="6">
        <dgm:presLayoutVars>
          <dgm:chMax val="0"/>
          <dgm:chPref val="0"/>
        </dgm:presLayoutVars>
      </dgm:prSet>
      <dgm:spPr/>
    </dgm:pt>
    <dgm:pt modelId="{98843407-432A-461D-9D3F-A334E59BC89A}" type="pres">
      <dgm:prSet presAssocID="{546B9F6F-5289-4070-A349-0C49E5B709A7}" presName="sibTrans" presStyleCnt="0"/>
      <dgm:spPr/>
    </dgm:pt>
    <dgm:pt modelId="{62F49C1A-981E-4657-8B45-19E7A311FF3C}" type="pres">
      <dgm:prSet presAssocID="{2E0CB66D-246F-4E60-B614-49081A8AFA7B}" presName="compNode" presStyleCnt="0"/>
      <dgm:spPr/>
    </dgm:pt>
    <dgm:pt modelId="{E8FDB1EE-688A-4B05-9463-1FA8F4191193}" type="pres">
      <dgm:prSet presAssocID="{2E0CB66D-246F-4E60-B614-49081A8AFA7B}" presName="bgRect" presStyleLbl="bgShp" presStyleIdx="2" presStyleCnt="6"/>
      <dgm:spPr/>
    </dgm:pt>
    <dgm:pt modelId="{C50701F8-A560-4BBE-B143-FDE9602A6A83}" type="pres">
      <dgm:prSet presAssocID="{2E0CB66D-246F-4E60-B614-49081A8AFA7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se"/>
        </a:ext>
      </dgm:extLst>
    </dgm:pt>
    <dgm:pt modelId="{BF2F4B89-027C-4DFA-A9B8-E1EAE3F8EBFF}" type="pres">
      <dgm:prSet presAssocID="{2E0CB66D-246F-4E60-B614-49081A8AFA7B}" presName="spaceRect" presStyleCnt="0"/>
      <dgm:spPr/>
    </dgm:pt>
    <dgm:pt modelId="{A95D054F-FA95-4B0F-9F26-FD728DCC5885}" type="pres">
      <dgm:prSet presAssocID="{2E0CB66D-246F-4E60-B614-49081A8AFA7B}" presName="parTx" presStyleLbl="revTx" presStyleIdx="2" presStyleCnt="6">
        <dgm:presLayoutVars>
          <dgm:chMax val="0"/>
          <dgm:chPref val="0"/>
        </dgm:presLayoutVars>
      </dgm:prSet>
      <dgm:spPr/>
    </dgm:pt>
    <dgm:pt modelId="{4E38CEF9-D47E-41D8-A1F5-347DE672FF01}" type="pres">
      <dgm:prSet presAssocID="{01F2BD4E-FCDC-41E3-8148-B1CB9170490E}" presName="sibTrans" presStyleCnt="0"/>
      <dgm:spPr/>
    </dgm:pt>
    <dgm:pt modelId="{44E69FF5-9791-432F-BC0B-63C17C5662A8}" type="pres">
      <dgm:prSet presAssocID="{9CEDC772-FC96-4A8B-81F3-3BFF06E23EAC}" presName="compNode" presStyleCnt="0"/>
      <dgm:spPr/>
    </dgm:pt>
    <dgm:pt modelId="{702D7F26-CDC9-4F28-BBB0-F3053A1E5570}" type="pres">
      <dgm:prSet presAssocID="{9CEDC772-FC96-4A8B-81F3-3BFF06E23EAC}" presName="bgRect" presStyleLbl="bgShp" presStyleIdx="3" presStyleCnt="6"/>
      <dgm:spPr/>
    </dgm:pt>
    <dgm:pt modelId="{85BB0483-A162-4A10-912B-CAE1DFB936FF}" type="pres">
      <dgm:prSet presAssocID="{9CEDC772-FC96-4A8B-81F3-3BFF06E23EA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6508CB74-4724-4EAC-95D3-F5117025F1D5}" type="pres">
      <dgm:prSet presAssocID="{9CEDC772-FC96-4A8B-81F3-3BFF06E23EAC}" presName="spaceRect" presStyleCnt="0"/>
      <dgm:spPr/>
    </dgm:pt>
    <dgm:pt modelId="{322DC9A2-A2D6-43E5-BE3D-C8332F62B1BE}" type="pres">
      <dgm:prSet presAssocID="{9CEDC772-FC96-4A8B-81F3-3BFF06E23EAC}" presName="parTx" presStyleLbl="revTx" presStyleIdx="3" presStyleCnt="6">
        <dgm:presLayoutVars>
          <dgm:chMax val="0"/>
          <dgm:chPref val="0"/>
        </dgm:presLayoutVars>
      </dgm:prSet>
      <dgm:spPr/>
    </dgm:pt>
    <dgm:pt modelId="{12EAF823-0452-45BB-AAF6-0DE234615219}" type="pres">
      <dgm:prSet presAssocID="{13B55627-F69C-4BD8-9DA9-A9C81C8CF8AC}" presName="sibTrans" presStyleCnt="0"/>
      <dgm:spPr/>
    </dgm:pt>
    <dgm:pt modelId="{B7E063F7-FF73-49E1-8FE4-F347097F81CB}" type="pres">
      <dgm:prSet presAssocID="{7745F870-218F-4553-9C07-D43833D893B4}" presName="compNode" presStyleCnt="0"/>
      <dgm:spPr/>
    </dgm:pt>
    <dgm:pt modelId="{679945B3-7526-4F13-ACAE-AC197B4B03E9}" type="pres">
      <dgm:prSet presAssocID="{7745F870-218F-4553-9C07-D43833D893B4}" presName="bgRect" presStyleLbl="bgShp" presStyleIdx="4" presStyleCnt="6"/>
      <dgm:spPr/>
    </dgm:pt>
    <dgm:pt modelId="{08E7F3BF-C68C-4597-A2EF-F1468D4A97BA}" type="pres">
      <dgm:prSet presAssocID="{7745F870-218F-4553-9C07-D43833D893B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Kiosk"/>
        </a:ext>
      </dgm:extLst>
    </dgm:pt>
    <dgm:pt modelId="{E71CC867-D4CF-402D-BD9C-013DDFA65DC3}" type="pres">
      <dgm:prSet presAssocID="{7745F870-218F-4553-9C07-D43833D893B4}" presName="spaceRect" presStyleCnt="0"/>
      <dgm:spPr/>
    </dgm:pt>
    <dgm:pt modelId="{F0CBD81D-C345-4BFA-AA68-7DC6E80D4B4E}" type="pres">
      <dgm:prSet presAssocID="{7745F870-218F-4553-9C07-D43833D893B4}" presName="parTx" presStyleLbl="revTx" presStyleIdx="4" presStyleCnt="6">
        <dgm:presLayoutVars>
          <dgm:chMax val="0"/>
          <dgm:chPref val="0"/>
        </dgm:presLayoutVars>
      </dgm:prSet>
      <dgm:spPr/>
    </dgm:pt>
    <dgm:pt modelId="{44175403-84CA-4424-9854-3782653C75A1}" type="pres">
      <dgm:prSet presAssocID="{DAAA2A63-2407-43F2-A7F3-73ED0CC68FEC}" presName="sibTrans" presStyleCnt="0"/>
      <dgm:spPr/>
    </dgm:pt>
    <dgm:pt modelId="{A5FD4BAB-497D-43B0-8BA3-924DF888D4FA}" type="pres">
      <dgm:prSet presAssocID="{4084D3C0-13EF-43A3-90C0-F295E85B62D6}" presName="compNode" presStyleCnt="0"/>
      <dgm:spPr/>
    </dgm:pt>
    <dgm:pt modelId="{A0F155A9-5AA1-4DF0-B1C7-7C3F89ABE168}" type="pres">
      <dgm:prSet presAssocID="{4084D3C0-13EF-43A3-90C0-F295E85B62D6}" presName="bgRect" presStyleLbl="bgShp" presStyleIdx="5" presStyleCnt="6"/>
      <dgm:spPr/>
    </dgm:pt>
    <dgm:pt modelId="{16685E00-7C89-43B7-895B-BCB6ED687388}" type="pres">
      <dgm:prSet presAssocID="{4084D3C0-13EF-43A3-90C0-F295E85B62D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hopping cart"/>
        </a:ext>
      </dgm:extLst>
    </dgm:pt>
    <dgm:pt modelId="{73D282F9-B0E2-496B-B794-61FA81E464F3}" type="pres">
      <dgm:prSet presAssocID="{4084D3C0-13EF-43A3-90C0-F295E85B62D6}" presName="spaceRect" presStyleCnt="0"/>
      <dgm:spPr/>
    </dgm:pt>
    <dgm:pt modelId="{9DF77689-1B7F-4C67-8178-5387578BB831}" type="pres">
      <dgm:prSet presAssocID="{4084D3C0-13EF-43A3-90C0-F295E85B62D6}" presName="parTx" presStyleLbl="revTx" presStyleIdx="5" presStyleCnt="6">
        <dgm:presLayoutVars>
          <dgm:chMax val="0"/>
          <dgm:chPref val="0"/>
        </dgm:presLayoutVars>
      </dgm:prSet>
      <dgm:spPr/>
    </dgm:pt>
  </dgm:ptLst>
  <dgm:cxnLst>
    <dgm:cxn modelId="{2A245912-6309-4B30-BDB3-BB238BE5F555}" srcId="{6264F4F5-AE68-4C46-8309-AEBEC3952E77}" destId="{7745F870-218F-4553-9C07-D43833D893B4}" srcOrd="4" destOrd="0" parTransId="{2D7DDE7C-3381-4643-98B5-7D2E6740FEF5}" sibTransId="{DAAA2A63-2407-43F2-A7F3-73ED0CC68FEC}"/>
    <dgm:cxn modelId="{ACD5C825-38A1-4677-85F6-298B81F1DA59}" srcId="{6264F4F5-AE68-4C46-8309-AEBEC3952E77}" destId="{8AF09265-B22A-48AD-A183-A13D51EDC974}" srcOrd="1" destOrd="0" parTransId="{FF2427EE-7383-479C-9EF0-CF8F825E8BDC}" sibTransId="{546B9F6F-5289-4070-A349-0C49E5B709A7}"/>
    <dgm:cxn modelId="{0AB39D3C-D45F-452B-99E4-4A4AE5FEC40A}" srcId="{6264F4F5-AE68-4C46-8309-AEBEC3952E77}" destId="{4084D3C0-13EF-43A3-90C0-F295E85B62D6}" srcOrd="5" destOrd="0" parTransId="{DD44E103-388E-49CD-9EAE-DE65B4C8D402}" sibTransId="{5247C7FD-8AC8-4BB8-84CD-20C883F28F6F}"/>
    <dgm:cxn modelId="{9484E04F-5B42-4C00-8CD3-A11B19BFEE5A}" type="presOf" srcId="{9CEDC772-FC96-4A8B-81F3-3BFF06E23EAC}" destId="{322DC9A2-A2D6-43E5-BE3D-C8332F62B1BE}" srcOrd="0" destOrd="0" presId="urn:microsoft.com/office/officeart/2018/2/layout/IconVerticalSolidList"/>
    <dgm:cxn modelId="{08BFF4BF-F290-4645-B647-51F2613937E4}" srcId="{6264F4F5-AE68-4C46-8309-AEBEC3952E77}" destId="{2E0CB66D-246F-4E60-B614-49081A8AFA7B}" srcOrd="2" destOrd="0" parTransId="{49ABB918-42F5-4CD8-8E8D-C12CACA50B91}" sibTransId="{01F2BD4E-FCDC-41E3-8148-B1CB9170490E}"/>
    <dgm:cxn modelId="{D1A6E2CC-B342-4957-A095-9BF41F4930CC}" type="presOf" srcId="{4084D3C0-13EF-43A3-90C0-F295E85B62D6}" destId="{9DF77689-1B7F-4C67-8178-5387578BB831}" srcOrd="0" destOrd="0" presId="urn:microsoft.com/office/officeart/2018/2/layout/IconVerticalSolidList"/>
    <dgm:cxn modelId="{C80C6BCE-F9ED-4743-B803-DA550F9EB2C6}" type="presOf" srcId="{6264F4F5-AE68-4C46-8309-AEBEC3952E77}" destId="{443B1B5D-CC2B-4169-9662-FDA1A61485FB}" srcOrd="0" destOrd="0" presId="urn:microsoft.com/office/officeart/2018/2/layout/IconVerticalSolidList"/>
    <dgm:cxn modelId="{7F2105CF-BB07-439C-BF70-0FDDFD43DB36}" srcId="{6264F4F5-AE68-4C46-8309-AEBEC3952E77}" destId="{9CEDC772-FC96-4A8B-81F3-3BFF06E23EAC}" srcOrd="3" destOrd="0" parTransId="{81EF05D1-9837-4B13-B262-D36CF8067DC0}" sibTransId="{13B55627-F69C-4BD8-9DA9-A9C81C8CF8AC}"/>
    <dgm:cxn modelId="{8B530CD5-A423-4A17-BF57-A07F1210A729}" type="presOf" srcId="{8AF09265-B22A-48AD-A183-A13D51EDC974}" destId="{AA7037F8-704D-4C41-9C28-908CF0CCE8F7}" srcOrd="0" destOrd="0" presId="urn:microsoft.com/office/officeart/2018/2/layout/IconVerticalSolidList"/>
    <dgm:cxn modelId="{580984D7-5E50-47B3-A902-170866CBBCC3}" type="presOf" srcId="{7745F870-218F-4553-9C07-D43833D893B4}" destId="{F0CBD81D-C345-4BFA-AA68-7DC6E80D4B4E}" srcOrd="0" destOrd="0" presId="urn:microsoft.com/office/officeart/2018/2/layout/IconVerticalSolidList"/>
    <dgm:cxn modelId="{D897B0D8-C112-4D0D-A4A8-9437F5E01679}" type="presOf" srcId="{A224C9DF-7578-4F9F-81D5-1C5AF945C029}" destId="{7617A711-5C63-4B12-AA56-7651FF71AB73}" srcOrd="0" destOrd="0" presId="urn:microsoft.com/office/officeart/2018/2/layout/IconVerticalSolidList"/>
    <dgm:cxn modelId="{59DA60E2-BD40-4EDC-AF73-635C9078629C}" srcId="{6264F4F5-AE68-4C46-8309-AEBEC3952E77}" destId="{A224C9DF-7578-4F9F-81D5-1C5AF945C029}" srcOrd="0" destOrd="0" parTransId="{0BEB385E-31A6-4E6C-97AD-B9475C25989F}" sibTransId="{BD257E43-C52F-4A6E-BDCF-8E30AE6F97A1}"/>
    <dgm:cxn modelId="{E3235DF3-F988-4F54-922F-03B1332394DD}" type="presOf" srcId="{2E0CB66D-246F-4E60-B614-49081A8AFA7B}" destId="{A95D054F-FA95-4B0F-9F26-FD728DCC5885}" srcOrd="0" destOrd="0" presId="urn:microsoft.com/office/officeart/2018/2/layout/IconVerticalSolidList"/>
    <dgm:cxn modelId="{9E9E9A66-748B-4E78-B91B-99D6A9B9EDD8}" type="presParOf" srcId="{443B1B5D-CC2B-4169-9662-FDA1A61485FB}" destId="{2BBCDD86-9A14-4D16-B3C3-891ACDD75D0A}" srcOrd="0" destOrd="0" presId="urn:microsoft.com/office/officeart/2018/2/layout/IconVerticalSolidList"/>
    <dgm:cxn modelId="{DF2D4B8F-41E1-4ED4-A9D3-D518CFF73FF0}" type="presParOf" srcId="{2BBCDD86-9A14-4D16-B3C3-891ACDD75D0A}" destId="{3B0DA395-B985-4466-B4F7-15F3B1071AE0}" srcOrd="0" destOrd="0" presId="urn:microsoft.com/office/officeart/2018/2/layout/IconVerticalSolidList"/>
    <dgm:cxn modelId="{601240DB-C20E-4E9C-9497-63E295B2BDA3}" type="presParOf" srcId="{2BBCDD86-9A14-4D16-B3C3-891ACDD75D0A}" destId="{10F1F7B9-5DCB-4C92-87C6-AF8E0254577B}" srcOrd="1" destOrd="0" presId="urn:microsoft.com/office/officeart/2018/2/layout/IconVerticalSolidList"/>
    <dgm:cxn modelId="{2BDBF9F2-9793-457A-8BE1-EC1C1DBDF90F}" type="presParOf" srcId="{2BBCDD86-9A14-4D16-B3C3-891ACDD75D0A}" destId="{A76075B3-760F-464F-8D20-DA4854FFB4BC}" srcOrd="2" destOrd="0" presId="urn:microsoft.com/office/officeart/2018/2/layout/IconVerticalSolidList"/>
    <dgm:cxn modelId="{96B4B81A-6C3E-4599-B585-8E102B4F8948}" type="presParOf" srcId="{2BBCDD86-9A14-4D16-B3C3-891ACDD75D0A}" destId="{7617A711-5C63-4B12-AA56-7651FF71AB73}" srcOrd="3" destOrd="0" presId="urn:microsoft.com/office/officeart/2018/2/layout/IconVerticalSolidList"/>
    <dgm:cxn modelId="{F507433C-C8F4-4D47-AE89-B63326A39271}" type="presParOf" srcId="{443B1B5D-CC2B-4169-9662-FDA1A61485FB}" destId="{3CFBFF0E-0F17-43A3-A597-16EF40246674}" srcOrd="1" destOrd="0" presId="urn:microsoft.com/office/officeart/2018/2/layout/IconVerticalSolidList"/>
    <dgm:cxn modelId="{3AC17DD0-2EC8-4FCC-B0CE-1DAD752538E2}" type="presParOf" srcId="{443B1B5D-CC2B-4169-9662-FDA1A61485FB}" destId="{2CEEC77E-E2C6-42C7-8706-A9794781FF84}" srcOrd="2" destOrd="0" presId="urn:microsoft.com/office/officeart/2018/2/layout/IconVerticalSolidList"/>
    <dgm:cxn modelId="{36AC454D-1DF2-4E12-8229-FAD19932C483}" type="presParOf" srcId="{2CEEC77E-E2C6-42C7-8706-A9794781FF84}" destId="{03167043-D296-47E4-BC08-3581240E772F}" srcOrd="0" destOrd="0" presId="urn:microsoft.com/office/officeart/2018/2/layout/IconVerticalSolidList"/>
    <dgm:cxn modelId="{32AF7F80-0A3D-41B3-A287-7CC545D50B60}" type="presParOf" srcId="{2CEEC77E-E2C6-42C7-8706-A9794781FF84}" destId="{7DD199BC-9EA1-4232-956A-17265260838E}" srcOrd="1" destOrd="0" presId="urn:microsoft.com/office/officeart/2018/2/layout/IconVerticalSolidList"/>
    <dgm:cxn modelId="{65030082-787A-4793-9470-4DC67450669A}" type="presParOf" srcId="{2CEEC77E-E2C6-42C7-8706-A9794781FF84}" destId="{95FA03F6-6420-4728-B6D9-B5288EDE3486}" srcOrd="2" destOrd="0" presId="urn:microsoft.com/office/officeart/2018/2/layout/IconVerticalSolidList"/>
    <dgm:cxn modelId="{3B768A4C-3053-4743-9BBB-78D59BF23A26}" type="presParOf" srcId="{2CEEC77E-E2C6-42C7-8706-A9794781FF84}" destId="{AA7037F8-704D-4C41-9C28-908CF0CCE8F7}" srcOrd="3" destOrd="0" presId="urn:microsoft.com/office/officeart/2018/2/layout/IconVerticalSolidList"/>
    <dgm:cxn modelId="{6FF3EC51-A6CB-48A9-BE90-DCAC39DA7D79}" type="presParOf" srcId="{443B1B5D-CC2B-4169-9662-FDA1A61485FB}" destId="{98843407-432A-461D-9D3F-A334E59BC89A}" srcOrd="3" destOrd="0" presId="urn:microsoft.com/office/officeart/2018/2/layout/IconVerticalSolidList"/>
    <dgm:cxn modelId="{795E216F-641C-472E-8FBA-B3F3E07046F9}" type="presParOf" srcId="{443B1B5D-CC2B-4169-9662-FDA1A61485FB}" destId="{62F49C1A-981E-4657-8B45-19E7A311FF3C}" srcOrd="4" destOrd="0" presId="urn:microsoft.com/office/officeart/2018/2/layout/IconVerticalSolidList"/>
    <dgm:cxn modelId="{05EB7C1D-7D29-41A8-AA4E-EED67DF6CB46}" type="presParOf" srcId="{62F49C1A-981E-4657-8B45-19E7A311FF3C}" destId="{E8FDB1EE-688A-4B05-9463-1FA8F4191193}" srcOrd="0" destOrd="0" presId="urn:microsoft.com/office/officeart/2018/2/layout/IconVerticalSolidList"/>
    <dgm:cxn modelId="{04F0335B-D574-4475-AF7C-02117B835C22}" type="presParOf" srcId="{62F49C1A-981E-4657-8B45-19E7A311FF3C}" destId="{C50701F8-A560-4BBE-B143-FDE9602A6A83}" srcOrd="1" destOrd="0" presId="urn:microsoft.com/office/officeart/2018/2/layout/IconVerticalSolidList"/>
    <dgm:cxn modelId="{42DD8F09-C0CE-4922-A9F1-4E8DD1FECA33}" type="presParOf" srcId="{62F49C1A-981E-4657-8B45-19E7A311FF3C}" destId="{BF2F4B89-027C-4DFA-A9B8-E1EAE3F8EBFF}" srcOrd="2" destOrd="0" presId="urn:microsoft.com/office/officeart/2018/2/layout/IconVerticalSolidList"/>
    <dgm:cxn modelId="{87DFF52A-B81D-472A-80ED-5EEA909F9703}" type="presParOf" srcId="{62F49C1A-981E-4657-8B45-19E7A311FF3C}" destId="{A95D054F-FA95-4B0F-9F26-FD728DCC5885}" srcOrd="3" destOrd="0" presId="urn:microsoft.com/office/officeart/2018/2/layout/IconVerticalSolidList"/>
    <dgm:cxn modelId="{4B2564E4-7D48-499E-8B16-1AD77077B9C0}" type="presParOf" srcId="{443B1B5D-CC2B-4169-9662-FDA1A61485FB}" destId="{4E38CEF9-D47E-41D8-A1F5-347DE672FF01}" srcOrd="5" destOrd="0" presId="urn:microsoft.com/office/officeart/2018/2/layout/IconVerticalSolidList"/>
    <dgm:cxn modelId="{6F26C8D4-06E5-4FDA-B352-18CD6FEDDBE3}" type="presParOf" srcId="{443B1B5D-CC2B-4169-9662-FDA1A61485FB}" destId="{44E69FF5-9791-432F-BC0B-63C17C5662A8}" srcOrd="6" destOrd="0" presId="urn:microsoft.com/office/officeart/2018/2/layout/IconVerticalSolidList"/>
    <dgm:cxn modelId="{5A4B1E93-360A-4694-816F-D699440EE9FD}" type="presParOf" srcId="{44E69FF5-9791-432F-BC0B-63C17C5662A8}" destId="{702D7F26-CDC9-4F28-BBB0-F3053A1E5570}" srcOrd="0" destOrd="0" presId="urn:microsoft.com/office/officeart/2018/2/layout/IconVerticalSolidList"/>
    <dgm:cxn modelId="{CA73FD58-CA27-4B47-A6FB-B499679799FA}" type="presParOf" srcId="{44E69FF5-9791-432F-BC0B-63C17C5662A8}" destId="{85BB0483-A162-4A10-912B-CAE1DFB936FF}" srcOrd="1" destOrd="0" presId="urn:microsoft.com/office/officeart/2018/2/layout/IconVerticalSolidList"/>
    <dgm:cxn modelId="{CF120C18-FE4A-4523-A1A1-63513D15EADA}" type="presParOf" srcId="{44E69FF5-9791-432F-BC0B-63C17C5662A8}" destId="{6508CB74-4724-4EAC-95D3-F5117025F1D5}" srcOrd="2" destOrd="0" presId="urn:microsoft.com/office/officeart/2018/2/layout/IconVerticalSolidList"/>
    <dgm:cxn modelId="{008998BD-425B-4280-B0F6-3D44D4A11E37}" type="presParOf" srcId="{44E69FF5-9791-432F-BC0B-63C17C5662A8}" destId="{322DC9A2-A2D6-43E5-BE3D-C8332F62B1BE}" srcOrd="3" destOrd="0" presId="urn:microsoft.com/office/officeart/2018/2/layout/IconVerticalSolidList"/>
    <dgm:cxn modelId="{2FF6CF61-493D-4243-A8EB-DAD31750C45A}" type="presParOf" srcId="{443B1B5D-CC2B-4169-9662-FDA1A61485FB}" destId="{12EAF823-0452-45BB-AAF6-0DE234615219}" srcOrd="7" destOrd="0" presId="urn:microsoft.com/office/officeart/2018/2/layout/IconVerticalSolidList"/>
    <dgm:cxn modelId="{8A674B0F-8E0B-49E9-B710-1EC5680881F9}" type="presParOf" srcId="{443B1B5D-CC2B-4169-9662-FDA1A61485FB}" destId="{B7E063F7-FF73-49E1-8FE4-F347097F81CB}" srcOrd="8" destOrd="0" presId="urn:microsoft.com/office/officeart/2018/2/layout/IconVerticalSolidList"/>
    <dgm:cxn modelId="{E5A4EC47-D65D-4CDF-912A-3E65A38DB2AB}" type="presParOf" srcId="{B7E063F7-FF73-49E1-8FE4-F347097F81CB}" destId="{679945B3-7526-4F13-ACAE-AC197B4B03E9}" srcOrd="0" destOrd="0" presId="urn:microsoft.com/office/officeart/2018/2/layout/IconVerticalSolidList"/>
    <dgm:cxn modelId="{FAEF9C58-D495-46A9-9969-E0FC664BC667}" type="presParOf" srcId="{B7E063F7-FF73-49E1-8FE4-F347097F81CB}" destId="{08E7F3BF-C68C-4597-A2EF-F1468D4A97BA}" srcOrd="1" destOrd="0" presId="urn:microsoft.com/office/officeart/2018/2/layout/IconVerticalSolidList"/>
    <dgm:cxn modelId="{05F91C41-59AB-4422-9435-91B8926B2651}" type="presParOf" srcId="{B7E063F7-FF73-49E1-8FE4-F347097F81CB}" destId="{E71CC867-D4CF-402D-BD9C-013DDFA65DC3}" srcOrd="2" destOrd="0" presId="urn:microsoft.com/office/officeart/2018/2/layout/IconVerticalSolidList"/>
    <dgm:cxn modelId="{BCA6E988-024C-4570-8ADC-CBD992A90098}" type="presParOf" srcId="{B7E063F7-FF73-49E1-8FE4-F347097F81CB}" destId="{F0CBD81D-C345-4BFA-AA68-7DC6E80D4B4E}" srcOrd="3" destOrd="0" presId="urn:microsoft.com/office/officeart/2018/2/layout/IconVerticalSolidList"/>
    <dgm:cxn modelId="{A154AA19-2291-4B03-8DDF-B2D0FDFAF0B4}" type="presParOf" srcId="{443B1B5D-CC2B-4169-9662-FDA1A61485FB}" destId="{44175403-84CA-4424-9854-3782653C75A1}" srcOrd="9" destOrd="0" presId="urn:microsoft.com/office/officeart/2018/2/layout/IconVerticalSolidList"/>
    <dgm:cxn modelId="{8E217E94-30A9-4A08-8A0D-59A6024D8749}" type="presParOf" srcId="{443B1B5D-CC2B-4169-9662-FDA1A61485FB}" destId="{A5FD4BAB-497D-43B0-8BA3-924DF888D4FA}" srcOrd="10" destOrd="0" presId="urn:microsoft.com/office/officeart/2018/2/layout/IconVerticalSolidList"/>
    <dgm:cxn modelId="{A78BC71C-9672-4285-9710-956618CFD467}" type="presParOf" srcId="{A5FD4BAB-497D-43B0-8BA3-924DF888D4FA}" destId="{A0F155A9-5AA1-4DF0-B1C7-7C3F89ABE168}" srcOrd="0" destOrd="0" presId="urn:microsoft.com/office/officeart/2018/2/layout/IconVerticalSolidList"/>
    <dgm:cxn modelId="{72081EF1-0F52-44B6-BE4A-2766CD5BA387}" type="presParOf" srcId="{A5FD4BAB-497D-43B0-8BA3-924DF888D4FA}" destId="{16685E00-7C89-43B7-895B-BCB6ED687388}" srcOrd="1" destOrd="0" presId="urn:microsoft.com/office/officeart/2018/2/layout/IconVerticalSolidList"/>
    <dgm:cxn modelId="{06D04CDD-F99B-4FA8-B961-F60DE508F609}" type="presParOf" srcId="{A5FD4BAB-497D-43B0-8BA3-924DF888D4FA}" destId="{73D282F9-B0E2-496B-B794-61FA81E464F3}" srcOrd="2" destOrd="0" presId="urn:microsoft.com/office/officeart/2018/2/layout/IconVerticalSolidList"/>
    <dgm:cxn modelId="{E6BBA74E-D162-4226-974F-5206C00A4B6A}" type="presParOf" srcId="{A5FD4BAB-497D-43B0-8BA3-924DF888D4FA}" destId="{9DF77689-1B7F-4C67-8178-5387578BB83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DA395-B985-4466-B4F7-15F3B1071AE0}">
      <dsp:nvSpPr>
        <dsp:cNvPr id="0" name=""/>
        <dsp:cNvSpPr/>
      </dsp:nvSpPr>
      <dsp:spPr>
        <a:xfrm>
          <a:off x="0" y="1580"/>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1F7B9-5DCB-4C92-87C6-AF8E0254577B}">
      <dsp:nvSpPr>
        <dsp:cNvPr id="0" name=""/>
        <dsp:cNvSpPr/>
      </dsp:nvSpPr>
      <dsp:spPr>
        <a:xfrm>
          <a:off x="203694" y="153088"/>
          <a:ext cx="370353" cy="3703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7A711-5C63-4B12-AA56-7651FF71AB73}">
      <dsp:nvSpPr>
        <dsp:cNvPr id="0" name=""/>
        <dsp:cNvSpPr/>
      </dsp:nvSpPr>
      <dsp:spPr>
        <a:xfrm>
          <a:off x="777741" y="1580"/>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•53.4% debt consolidation loans</a:t>
          </a:r>
          <a:endParaRPr lang="en-US" sz="1700" kern="1200"/>
        </a:p>
      </dsp:txBody>
      <dsp:txXfrm>
        <a:off x="777741" y="1580"/>
        <a:ext cx="3217410" cy="673369"/>
      </dsp:txXfrm>
    </dsp:sp>
    <dsp:sp modelId="{03167043-D296-47E4-BC08-3581240E772F}">
      <dsp:nvSpPr>
        <dsp:cNvPr id="0" name=""/>
        <dsp:cNvSpPr/>
      </dsp:nvSpPr>
      <dsp:spPr>
        <a:xfrm>
          <a:off x="0" y="843292"/>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199BC-9EA1-4232-956A-17265260838E}">
      <dsp:nvSpPr>
        <dsp:cNvPr id="0" name=""/>
        <dsp:cNvSpPr/>
      </dsp:nvSpPr>
      <dsp:spPr>
        <a:xfrm>
          <a:off x="203694" y="994800"/>
          <a:ext cx="370353" cy="3703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037F8-704D-4C41-9C28-908CF0CCE8F7}">
      <dsp:nvSpPr>
        <dsp:cNvPr id="0" name=""/>
        <dsp:cNvSpPr/>
      </dsp:nvSpPr>
      <dsp:spPr>
        <a:xfrm>
          <a:off x="777741" y="843292"/>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•13.5% credit card loans</a:t>
          </a:r>
          <a:endParaRPr lang="en-US" sz="1700" kern="1200"/>
        </a:p>
      </dsp:txBody>
      <dsp:txXfrm>
        <a:off x="777741" y="843292"/>
        <a:ext cx="3217410" cy="673369"/>
      </dsp:txXfrm>
    </dsp:sp>
    <dsp:sp modelId="{E8FDB1EE-688A-4B05-9463-1FA8F4191193}">
      <dsp:nvSpPr>
        <dsp:cNvPr id="0" name=""/>
        <dsp:cNvSpPr/>
      </dsp:nvSpPr>
      <dsp:spPr>
        <a:xfrm>
          <a:off x="0" y="1685004"/>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701F8-A560-4BBE-B143-FDE9602A6A83}">
      <dsp:nvSpPr>
        <dsp:cNvPr id="0" name=""/>
        <dsp:cNvSpPr/>
      </dsp:nvSpPr>
      <dsp:spPr>
        <a:xfrm>
          <a:off x="203694" y="1836512"/>
          <a:ext cx="370353" cy="3703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D054F-FA95-4B0F-9F26-FD728DCC5885}">
      <dsp:nvSpPr>
        <dsp:cNvPr id="0" name=""/>
        <dsp:cNvSpPr/>
      </dsp:nvSpPr>
      <dsp:spPr>
        <a:xfrm>
          <a:off x="777741" y="1685004"/>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•7.7% home improvement loans</a:t>
          </a:r>
          <a:endParaRPr lang="en-US" sz="1700" kern="1200"/>
        </a:p>
      </dsp:txBody>
      <dsp:txXfrm>
        <a:off x="777741" y="1685004"/>
        <a:ext cx="3217410" cy="673369"/>
      </dsp:txXfrm>
    </dsp:sp>
    <dsp:sp modelId="{702D7F26-CDC9-4F28-BBB0-F3053A1E5570}">
      <dsp:nvSpPr>
        <dsp:cNvPr id="0" name=""/>
        <dsp:cNvSpPr/>
      </dsp:nvSpPr>
      <dsp:spPr>
        <a:xfrm>
          <a:off x="0" y="2526716"/>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B0483-A162-4A10-912B-CAE1DFB936FF}">
      <dsp:nvSpPr>
        <dsp:cNvPr id="0" name=""/>
        <dsp:cNvSpPr/>
      </dsp:nvSpPr>
      <dsp:spPr>
        <a:xfrm>
          <a:off x="203694" y="2678224"/>
          <a:ext cx="370353" cy="3703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DC9A2-A2D6-43E5-BE3D-C8332F62B1BE}">
      <dsp:nvSpPr>
        <dsp:cNvPr id="0" name=""/>
        <dsp:cNvSpPr/>
      </dsp:nvSpPr>
      <dsp:spPr>
        <a:xfrm>
          <a:off x="777741" y="2526716"/>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•7.2% other</a:t>
          </a:r>
          <a:endParaRPr lang="en-US" sz="1700" kern="1200"/>
        </a:p>
      </dsp:txBody>
      <dsp:txXfrm>
        <a:off x="777741" y="2526716"/>
        <a:ext cx="3217410" cy="673369"/>
      </dsp:txXfrm>
    </dsp:sp>
    <dsp:sp modelId="{679945B3-7526-4F13-ACAE-AC197B4B03E9}">
      <dsp:nvSpPr>
        <dsp:cNvPr id="0" name=""/>
        <dsp:cNvSpPr/>
      </dsp:nvSpPr>
      <dsp:spPr>
        <a:xfrm>
          <a:off x="0" y="3368428"/>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7F3BF-C68C-4597-A2EF-F1468D4A97BA}">
      <dsp:nvSpPr>
        <dsp:cNvPr id="0" name=""/>
        <dsp:cNvSpPr/>
      </dsp:nvSpPr>
      <dsp:spPr>
        <a:xfrm>
          <a:off x="203694" y="3519936"/>
          <a:ext cx="370353" cy="3703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BD81D-C345-4BFA-AA68-7DC6E80D4B4E}">
      <dsp:nvSpPr>
        <dsp:cNvPr id="0" name=""/>
        <dsp:cNvSpPr/>
      </dsp:nvSpPr>
      <dsp:spPr>
        <a:xfrm>
          <a:off x="777741" y="3368428"/>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 5.2 small business</a:t>
          </a:r>
          <a:endParaRPr lang="en-US" sz="1700" kern="1200"/>
        </a:p>
      </dsp:txBody>
      <dsp:txXfrm>
        <a:off x="777741" y="3368428"/>
        <a:ext cx="3217410" cy="673369"/>
      </dsp:txXfrm>
    </dsp:sp>
    <dsp:sp modelId="{A0F155A9-5AA1-4DF0-B1C7-7C3F89ABE168}">
      <dsp:nvSpPr>
        <dsp:cNvPr id="0" name=""/>
        <dsp:cNvSpPr/>
      </dsp:nvSpPr>
      <dsp:spPr>
        <a:xfrm>
          <a:off x="0" y="4210140"/>
          <a:ext cx="3995152" cy="673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85E00-7C89-43B7-895B-BCB6ED687388}">
      <dsp:nvSpPr>
        <dsp:cNvPr id="0" name=""/>
        <dsp:cNvSpPr/>
      </dsp:nvSpPr>
      <dsp:spPr>
        <a:xfrm>
          <a:off x="203694" y="4361648"/>
          <a:ext cx="370353" cy="3703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F77689-1B7F-4C67-8178-5387578BB831}">
      <dsp:nvSpPr>
        <dsp:cNvPr id="0" name=""/>
        <dsp:cNvSpPr/>
      </dsp:nvSpPr>
      <dsp:spPr>
        <a:xfrm>
          <a:off x="777741" y="4210140"/>
          <a:ext cx="3217410" cy="6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65" tIns="71265" rIns="71265" bIns="71265" numCol="1" spcCol="1270" anchor="ctr" anchorCtr="0">
          <a:noAutofit/>
        </a:bodyPr>
        <a:lstStyle/>
        <a:p>
          <a:pPr marL="0" lvl="0" indent="0" algn="l" defTabSz="755650">
            <a:lnSpc>
              <a:spcPct val="100000"/>
            </a:lnSpc>
            <a:spcBef>
              <a:spcPct val="0"/>
            </a:spcBef>
            <a:spcAft>
              <a:spcPct val="35000"/>
            </a:spcAft>
            <a:buNone/>
          </a:pPr>
          <a:r>
            <a:rPr lang="en-US" sz="1700" b="1" kern="1200"/>
            <a:t>•4.1 major purchase </a:t>
          </a:r>
          <a:endParaRPr lang="en-US" sz="1700" kern="1200"/>
        </a:p>
      </dsp:txBody>
      <dsp:txXfrm>
        <a:off x="777741" y="4210140"/>
        <a:ext cx="3217410" cy="6733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603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418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4482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9621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4770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7807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0718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305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6950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897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7707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512960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20014EA-FA79-436A-9FB9-F3F66E347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220" y="859221"/>
            <a:ext cx="6858000" cy="5139558"/>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1F7AFCE-B1F6-6203-952A-1CF1BA0BC2D4}"/>
              </a:ext>
            </a:extLst>
          </p:cNvPr>
          <p:cNvSpPr>
            <a:spLocks noGrp="1"/>
          </p:cNvSpPr>
          <p:nvPr>
            <p:ph type="ctrTitle"/>
          </p:nvPr>
        </p:nvSpPr>
        <p:spPr>
          <a:xfrm>
            <a:off x="659606" y="1717300"/>
            <a:ext cx="8563477" cy="2173278"/>
          </a:xfrm>
        </p:spPr>
        <p:txBody>
          <a:bodyPr vert="horz" lIns="91440" tIns="45720" rIns="91440" bIns="45720" rtlCol="0" anchor="b">
            <a:noAutofit/>
          </a:bodyPr>
          <a:lstStyle/>
          <a:p>
            <a:r>
              <a:rPr lang="en-US" sz="7200" i="0" dirty="0">
                <a:ea typeface="+mj-lt"/>
                <a:cs typeface="+mj-lt"/>
              </a:rPr>
              <a:t>EDA CASE STUDY </a:t>
            </a:r>
            <a:br>
              <a:rPr lang="en-US" sz="7200" i="0" dirty="0">
                <a:ea typeface="+mj-lt"/>
                <a:cs typeface="+mj-lt"/>
              </a:rPr>
            </a:br>
            <a:r>
              <a:rPr lang="en-US" sz="7200" i="0" dirty="0">
                <a:ea typeface="+mj-lt"/>
                <a:cs typeface="+mj-lt"/>
              </a:rPr>
              <a:t>(LENDING CLUB)</a:t>
            </a:r>
            <a:endParaRPr lang="en-US" sz="7200"/>
          </a:p>
        </p:txBody>
      </p:sp>
      <p:sp>
        <p:nvSpPr>
          <p:cNvPr id="3" name="Subtitle 2">
            <a:extLst>
              <a:ext uri="{FF2B5EF4-FFF2-40B4-BE49-F238E27FC236}">
                <a16:creationId xmlns:a16="http://schemas.microsoft.com/office/drawing/2014/main" id="{B29D8C20-EDDD-1AE8-1C62-0DCC878D993F}"/>
              </a:ext>
            </a:extLst>
          </p:cNvPr>
          <p:cNvSpPr>
            <a:spLocks noGrp="1"/>
          </p:cNvSpPr>
          <p:nvPr>
            <p:ph type="subTitle" idx="1"/>
          </p:nvPr>
        </p:nvSpPr>
        <p:spPr>
          <a:xfrm>
            <a:off x="6898481" y="4344520"/>
            <a:ext cx="3981498" cy="996858"/>
          </a:xfrm>
        </p:spPr>
        <p:txBody>
          <a:bodyPr vert="horz" lIns="91440" tIns="45720" rIns="91440" bIns="45720" rtlCol="0" anchor="t">
            <a:noAutofit/>
          </a:bodyPr>
          <a:lstStyle/>
          <a:p>
            <a:r>
              <a:rPr lang="en-US" sz="2400" b="1" dirty="0">
                <a:solidFill>
                  <a:srgbClr val="FFFFFF"/>
                </a:solidFill>
              </a:rPr>
              <a:t>BY:- ADARSH DALMIA</a:t>
            </a:r>
          </a:p>
        </p:txBody>
      </p:sp>
      <p:grpSp>
        <p:nvGrpSpPr>
          <p:cNvPr id="62" name="Group 61">
            <a:extLst>
              <a:ext uri="{FF2B5EF4-FFF2-40B4-BE49-F238E27FC236}">
                <a16:creationId xmlns:a16="http://schemas.microsoft.com/office/drawing/2014/main" id="{F3833EC7-7DA5-445E-A06F-61263A85ED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63" name="Group 62">
              <a:extLst>
                <a:ext uri="{FF2B5EF4-FFF2-40B4-BE49-F238E27FC236}">
                  <a16:creationId xmlns:a16="http://schemas.microsoft.com/office/drawing/2014/main" id="{D3B20763-0B7D-4F31-A64F-006F366093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65" name="Straight Connector 64">
                <a:extLst>
                  <a:ext uri="{FF2B5EF4-FFF2-40B4-BE49-F238E27FC236}">
                    <a16:creationId xmlns:a16="http://schemas.microsoft.com/office/drawing/2014/main" id="{77051088-813C-4278-AC7C-F116901DB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E20E28-B404-48AB-B511-8EA7D82B2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5C3966B9-56D5-42A7-84B1-CC398508D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600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BDA8F16D-E6ED-436E-BA0C-5711B96A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1B9F3-8209-DC00-DE9D-5C9975EF4941}"/>
              </a:ext>
            </a:extLst>
          </p:cNvPr>
          <p:cNvSpPr>
            <a:spLocks noGrp="1"/>
          </p:cNvSpPr>
          <p:nvPr>
            <p:ph type="title"/>
          </p:nvPr>
        </p:nvSpPr>
        <p:spPr>
          <a:xfrm>
            <a:off x="6936446" y="685800"/>
            <a:ext cx="4569755" cy="1911741"/>
          </a:xfrm>
        </p:spPr>
        <p:txBody>
          <a:bodyPr vert="horz" lIns="91440" tIns="45720" rIns="91440" bIns="45720" rtlCol="0" anchor="b">
            <a:normAutofit/>
          </a:bodyPr>
          <a:lstStyle/>
          <a:p>
            <a:pPr algn="r">
              <a:lnSpc>
                <a:spcPct val="110000"/>
              </a:lnSpc>
            </a:pPr>
            <a:r>
              <a:rPr lang="en-US" sz="3700"/>
              <a:t>Loan Defaulters With Respect To Interest Rate</a:t>
            </a:r>
          </a:p>
        </p:txBody>
      </p:sp>
      <p:pic>
        <p:nvPicPr>
          <p:cNvPr id="5" name="Content Placeholder 4">
            <a:extLst>
              <a:ext uri="{FF2B5EF4-FFF2-40B4-BE49-F238E27FC236}">
                <a16:creationId xmlns:a16="http://schemas.microsoft.com/office/drawing/2014/main" id="{5CD2612F-2434-5F1C-76E2-349732C8C235}"/>
              </a:ext>
            </a:extLst>
          </p:cNvPr>
          <p:cNvPicPr>
            <a:picLocks noGrp="1" noChangeAspect="1"/>
          </p:cNvPicPr>
          <p:nvPr>
            <p:ph sz="half" idx="1"/>
          </p:nvPr>
        </p:nvPicPr>
        <p:blipFill>
          <a:blip r:embed="rId2"/>
          <a:stretch>
            <a:fillRect/>
          </a:stretch>
        </p:blipFill>
        <p:spPr>
          <a:xfrm>
            <a:off x="661112" y="1730962"/>
            <a:ext cx="6146743" cy="3396075"/>
          </a:xfrm>
          <a:prstGeom prst="rect">
            <a:avLst/>
          </a:prstGeom>
        </p:spPr>
      </p:pic>
      <p:sp>
        <p:nvSpPr>
          <p:cNvPr id="4" name="Content Placeholder 3">
            <a:extLst>
              <a:ext uri="{FF2B5EF4-FFF2-40B4-BE49-F238E27FC236}">
                <a16:creationId xmlns:a16="http://schemas.microsoft.com/office/drawing/2014/main" id="{48139D68-31AB-56B4-3BF0-C7499693E14A}"/>
              </a:ext>
            </a:extLst>
          </p:cNvPr>
          <p:cNvSpPr>
            <a:spLocks noGrp="1"/>
          </p:cNvSpPr>
          <p:nvPr>
            <p:ph sz="half" idx="2"/>
          </p:nvPr>
        </p:nvSpPr>
        <p:spPr>
          <a:xfrm>
            <a:off x="7741545" y="2961280"/>
            <a:ext cx="3764655" cy="3215683"/>
          </a:xfrm>
        </p:spPr>
        <p:txBody>
          <a:bodyPr vert="horz" lIns="91440" tIns="45720" rIns="91440" bIns="45720" rtlCol="0">
            <a:normAutofit/>
          </a:bodyPr>
          <a:lstStyle/>
          <a:p>
            <a:r>
              <a:rPr lang="en-US" b="1" baseline="0"/>
              <a:t>From the graph we can infer that the defaulters rate is increasing as the </a:t>
            </a:r>
            <a:r>
              <a:rPr lang="en-US" b="1"/>
              <a:t>rate of interest is getting increased </a:t>
            </a:r>
            <a:endParaRPr lang="en-US"/>
          </a:p>
        </p:txBody>
      </p:sp>
      <p:grpSp>
        <p:nvGrpSpPr>
          <p:cNvPr id="18" name="Group 17">
            <a:extLst>
              <a:ext uri="{FF2B5EF4-FFF2-40B4-BE49-F238E27FC236}">
                <a16:creationId xmlns:a16="http://schemas.microsoft.com/office/drawing/2014/main" id="{07F03D5C-2778-4AA3-9CAE-034E41B354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B7ECCA3A-0659-4EC0-BA3F-B5CA3EEC60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5A40E924-2CF2-41A8-BBDA-C62AAA752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1D3586-77A4-487A-BEAB-4835C8F1A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4C75FCAB-6D89-4593-BECF-F52AB70DA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614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8" name="Group 2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0" name="Straight Connector 2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3" name="Rectangle 32">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40C3F-2A93-5FAC-4946-BF6EB0648452}"/>
              </a:ext>
            </a:extLst>
          </p:cNvPr>
          <p:cNvSpPr>
            <a:spLocks noGrp="1"/>
          </p:cNvSpPr>
          <p:nvPr>
            <p:ph type="title"/>
          </p:nvPr>
        </p:nvSpPr>
        <p:spPr>
          <a:xfrm>
            <a:off x="1603611" y="3930649"/>
            <a:ext cx="4026089" cy="2241551"/>
          </a:xfrm>
        </p:spPr>
        <p:txBody>
          <a:bodyPr vert="horz" lIns="91440" tIns="45720" rIns="91440" bIns="45720" rtlCol="0" anchor="ctr">
            <a:normAutofit/>
          </a:bodyPr>
          <a:lstStyle/>
          <a:p>
            <a:r>
              <a:rPr lang="en-US"/>
              <a:t>Loan Defaulters With Respect To Annual Income</a:t>
            </a:r>
          </a:p>
        </p:txBody>
      </p:sp>
      <p:pic>
        <p:nvPicPr>
          <p:cNvPr id="5" name="Content Placeholder 4">
            <a:extLst>
              <a:ext uri="{FF2B5EF4-FFF2-40B4-BE49-F238E27FC236}">
                <a16:creationId xmlns:a16="http://schemas.microsoft.com/office/drawing/2014/main" id="{233E0362-79BB-3567-127C-852E6C59A4C7}"/>
              </a:ext>
            </a:extLst>
          </p:cNvPr>
          <p:cNvPicPr>
            <a:picLocks noGrp="1" noChangeAspect="1"/>
          </p:cNvPicPr>
          <p:nvPr>
            <p:ph sz="half" idx="2"/>
          </p:nvPr>
        </p:nvPicPr>
        <p:blipFill>
          <a:blip r:embed="rId2"/>
          <a:stretch>
            <a:fillRect/>
          </a:stretch>
        </p:blipFill>
        <p:spPr>
          <a:xfrm>
            <a:off x="1600070" y="197644"/>
            <a:ext cx="8641817" cy="3600449"/>
          </a:xfrm>
          <a:prstGeom prst="rect">
            <a:avLst/>
          </a:prstGeom>
        </p:spPr>
      </p:pic>
      <p:sp>
        <p:nvSpPr>
          <p:cNvPr id="3" name="Content Placeholder 2">
            <a:extLst>
              <a:ext uri="{FF2B5EF4-FFF2-40B4-BE49-F238E27FC236}">
                <a16:creationId xmlns:a16="http://schemas.microsoft.com/office/drawing/2014/main" id="{B9E681F8-AA26-B31D-0875-CF2290C6073D}"/>
              </a:ext>
            </a:extLst>
          </p:cNvPr>
          <p:cNvSpPr>
            <a:spLocks noGrp="1"/>
          </p:cNvSpPr>
          <p:nvPr>
            <p:ph sz="half" idx="1"/>
          </p:nvPr>
        </p:nvSpPr>
        <p:spPr>
          <a:xfrm>
            <a:off x="6096000" y="3930649"/>
            <a:ext cx="4610101" cy="2241551"/>
          </a:xfrm>
        </p:spPr>
        <p:txBody>
          <a:bodyPr vert="horz" lIns="91440" tIns="45720" rIns="91440" bIns="45720" rtlCol="0" anchor="ctr">
            <a:normAutofit/>
          </a:bodyPr>
          <a:lstStyle/>
          <a:p>
            <a:r>
              <a:rPr lang="en-US" b="1" dirty="0"/>
              <a:t>From the graph we can infer that the defaulters rate is decreasing as the Annual income of the customer is higher </a:t>
            </a:r>
          </a:p>
        </p:txBody>
      </p:sp>
      <p:grpSp>
        <p:nvGrpSpPr>
          <p:cNvPr id="35" name="Group 34">
            <a:extLst>
              <a:ext uri="{FF2B5EF4-FFF2-40B4-BE49-F238E27FC236}">
                <a16:creationId xmlns:a16="http://schemas.microsoft.com/office/drawing/2014/main" id="{87CA202E-E4CC-44A4-B897-14497D76E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6" name="Group 35">
              <a:extLst>
                <a:ext uri="{FF2B5EF4-FFF2-40B4-BE49-F238E27FC236}">
                  <a16:creationId xmlns:a16="http://schemas.microsoft.com/office/drawing/2014/main" id="{EB46E4CD-2B5D-4748-9B08-3B7C61AFE2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8" name="Straight Connector 37">
                <a:extLst>
                  <a:ext uri="{FF2B5EF4-FFF2-40B4-BE49-F238E27FC236}">
                    <a16:creationId xmlns:a16="http://schemas.microsoft.com/office/drawing/2014/main" id="{355E569F-5D73-461D-9C45-5B6F1A1F4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CA8489-51B2-40EE-A5DF-28D96492AA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C29A8B9E-9921-41ED-A13F-321C8928E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5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3758E4FA-C4A9-4D94-828D-0C4D6ED97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572212" y="282178"/>
            <a:ext cx="5455259" cy="5894485"/>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DD1AA99-03AE-49F6-9116-9CA2BBCA0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280000">
            <a:off x="435827" y="609334"/>
            <a:ext cx="5725215" cy="5235577"/>
          </a:xfrm>
          <a:custGeom>
            <a:avLst/>
            <a:gdLst>
              <a:gd name="connsiteX0" fmla="*/ 0 w 4401242"/>
              <a:gd name="connsiteY0" fmla="*/ 4137242 h 5590022"/>
              <a:gd name="connsiteX1" fmla="*/ 5579 w 4401242"/>
              <a:gd name="connsiteY1" fmla="*/ 4114978 h 5590022"/>
              <a:gd name="connsiteX2" fmla="*/ 3258 w 4401242"/>
              <a:gd name="connsiteY2" fmla="*/ 4099949 h 5590022"/>
              <a:gd name="connsiteX3" fmla="*/ 9236 w 4401242"/>
              <a:gd name="connsiteY3" fmla="*/ 4071959 h 5590022"/>
              <a:gd name="connsiteX4" fmla="*/ 14743 w 4401242"/>
              <a:gd name="connsiteY4" fmla="*/ 4031013 h 5590022"/>
              <a:gd name="connsiteX5" fmla="*/ 20613 w 4401242"/>
              <a:gd name="connsiteY5" fmla="*/ 4002827 h 5590022"/>
              <a:gd name="connsiteX6" fmla="*/ 22410 w 4401242"/>
              <a:gd name="connsiteY6" fmla="*/ 3997392 h 5590022"/>
              <a:gd name="connsiteX7" fmla="*/ 22410 w 4401242"/>
              <a:gd name="connsiteY7" fmla="*/ 3812956 h 5590022"/>
              <a:gd name="connsiteX8" fmla="*/ 20401 w 4401242"/>
              <a:gd name="connsiteY8" fmla="*/ 3799351 h 5590022"/>
              <a:gd name="connsiteX9" fmla="*/ 22410 w 4401242"/>
              <a:gd name="connsiteY9" fmla="*/ 3753450 h 5590022"/>
              <a:gd name="connsiteX10" fmla="*/ 19673 w 4401242"/>
              <a:gd name="connsiteY10" fmla="*/ 3746784 h 5590022"/>
              <a:gd name="connsiteX11" fmla="*/ 22410 w 4401242"/>
              <a:gd name="connsiteY11" fmla="*/ 3701909 h 5590022"/>
              <a:gd name="connsiteX12" fmla="*/ 20086 w 4401242"/>
              <a:gd name="connsiteY12" fmla="*/ 3652741 h 5590022"/>
              <a:gd name="connsiteX13" fmla="*/ 13839 w 4401242"/>
              <a:gd name="connsiteY13" fmla="*/ 3649070 h 5590022"/>
              <a:gd name="connsiteX14" fmla="*/ 13290 w 4401242"/>
              <a:gd name="connsiteY14" fmla="*/ 3638287 h 5590022"/>
              <a:gd name="connsiteX15" fmla="*/ 13410 w 4401242"/>
              <a:gd name="connsiteY15" fmla="*/ 3621311 h 5590022"/>
              <a:gd name="connsiteX16" fmla="*/ 19966 w 4401242"/>
              <a:gd name="connsiteY16" fmla="*/ 3583286 h 5590022"/>
              <a:gd name="connsiteX17" fmla="*/ 16089 w 4401242"/>
              <a:gd name="connsiteY17" fmla="*/ 21355 h 5590022"/>
              <a:gd name="connsiteX18" fmla="*/ 34619 w 4401242"/>
              <a:gd name="connsiteY18" fmla="*/ 2606 h 5590022"/>
              <a:gd name="connsiteX19" fmla="*/ 49927 w 4401242"/>
              <a:gd name="connsiteY19" fmla="*/ 185 h 5590022"/>
              <a:gd name="connsiteX20" fmla="*/ 917193 w 4401242"/>
              <a:gd name="connsiteY20" fmla="*/ 11 h 5590022"/>
              <a:gd name="connsiteX21" fmla="*/ 938319 w 4401242"/>
              <a:gd name="connsiteY21" fmla="*/ 10 h 5590022"/>
              <a:gd name="connsiteX22" fmla="*/ 938338 w 4401242"/>
              <a:gd name="connsiteY22" fmla="*/ 0 h 5590022"/>
              <a:gd name="connsiteX23" fmla="*/ 4365378 w 4401242"/>
              <a:gd name="connsiteY23" fmla="*/ 0 h 5590022"/>
              <a:gd name="connsiteX24" fmla="*/ 4397257 w 4401242"/>
              <a:gd name="connsiteY24" fmla="*/ 31881 h 5590022"/>
              <a:gd name="connsiteX25" fmla="*/ 4397256 w 4401242"/>
              <a:gd name="connsiteY25" fmla="*/ 5558231 h 5590022"/>
              <a:gd name="connsiteX26" fmla="*/ 4365377 w 4401242"/>
              <a:gd name="connsiteY26" fmla="*/ 5590021 h 5590022"/>
              <a:gd name="connsiteX27" fmla="*/ 4322085 w 4401242"/>
              <a:gd name="connsiteY27" fmla="*/ 5590021 h 5590022"/>
              <a:gd name="connsiteX28" fmla="*/ 4322083 w 4401242"/>
              <a:gd name="connsiteY28" fmla="*/ 5590022 h 5590022"/>
              <a:gd name="connsiteX29" fmla="*/ 49916 w 4401242"/>
              <a:gd name="connsiteY29" fmla="*/ 5590022 h 5590022"/>
              <a:gd name="connsiteX30" fmla="*/ 22410 w 4401242"/>
              <a:gd name="connsiteY30" fmla="*/ 5571435 h 5590022"/>
              <a:gd name="connsiteX31" fmla="*/ 22410 w 4401242"/>
              <a:gd name="connsiteY31" fmla="*/ 4726767 h 5590022"/>
              <a:gd name="connsiteX32" fmla="*/ 14670 w 4401242"/>
              <a:gd name="connsiteY32" fmla="*/ 4699196 h 5590022"/>
              <a:gd name="connsiteX33" fmla="*/ 22410 w 4401242"/>
              <a:gd name="connsiteY33" fmla="*/ 4670837 h 5590022"/>
              <a:gd name="connsiteX34" fmla="*/ 22410 w 4401242"/>
              <a:gd name="connsiteY34" fmla="*/ 4292925 h 5590022"/>
              <a:gd name="connsiteX35" fmla="*/ 22410 w 4401242"/>
              <a:gd name="connsiteY35" fmla="*/ 4242762 h 5590022"/>
              <a:gd name="connsiteX36" fmla="*/ 14161 w 4401242"/>
              <a:gd name="connsiteY36" fmla="*/ 4214744 h 5590022"/>
              <a:gd name="connsiteX37" fmla="*/ 4708 w 4401242"/>
              <a:gd name="connsiteY37" fmla="*/ 4186098 h 5590022"/>
              <a:gd name="connsiteX38" fmla="*/ 632 w 4401242"/>
              <a:gd name="connsiteY38" fmla="*/ 4158493 h 55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01242" h="5590022">
                <a:moveTo>
                  <a:pt x="0" y="4137242"/>
                </a:moveTo>
                <a:lnTo>
                  <a:pt x="5579" y="4114978"/>
                </a:lnTo>
                <a:cubicBezTo>
                  <a:pt x="6121" y="4108762"/>
                  <a:pt x="2648" y="4107119"/>
                  <a:pt x="3258" y="4099949"/>
                </a:cubicBezTo>
                <a:lnTo>
                  <a:pt x="9236" y="4071959"/>
                </a:lnTo>
                <a:lnTo>
                  <a:pt x="14743" y="4031013"/>
                </a:lnTo>
                <a:lnTo>
                  <a:pt x="20613" y="4002827"/>
                </a:lnTo>
                <a:lnTo>
                  <a:pt x="22410" y="3997392"/>
                </a:lnTo>
                <a:lnTo>
                  <a:pt x="22410" y="3812956"/>
                </a:lnTo>
                <a:lnTo>
                  <a:pt x="20401" y="3799351"/>
                </a:lnTo>
                <a:lnTo>
                  <a:pt x="22410" y="3753450"/>
                </a:lnTo>
                <a:lnTo>
                  <a:pt x="19673" y="3746784"/>
                </a:lnTo>
                <a:lnTo>
                  <a:pt x="22410" y="3701909"/>
                </a:lnTo>
                <a:cubicBezTo>
                  <a:pt x="22023" y="3687048"/>
                  <a:pt x="22634" y="3661297"/>
                  <a:pt x="20086" y="3652741"/>
                </a:cubicBezTo>
                <a:lnTo>
                  <a:pt x="13839" y="3649070"/>
                </a:lnTo>
                <a:lnTo>
                  <a:pt x="13290" y="3638287"/>
                </a:lnTo>
                <a:cubicBezTo>
                  <a:pt x="13769" y="3637498"/>
                  <a:pt x="13370" y="3621952"/>
                  <a:pt x="13410" y="3621311"/>
                </a:cubicBezTo>
                <a:lnTo>
                  <a:pt x="19966" y="3583286"/>
                </a:lnTo>
                <a:lnTo>
                  <a:pt x="16089" y="21355"/>
                </a:lnTo>
                <a:cubicBezTo>
                  <a:pt x="22266" y="10589"/>
                  <a:pt x="23964" y="8856"/>
                  <a:pt x="34619" y="2606"/>
                </a:cubicBezTo>
                <a:lnTo>
                  <a:pt x="49927" y="185"/>
                </a:lnTo>
                <a:cubicBezTo>
                  <a:pt x="228245" y="83"/>
                  <a:pt x="539504" y="31"/>
                  <a:pt x="917193" y="11"/>
                </a:cubicBezTo>
                <a:lnTo>
                  <a:pt x="938319" y="10"/>
                </a:lnTo>
                <a:lnTo>
                  <a:pt x="938338" y="0"/>
                </a:lnTo>
                <a:lnTo>
                  <a:pt x="4365378" y="0"/>
                </a:lnTo>
                <a:cubicBezTo>
                  <a:pt x="4382966" y="50"/>
                  <a:pt x="4397213" y="14294"/>
                  <a:pt x="4397257" y="31881"/>
                </a:cubicBezTo>
                <a:cubicBezTo>
                  <a:pt x="4402571" y="958253"/>
                  <a:pt x="4402570" y="4631875"/>
                  <a:pt x="4397256" y="5558231"/>
                </a:cubicBezTo>
                <a:cubicBezTo>
                  <a:pt x="4397157" y="5575784"/>
                  <a:pt x="4382929" y="5589975"/>
                  <a:pt x="4365377" y="5590021"/>
                </a:cubicBezTo>
                <a:lnTo>
                  <a:pt x="4322085" y="5590021"/>
                </a:lnTo>
                <a:lnTo>
                  <a:pt x="4322083" y="5590022"/>
                </a:lnTo>
                <a:lnTo>
                  <a:pt x="49916" y="5590022"/>
                </a:lnTo>
                <a:cubicBezTo>
                  <a:pt x="34729" y="5589963"/>
                  <a:pt x="22450" y="5581668"/>
                  <a:pt x="22410" y="5571435"/>
                </a:cubicBezTo>
                <a:lnTo>
                  <a:pt x="22410" y="4726767"/>
                </a:lnTo>
                <a:lnTo>
                  <a:pt x="14670" y="4699196"/>
                </a:lnTo>
                <a:cubicBezTo>
                  <a:pt x="15011" y="4683722"/>
                  <a:pt x="19831" y="4680290"/>
                  <a:pt x="22410" y="4670837"/>
                </a:cubicBezTo>
                <a:lnTo>
                  <a:pt x="22410" y="4292925"/>
                </a:lnTo>
                <a:lnTo>
                  <a:pt x="22410" y="4242762"/>
                </a:lnTo>
                <a:lnTo>
                  <a:pt x="14161" y="4214744"/>
                </a:lnTo>
                <a:cubicBezTo>
                  <a:pt x="20757" y="4203473"/>
                  <a:pt x="7860" y="4195229"/>
                  <a:pt x="4708" y="4186098"/>
                </a:cubicBezTo>
                <a:lnTo>
                  <a:pt x="632" y="4158493"/>
                </a:lnTo>
                <a:close/>
              </a:path>
            </a:pathLst>
          </a:custGeom>
          <a:solidFill>
            <a:srgbClr val="FFFFFF"/>
          </a:solidFill>
          <a:ln w="9525"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A025EADB-C97B-6C8C-6C72-33F42D2FB19E}"/>
              </a:ext>
            </a:extLst>
          </p:cNvPr>
          <p:cNvPicPr>
            <a:picLocks noGrp="1" noChangeAspect="1"/>
          </p:cNvPicPr>
          <p:nvPr>
            <p:ph sz="half" idx="2"/>
          </p:nvPr>
        </p:nvPicPr>
        <p:blipFill>
          <a:blip r:embed="rId2"/>
          <a:stretch>
            <a:fillRect/>
          </a:stretch>
        </p:blipFill>
        <p:spPr>
          <a:xfrm rot="21492079">
            <a:off x="929859" y="1657240"/>
            <a:ext cx="4746677" cy="3156540"/>
          </a:xfrm>
          <a:prstGeom prst="rect">
            <a:avLst/>
          </a:prstGeom>
        </p:spPr>
      </p:pic>
      <p:sp>
        <p:nvSpPr>
          <p:cNvPr id="2" name="Title 1">
            <a:extLst>
              <a:ext uri="{FF2B5EF4-FFF2-40B4-BE49-F238E27FC236}">
                <a16:creationId xmlns:a16="http://schemas.microsoft.com/office/drawing/2014/main" id="{B2659D73-5732-4895-1494-01877B3D77A4}"/>
              </a:ext>
            </a:extLst>
          </p:cNvPr>
          <p:cNvSpPr>
            <a:spLocks noGrp="1"/>
          </p:cNvSpPr>
          <p:nvPr>
            <p:ph type="title"/>
          </p:nvPr>
        </p:nvSpPr>
        <p:spPr>
          <a:xfrm>
            <a:off x="5721463" y="4346988"/>
            <a:ext cx="5987143" cy="2037483"/>
          </a:xfrm>
        </p:spPr>
        <p:txBody>
          <a:bodyPr vert="horz" lIns="91440" tIns="45720" rIns="91440" bIns="45720" rtlCol="0" anchor="b">
            <a:normAutofit/>
          </a:bodyPr>
          <a:lstStyle/>
          <a:p>
            <a:pPr>
              <a:lnSpc>
                <a:spcPct val="110000"/>
              </a:lnSpc>
            </a:pPr>
            <a:r>
              <a:rPr lang="en-US" sz="3800"/>
              <a:t>Loan Defaulters With Respect To Amount Of Installment</a:t>
            </a:r>
          </a:p>
        </p:txBody>
      </p:sp>
      <p:sp>
        <p:nvSpPr>
          <p:cNvPr id="22" name="Freeform: Shape 21">
            <a:extLst>
              <a:ext uri="{FF2B5EF4-FFF2-40B4-BE49-F238E27FC236}">
                <a16:creationId xmlns:a16="http://schemas.microsoft.com/office/drawing/2014/main" id="{D50DB571-3A12-4BED-AAD9-9F00B1138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514120">
            <a:off x="470659" y="-333929"/>
            <a:ext cx="500911"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78357-0CCD-1BA6-6BE1-6F66569D862E}"/>
              </a:ext>
            </a:extLst>
          </p:cNvPr>
          <p:cNvSpPr>
            <a:spLocks noGrp="1"/>
          </p:cNvSpPr>
          <p:nvPr>
            <p:ph sz="half" idx="1"/>
          </p:nvPr>
        </p:nvSpPr>
        <p:spPr>
          <a:xfrm>
            <a:off x="6817057" y="796413"/>
            <a:ext cx="4297328" cy="2687797"/>
          </a:xfrm>
        </p:spPr>
        <p:txBody>
          <a:bodyPr vert="horz" lIns="91440" tIns="45720" rIns="91440" bIns="45720" rtlCol="0">
            <a:normAutofit/>
          </a:bodyPr>
          <a:lstStyle/>
          <a:p>
            <a:r>
              <a:rPr lang="en-US" b="1" dirty="0"/>
              <a:t>From the graph we can infer that the defaulters rate is increasing as the Amount of installment is high.</a:t>
            </a:r>
          </a:p>
        </p:txBody>
      </p:sp>
      <p:grpSp>
        <p:nvGrpSpPr>
          <p:cNvPr id="24" name="Group 23">
            <a:extLst>
              <a:ext uri="{FF2B5EF4-FFF2-40B4-BE49-F238E27FC236}">
                <a16:creationId xmlns:a16="http://schemas.microsoft.com/office/drawing/2014/main" id="{AC05837C-1102-4D24-9745-5D4795087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5" name="Group 24">
              <a:extLst>
                <a:ext uri="{FF2B5EF4-FFF2-40B4-BE49-F238E27FC236}">
                  <a16:creationId xmlns:a16="http://schemas.microsoft.com/office/drawing/2014/main" id="{F6E0B0FD-D6DB-4660-A369-0B3722B237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7" name="Straight Connector 26">
                <a:extLst>
                  <a:ext uri="{FF2B5EF4-FFF2-40B4-BE49-F238E27FC236}">
                    <a16:creationId xmlns:a16="http://schemas.microsoft.com/office/drawing/2014/main" id="{449F612E-2AC0-47A5-9CAE-7126302511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1FBB-5EAE-46FC-8024-C161019237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41CDB003-27ED-43D6-887A-E9126BC78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468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082E-26F5-1CC5-3F12-A015BF56CA18}"/>
              </a:ext>
            </a:extLst>
          </p:cNvPr>
          <p:cNvSpPr>
            <a:spLocks noGrp="1"/>
          </p:cNvSpPr>
          <p:nvPr>
            <p:ph type="title"/>
          </p:nvPr>
        </p:nvSpPr>
        <p:spPr/>
        <p:txBody>
          <a:bodyPr/>
          <a:lstStyle/>
          <a:p>
            <a:r>
              <a:rPr lang="en-US" dirty="0"/>
              <a:t>Loan Defaulters With Respect To Term And Purpose</a:t>
            </a:r>
          </a:p>
        </p:txBody>
      </p:sp>
      <p:sp>
        <p:nvSpPr>
          <p:cNvPr id="3" name="Content Placeholder 2">
            <a:extLst>
              <a:ext uri="{FF2B5EF4-FFF2-40B4-BE49-F238E27FC236}">
                <a16:creationId xmlns:a16="http://schemas.microsoft.com/office/drawing/2014/main" id="{C33567FA-98CE-0D75-C325-6F93C87242E2}"/>
              </a:ext>
            </a:extLst>
          </p:cNvPr>
          <p:cNvSpPr>
            <a:spLocks noGrp="1"/>
          </p:cNvSpPr>
          <p:nvPr>
            <p:ph sz="half" idx="1"/>
          </p:nvPr>
        </p:nvSpPr>
        <p:spPr>
          <a:xfrm>
            <a:off x="1219200" y="2168278"/>
            <a:ext cx="3262266" cy="4008684"/>
          </a:xfrm>
        </p:spPr>
        <p:txBody>
          <a:bodyPr vert="horz" lIns="91440" tIns="45720" rIns="91440" bIns="45720" rtlCol="0" anchor="t">
            <a:normAutofit/>
          </a:bodyPr>
          <a:lstStyle/>
          <a:p>
            <a:r>
              <a:rPr lang="en-US" sz="1800" b="1" dirty="0"/>
              <a:t>From the graph we can interpret that the defaulters rate is increasing as the term increases from 36 to 60 but in the both the cases the maximum defaulters are who took the loan for purpose of small business</a:t>
            </a:r>
          </a:p>
        </p:txBody>
      </p:sp>
      <p:pic>
        <p:nvPicPr>
          <p:cNvPr id="5" name="Content Placeholder 4">
            <a:extLst>
              <a:ext uri="{FF2B5EF4-FFF2-40B4-BE49-F238E27FC236}">
                <a16:creationId xmlns:a16="http://schemas.microsoft.com/office/drawing/2014/main" id="{4D4E8663-C2F6-EBD7-F01D-CA4A09CE2C29}"/>
              </a:ext>
            </a:extLst>
          </p:cNvPr>
          <p:cNvPicPr>
            <a:picLocks noGrp="1" noChangeAspect="1"/>
          </p:cNvPicPr>
          <p:nvPr>
            <p:ph sz="half" idx="2"/>
          </p:nvPr>
        </p:nvPicPr>
        <p:blipFill>
          <a:blip r:embed="rId2"/>
          <a:stretch>
            <a:fillRect/>
          </a:stretch>
        </p:blipFill>
        <p:spPr>
          <a:xfrm>
            <a:off x="4817320" y="2359355"/>
            <a:ext cx="7092509" cy="3614626"/>
          </a:xfrm>
        </p:spPr>
      </p:pic>
    </p:spTree>
    <p:extLst>
      <p:ext uri="{BB962C8B-B14F-4D97-AF65-F5344CB8AC3E}">
        <p14:creationId xmlns:p14="http://schemas.microsoft.com/office/powerpoint/2010/main" val="99120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9" name="Rectangle 28">
            <a:extLst>
              <a:ext uri="{FF2B5EF4-FFF2-40B4-BE49-F238E27FC236}">
                <a16:creationId xmlns:a16="http://schemas.microsoft.com/office/drawing/2014/main" id="{BDA8F16D-E6ED-436E-BA0C-5711B96A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842B5-6B19-EA31-4C09-BDC15FE080CB}"/>
              </a:ext>
            </a:extLst>
          </p:cNvPr>
          <p:cNvSpPr>
            <a:spLocks noGrp="1"/>
          </p:cNvSpPr>
          <p:nvPr>
            <p:ph type="title"/>
          </p:nvPr>
        </p:nvSpPr>
        <p:spPr>
          <a:xfrm>
            <a:off x="6936446" y="685800"/>
            <a:ext cx="4569755" cy="1911741"/>
          </a:xfrm>
        </p:spPr>
        <p:txBody>
          <a:bodyPr vert="horz" lIns="91440" tIns="45720" rIns="91440" bIns="45720" rtlCol="0" anchor="b">
            <a:normAutofit/>
          </a:bodyPr>
          <a:lstStyle/>
          <a:p>
            <a:pPr algn="r">
              <a:lnSpc>
                <a:spcPct val="110000"/>
              </a:lnSpc>
            </a:pPr>
            <a:r>
              <a:rPr lang="en-US" sz="3400"/>
              <a:t>Loan Defaulters With Respect To Term And Loan Amount</a:t>
            </a:r>
          </a:p>
        </p:txBody>
      </p:sp>
      <p:pic>
        <p:nvPicPr>
          <p:cNvPr id="5" name="Content Placeholder 4">
            <a:extLst>
              <a:ext uri="{FF2B5EF4-FFF2-40B4-BE49-F238E27FC236}">
                <a16:creationId xmlns:a16="http://schemas.microsoft.com/office/drawing/2014/main" id="{D1DC6FF2-3A08-285A-75B0-D4FB042A7D0D}"/>
              </a:ext>
            </a:extLst>
          </p:cNvPr>
          <p:cNvPicPr>
            <a:picLocks noGrp="1" noChangeAspect="1"/>
          </p:cNvPicPr>
          <p:nvPr>
            <p:ph sz="half" idx="2"/>
          </p:nvPr>
        </p:nvPicPr>
        <p:blipFill>
          <a:blip r:embed="rId2"/>
          <a:stretch>
            <a:fillRect/>
          </a:stretch>
        </p:blipFill>
        <p:spPr>
          <a:xfrm>
            <a:off x="351550" y="2110150"/>
            <a:ext cx="7051617" cy="3328263"/>
          </a:xfrm>
          <a:prstGeom prst="rect">
            <a:avLst/>
          </a:prstGeom>
        </p:spPr>
      </p:pic>
      <p:sp>
        <p:nvSpPr>
          <p:cNvPr id="3" name="Content Placeholder 2">
            <a:extLst>
              <a:ext uri="{FF2B5EF4-FFF2-40B4-BE49-F238E27FC236}">
                <a16:creationId xmlns:a16="http://schemas.microsoft.com/office/drawing/2014/main" id="{60C19534-309D-DFAD-87E3-1512155E7951}"/>
              </a:ext>
            </a:extLst>
          </p:cNvPr>
          <p:cNvSpPr>
            <a:spLocks noGrp="1"/>
          </p:cNvSpPr>
          <p:nvPr>
            <p:ph sz="half" idx="1"/>
          </p:nvPr>
        </p:nvSpPr>
        <p:spPr>
          <a:xfrm>
            <a:off x="7741545" y="2961280"/>
            <a:ext cx="3764655" cy="3215683"/>
          </a:xfrm>
        </p:spPr>
        <p:txBody>
          <a:bodyPr vert="horz" lIns="91440" tIns="45720" rIns="91440" bIns="45720" rtlCol="0">
            <a:normAutofit/>
          </a:bodyPr>
          <a:lstStyle/>
          <a:p>
            <a:r>
              <a:rPr lang="en-US" b="1"/>
              <a:t>With the graph we can interpret that the rate of defaults is very high for every loan amount if the term is 60 months and also there is a slight increase in defaulters as the Amount of the Loan increases </a:t>
            </a:r>
          </a:p>
        </p:txBody>
      </p:sp>
      <p:grpSp>
        <p:nvGrpSpPr>
          <p:cNvPr id="30" name="Group 29">
            <a:extLst>
              <a:ext uri="{FF2B5EF4-FFF2-40B4-BE49-F238E27FC236}">
                <a16:creationId xmlns:a16="http://schemas.microsoft.com/office/drawing/2014/main" id="{07F03D5C-2778-4AA3-9CAE-034E41B354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B7ECCA3A-0659-4EC0-BA3F-B5CA3EEC60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5A40E924-2CF2-41A8-BBDA-C62AAA752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1D3586-77A4-487A-BEAB-4835C8F1A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4C75FCAB-6D89-4593-BECF-F52AB70DA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409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4" name="Group 3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6" name="Straight Connector 3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9" name="Rectangle 38">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02769-BE16-0BC3-43F3-441D6A1EB9DA}"/>
              </a:ext>
            </a:extLst>
          </p:cNvPr>
          <p:cNvSpPr>
            <a:spLocks noGrp="1"/>
          </p:cNvSpPr>
          <p:nvPr>
            <p:ph type="title"/>
          </p:nvPr>
        </p:nvSpPr>
        <p:spPr>
          <a:xfrm>
            <a:off x="1603611" y="3930649"/>
            <a:ext cx="4026089" cy="2241551"/>
          </a:xfrm>
        </p:spPr>
        <p:txBody>
          <a:bodyPr vert="horz" lIns="91440" tIns="45720" rIns="91440" bIns="45720" rtlCol="0" anchor="ctr">
            <a:normAutofit/>
          </a:bodyPr>
          <a:lstStyle/>
          <a:p>
            <a:pPr>
              <a:lnSpc>
                <a:spcPct val="110000"/>
              </a:lnSpc>
            </a:pPr>
            <a:r>
              <a:rPr lang="en-US" sz="3100"/>
              <a:t>Loan Defaulters With Respect To Annual Income And Purpose</a:t>
            </a:r>
          </a:p>
        </p:txBody>
      </p:sp>
      <p:pic>
        <p:nvPicPr>
          <p:cNvPr id="5" name="Content Placeholder 4">
            <a:extLst>
              <a:ext uri="{FF2B5EF4-FFF2-40B4-BE49-F238E27FC236}">
                <a16:creationId xmlns:a16="http://schemas.microsoft.com/office/drawing/2014/main" id="{53133112-8B86-E56E-D90B-7C9F6A455922}"/>
              </a:ext>
            </a:extLst>
          </p:cNvPr>
          <p:cNvPicPr>
            <a:picLocks noGrp="1" noChangeAspect="1"/>
          </p:cNvPicPr>
          <p:nvPr>
            <p:ph sz="half" idx="1"/>
          </p:nvPr>
        </p:nvPicPr>
        <p:blipFill>
          <a:blip r:embed="rId2"/>
          <a:stretch>
            <a:fillRect/>
          </a:stretch>
        </p:blipFill>
        <p:spPr>
          <a:xfrm>
            <a:off x="1605818" y="316707"/>
            <a:ext cx="9475664" cy="3624262"/>
          </a:xfrm>
          <a:prstGeom prst="rect">
            <a:avLst/>
          </a:prstGeom>
        </p:spPr>
      </p:pic>
      <p:sp>
        <p:nvSpPr>
          <p:cNvPr id="4" name="Content Placeholder 3">
            <a:extLst>
              <a:ext uri="{FF2B5EF4-FFF2-40B4-BE49-F238E27FC236}">
                <a16:creationId xmlns:a16="http://schemas.microsoft.com/office/drawing/2014/main" id="{8D0AE3C7-D80A-F19D-D901-956626D27B59}"/>
              </a:ext>
            </a:extLst>
          </p:cNvPr>
          <p:cNvSpPr>
            <a:spLocks noGrp="1"/>
          </p:cNvSpPr>
          <p:nvPr>
            <p:ph sz="half" idx="2"/>
          </p:nvPr>
        </p:nvSpPr>
        <p:spPr>
          <a:xfrm>
            <a:off x="6096000" y="3930649"/>
            <a:ext cx="4610101" cy="2241551"/>
          </a:xfrm>
        </p:spPr>
        <p:txBody>
          <a:bodyPr vert="horz" lIns="91440" tIns="45720" rIns="91440" bIns="45720" rtlCol="0" anchor="ctr">
            <a:normAutofit/>
          </a:bodyPr>
          <a:lstStyle/>
          <a:p>
            <a:r>
              <a:rPr lang="en-US" b="1"/>
              <a:t>From the graph we can interpret that the defaulters rate is decreasing as the Annual income is increasing but in every case the defaulters rate is high who took the loan for the purpose of small business.  </a:t>
            </a:r>
          </a:p>
        </p:txBody>
      </p:sp>
      <p:grpSp>
        <p:nvGrpSpPr>
          <p:cNvPr id="41" name="Group 40">
            <a:extLst>
              <a:ext uri="{FF2B5EF4-FFF2-40B4-BE49-F238E27FC236}">
                <a16:creationId xmlns:a16="http://schemas.microsoft.com/office/drawing/2014/main" id="{87CA202E-E4CC-44A4-B897-14497D76E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2" name="Group 41">
              <a:extLst>
                <a:ext uri="{FF2B5EF4-FFF2-40B4-BE49-F238E27FC236}">
                  <a16:creationId xmlns:a16="http://schemas.microsoft.com/office/drawing/2014/main" id="{EB46E4CD-2B5D-4748-9B08-3B7C61AFE2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4" name="Straight Connector 43">
                <a:extLst>
                  <a:ext uri="{FF2B5EF4-FFF2-40B4-BE49-F238E27FC236}">
                    <a16:creationId xmlns:a16="http://schemas.microsoft.com/office/drawing/2014/main" id="{355E569F-5D73-461D-9C45-5B6F1A1F4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ACA8489-51B2-40EE-A5DF-28D96492AA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C29A8B9E-9921-41ED-A13F-321C8928E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197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 name="Group 1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6" name="Straight Connector 1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8" name="Rectangle 37">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36198-6E9E-B6AC-2B4E-8EFCF66711E9}"/>
              </a:ext>
            </a:extLst>
          </p:cNvPr>
          <p:cNvSpPr>
            <a:spLocks noGrp="1"/>
          </p:cNvSpPr>
          <p:nvPr>
            <p:ph type="title"/>
          </p:nvPr>
        </p:nvSpPr>
        <p:spPr>
          <a:xfrm>
            <a:off x="1221476" y="685800"/>
            <a:ext cx="4487278" cy="1911742"/>
          </a:xfrm>
        </p:spPr>
        <p:txBody>
          <a:bodyPr vert="horz" lIns="91440" tIns="45720" rIns="91440" bIns="45720" rtlCol="0" anchor="b">
            <a:normAutofit/>
          </a:bodyPr>
          <a:lstStyle/>
          <a:p>
            <a:pPr>
              <a:lnSpc>
                <a:spcPct val="110000"/>
              </a:lnSpc>
            </a:pPr>
            <a:r>
              <a:rPr lang="en-US" sz="3400" dirty="0"/>
              <a:t>Loan Defaulters With Respect To Interest Rate And Term</a:t>
            </a:r>
          </a:p>
        </p:txBody>
      </p:sp>
      <p:sp>
        <p:nvSpPr>
          <p:cNvPr id="8" name="TextBox 7">
            <a:extLst>
              <a:ext uri="{FF2B5EF4-FFF2-40B4-BE49-F238E27FC236}">
                <a16:creationId xmlns:a16="http://schemas.microsoft.com/office/drawing/2014/main" id="{BCBE50FF-8537-0174-C561-D9E3FE53BA19}"/>
              </a:ext>
            </a:extLst>
          </p:cNvPr>
          <p:cNvSpPr txBox="1"/>
          <p:nvPr/>
        </p:nvSpPr>
        <p:spPr>
          <a:xfrm>
            <a:off x="1221476" y="3099390"/>
            <a:ext cx="4392339" cy="3077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0000"/>
              </a:lnSpc>
              <a:spcAft>
                <a:spcPts val="600"/>
              </a:spcAft>
            </a:pPr>
            <a:r>
              <a:rPr lang="en-US" b="1" dirty="0"/>
              <a:t>From the graph we can understand that with the increase of interest rate and term the rate of defaulters also increases so this is directly proportional </a:t>
            </a:r>
            <a:endParaRPr lang="en-US" b="1"/>
          </a:p>
        </p:txBody>
      </p:sp>
      <p:pic>
        <p:nvPicPr>
          <p:cNvPr id="6" name="Content Placeholder 5">
            <a:extLst>
              <a:ext uri="{FF2B5EF4-FFF2-40B4-BE49-F238E27FC236}">
                <a16:creationId xmlns:a16="http://schemas.microsoft.com/office/drawing/2014/main" id="{3DD47B31-4BD0-12BE-6F8D-8D719EEDBA97}"/>
              </a:ext>
            </a:extLst>
          </p:cNvPr>
          <p:cNvPicPr>
            <a:picLocks noGrp="1" noChangeAspect="1"/>
          </p:cNvPicPr>
          <p:nvPr>
            <p:ph sz="half" idx="1"/>
          </p:nvPr>
        </p:nvPicPr>
        <p:blipFill>
          <a:blip r:embed="rId2"/>
          <a:stretch>
            <a:fillRect/>
          </a:stretch>
        </p:blipFill>
        <p:spPr>
          <a:xfrm>
            <a:off x="6092021" y="685800"/>
            <a:ext cx="5960186" cy="2892401"/>
          </a:xfrm>
          <a:prstGeom prst="rect">
            <a:avLst/>
          </a:prstGeom>
        </p:spPr>
      </p:pic>
      <p:pic>
        <p:nvPicPr>
          <p:cNvPr id="5" name="Content Placeholder 4">
            <a:extLst>
              <a:ext uri="{FF2B5EF4-FFF2-40B4-BE49-F238E27FC236}">
                <a16:creationId xmlns:a16="http://schemas.microsoft.com/office/drawing/2014/main" id="{1220679C-5048-C250-B5B3-33525F199018}"/>
              </a:ext>
            </a:extLst>
          </p:cNvPr>
          <p:cNvPicPr>
            <a:picLocks noGrp="1" noChangeAspect="1"/>
          </p:cNvPicPr>
          <p:nvPr>
            <p:ph sz="half" idx="2"/>
          </p:nvPr>
        </p:nvPicPr>
        <p:blipFill>
          <a:blip r:embed="rId3"/>
          <a:stretch>
            <a:fillRect/>
          </a:stretch>
        </p:blipFill>
        <p:spPr>
          <a:xfrm>
            <a:off x="6090340" y="3832240"/>
            <a:ext cx="5963547" cy="2740020"/>
          </a:xfrm>
          <a:prstGeom prst="rect">
            <a:avLst/>
          </a:prstGeom>
        </p:spPr>
      </p:pic>
      <p:grpSp>
        <p:nvGrpSpPr>
          <p:cNvPr id="39" name="Group 38">
            <a:extLst>
              <a:ext uri="{FF2B5EF4-FFF2-40B4-BE49-F238E27FC236}">
                <a16:creationId xmlns:a16="http://schemas.microsoft.com/office/drawing/2014/main" id="{EFE3ADED-3AFE-42E4-A820-4CB5F2183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FB868421-7660-4640-B7E5-9937EA958A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038B2E97-CC66-48F0-8601-963C2A8AE7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EF40EC-2AD0-439A-B9E0-11BF4A1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E9BF3AA5-0411-4A21-A3C3-1389AF82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337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485BC-B412-BC5D-A835-EA9451AB72EB}"/>
              </a:ext>
            </a:extLst>
          </p:cNvPr>
          <p:cNvSpPr>
            <a:spLocks noGrp="1"/>
          </p:cNvSpPr>
          <p:nvPr>
            <p:ph type="title"/>
          </p:nvPr>
        </p:nvSpPr>
        <p:spPr>
          <a:xfrm>
            <a:off x="1221476" y="685800"/>
            <a:ext cx="4487278" cy="1911742"/>
          </a:xfrm>
        </p:spPr>
        <p:txBody>
          <a:bodyPr vert="horz" lIns="91440" tIns="45720" rIns="91440" bIns="45720" rtlCol="0" anchor="b">
            <a:normAutofit/>
          </a:bodyPr>
          <a:lstStyle/>
          <a:p>
            <a:pPr>
              <a:lnSpc>
                <a:spcPct val="110000"/>
              </a:lnSpc>
            </a:pPr>
            <a:r>
              <a:rPr lang="en-US" sz="3400"/>
              <a:t>Defaulters Rate With Respect To Interest Rate And Grade</a:t>
            </a:r>
          </a:p>
        </p:txBody>
      </p:sp>
      <p:sp>
        <p:nvSpPr>
          <p:cNvPr id="7" name="TextBox 6">
            <a:extLst>
              <a:ext uri="{FF2B5EF4-FFF2-40B4-BE49-F238E27FC236}">
                <a16:creationId xmlns:a16="http://schemas.microsoft.com/office/drawing/2014/main" id="{96D6E217-4312-2CFD-2AA6-8EC9C208F814}"/>
              </a:ext>
            </a:extLst>
          </p:cNvPr>
          <p:cNvSpPr txBox="1"/>
          <p:nvPr/>
        </p:nvSpPr>
        <p:spPr>
          <a:xfrm>
            <a:off x="1221476" y="3099390"/>
            <a:ext cx="4392339" cy="3077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0000"/>
              </a:lnSpc>
              <a:spcAft>
                <a:spcPts val="600"/>
              </a:spcAft>
            </a:pPr>
            <a:r>
              <a:rPr lang="en-US" b="1" dirty="0"/>
              <a:t>From the graph we can interpret that the with the change of grade from A to G the rate of interest as well as rate of defaulters increase</a:t>
            </a:r>
            <a:endParaRPr lang="en-US" b="1"/>
          </a:p>
        </p:txBody>
      </p:sp>
      <p:pic>
        <p:nvPicPr>
          <p:cNvPr id="6" name="Content Placeholder 5">
            <a:extLst>
              <a:ext uri="{FF2B5EF4-FFF2-40B4-BE49-F238E27FC236}">
                <a16:creationId xmlns:a16="http://schemas.microsoft.com/office/drawing/2014/main" id="{38759A11-3DD7-6659-BB49-2F9E0EFF716E}"/>
              </a:ext>
            </a:extLst>
          </p:cNvPr>
          <p:cNvPicPr>
            <a:picLocks noGrp="1" noChangeAspect="1"/>
          </p:cNvPicPr>
          <p:nvPr>
            <p:ph sz="half" idx="1"/>
          </p:nvPr>
        </p:nvPicPr>
        <p:blipFill>
          <a:blip r:embed="rId2"/>
          <a:stretch>
            <a:fillRect/>
          </a:stretch>
        </p:blipFill>
        <p:spPr>
          <a:xfrm>
            <a:off x="5855148" y="316706"/>
            <a:ext cx="6207712" cy="3118619"/>
          </a:xfrm>
          <a:prstGeom prst="rect">
            <a:avLst/>
          </a:prstGeom>
        </p:spPr>
      </p:pic>
      <p:pic>
        <p:nvPicPr>
          <p:cNvPr id="5" name="Content Placeholder 4">
            <a:extLst>
              <a:ext uri="{FF2B5EF4-FFF2-40B4-BE49-F238E27FC236}">
                <a16:creationId xmlns:a16="http://schemas.microsoft.com/office/drawing/2014/main" id="{27B5B71C-2665-A9F0-CA12-90761291DAEE}"/>
              </a:ext>
            </a:extLst>
          </p:cNvPr>
          <p:cNvPicPr>
            <a:picLocks noGrp="1" noChangeAspect="1"/>
          </p:cNvPicPr>
          <p:nvPr>
            <p:ph sz="half" idx="2"/>
          </p:nvPr>
        </p:nvPicPr>
        <p:blipFill>
          <a:blip r:embed="rId3"/>
          <a:stretch>
            <a:fillRect/>
          </a:stretch>
        </p:blipFill>
        <p:spPr>
          <a:xfrm>
            <a:off x="5852216" y="3594115"/>
            <a:ext cx="6213577" cy="2978144"/>
          </a:xfrm>
          <a:prstGeom prst="rect">
            <a:avLst/>
          </a:prstGeom>
        </p:spPr>
      </p:pic>
      <p:grpSp>
        <p:nvGrpSpPr>
          <p:cNvPr id="20" name="Group 19">
            <a:extLst>
              <a:ext uri="{FF2B5EF4-FFF2-40B4-BE49-F238E27FC236}">
                <a16:creationId xmlns:a16="http://schemas.microsoft.com/office/drawing/2014/main" id="{EFE3ADED-3AFE-42E4-A820-4CB5F2183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FB868421-7660-4640-B7E5-9937EA958A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038B2E97-CC66-48F0-8601-963C2A8AE7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EF40EC-2AD0-439A-B9E0-11BF4A1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E9BF3AA5-0411-4A21-A3C3-1389AF82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73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5335-BAEB-07AB-7408-7822F1EB7A6E}"/>
              </a:ext>
            </a:extLst>
          </p:cNvPr>
          <p:cNvSpPr>
            <a:spLocks noGrp="1"/>
          </p:cNvSpPr>
          <p:nvPr>
            <p:ph type="title"/>
          </p:nvPr>
        </p:nvSpPr>
        <p:spPr/>
        <p:txBody>
          <a:bodyPr/>
          <a:lstStyle/>
          <a:p>
            <a:r>
              <a:rPr lang="en-US" dirty="0"/>
              <a:t>Multivariate Comparison</a:t>
            </a:r>
          </a:p>
        </p:txBody>
      </p:sp>
      <p:sp>
        <p:nvSpPr>
          <p:cNvPr id="3" name="Content Placeholder 2">
            <a:extLst>
              <a:ext uri="{FF2B5EF4-FFF2-40B4-BE49-F238E27FC236}">
                <a16:creationId xmlns:a16="http://schemas.microsoft.com/office/drawing/2014/main" id="{F85D1830-3052-2883-CA4E-330B36221E5F}"/>
              </a:ext>
            </a:extLst>
          </p:cNvPr>
          <p:cNvSpPr>
            <a:spLocks noGrp="1"/>
          </p:cNvSpPr>
          <p:nvPr>
            <p:ph sz="half" idx="1"/>
          </p:nvPr>
        </p:nvSpPr>
        <p:spPr/>
        <p:txBody>
          <a:bodyPr vert="horz" lIns="91440" tIns="45720" rIns="91440" bIns="45720" rtlCol="0" anchor="t">
            <a:normAutofit/>
          </a:bodyPr>
          <a:lstStyle/>
          <a:p>
            <a:pPr marL="0" indent="0">
              <a:buNone/>
            </a:pPr>
            <a:r>
              <a:rPr lang="en-US" sz="1800" dirty="0">
                <a:ea typeface="+mn-lt"/>
                <a:cs typeface="+mn-lt"/>
              </a:rPr>
              <a:t>Hence, important related feature from above Multivariate analysis are:</a:t>
            </a:r>
            <a:endParaRPr lang="en-US" sz="1800" dirty="0"/>
          </a:p>
          <a:p>
            <a:pPr marL="0" indent="0">
              <a:buNone/>
            </a:pPr>
            <a:r>
              <a:rPr lang="en-US" sz="1800" dirty="0">
                <a:ea typeface="+mn-lt"/>
                <a:cs typeface="+mn-lt"/>
              </a:rPr>
              <a:t>term, grade, purpose, </a:t>
            </a:r>
            <a:r>
              <a:rPr lang="en-US" sz="1800" dirty="0" err="1">
                <a:ea typeface="+mn-lt"/>
                <a:cs typeface="+mn-lt"/>
              </a:rPr>
              <a:t>int_rate</a:t>
            </a:r>
            <a:r>
              <a:rPr lang="en-US" sz="1800" dirty="0">
                <a:ea typeface="+mn-lt"/>
                <a:cs typeface="+mn-lt"/>
              </a:rPr>
              <a:t>, installment, </a:t>
            </a:r>
            <a:r>
              <a:rPr lang="en-US" sz="1800" dirty="0" err="1">
                <a:ea typeface="+mn-lt"/>
                <a:cs typeface="+mn-lt"/>
              </a:rPr>
              <a:t>annual_inc</a:t>
            </a:r>
            <a:endParaRPr lang="en-US" sz="1800" dirty="0" err="1"/>
          </a:p>
          <a:p>
            <a:endParaRPr lang="en-US" sz="2800" dirty="0"/>
          </a:p>
        </p:txBody>
      </p:sp>
      <p:pic>
        <p:nvPicPr>
          <p:cNvPr id="5" name="Content Placeholder 4" descr="A blue squares with white text&#10;&#10;Description automatically generated">
            <a:extLst>
              <a:ext uri="{FF2B5EF4-FFF2-40B4-BE49-F238E27FC236}">
                <a16:creationId xmlns:a16="http://schemas.microsoft.com/office/drawing/2014/main" id="{B13EE6A2-249E-9BBB-CB67-C60E6750E17C}"/>
              </a:ext>
            </a:extLst>
          </p:cNvPr>
          <p:cNvPicPr>
            <a:picLocks noGrp="1" noChangeAspect="1"/>
          </p:cNvPicPr>
          <p:nvPr>
            <p:ph sz="half" idx="2"/>
          </p:nvPr>
        </p:nvPicPr>
        <p:blipFill>
          <a:blip r:embed="rId2"/>
          <a:stretch>
            <a:fillRect/>
          </a:stretch>
        </p:blipFill>
        <p:spPr>
          <a:xfrm>
            <a:off x="6273868" y="2168278"/>
            <a:ext cx="4774722" cy="4008684"/>
          </a:xfrm>
        </p:spPr>
      </p:pic>
    </p:spTree>
    <p:extLst>
      <p:ext uri="{BB962C8B-B14F-4D97-AF65-F5344CB8AC3E}">
        <p14:creationId xmlns:p14="http://schemas.microsoft.com/office/powerpoint/2010/main" val="29370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bulbs with a yellow one standing out">
            <a:extLst>
              <a:ext uri="{FF2B5EF4-FFF2-40B4-BE49-F238E27FC236}">
                <a16:creationId xmlns:a16="http://schemas.microsoft.com/office/drawing/2014/main" id="{94B2028B-37D5-8256-E050-A17DDB4FE95D}"/>
              </a:ext>
            </a:extLst>
          </p:cNvPr>
          <p:cNvPicPr>
            <a:picLocks noChangeAspect="1"/>
          </p:cNvPicPr>
          <p:nvPr/>
        </p:nvPicPr>
        <p:blipFill rotWithShape="1">
          <a:blip r:embed="rId3">
            <a:alphaModFix amt="84000"/>
          </a:blip>
          <a:srcRect r="-2" b="15603"/>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D7AFBA0-F157-FA57-298D-D75CB9FEA5BD}"/>
              </a:ext>
            </a:extLst>
          </p:cNvPr>
          <p:cNvSpPr>
            <a:spLocks noGrp="1"/>
          </p:cNvSpPr>
          <p:nvPr>
            <p:ph type="title"/>
          </p:nvPr>
        </p:nvSpPr>
        <p:spPr>
          <a:xfrm>
            <a:off x="842356" y="853440"/>
            <a:ext cx="4897310" cy="1569719"/>
          </a:xfrm>
        </p:spPr>
        <p:txBody>
          <a:bodyPr vert="horz" lIns="91440" tIns="45720" rIns="91440" bIns="45720" rtlCol="0" anchor="t">
            <a:normAutofit fontScale="90000"/>
          </a:bodyPr>
          <a:lstStyle/>
          <a:p>
            <a:r>
              <a:rPr lang="en-US" sz="4400" i="1" kern="1200">
                <a:solidFill>
                  <a:srgbClr val="000000"/>
                </a:solidFill>
                <a:highlight>
                  <a:srgbClr val="FFFF00"/>
                </a:highlight>
                <a:latin typeface="+mj-lt"/>
                <a:ea typeface="+mj-ea"/>
                <a:cs typeface="+mj-cs"/>
              </a:rPr>
              <a:t>CONCLUSION AND INSIGHTS.</a:t>
            </a:r>
          </a:p>
        </p:txBody>
      </p:sp>
      <p:grpSp>
        <p:nvGrpSpPr>
          <p:cNvPr id="21" name="Group 20">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791C9B4B-2E32-3FD8-7DAB-753D042E47A4}"/>
              </a:ext>
            </a:extLst>
          </p:cNvPr>
          <p:cNvSpPr txBox="1"/>
          <p:nvPr/>
        </p:nvSpPr>
        <p:spPr>
          <a:xfrm>
            <a:off x="357186" y="2425899"/>
            <a:ext cx="651271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rPr>
              <a:t>After analyzing the data set we can conclude the following points:-</a:t>
            </a:r>
          </a:p>
          <a:p>
            <a:endParaRPr lang="en-US" sz="2000" b="1" dirty="0">
              <a:solidFill>
                <a:schemeClr val="bg1"/>
              </a:solidFill>
            </a:endParaRPr>
          </a:p>
          <a:p>
            <a:pPr marL="285750" indent="-285750">
              <a:buFont typeface="Arial"/>
              <a:buChar char="•"/>
            </a:pPr>
            <a:r>
              <a:rPr lang="en-US" sz="2000" b="1" dirty="0">
                <a:solidFill>
                  <a:schemeClr val="bg1"/>
                </a:solidFill>
              </a:rPr>
              <a:t>If the term of the Loan increases the Rate of defaulters will also increase.</a:t>
            </a:r>
          </a:p>
          <a:p>
            <a:pPr marL="285750" indent="-285750">
              <a:buFont typeface="Arial"/>
              <a:buChar char="•"/>
            </a:pPr>
            <a:r>
              <a:rPr lang="en-US" sz="2000" b="1" dirty="0">
                <a:solidFill>
                  <a:schemeClr val="bg1"/>
                </a:solidFill>
              </a:rPr>
              <a:t>The chance of loan default is higher if the loan is taken for purpose of small business.</a:t>
            </a:r>
          </a:p>
          <a:p>
            <a:pPr marL="285750" indent="-285750">
              <a:buFont typeface="Arial"/>
              <a:buChar char="•"/>
            </a:pPr>
            <a:r>
              <a:rPr lang="en-US" sz="2000" b="1" dirty="0">
                <a:solidFill>
                  <a:schemeClr val="bg1"/>
                </a:solidFill>
              </a:rPr>
              <a:t>The chance of loan default increases as the grade increases from A to G.</a:t>
            </a:r>
          </a:p>
          <a:p>
            <a:pPr marL="285750" indent="-285750">
              <a:buFont typeface="Arial"/>
              <a:buChar char="•"/>
            </a:pPr>
            <a:r>
              <a:rPr lang="en-US" sz="2000" b="1" dirty="0">
                <a:solidFill>
                  <a:schemeClr val="bg1"/>
                </a:solidFill>
              </a:rPr>
              <a:t>The chances of loan default increases if the annual income of the customer is less.</a:t>
            </a:r>
          </a:p>
          <a:p>
            <a:pPr marL="285750" indent="-285750">
              <a:buFont typeface="Arial"/>
              <a:buChar char="•"/>
            </a:pPr>
            <a:r>
              <a:rPr lang="en-US" sz="2000" b="1" dirty="0">
                <a:solidFill>
                  <a:schemeClr val="bg1"/>
                </a:solidFill>
              </a:rPr>
              <a:t>The chance of loan defaulters increases if the installment amount </a:t>
            </a:r>
            <a:r>
              <a:rPr lang="en-US" sz="2000" b="1">
                <a:solidFill>
                  <a:schemeClr val="bg1"/>
                </a:solidFill>
              </a:rPr>
              <a:t>is high.</a:t>
            </a:r>
            <a:endParaRPr lang="en-US" sz="2000" b="1" dirty="0">
              <a:solidFill>
                <a:schemeClr val="bg1"/>
              </a:solidFill>
            </a:endParaRPr>
          </a:p>
          <a:p>
            <a:pPr marL="285750" indent="-285750">
              <a:buFont typeface="Arial"/>
              <a:buChar char="•"/>
            </a:pPr>
            <a:endParaRPr lang="en-US" sz="2000" b="1" dirty="0">
              <a:solidFill>
                <a:schemeClr val="bg1"/>
              </a:solidFill>
            </a:endParaRPr>
          </a:p>
          <a:p>
            <a:pPr marL="285750" indent="-285750">
              <a:buFont typeface="Arial"/>
              <a:buChar char="•"/>
            </a:pPr>
            <a:endParaRPr lang="en-US" sz="2000" b="1" dirty="0">
              <a:solidFill>
                <a:schemeClr val="bg1"/>
              </a:solidFill>
            </a:endParaRPr>
          </a:p>
          <a:p>
            <a:pPr marL="285750" indent="-285750">
              <a:buFont typeface="Arial"/>
              <a:buChar char="•"/>
            </a:pPr>
            <a:endParaRPr lang="en-US" dirty="0">
              <a:solidFill>
                <a:schemeClr val="bg1"/>
              </a:solidFill>
            </a:endParaRPr>
          </a:p>
        </p:txBody>
      </p:sp>
    </p:spTree>
    <p:extLst>
      <p:ext uri="{BB962C8B-B14F-4D97-AF65-F5344CB8AC3E}">
        <p14:creationId xmlns:p14="http://schemas.microsoft.com/office/powerpoint/2010/main" val="331883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9" name="Rectangle 8">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AE57F-A835-F44F-2C49-BC851CC25765}"/>
              </a:ext>
            </a:extLst>
          </p:cNvPr>
          <p:cNvSpPr>
            <a:spLocks noGrp="1"/>
          </p:cNvSpPr>
          <p:nvPr>
            <p:ph type="title"/>
          </p:nvPr>
        </p:nvSpPr>
        <p:spPr>
          <a:xfrm>
            <a:off x="1231106" y="365125"/>
            <a:ext cx="9457531" cy="875507"/>
          </a:xfrm>
        </p:spPr>
        <p:txBody>
          <a:bodyPr vert="horz" lIns="91440" tIns="45720" rIns="91440" bIns="45720" rtlCol="0" anchor="b">
            <a:normAutofit fontScale="90000"/>
          </a:bodyPr>
          <a:lstStyle/>
          <a:p>
            <a:r>
              <a:rPr lang="en-US" dirty="0"/>
              <a:t>BACKGROUND AND BUSINESS OBJECTIVE</a:t>
            </a:r>
          </a:p>
        </p:txBody>
      </p:sp>
      <p:grpSp>
        <p:nvGrpSpPr>
          <p:cNvPr id="10" name="Group 9">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a:extLst>
              <a:ext uri="{FF2B5EF4-FFF2-40B4-BE49-F238E27FC236}">
                <a16:creationId xmlns:a16="http://schemas.microsoft.com/office/drawing/2014/main" id="{4A235E25-2683-DEB1-A683-62375CD05358}"/>
              </a:ext>
            </a:extLst>
          </p:cNvPr>
          <p:cNvSpPr>
            <a:spLocks/>
          </p:cNvSpPr>
          <p:nvPr/>
        </p:nvSpPr>
        <p:spPr>
          <a:xfrm>
            <a:off x="1112447" y="1710531"/>
            <a:ext cx="4373732" cy="812332"/>
          </a:xfrm>
          <a:prstGeom prst="rect">
            <a:avLst/>
          </a:prstGeom>
        </p:spPr>
        <p:txBody>
          <a:bodyPr lIns="91440" tIns="45720" rIns="91440" bIns="45720" anchor="t">
            <a:normAutofit/>
          </a:bodyPr>
          <a:lstStyle/>
          <a:p>
            <a:pPr algn="ctr" defTabSz="886968">
              <a:spcAft>
                <a:spcPts val="600"/>
              </a:spcAft>
            </a:pPr>
            <a:r>
              <a:rPr lang="en-US" sz="3100" b="1" kern="1200" dirty="0">
                <a:solidFill>
                  <a:srgbClr val="970000"/>
                </a:solidFill>
                <a:latin typeface="+mn-lt"/>
                <a:ea typeface="+mn-lt"/>
                <a:cs typeface="+mn-lt"/>
              </a:rPr>
              <a:t>BACKGROUND</a:t>
            </a:r>
            <a:endParaRPr lang="en-US" sz="3100" b="1" dirty="0">
              <a:solidFill>
                <a:srgbClr val="FF0000"/>
              </a:solidFill>
            </a:endParaRPr>
          </a:p>
        </p:txBody>
      </p:sp>
      <p:sp>
        <p:nvSpPr>
          <p:cNvPr id="3" name="Content Placeholder 2">
            <a:extLst>
              <a:ext uri="{FF2B5EF4-FFF2-40B4-BE49-F238E27FC236}">
                <a16:creationId xmlns:a16="http://schemas.microsoft.com/office/drawing/2014/main" id="{1082C973-61D6-9166-4370-2D4174985598}"/>
              </a:ext>
            </a:extLst>
          </p:cNvPr>
          <p:cNvSpPr>
            <a:spLocks/>
          </p:cNvSpPr>
          <p:nvPr/>
        </p:nvSpPr>
        <p:spPr>
          <a:xfrm>
            <a:off x="1231510" y="2512709"/>
            <a:ext cx="4373731" cy="3033067"/>
          </a:xfrm>
          <a:prstGeom prst="rect">
            <a:avLst/>
          </a:prstGeom>
        </p:spPr>
        <p:txBody>
          <a:bodyPr vert="horz" lIns="91440" tIns="45720" rIns="91440" bIns="45720" rtlCol="0" anchor="t">
            <a:noAutofit/>
          </a:bodyPr>
          <a:lstStyle/>
          <a:p>
            <a:pPr defTabSz="886968">
              <a:spcAft>
                <a:spcPts val="600"/>
              </a:spcAft>
            </a:pPr>
            <a:r>
              <a:rPr lang="en-US" sz="1746" b="1" kern="1200" dirty="0">
                <a:solidFill>
                  <a:schemeClr val="tx1"/>
                </a:solidFill>
                <a:latin typeface="+mn-lt"/>
                <a:ea typeface="+mn-lt"/>
                <a:cs typeface="+mn-lt"/>
              </a:rPr>
              <a:t>Lending Club stands as the premier peer-to-peer marketplace linking borrowers and lenders. Borrowers make applications via an online platform, receiving an internal score. Lenders then determine whether to offer a loan and the specifics of the loan, including interest rate, monthly payments, and duration. Among the favored offerings are credit card loans, debt consolidation loans, mortgages, and auto loans.</a:t>
            </a:r>
            <a:endParaRPr lang="en-US" sz="1800" b="1" dirty="0"/>
          </a:p>
        </p:txBody>
      </p:sp>
      <p:sp>
        <p:nvSpPr>
          <p:cNvPr id="5" name="Text Placeholder 4">
            <a:extLst>
              <a:ext uri="{FF2B5EF4-FFF2-40B4-BE49-F238E27FC236}">
                <a16:creationId xmlns:a16="http://schemas.microsoft.com/office/drawing/2014/main" id="{DFCA5D2C-FC8C-9338-AE73-638CDF2BBA6E}"/>
              </a:ext>
            </a:extLst>
          </p:cNvPr>
          <p:cNvSpPr>
            <a:spLocks/>
          </p:cNvSpPr>
          <p:nvPr/>
        </p:nvSpPr>
        <p:spPr>
          <a:xfrm>
            <a:off x="6324415" y="1710531"/>
            <a:ext cx="4373733" cy="812332"/>
          </a:xfrm>
          <a:prstGeom prst="rect">
            <a:avLst/>
          </a:prstGeom>
        </p:spPr>
        <p:txBody>
          <a:bodyPr lIns="91440" tIns="45720" rIns="91440" bIns="45720" anchor="t">
            <a:normAutofit/>
          </a:bodyPr>
          <a:lstStyle/>
          <a:p>
            <a:pPr algn="ctr" defTabSz="886968">
              <a:spcAft>
                <a:spcPts val="600"/>
              </a:spcAft>
            </a:pPr>
            <a:r>
              <a:rPr lang="en-US" sz="2700" b="1" kern="1200" dirty="0">
                <a:solidFill>
                  <a:srgbClr val="970000"/>
                </a:solidFill>
                <a:latin typeface="+mn-lt"/>
                <a:ea typeface="+mn-lt"/>
                <a:cs typeface="+mn-lt"/>
              </a:rPr>
              <a:t>BUSINESS OBJECTIVE</a:t>
            </a:r>
            <a:endParaRPr lang="en-US" sz="2700" b="1">
              <a:solidFill>
                <a:srgbClr val="FF0000"/>
              </a:solidFill>
            </a:endParaRPr>
          </a:p>
        </p:txBody>
      </p:sp>
      <p:sp>
        <p:nvSpPr>
          <p:cNvPr id="6" name="Content Placeholder 5">
            <a:extLst>
              <a:ext uri="{FF2B5EF4-FFF2-40B4-BE49-F238E27FC236}">
                <a16:creationId xmlns:a16="http://schemas.microsoft.com/office/drawing/2014/main" id="{2A13A0E1-93DA-2DA6-A47E-6800223E975E}"/>
              </a:ext>
            </a:extLst>
          </p:cNvPr>
          <p:cNvSpPr>
            <a:spLocks/>
          </p:cNvSpPr>
          <p:nvPr/>
        </p:nvSpPr>
        <p:spPr>
          <a:xfrm>
            <a:off x="6332921" y="2520008"/>
            <a:ext cx="4373733" cy="3033067"/>
          </a:xfrm>
          <a:prstGeom prst="rect">
            <a:avLst/>
          </a:prstGeom>
        </p:spPr>
        <p:txBody>
          <a:bodyPr vert="horz" lIns="91440" tIns="45720" rIns="91440" bIns="45720" rtlCol="0" anchor="t">
            <a:normAutofit/>
          </a:bodyPr>
          <a:lstStyle/>
          <a:p>
            <a:pPr defTabSz="886968">
              <a:spcAft>
                <a:spcPts val="600"/>
              </a:spcAft>
            </a:pPr>
            <a:r>
              <a:rPr lang="en-US" sz="1746" b="1" kern="1200" dirty="0">
                <a:solidFill>
                  <a:schemeClr val="tx1"/>
                </a:solidFill>
                <a:latin typeface="+mn-lt"/>
                <a:ea typeface="+mn-lt"/>
                <a:cs typeface="+mn-lt"/>
              </a:rPr>
              <a:t>To systematically identify key variables that serve as robust predictors of default behavior, and to strategically integrate these findings into the decision-making framework governing loan approval or rejection.</a:t>
            </a:r>
            <a:endParaRPr lang="en-US" sz="1800" b="1" dirty="0"/>
          </a:p>
        </p:txBody>
      </p:sp>
    </p:spTree>
    <p:extLst>
      <p:ext uri="{BB962C8B-B14F-4D97-AF65-F5344CB8AC3E}">
        <p14:creationId xmlns:p14="http://schemas.microsoft.com/office/powerpoint/2010/main" val="98950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7B71-1B19-0A11-273D-D672FA44CEEC}"/>
              </a:ext>
            </a:extLst>
          </p:cNvPr>
          <p:cNvSpPr>
            <a:spLocks noGrp="1"/>
          </p:cNvSpPr>
          <p:nvPr>
            <p:ph type="title"/>
          </p:nvPr>
        </p:nvSpPr>
        <p:spPr>
          <a:xfrm>
            <a:off x="1221475" y="685800"/>
            <a:ext cx="5959767" cy="1911742"/>
          </a:xfrm>
        </p:spPr>
        <p:txBody>
          <a:bodyPr>
            <a:normAutofit/>
          </a:bodyPr>
          <a:lstStyle/>
          <a:p>
            <a:r>
              <a:rPr lang="en-US" i="0" dirty="0">
                <a:ea typeface="+mj-lt"/>
                <a:cs typeface="+mj-lt"/>
              </a:rPr>
              <a:t>UNDERSTANDING DATA</a:t>
            </a:r>
            <a:endParaRPr lang="en-US" dirty="0"/>
          </a:p>
        </p:txBody>
      </p:sp>
      <p:pic>
        <p:nvPicPr>
          <p:cNvPr id="8" name="Picture 7">
            <a:extLst>
              <a:ext uri="{FF2B5EF4-FFF2-40B4-BE49-F238E27FC236}">
                <a16:creationId xmlns:a16="http://schemas.microsoft.com/office/drawing/2014/main" id="{24401AF4-F5E2-E28E-0B36-7C1DC5502E04}"/>
              </a:ext>
            </a:extLst>
          </p:cNvPr>
          <p:cNvPicPr>
            <a:picLocks noChangeAspect="1"/>
          </p:cNvPicPr>
          <p:nvPr/>
        </p:nvPicPr>
        <p:blipFill>
          <a:blip r:embed="rId2"/>
          <a:stretch>
            <a:fillRect/>
          </a:stretch>
        </p:blipFill>
        <p:spPr>
          <a:xfrm rot="21600000">
            <a:off x="7709927" y="685801"/>
            <a:ext cx="3837316" cy="1789601"/>
          </a:xfrm>
          <a:prstGeom prst="rect">
            <a:avLst/>
          </a:prstGeom>
        </p:spPr>
      </p:pic>
      <p:sp>
        <p:nvSpPr>
          <p:cNvPr id="4" name="Content Placeholder 3">
            <a:extLst>
              <a:ext uri="{FF2B5EF4-FFF2-40B4-BE49-F238E27FC236}">
                <a16:creationId xmlns:a16="http://schemas.microsoft.com/office/drawing/2014/main" id="{EFC1FB3F-D1FC-5D6A-DD40-4B02C74E9133}"/>
              </a:ext>
            </a:extLst>
          </p:cNvPr>
          <p:cNvSpPr>
            <a:spLocks noGrp="1"/>
          </p:cNvSpPr>
          <p:nvPr>
            <p:ph idx="1"/>
          </p:nvPr>
        </p:nvSpPr>
        <p:spPr>
          <a:xfrm>
            <a:off x="1221477" y="2952871"/>
            <a:ext cx="5509684" cy="3224091"/>
          </a:xfrm>
        </p:spPr>
        <p:txBody>
          <a:bodyPr vert="horz" lIns="91440" tIns="45720" rIns="91440" bIns="45720" rtlCol="0">
            <a:normAutofit/>
          </a:bodyPr>
          <a:lstStyle/>
          <a:p>
            <a:pPr marL="0" indent="0">
              <a:buNone/>
            </a:pPr>
            <a:endParaRPr lang="en-US" dirty="0"/>
          </a:p>
          <a:p>
            <a:r>
              <a:rPr lang="en-US" dirty="0">
                <a:ea typeface="+mn-lt"/>
                <a:cs typeface="+mn-lt"/>
              </a:rPr>
              <a:t>Types of variables</a:t>
            </a:r>
            <a:endParaRPr lang="en-US" dirty="0"/>
          </a:p>
          <a:p>
            <a:r>
              <a:rPr lang="en-US" dirty="0">
                <a:ea typeface="+mn-lt"/>
                <a:cs typeface="+mn-lt"/>
              </a:rPr>
              <a:t>Customer (applicant) demographic</a:t>
            </a:r>
            <a:endParaRPr lang="en-US" dirty="0"/>
          </a:p>
          <a:p>
            <a:r>
              <a:rPr lang="en-US" dirty="0">
                <a:ea typeface="+mn-lt"/>
                <a:cs typeface="+mn-lt"/>
              </a:rPr>
              <a:t>Loan related information &amp; characteristics</a:t>
            </a:r>
            <a:endParaRPr lang="en-US" dirty="0"/>
          </a:p>
          <a:p>
            <a:r>
              <a:rPr lang="en-US" dirty="0">
                <a:ea typeface="+mn-lt"/>
                <a:cs typeface="+mn-lt"/>
              </a:rPr>
              <a:t>Customer behavior (if the loan is granted)</a:t>
            </a:r>
          </a:p>
          <a:p>
            <a:endParaRPr lang="en-US" dirty="0"/>
          </a:p>
        </p:txBody>
      </p:sp>
      <p:pic>
        <p:nvPicPr>
          <p:cNvPr id="9" name="Picture 8">
            <a:extLst>
              <a:ext uri="{FF2B5EF4-FFF2-40B4-BE49-F238E27FC236}">
                <a16:creationId xmlns:a16="http://schemas.microsoft.com/office/drawing/2014/main" id="{BC5F3B1D-208D-D6C1-4E45-E2187388FBBA}"/>
              </a:ext>
            </a:extLst>
          </p:cNvPr>
          <p:cNvPicPr>
            <a:picLocks noChangeAspect="1"/>
          </p:cNvPicPr>
          <p:nvPr/>
        </p:nvPicPr>
        <p:blipFill>
          <a:blip r:embed="rId3"/>
          <a:stretch>
            <a:fillRect/>
          </a:stretch>
        </p:blipFill>
        <p:spPr>
          <a:xfrm rot="21600000">
            <a:off x="7706987" y="2594572"/>
            <a:ext cx="3831285" cy="1859514"/>
          </a:xfrm>
          <a:prstGeom prst="rect">
            <a:avLst/>
          </a:prstGeom>
        </p:spPr>
      </p:pic>
      <p:pic>
        <p:nvPicPr>
          <p:cNvPr id="7" name="Picture 6">
            <a:extLst>
              <a:ext uri="{FF2B5EF4-FFF2-40B4-BE49-F238E27FC236}">
                <a16:creationId xmlns:a16="http://schemas.microsoft.com/office/drawing/2014/main" id="{3C15E81A-D474-3E8F-87D8-0153B5481EAD}"/>
              </a:ext>
            </a:extLst>
          </p:cNvPr>
          <p:cNvPicPr>
            <a:picLocks noChangeAspect="1"/>
          </p:cNvPicPr>
          <p:nvPr/>
        </p:nvPicPr>
        <p:blipFill>
          <a:blip r:embed="rId4"/>
          <a:stretch>
            <a:fillRect/>
          </a:stretch>
        </p:blipFill>
        <p:spPr>
          <a:xfrm rot="21600000">
            <a:off x="7705725" y="4562205"/>
            <a:ext cx="3833811" cy="1811385"/>
          </a:xfrm>
          <a:prstGeom prst="rect">
            <a:avLst/>
          </a:prstGeom>
        </p:spPr>
      </p:pic>
      <p:grpSp>
        <p:nvGrpSpPr>
          <p:cNvPr id="44" name="Group 43">
            <a:extLst>
              <a:ext uri="{FF2B5EF4-FFF2-40B4-BE49-F238E27FC236}">
                <a16:creationId xmlns:a16="http://schemas.microsoft.com/office/drawing/2014/main" id="{B8170671-634D-455C-B4C6-1894BBA76A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5" name="Group 44">
              <a:extLst>
                <a:ext uri="{FF2B5EF4-FFF2-40B4-BE49-F238E27FC236}">
                  <a16:creationId xmlns:a16="http://schemas.microsoft.com/office/drawing/2014/main" id="{07D7F903-F2A4-4C50-BE66-8F3C04001A5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7" name="Straight Connector 46">
                <a:extLst>
                  <a:ext uri="{FF2B5EF4-FFF2-40B4-BE49-F238E27FC236}">
                    <a16:creationId xmlns:a16="http://schemas.microsoft.com/office/drawing/2014/main" id="{BF95F886-EE04-4E64-B785-E6D9F8D26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2C7B117-183A-44D6-A925-27FF41D1E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5">
              <a:extLst>
                <a:ext uri="{FF2B5EF4-FFF2-40B4-BE49-F238E27FC236}">
                  <a16:creationId xmlns:a16="http://schemas.microsoft.com/office/drawing/2014/main" id="{66E289F1-3560-4F19-AE79-007600941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31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F341B9C2-0FBF-4B4B-A902-1AFFD384E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5A34E58-BC66-C95A-441C-435A9CE52DE2}"/>
              </a:ext>
            </a:extLst>
          </p:cNvPr>
          <p:cNvPicPr>
            <a:picLocks noGrp="1" noChangeAspect="1"/>
          </p:cNvPicPr>
          <p:nvPr>
            <p:ph idx="1"/>
          </p:nvPr>
        </p:nvPicPr>
        <p:blipFill>
          <a:blip r:embed="rId2"/>
          <a:stretch>
            <a:fillRect/>
          </a:stretch>
        </p:blipFill>
        <p:spPr>
          <a:xfrm>
            <a:off x="2525409" y="578137"/>
            <a:ext cx="7141182" cy="4016915"/>
          </a:xfrm>
          <a:prstGeom prst="rect">
            <a:avLst/>
          </a:prstGeom>
        </p:spPr>
      </p:pic>
      <p:sp>
        <p:nvSpPr>
          <p:cNvPr id="2" name="Title 1">
            <a:extLst>
              <a:ext uri="{FF2B5EF4-FFF2-40B4-BE49-F238E27FC236}">
                <a16:creationId xmlns:a16="http://schemas.microsoft.com/office/drawing/2014/main" id="{B055ECD9-8349-60D6-37CE-458C6B80F0C3}"/>
              </a:ext>
            </a:extLst>
          </p:cNvPr>
          <p:cNvSpPr>
            <a:spLocks noGrp="1"/>
          </p:cNvSpPr>
          <p:nvPr>
            <p:ph type="title"/>
          </p:nvPr>
        </p:nvSpPr>
        <p:spPr>
          <a:xfrm>
            <a:off x="1671800" y="4386162"/>
            <a:ext cx="9846306" cy="1702507"/>
          </a:xfrm>
        </p:spPr>
        <p:txBody>
          <a:bodyPr vert="horz" lIns="91440" tIns="45720" rIns="91440" bIns="45720" rtlCol="0" anchor="b">
            <a:normAutofit/>
          </a:bodyPr>
          <a:lstStyle/>
          <a:p>
            <a:pPr algn="r">
              <a:lnSpc>
                <a:spcPct val="110000"/>
              </a:lnSpc>
            </a:pPr>
            <a:r>
              <a:rPr lang="en-US" sz="4600"/>
              <a:t>DATA UNDERSTANDING - OVERALL DEFAULT RATE IS 14.8%</a:t>
            </a:r>
          </a:p>
        </p:txBody>
      </p:sp>
      <p:grpSp>
        <p:nvGrpSpPr>
          <p:cNvPr id="17" name="Group 16">
            <a:extLst>
              <a:ext uri="{FF2B5EF4-FFF2-40B4-BE49-F238E27FC236}">
                <a16:creationId xmlns:a16="http://schemas.microsoft.com/office/drawing/2014/main" id="{A4CE093B-B8CB-40B0-9E0D-B2EC39FF72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4272B2A-538C-4D77-838A-61EFB21C93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20179CEF-C4DA-4AF9-825E-8A16099E9E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CA724B-35D4-4E12-8050-B7CAB3BB3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4C8662F-C43E-4129-81EC-CA88B2655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975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Title 567">
            <a:extLst>
              <a:ext uri="{FF2B5EF4-FFF2-40B4-BE49-F238E27FC236}">
                <a16:creationId xmlns:a16="http://schemas.microsoft.com/office/drawing/2014/main" id="{CD8648C1-ED43-361A-466F-A2A88E450BF4}"/>
              </a:ext>
            </a:extLst>
          </p:cNvPr>
          <p:cNvSpPr>
            <a:spLocks noGrp="1"/>
          </p:cNvSpPr>
          <p:nvPr>
            <p:ph type="title"/>
          </p:nvPr>
        </p:nvSpPr>
        <p:spPr>
          <a:xfrm>
            <a:off x="1219200" y="365125"/>
            <a:ext cx="9457531" cy="875507"/>
          </a:xfrm>
        </p:spPr>
        <p:txBody>
          <a:bodyPr>
            <a:normAutofit fontScale="90000"/>
          </a:bodyPr>
          <a:lstStyle/>
          <a:p>
            <a:r>
              <a:rPr lang="en-US" sz="2400" i="0" dirty="0">
                <a:latin typeface="Consolas"/>
              </a:rPr>
              <a:t>LOAN PURPOSE DISTRIBUTION : DEBT CONSOLIDATION LOAN IS THE MOST POPULAR</a:t>
            </a:r>
            <a:endParaRPr lang="en-US" dirty="0"/>
          </a:p>
        </p:txBody>
      </p:sp>
      <p:pic>
        <p:nvPicPr>
          <p:cNvPr id="5" name="Content Placeholder 4">
            <a:extLst>
              <a:ext uri="{FF2B5EF4-FFF2-40B4-BE49-F238E27FC236}">
                <a16:creationId xmlns:a16="http://schemas.microsoft.com/office/drawing/2014/main" id="{666FA56F-369F-D3F7-12F2-9A04C4CA68BD}"/>
              </a:ext>
            </a:extLst>
          </p:cNvPr>
          <p:cNvPicPr>
            <a:picLocks noGrp="1" noChangeAspect="1"/>
          </p:cNvPicPr>
          <p:nvPr>
            <p:ph sz="half" idx="1"/>
          </p:nvPr>
        </p:nvPicPr>
        <p:blipFill>
          <a:blip r:embed="rId2"/>
          <a:stretch>
            <a:fillRect/>
          </a:stretch>
        </p:blipFill>
        <p:spPr>
          <a:xfrm>
            <a:off x="5279232" y="1448338"/>
            <a:ext cx="6321424" cy="4889217"/>
          </a:xfrm>
        </p:spPr>
      </p:pic>
      <p:graphicFrame>
        <p:nvGraphicFramePr>
          <p:cNvPr id="12" name="Text Placeholder 3">
            <a:extLst>
              <a:ext uri="{FF2B5EF4-FFF2-40B4-BE49-F238E27FC236}">
                <a16:creationId xmlns:a16="http://schemas.microsoft.com/office/drawing/2014/main" id="{6995FC62-76F6-AA6D-29F7-9E9BC0ED989A}"/>
              </a:ext>
            </a:extLst>
          </p:cNvPr>
          <p:cNvGraphicFramePr/>
          <p:nvPr>
            <p:extLst>
              <p:ext uri="{D42A27DB-BD31-4B8C-83A1-F6EECF244321}">
                <p14:modId xmlns:p14="http://schemas.microsoft.com/office/powerpoint/2010/main" val="1180017330"/>
              </p:ext>
            </p:extLst>
          </p:nvPr>
        </p:nvGraphicFramePr>
        <p:xfrm>
          <a:off x="576263" y="1448242"/>
          <a:ext cx="3995152" cy="4885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09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285B85C-D23D-09B6-FE15-24DFAFAD23DA}"/>
              </a:ext>
            </a:extLst>
          </p:cNvPr>
          <p:cNvSpPr>
            <a:spLocks noGrp="1"/>
          </p:cNvSpPr>
          <p:nvPr>
            <p:ph type="title"/>
          </p:nvPr>
        </p:nvSpPr>
        <p:spPr>
          <a:xfrm>
            <a:off x="1219200" y="365125"/>
            <a:ext cx="9493249" cy="792163"/>
          </a:xfrm>
        </p:spPr>
        <p:txBody>
          <a:bodyPr>
            <a:normAutofit fontScale="90000"/>
          </a:bodyPr>
          <a:lstStyle/>
          <a:p>
            <a:r>
              <a:rPr lang="en-US" dirty="0"/>
              <a:t>Loan Defaulters With Respect To Purpose</a:t>
            </a:r>
          </a:p>
        </p:txBody>
      </p:sp>
      <p:pic>
        <p:nvPicPr>
          <p:cNvPr id="8" name="Content Placeholder 7">
            <a:extLst>
              <a:ext uri="{FF2B5EF4-FFF2-40B4-BE49-F238E27FC236}">
                <a16:creationId xmlns:a16="http://schemas.microsoft.com/office/drawing/2014/main" id="{EABF116C-A84A-61B6-A48B-3F81D82FC639}"/>
              </a:ext>
            </a:extLst>
          </p:cNvPr>
          <p:cNvPicPr>
            <a:picLocks noGrp="1" noChangeAspect="1"/>
          </p:cNvPicPr>
          <p:nvPr>
            <p:ph sz="half" idx="1"/>
          </p:nvPr>
        </p:nvPicPr>
        <p:blipFill>
          <a:blip r:embed="rId2"/>
          <a:stretch>
            <a:fillRect/>
          </a:stretch>
        </p:blipFill>
        <p:spPr>
          <a:xfrm>
            <a:off x="278607" y="1925869"/>
            <a:ext cx="7095329" cy="3172156"/>
          </a:xfrm>
        </p:spPr>
      </p:pic>
      <p:sp>
        <p:nvSpPr>
          <p:cNvPr id="4" name="Text Placeholder 3">
            <a:extLst>
              <a:ext uri="{FF2B5EF4-FFF2-40B4-BE49-F238E27FC236}">
                <a16:creationId xmlns:a16="http://schemas.microsoft.com/office/drawing/2014/main" id="{196451F9-1109-1409-DE1A-033E238D1197}"/>
              </a:ext>
            </a:extLst>
          </p:cNvPr>
          <p:cNvSpPr>
            <a:spLocks noGrp="1"/>
          </p:cNvSpPr>
          <p:nvPr>
            <p:ph sz="half" idx="2"/>
          </p:nvPr>
        </p:nvSpPr>
        <p:spPr>
          <a:xfrm>
            <a:off x="7793880" y="1930154"/>
            <a:ext cx="3675418" cy="3163340"/>
          </a:xfrm>
        </p:spPr>
        <p:txBody>
          <a:bodyPr vert="horz" lIns="91440" tIns="45720" rIns="91440" bIns="45720" rtlCol="0" anchor="t">
            <a:normAutofit/>
          </a:bodyPr>
          <a:lstStyle/>
          <a:p>
            <a:r>
              <a:rPr lang="en-US" sz="1800" b="1" dirty="0">
                <a:ea typeface="+mn-lt"/>
                <a:cs typeface="+mn-lt"/>
              </a:rPr>
              <a:t>Small business: 27%</a:t>
            </a:r>
            <a:endParaRPr lang="en-US" sz="1800" b="1" dirty="0"/>
          </a:p>
          <a:p>
            <a:r>
              <a:rPr lang="en-US" sz="1800" b="1" dirty="0">
                <a:ea typeface="+mn-lt"/>
                <a:cs typeface="+mn-lt"/>
              </a:rPr>
              <a:t>Other: 17%</a:t>
            </a:r>
            <a:endParaRPr lang="en-US" sz="1800" b="1" dirty="0"/>
          </a:p>
          <a:p>
            <a:r>
              <a:rPr lang="en-US" sz="1800" b="1" dirty="0">
                <a:ea typeface="+mn-lt"/>
                <a:cs typeface="+mn-lt"/>
              </a:rPr>
              <a:t>Debt consolidation: 16%</a:t>
            </a:r>
            <a:endParaRPr lang="en-US" sz="1800" b="1" dirty="0"/>
          </a:p>
          <a:p>
            <a:r>
              <a:rPr lang="en-US" sz="1800" b="1" dirty="0">
                <a:ea typeface="+mn-lt"/>
                <a:cs typeface="+mn-lt"/>
              </a:rPr>
              <a:t>Medical &amp; Moving: 15%</a:t>
            </a:r>
            <a:endParaRPr lang="en-US" sz="1800" b="1" dirty="0"/>
          </a:p>
          <a:p>
            <a:r>
              <a:rPr lang="en-US" sz="1800" b="1" dirty="0">
                <a:ea typeface="+mn-lt"/>
                <a:cs typeface="+mn-lt"/>
              </a:rPr>
              <a:t>Car: 11%</a:t>
            </a:r>
            <a:endParaRPr lang="en-US" sz="1800" b="1" dirty="0"/>
          </a:p>
          <a:p>
            <a:r>
              <a:rPr lang="en-US" sz="1800" b="1" dirty="0">
                <a:ea typeface="+mn-lt"/>
                <a:cs typeface="+mn-lt"/>
              </a:rPr>
              <a:t>Credit card: 10%</a:t>
            </a:r>
            <a:endParaRPr lang="en-US" sz="1800" b="1" dirty="0"/>
          </a:p>
        </p:txBody>
      </p:sp>
    </p:spTree>
    <p:extLst>
      <p:ext uri="{BB962C8B-B14F-4D97-AF65-F5344CB8AC3E}">
        <p14:creationId xmlns:p14="http://schemas.microsoft.com/office/powerpoint/2010/main" val="343472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1CA0-837F-D311-1190-20B5923C4FEE}"/>
              </a:ext>
            </a:extLst>
          </p:cNvPr>
          <p:cNvSpPr>
            <a:spLocks noGrp="1"/>
          </p:cNvSpPr>
          <p:nvPr>
            <p:ph type="title"/>
          </p:nvPr>
        </p:nvSpPr>
        <p:spPr/>
        <p:txBody>
          <a:bodyPr/>
          <a:lstStyle/>
          <a:p>
            <a:r>
              <a:rPr lang="en-US" dirty="0"/>
              <a:t>Loan Defaulters With Respect To Term Feature</a:t>
            </a:r>
          </a:p>
        </p:txBody>
      </p:sp>
      <p:sp>
        <p:nvSpPr>
          <p:cNvPr id="3" name="Content Placeholder 2">
            <a:extLst>
              <a:ext uri="{FF2B5EF4-FFF2-40B4-BE49-F238E27FC236}">
                <a16:creationId xmlns:a16="http://schemas.microsoft.com/office/drawing/2014/main" id="{66B71B71-CC2C-08D3-689D-BDB9349D9B10}"/>
              </a:ext>
            </a:extLst>
          </p:cNvPr>
          <p:cNvSpPr>
            <a:spLocks noGrp="1"/>
          </p:cNvSpPr>
          <p:nvPr>
            <p:ph sz="half" idx="1"/>
          </p:nvPr>
        </p:nvSpPr>
        <p:spPr/>
        <p:txBody>
          <a:bodyPr vert="horz" lIns="91440" tIns="45720" rIns="91440" bIns="45720" rtlCol="0" anchor="t">
            <a:normAutofit/>
          </a:bodyPr>
          <a:lstStyle/>
          <a:p>
            <a:r>
              <a:rPr lang="en-US" sz="2000" b="1" dirty="0">
                <a:ea typeface="+mn-lt"/>
                <a:cs typeface="+mn-lt"/>
              </a:rPr>
              <a:t>From the graph for 'term' we can interpret that the defaulters rate is increasing with respect to  term, hence the chances of loan getting defaulted is less for 36m than 60m</a:t>
            </a:r>
            <a:endParaRPr lang="en-US" sz="2000" b="1"/>
          </a:p>
        </p:txBody>
      </p:sp>
      <p:pic>
        <p:nvPicPr>
          <p:cNvPr id="5" name="Content Placeholder 4">
            <a:extLst>
              <a:ext uri="{FF2B5EF4-FFF2-40B4-BE49-F238E27FC236}">
                <a16:creationId xmlns:a16="http://schemas.microsoft.com/office/drawing/2014/main" id="{B1940D78-E2A6-4F7D-8175-293D8AEE0D8C}"/>
              </a:ext>
            </a:extLst>
          </p:cNvPr>
          <p:cNvPicPr>
            <a:picLocks noGrp="1" noChangeAspect="1"/>
          </p:cNvPicPr>
          <p:nvPr>
            <p:ph sz="half" idx="2"/>
          </p:nvPr>
        </p:nvPicPr>
        <p:blipFill>
          <a:blip r:embed="rId2"/>
          <a:stretch>
            <a:fillRect/>
          </a:stretch>
        </p:blipFill>
        <p:spPr>
          <a:xfrm>
            <a:off x="7208776" y="1942059"/>
            <a:ext cx="4000280" cy="4008684"/>
          </a:xfrm>
        </p:spPr>
      </p:pic>
    </p:spTree>
    <p:extLst>
      <p:ext uri="{BB962C8B-B14F-4D97-AF65-F5344CB8AC3E}">
        <p14:creationId xmlns:p14="http://schemas.microsoft.com/office/powerpoint/2010/main" val="279465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D82B-E3F1-44E8-11D1-1CE42187E8A9}"/>
              </a:ext>
            </a:extLst>
          </p:cNvPr>
          <p:cNvSpPr>
            <a:spLocks noGrp="1"/>
          </p:cNvSpPr>
          <p:nvPr>
            <p:ph type="title"/>
          </p:nvPr>
        </p:nvSpPr>
        <p:spPr>
          <a:xfrm>
            <a:off x="1219200" y="365125"/>
            <a:ext cx="9493249" cy="696913"/>
          </a:xfrm>
        </p:spPr>
        <p:txBody>
          <a:bodyPr>
            <a:normAutofit fontScale="90000"/>
          </a:bodyPr>
          <a:lstStyle/>
          <a:p>
            <a:r>
              <a:rPr lang="en-US" dirty="0"/>
              <a:t>Loan Defaulters With Respect To Grade</a:t>
            </a:r>
          </a:p>
        </p:txBody>
      </p:sp>
      <p:sp>
        <p:nvSpPr>
          <p:cNvPr id="3" name="Content Placeholder 2">
            <a:extLst>
              <a:ext uri="{FF2B5EF4-FFF2-40B4-BE49-F238E27FC236}">
                <a16:creationId xmlns:a16="http://schemas.microsoft.com/office/drawing/2014/main" id="{04985709-E6AF-EA4B-5E73-D927C3E4BA8F}"/>
              </a:ext>
            </a:extLst>
          </p:cNvPr>
          <p:cNvSpPr>
            <a:spLocks noGrp="1"/>
          </p:cNvSpPr>
          <p:nvPr>
            <p:ph sz="half" idx="1"/>
          </p:nvPr>
        </p:nvSpPr>
        <p:spPr>
          <a:xfrm>
            <a:off x="1219200" y="2168278"/>
            <a:ext cx="3440859" cy="4008684"/>
          </a:xfrm>
        </p:spPr>
        <p:txBody>
          <a:bodyPr vert="horz" lIns="91440" tIns="45720" rIns="91440" bIns="45720" rtlCol="0" anchor="t">
            <a:normAutofit/>
          </a:bodyPr>
          <a:lstStyle/>
          <a:p>
            <a:pPr marL="0" indent="0">
              <a:buNone/>
            </a:pPr>
            <a:r>
              <a:rPr lang="en-US" sz="1800" b="1" dirty="0">
                <a:ea typeface="+mn-lt"/>
                <a:cs typeface="+mn-lt"/>
              </a:rPr>
              <a:t>From the graph we can infer that the defaulters rate is increasing with respect to  grade, hence the chances of loan getting defaulted increases with the grade from A moving towards G</a:t>
            </a:r>
            <a:endParaRPr lang="en-US" sz="1800" dirty="0"/>
          </a:p>
        </p:txBody>
      </p:sp>
      <p:pic>
        <p:nvPicPr>
          <p:cNvPr id="5" name="Content Placeholder 4">
            <a:extLst>
              <a:ext uri="{FF2B5EF4-FFF2-40B4-BE49-F238E27FC236}">
                <a16:creationId xmlns:a16="http://schemas.microsoft.com/office/drawing/2014/main" id="{76CF0391-CBB7-986E-8AFD-B92DA16E06CC}"/>
              </a:ext>
            </a:extLst>
          </p:cNvPr>
          <p:cNvPicPr>
            <a:picLocks noGrp="1" noChangeAspect="1"/>
          </p:cNvPicPr>
          <p:nvPr>
            <p:ph sz="half" idx="2"/>
          </p:nvPr>
        </p:nvPicPr>
        <p:blipFill>
          <a:blip r:embed="rId2"/>
          <a:stretch>
            <a:fillRect/>
          </a:stretch>
        </p:blipFill>
        <p:spPr>
          <a:xfrm>
            <a:off x="5412631" y="2165479"/>
            <a:ext cx="6390042" cy="3347533"/>
          </a:xfrm>
        </p:spPr>
      </p:pic>
    </p:spTree>
    <p:extLst>
      <p:ext uri="{BB962C8B-B14F-4D97-AF65-F5344CB8AC3E}">
        <p14:creationId xmlns:p14="http://schemas.microsoft.com/office/powerpoint/2010/main" val="137386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2" name="Group 31">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4" name="Straight Connector 33">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7" name="Rectangle 36">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EE531-9A8F-3314-AA11-47B605FEF9B3}"/>
              </a:ext>
            </a:extLst>
          </p:cNvPr>
          <p:cNvSpPr>
            <a:spLocks noGrp="1"/>
          </p:cNvSpPr>
          <p:nvPr>
            <p:ph type="title"/>
          </p:nvPr>
        </p:nvSpPr>
        <p:spPr>
          <a:xfrm>
            <a:off x="1221476" y="685800"/>
            <a:ext cx="3909020" cy="1911742"/>
          </a:xfrm>
        </p:spPr>
        <p:txBody>
          <a:bodyPr vert="horz" lIns="91440" tIns="45720" rIns="91440" bIns="45720" rtlCol="0" anchor="b">
            <a:normAutofit/>
          </a:bodyPr>
          <a:lstStyle/>
          <a:p>
            <a:pPr>
              <a:lnSpc>
                <a:spcPct val="110000"/>
              </a:lnSpc>
            </a:pPr>
            <a:r>
              <a:rPr lang="en-US" sz="3700"/>
              <a:t>Loan Defaulters With Respect To Loan Amount</a:t>
            </a:r>
          </a:p>
        </p:txBody>
      </p:sp>
      <p:sp>
        <p:nvSpPr>
          <p:cNvPr id="3" name="Content Placeholder 2">
            <a:extLst>
              <a:ext uri="{FF2B5EF4-FFF2-40B4-BE49-F238E27FC236}">
                <a16:creationId xmlns:a16="http://schemas.microsoft.com/office/drawing/2014/main" id="{3C0201DA-9894-2A21-F74A-E8C422AEC5BE}"/>
              </a:ext>
            </a:extLst>
          </p:cNvPr>
          <p:cNvSpPr>
            <a:spLocks noGrp="1"/>
          </p:cNvSpPr>
          <p:nvPr>
            <p:ph sz="half" idx="1"/>
          </p:nvPr>
        </p:nvSpPr>
        <p:spPr>
          <a:xfrm>
            <a:off x="1221477" y="2961280"/>
            <a:ext cx="3909020" cy="3215682"/>
          </a:xfrm>
        </p:spPr>
        <p:txBody>
          <a:bodyPr vert="horz" lIns="91440" tIns="45720" rIns="91440" bIns="45720" rtlCol="0">
            <a:normAutofit/>
          </a:bodyPr>
          <a:lstStyle/>
          <a:p>
            <a:r>
              <a:rPr lang="en-US" b="1"/>
              <a:t>From the graph we can infer that the defaulters rate is increasing as the loan amount is getting increased</a:t>
            </a:r>
          </a:p>
        </p:txBody>
      </p:sp>
      <p:pic>
        <p:nvPicPr>
          <p:cNvPr id="5" name="Content Placeholder 4">
            <a:extLst>
              <a:ext uri="{FF2B5EF4-FFF2-40B4-BE49-F238E27FC236}">
                <a16:creationId xmlns:a16="http://schemas.microsoft.com/office/drawing/2014/main" id="{0FAE702C-6194-2157-FB2B-CF667DAE3CC3}"/>
              </a:ext>
            </a:extLst>
          </p:cNvPr>
          <p:cNvPicPr>
            <a:picLocks noGrp="1" noChangeAspect="1"/>
          </p:cNvPicPr>
          <p:nvPr>
            <p:ph sz="half" idx="2"/>
          </p:nvPr>
        </p:nvPicPr>
        <p:blipFill>
          <a:blip r:embed="rId2"/>
          <a:stretch>
            <a:fillRect/>
          </a:stretch>
        </p:blipFill>
        <p:spPr>
          <a:xfrm>
            <a:off x="5524729" y="1776618"/>
            <a:ext cx="5981472" cy="3304763"/>
          </a:xfrm>
          <a:prstGeom prst="rect">
            <a:avLst/>
          </a:prstGeom>
        </p:spPr>
      </p:pic>
      <p:grpSp>
        <p:nvGrpSpPr>
          <p:cNvPr id="39" name="Group 38">
            <a:extLst>
              <a:ext uri="{FF2B5EF4-FFF2-40B4-BE49-F238E27FC236}">
                <a16:creationId xmlns:a16="http://schemas.microsoft.com/office/drawing/2014/main" id="{A067C78B-85E8-4F6D-8955-09EB55C84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0" name="Group 39">
              <a:extLst>
                <a:ext uri="{FF2B5EF4-FFF2-40B4-BE49-F238E27FC236}">
                  <a16:creationId xmlns:a16="http://schemas.microsoft.com/office/drawing/2014/main" id="{8BB1DE1F-BC13-4674-9A74-6777A4E762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2" name="Straight Connector 41">
                <a:extLst>
                  <a:ext uri="{FF2B5EF4-FFF2-40B4-BE49-F238E27FC236}">
                    <a16:creationId xmlns:a16="http://schemas.microsoft.com/office/drawing/2014/main" id="{917D1C5A-B237-41CC-AA7E-C10F94DB03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33FD-B77C-4E68-803F-CCEAABD96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7FA2F8D1-81EE-405E-8A4A-04A30DCE4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7557446"/>
      </p:ext>
    </p:extLst>
  </p:cSld>
  <p:clrMapOvr>
    <a:masterClrMapping/>
  </p:clrMapOvr>
</p:sld>
</file>

<file path=ppt/theme/theme1.xml><?xml version="1.0" encoding="utf-8"?>
<a:theme xmlns:a="http://schemas.openxmlformats.org/drawingml/2006/main" name="StreetscapeVTI">
  <a:themeElements>
    <a:clrScheme name="AnalogousFromRegularSeedRightStep">
      <a:dk1>
        <a:srgbClr val="000000"/>
      </a:dk1>
      <a:lt1>
        <a:srgbClr val="FFFFFF"/>
      </a:lt1>
      <a:dk2>
        <a:srgbClr val="412824"/>
      </a:dk2>
      <a:lt2>
        <a:srgbClr val="E2E8E4"/>
      </a:lt2>
      <a:accent1>
        <a:srgbClr val="DC34AD"/>
      </a:accent1>
      <a:accent2>
        <a:srgbClr val="CA2255"/>
      </a:accent2>
      <a:accent3>
        <a:srgbClr val="DC4734"/>
      </a:accent3>
      <a:accent4>
        <a:srgbClr val="CA7B22"/>
      </a:accent4>
      <a:accent5>
        <a:srgbClr val="AFA829"/>
      </a:accent5>
      <a:accent6>
        <a:srgbClr val="7EB41E"/>
      </a:accent6>
      <a:hlink>
        <a:srgbClr val="31944D"/>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StreetscapeVTI</vt:lpstr>
      <vt:lpstr>EDA CASE STUDY  (LENDING CLUB)</vt:lpstr>
      <vt:lpstr>BACKGROUND AND BUSINESS OBJECTIVE</vt:lpstr>
      <vt:lpstr>UNDERSTANDING DATA</vt:lpstr>
      <vt:lpstr>DATA UNDERSTANDING - OVERALL DEFAULT RATE IS 14.8%</vt:lpstr>
      <vt:lpstr>LOAN PURPOSE DISTRIBUTION : DEBT CONSOLIDATION LOAN IS THE MOST POPULAR</vt:lpstr>
      <vt:lpstr>Loan Defaulters With Respect To Purpose</vt:lpstr>
      <vt:lpstr>Loan Defaulters With Respect To Term Feature</vt:lpstr>
      <vt:lpstr>Loan Defaulters With Respect To Grade</vt:lpstr>
      <vt:lpstr>Loan Defaulters With Respect To Loan Amount</vt:lpstr>
      <vt:lpstr>Loan Defaulters With Respect To Interest Rate</vt:lpstr>
      <vt:lpstr>Loan Defaulters With Respect To Annual Income</vt:lpstr>
      <vt:lpstr>Loan Defaulters With Respect To Amount Of Installment</vt:lpstr>
      <vt:lpstr>Loan Defaulters With Respect To Term And Purpose</vt:lpstr>
      <vt:lpstr>Loan Defaulters With Respect To Term And Loan Amount</vt:lpstr>
      <vt:lpstr>Loan Defaulters With Respect To Annual Income And Purpose</vt:lpstr>
      <vt:lpstr>Loan Defaulters With Respect To Interest Rate And Term</vt:lpstr>
      <vt:lpstr>Defaulters Rate With Respect To Interest Rate And Grade</vt:lpstr>
      <vt:lpstr>Multivariate Comparison</vt:lpstr>
      <vt:lpstr>CONCLUSION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1082</cp:revision>
  <dcterms:created xsi:type="dcterms:W3CDTF">2024-05-19T10:47:29Z</dcterms:created>
  <dcterms:modified xsi:type="dcterms:W3CDTF">2024-05-19T13:17:39Z</dcterms:modified>
</cp:coreProperties>
</file>