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4" r:id="rId8"/>
    <p:sldId id="262" r:id="rId9"/>
    <p:sldId id="263" r:id="rId10"/>
    <p:sldId id="265" r:id="rId11"/>
    <p:sldId id="267" r:id="rId12"/>
    <p:sldId id="268" r:id="rId13"/>
    <p:sldId id="266"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6424" autoAdjust="0"/>
    <p:restoredTop sz="94718" autoAdjust="0"/>
  </p:normalViewPr>
  <p:slideViewPr>
    <p:cSldViewPr>
      <p:cViewPr varScale="1">
        <p:scale>
          <a:sx n="70" d="100"/>
          <a:sy n="70" d="100"/>
        </p:scale>
        <p:origin x="-18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8643E3-E1A6-4303-AD15-8AF2DF4E3214}" type="datetimeFigureOut">
              <a:rPr lang="en-US" smtClean="0"/>
              <a:pPr/>
              <a:t>7/2/2007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82E1C4-0A11-4307-85A3-F347CE403ED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1EA5D3D-28BB-46B6-9AA3-A9A843732B73}" type="datetime1">
              <a:rPr lang="en-US" smtClean="0"/>
              <a:pPr/>
              <a:t>7/2/2007</a:t>
            </a:fld>
            <a:endParaRPr lang="en-US"/>
          </a:p>
        </p:txBody>
      </p:sp>
      <p:sp>
        <p:nvSpPr>
          <p:cNvPr id="19" name="Footer Placeholder 18"/>
          <p:cNvSpPr>
            <a:spLocks noGrp="1"/>
          </p:cNvSpPr>
          <p:nvPr>
            <p:ph type="ftr" sz="quarter" idx="11"/>
          </p:nvPr>
        </p:nvSpPr>
        <p:spPr/>
        <p:txBody>
          <a:bodyPr/>
          <a:lstStyle/>
          <a:p>
            <a:r>
              <a:rPr lang="en-US" smtClean="0"/>
              <a:t>Internet Programming &amp; Web Technologies</a:t>
            </a:r>
            <a:endParaRPr lang="en-US"/>
          </a:p>
        </p:txBody>
      </p:sp>
      <p:sp>
        <p:nvSpPr>
          <p:cNvPr id="27" name="Slide Number Placeholder 26"/>
          <p:cNvSpPr>
            <a:spLocks noGrp="1"/>
          </p:cNvSpPr>
          <p:nvPr>
            <p:ph type="sldNum" sz="quarter" idx="12"/>
          </p:nvPr>
        </p:nvSpPr>
        <p:spPr/>
        <p:txBody>
          <a:bodyPr/>
          <a:lstStyle/>
          <a:p>
            <a:fld id="{C4992DD1-F4A8-4513-9BC2-8CD6A5BB523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293645-9D7B-402B-A4BB-03286F823387}" type="datetime1">
              <a:rPr lang="en-US" smtClean="0"/>
              <a:pPr/>
              <a:t>7/2/2007</a:t>
            </a:fld>
            <a:endParaRPr lang="en-US"/>
          </a:p>
        </p:txBody>
      </p:sp>
      <p:sp>
        <p:nvSpPr>
          <p:cNvPr id="5" name="Footer Placeholder 4"/>
          <p:cNvSpPr>
            <a:spLocks noGrp="1"/>
          </p:cNvSpPr>
          <p:nvPr>
            <p:ph type="ftr" sz="quarter" idx="11"/>
          </p:nvPr>
        </p:nvSpPr>
        <p:spPr/>
        <p:txBody>
          <a:bodyPr/>
          <a:lstStyle/>
          <a:p>
            <a:r>
              <a:rPr lang="en-US" smtClean="0"/>
              <a:t>Internet Programming &amp; Web Technologies</a:t>
            </a:r>
            <a:endParaRPr lang="en-US"/>
          </a:p>
        </p:txBody>
      </p:sp>
      <p:sp>
        <p:nvSpPr>
          <p:cNvPr id="6" name="Slide Number Placeholder 5"/>
          <p:cNvSpPr>
            <a:spLocks noGrp="1"/>
          </p:cNvSpPr>
          <p:nvPr>
            <p:ph type="sldNum" sz="quarter" idx="12"/>
          </p:nvPr>
        </p:nvSpPr>
        <p:spPr/>
        <p:txBody>
          <a:bodyPr/>
          <a:lstStyle/>
          <a:p>
            <a:fld id="{C4992DD1-F4A8-4513-9BC2-8CD6A5BB52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50E56A-65EF-45D4-97B2-BBEBA872F656}" type="datetime1">
              <a:rPr lang="en-US" smtClean="0"/>
              <a:pPr/>
              <a:t>7/2/2007</a:t>
            </a:fld>
            <a:endParaRPr lang="en-US"/>
          </a:p>
        </p:txBody>
      </p:sp>
      <p:sp>
        <p:nvSpPr>
          <p:cNvPr id="5" name="Footer Placeholder 4"/>
          <p:cNvSpPr>
            <a:spLocks noGrp="1"/>
          </p:cNvSpPr>
          <p:nvPr>
            <p:ph type="ftr" sz="quarter" idx="11"/>
          </p:nvPr>
        </p:nvSpPr>
        <p:spPr/>
        <p:txBody>
          <a:bodyPr/>
          <a:lstStyle/>
          <a:p>
            <a:r>
              <a:rPr lang="en-US" smtClean="0"/>
              <a:t>Internet Programming &amp; Web Technologies</a:t>
            </a:r>
            <a:endParaRPr lang="en-US"/>
          </a:p>
        </p:txBody>
      </p:sp>
      <p:sp>
        <p:nvSpPr>
          <p:cNvPr id="6" name="Slide Number Placeholder 5"/>
          <p:cNvSpPr>
            <a:spLocks noGrp="1"/>
          </p:cNvSpPr>
          <p:nvPr>
            <p:ph type="sldNum" sz="quarter" idx="12"/>
          </p:nvPr>
        </p:nvSpPr>
        <p:spPr/>
        <p:txBody>
          <a:bodyPr/>
          <a:lstStyle/>
          <a:p>
            <a:fld id="{C4992DD1-F4A8-4513-9BC2-8CD6A5BB52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D44240-AF24-440D-96CE-9C95D54C128C}" type="datetime1">
              <a:rPr lang="en-US" smtClean="0"/>
              <a:pPr/>
              <a:t>7/2/2007</a:t>
            </a:fld>
            <a:endParaRPr lang="en-US"/>
          </a:p>
        </p:txBody>
      </p:sp>
      <p:sp>
        <p:nvSpPr>
          <p:cNvPr id="5" name="Footer Placeholder 4"/>
          <p:cNvSpPr>
            <a:spLocks noGrp="1"/>
          </p:cNvSpPr>
          <p:nvPr>
            <p:ph type="ftr" sz="quarter" idx="11"/>
          </p:nvPr>
        </p:nvSpPr>
        <p:spPr/>
        <p:txBody>
          <a:bodyPr/>
          <a:lstStyle/>
          <a:p>
            <a:r>
              <a:rPr lang="en-US" smtClean="0"/>
              <a:t>Internet Programming &amp; Web Technologies</a:t>
            </a:r>
            <a:endParaRPr lang="en-US"/>
          </a:p>
        </p:txBody>
      </p:sp>
      <p:sp>
        <p:nvSpPr>
          <p:cNvPr id="6" name="Slide Number Placeholder 5"/>
          <p:cNvSpPr>
            <a:spLocks noGrp="1"/>
          </p:cNvSpPr>
          <p:nvPr>
            <p:ph type="sldNum" sz="quarter" idx="12"/>
          </p:nvPr>
        </p:nvSpPr>
        <p:spPr/>
        <p:txBody>
          <a:bodyPr/>
          <a:lstStyle/>
          <a:p>
            <a:fld id="{C4992DD1-F4A8-4513-9BC2-8CD6A5BB523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4FDA01-B8D5-4338-96FD-7800880D1BDD}" type="datetime1">
              <a:rPr lang="en-US" smtClean="0"/>
              <a:pPr/>
              <a:t>7/2/2007</a:t>
            </a:fld>
            <a:endParaRPr lang="en-US"/>
          </a:p>
        </p:txBody>
      </p:sp>
      <p:sp>
        <p:nvSpPr>
          <p:cNvPr id="5" name="Footer Placeholder 4"/>
          <p:cNvSpPr>
            <a:spLocks noGrp="1"/>
          </p:cNvSpPr>
          <p:nvPr>
            <p:ph type="ftr" sz="quarter" idx="11"/>
          </p:nvPr>
        </p:nvSpPr>
        <p:spPr/>
        <p:txBody>
          <a:bodyPr/>
          <a:lstStyle/>
          <a:p>
            <a:r>
              <a:rPr lang="en-US" smtClean="0"/>
              <a:t>Internet Programming &amp; Web Technologies</a:t>
            </a:r>
            <a:endParaRPr lang="en-US"/>
          </a:p>
        </p:txBody>
      </p:sp>
      <p:sp>
        <p:nvSpPr>
          <p:cNvPr id="6" name="Slide Number Placeholder 5"/>
          <p:cNvSpPr>
            <a:spLocks noGrp="1"/>
          </p:cNvSpPr>
          <p:nvPr>
            <p:ph type="sldNum" sz="quarter" idx="12"/>
          </p:nvPr>
        </p:nvSpPr>
        <p:spPr/>
        <p:txBody>
          <a:bodyPr/>
          <a:lstStyle/>
          <a:p>
            <a:fld id="{C4992DD1-F4A8-4513-9BC2-8CD6A5BB523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479C98-83FB-4265-8728-87220DD94501}" type="datetime1">
              <a:rPr lang="en-US" smtClean="0"/>
              <a:pPr/>
              <a:t>7/2/2007</a:t>
            </a:fld>
            <a:endParaRPr lang="en-US"/>
          </a:p>
        </p:txBody>
      </p:sp>
      <p:sp>
        <p:nvSpPr>
          <p:cNvPr id="6" name="Footer Placeholder 5"/>
          <p:cNvSpPr>
            <a:spLocks noGrp="1"/>
          </p:cNvSpPr>
          <p:nvPr>
            <p:ph type="ftr" sz="quarter" idx="11"/>
          </p:nvPr>
        </p:nvSpPr>
        <p:spPr/>
        <p:txBody>
          <a:bodyPr/>
          <a:lstStyle/>
          <a:p>
            <a:r>
              <a:rPr lang="en-US" smtClean="0"/>
              <a:t>Internet Programming &amp; Web Technologies</a:t>
            </a:r>
            <a:endParaRPr lang="en-US"/>
          </a:p>
        </p:txBody>
      </p:sp>
      <p:sp>
        <p:nvSpPr>
          <p:cNvPr id="7" name="Slide Number Placeholder 6"/>
          <p:cNvSpPr>
            <a:spLocks noGrp="1"/>
          </p:cNvSpPr>
          <p:nvPr>
            <p:ph type="sldNum" sz="quarter" idx="12"/>
          </p:nvPr>
        </p:nvSpPr>
        <p:spPr/>
        <p:txBody>
          <a:bodyPr/>
          <a:lstStyle/>
          <a:p>
            <a:fld id="{C4992DD1-F4A8-4513-9BC2-8CD6A5BB523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85BD8E9-13CC-4A55-9301-AEB7AE49C0A5}" type="datetime1">
              <a:rPr lang="en-US" smtClean="0"/>
              <a:pPr/>
              <a:t>7/2/2007</a:t>
            </a:fld>
            <a:endParaRPr lang="en-US"/>
          </a:p>
        </p:txBody>
      </p:sp>
      <p:sp>
        <p:nvSpPr>
          <p:cNvPr id="8" name="Footer Placeholder 7"/>
          <p:cNvSpPr>
            <a:spLocks noGrp="1"/>
          </p:cNvSpPr>
          <p:nvPr>
            <p:ph type="ftr" sz="quarter" idx="11"/>
          </p:nvPr>
        </p:nvSpPr>
        <p:spPr/>
        <p:txBody>
          <a:bodyPr/>
          <a:lstStyle/>
          <a:p>
            <a:r>
              <a:rPr lang="en-US" smtClean="0"/>
              <a:t>Internet Programming &amp; Web Technologies</a:t>
            </a:r>
            <a:endParaRPr lang="en-US"/>
          </a:p>
        </p:txBody>
      </p:sp>
      <p:sp>
        <p:nvSpPr>
          <p:cNvPr id="9" name="Slide Number Placeholder 8"/>
          <p:cNvSpPr>
            <a:spLocks noGrp="1"/>
          </p:cNvSpPr>
          <p:nvPr>
            <p:ph type="sldNum" sz="quarter" idx="12"/>
          </p:nvPr>
        </p:nvSpPr>
        <p:spPr/>
        <p:txBody>
          <a:bodyPr/>
          <a:lstStyle/>
          <a:p>
            <a:fld id="{C4992DD1-F4A8-4513-9BC2-8CD6A5BB523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9CD5CA4-96BB-4FF1-8683-E36DBAE2A8CF}" type="datetime1">
              <a:rPr lang="en-US" smtClean="0"/>
              <a:pPr/>
              <a:t>7/2/2007</a:t>
            </a:fld>
            <a:endParaRPr lang="en-US"/>
          </a:p>
        </p:txBody>
      </p:sp>
      <p:sp>
        <p:nvSpPr>
          <p:cNvPr id="8" name="Slide Number Placeholder 7"/>
          <p:cNvSpPr>
            <a:spLocks noGrp="1"/>
          </p:cNvSpPr>
          <p:nvPr>
            <p:ph type="sldNum" sz="quarter" idx="11"/>
          </p:nvPr>
        </p:nvSpPr>
        <p:spPr/>
        <p:txBody>
          <a:bodyPr/>
          <a:lstStyle/>
          <a:p>
            <a:fld id="{C4992DD1-F4A8-4513-9BC2-8CD6A5BB5239}" type="slidenum">
              <a:rPr lang="en-US" smtClean="0"/>
              <a:pPr/>
              <a:t>‹#›</a:t>
            </a:fld>
            <a:endParaRPr lang="en-US"/>
          </a:p>
        </p:txBody>
      </p:sp>
      <p:sp>
        <p:nvSpPr>
          <p:cNvPr id="9" name="Footer Placeholder 8"/>
          <p:cNvSpPr>
            <a:spLocks noGrp="1"/>
          </p:cNvSpPr>
          <p:nvPr>
            <p:ph type="ftr" sz="quarter" idx="12"/>
          </p:nvPr>
        </p:nvSpPr>
        <p:spPr/>
        <p:txBody>
          <a:bodyPr/>
          <a:lstStyle/>
          <a:p>
            <a:r>
              <a:rPr lang="en-US" smtClean="0"/>
              <a:t>Internet Programming &amp; Web Technologies</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6243C-DED0-4BB3-BB5A-4797CA7422F6}" type="datetime1">
              <a:rPr lang="en-US" smtClean="0"/>
              <a:pPr/>
              <a:t>7/2/2007</a:t>
            </a:fld>
            <a:endParaRPr lang="en-US"/>
          </a:p>
        </p:txBody>
      </p:sp>
      <p:sp>
        <p:nvSpPr>
          <p:cNvPr id="3" name="Footer Placeholder 2"/>
          <p:cNvSpPr>
            <a:spLocks noGrp="1"/>
          </p:cNvSpPr>
          <p:nvPr>
            <p:ph type="ftr" sz="quarter" idx="11"/>
          </p:nvPr>
        </p:nvSpPr>
        <p:spPr/>
        <p:txBody>
          <a:bodyPr/>
          <a:lstStyle/>
          <a:p>
            <a:r>
              <a:rPr lang="en-US" smtClean="0"/>
              <a:t>Internet Programming &amp; Web Technologies</a:t>
            </a:r>
            <a:endParaRPr lang="en-US"/>
          </a:p>
        </p:txBody>
      </p:sp>
      <p:sp>
        <p:nvSpPr>
          <p:cNvPr id="4" name="Slide Number Placeholder 3"/>
          <p:cNvSpPr>
            <a:spLocks noGrp="1"/>
          </p:cNvSpPr>
          <p:nvPr>
            <p:ph type="sldNum" sz="quarter" idx="12"/>
          </p:nvPr>
        </p:nvSpPr>
        <p:spPr/>
        <p:txBody>
          <a:bodyPr/>
          <a:lstStyle/>
          <a:p>
            <a:fld id="{C4992DD1-F4A8-4513-9BC2-8CD6A5BB52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AEE31CA-2C78-46E3-BC4E-341C30E6CEB5}" type="datetime1">
              <a:rPr lang="en-US" smtClean="0"/>
              <a:pPr/>
              <a:t>7/2/2007</a:t>
            </a:fld>
            <a:endParaRPr lang="en-US"/>
          </a:p>
        </p:txBody>
      </p:sp>
      <p:sp>
        <p:nvSpPr>
          <p:cNvPr id="6" name="Footer Placeholder 5"/>
          <p:cNvSpPr>
            <a:spLocks noGrp="1"/>
          </p:cNvSpPr>
          <p:nvPr>
            <p:ph type="ftr" sz="quarter" idx="11"/>
          </p:nvPr>
        </p:nvSpPr>
        <p:spPr/>
        <p:txBody>
          <a:bodyPr/>
          <a:lstStyle/>
          <a:p>
            <a:r>
              <a:rPr lang="en-US" smtClean="0"/>
              <a:t>Internet Programming &amp; Web Technologies</a:t>
            </a:r>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C4992DD1-F4A8-4513-9BC2-8CD6A5BB523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2C596ED9-9CC6-4F85-A504-F17E7F9F3FFB}" type="datetime1">
              <a:rPr lang="en-US" smtClean="0"/>
              <a:pPr/>
              <a:t>7/2/2007</a:t>
            </a:fld>
            <a:endParaRPr lang="en-US"/>
          </a:p>
        </p:txBody>
      </p:sp>
      <p:sp>
        <p:nvSpPr>
          <p:cNvPr id="6" name="Footer Placeholder 5"/>
          <p:cNvSpPr>
            <a:spLocks noGrp="1"/>
          </p:cNvSpPr>
          <p:nvPr>
            <p:ph type="ftr" sz="quarter" idx="11"/>
          </p:nvPr>
        </p:nvSpPr>
        <p:spPr/>
        <p:txBody>
          <a:bodyPr/>
          <a:lstStyle/>
          <a:p>
            <a:r>
              <a:rPr lang="en-US" smtClean="0"/>
              <a:t>Internet Programming &amp; Web Technologies</a:t>
            </a:r>
            <a:endParaRPr lang="en-US"/>
          </a:p>
        </p:txBody>
      </p:sp>
      <p:sp>
        <p:nvSpPr>
          <p:cNvPr id="7" name="Slide Number Placeholder 6"/>
          <p:cNvSpPr>
            <a:spLocks noGrp="1"/>
          </p:cNvSpPr>
          <p:nvPr>
            <p:ph type="sldNum" sz="quarter" idx="12"/>
          </p:nvPr>
        </p:nvSpPr>
        <p:spPr/>
        <p:txBody>
          <a:bodyPr/>
          <a:lstStyle/>
          <a:p>
            <a:fld id="{C4992DD1-F4A8-4513-9BC2-8CD6A5BB523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07616AF-43EA-4098-BE59-DF2150F6F0A8}" type="datetime1">
              <a:rPr lang="en-US" smtClean="0"/>
              <a:pPr/>
              <a:t>7/2/2007</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en-US" smtClean="0"/>
              <a:t>Internet Programming &amp; Web Technologies</a:t>
            </a:r>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4992DD1-F4A8-4513-9BC2-8CD6A5BB523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nxoc01.cern.ch/hypertext/WWW/TheProject.html" TargetMode="External"/><Relationship Id="rId2" Type="http://schemas.openxmlformats.org/officeDocument/2006/relationships/hyperlink" Target="http://www.nxoc01.cern.ch/"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World_Wide_Web_Consortiu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en.wikipedia.org/wiki/Multimedia" TargetMode="External"/><Relationship Id="rId13" Type="http://schemas.openxmlformats.org/officeDocument/2006/relationships/hyperlink" Target="http://en.wikipedia.org/wiki/Robert_Cailliau" TargetMode="External"/><Relationship Id="rId18" Type="http://schemas.openxmlformats.org/officeDocument/2006/relationships/hyperlink" Target="http://en.wikipedia.org/wiki/Semantic_Web" TargetMode="External"/><Relationship Id="rId3" Type="http://schemas.openxmlformats.org/officeDocument/2006/relationships/hyperlink" Target="http://en.wikipedia.org/wiki/Internet" TargetMode="External"/><Relationship Id="rId7" Type="http://schemas.openxmlformats.org/officeDocument/2006/relationships/hyperlink" Target="http://en.wikipedia.org/wiki/Image" TargetMode="External"/><Relationship Id="rId12" Type="http://schemas.openxmlformats.org/officeDocument/2006/relationships/hyperlink" Target="http://en.wikipedia.org/wiki/Belgium" TargetMode="External"/><Relationship Id="rId17" Type="http://schemas.openxmlformats.org/officeDocument/2006/relationships/hyperlink" Target="http://en.wikipedia.org/wiki/Markup_language" TargetMode="External"/><Relationship Id="rId2" Type="http://schemas.openxmlformats.org/officeDocument/2006/relationships/hyperlink" Target="http://en.wikipedia.org/wiki/Hypertext" TargetMode="External"/><Relationship Id="rId16" Type="http://schemas.openxmlformats.org/officeDocument/2006/relationships/hyperlink" Target="http://en.wikipedia.org/wiki/Switzerland" TargetMode="External"/><Relationship Id="rId1" Type="http://schemas.openxmlformats.org/officeDocument/2006/relationships/slideLayout" Target="../slideLayouts/slideLayout2.xml"/><Relationship Id="rId6" Type="http://schemas.openxmlformats.org/officeDocument/2006/relationships/hyperlink" Target="http://en.wikipedia.org/wiki/Writing" TargetMode="External"/><Relationship Id="rId11" Type="http://schemas.openxmlformats.org/officeDocument/2006/relationships/hyperlink" Target="http://en.wikipedia.org/wiki/Tim_Berners-Lee" TargetMode="External"/><Relationship Id="rId5" Type="http://schemas.openxmlformats.org/officeDocument/2006/relationships/hyperlink" Target="http://en.wikipedia.org/wiki/Web_page" TargetMode="External"/><Relationship Id="rId15" Type="http://schemas.openxmlformats.org/officeDocument/2006/relationships/hyperlink" Target="http://en.wikipedia.org/wiki/Geneva" TargetMode="External"/><Relationship Id="rId10" Type="http://schemas.openxmlformats.org/officeDocument/2006/relationships/hyperlink" Target="http://en.wikipedia.org/wiki/England" TargetMode="External"/><Relationship Id="rId4" Type="http://schemas.openxmlformats.org/officeDocument/2006/relationships/hyperlink" Target="http://en.wikipedia.org/wiki/Web_browser" TargetMode="External"/><Relationship Id="rId9" Type="http://schemas.openxmlformats.org/officeDocument/2006/relationships/hyperlink" Target="http://en.wikipedia.org/wiki/Hyperlink" TargetMode="External"/><Relationship Id="rId14" Type="http://schemas.openxmlformats.org/officeDocument/2006/relationships/hyperlink" Target="http://en.wikipedia.org/wiki/CER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Tim_Berners-Lee"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World_Wide_Web" TargetMode="External"/><Relationship Id="rId2" Type="http://schemas.openxmlformats.org/officeDocument/2006/relationships/hyperlink" Target="http://en.wikipedia.org/wiki/Standards_organization" TargetMode="External"/><Relationship Id="rId1" Type="http://schemas.openxmlformats.org/officeDocument/2006/relationships/slideLayout" Target="../slideLayouts/slideLayout2.xml"/><Relationship Id="rId5" Type="http://schemas.openxmlformats.org/officeDocument/2006/relationships/hyperlink" Target="http://www.w3.org/Consortium/Member/List" TargetMode="External"/><Relationship Id="rId4" Type="http://schemas.openxmlformats.org/officeDocument/2006/relationships/hyperlink" Target="http://en.wikipedia.org/wiki/Consortiu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webopedia.com/DidYouKnow/Internet/2002/protocol.htm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3337560"/>
            <a:ext cx="6480048" cy="1158240"/>
          </a:xfrm>
        </p:spPr>
        <p:txBody>
          <a:bodyPr>
            <a:scene3d>
              <a:camera prst="orthographicFront"/>
              <a:lightRig rig="threePt" dir="t"/>
            </a:scene3d>
            <a:sp3d extrusionH="57150">
              <a:bevelT w="38100" h="38100"/>
            </a:sp3d>
          </a:bodyPr>
          <a:lstStyle/>
          <a:p>
            <a:r>
              <a:rPr smtClean="0">
                <a:effectLst>
                  <a:glow rad="139700">
                    <a:schemeClr val="accent3">
                      <a:satMod val="175000"/>
                      <a:alpha val="40000"/>
                    </a:schemeClr>
                  </a:glow>
                  <a:outerShdw blurRad="50800" dist="38100" dir="5400000" algn="t" rotWithShape="0">
                    <a:prstClr val="black">
                      <a:alpha val="50000"/>
                    </a:prstClr>
                  </a:outerShdw>
                  <a:reflection blurRad="6350" stA="50000" endA="300" endPos="50000" dist="29997" dir="5400000" sy="-100000" algn="bl" rotWithShape="0"/>
                </a:effectLst>
              </a:rPr>
              <a:t>Evolution of internet</a:t>
            </a:r>
            <a:endParaRPr lang="en-US" dirty="0">
              <a:effectLst>
                <a:glow rad="139700">
                  <a:schemeClr val="accent3">
                    <a:satMod val="175000"/>
                    <a:alpha val="40000"/>
                  </a:schemeClr>
                </a:glow>
                <a:outerShdw blurRad="50800" dist="38100" dir="5400000" algn="t" rotWithShape="0">
                  <a:prstClr val="black">
                    <a:alpha val="50000"/>
                  </a:prstClr>
                </a:outerShdw>
                <a:reflection blurRad="6350" stA="50000" endA="300" endPos="50000" dist="29997" dir="5400000" sy="-100000" algn="bl" rotWithShape="0"/>
              </a:effectLst>
            </a:endParaRPr>
          </a:p>
        </p:txBody>
      </p:sp>
      <p:sp>
        <p:nvSpPr>
          <p:cNvPr id="4" name="Slide Number Placeholder 3"/>
          <p:cNvSpPr>
            <a:spLocks noGrp="1"/>
          </p:cNvSpPr>
          <p:nvPr>
            <p:ph type="sldNum" sz="quarter" idx="12"/>
          </p:nvPr>
        </p:nvSpPr>
        <p:spPr/>
        <p:txBody>
          <a:bodyPr/>
          <a:lstStyle/>
          <a:p>
            <a:fld id="{C4992DD1-F4A8-4513-9BC2-8CD6A5BB5239}"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Internet Programming &amp; Web Technologies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What was the first web site?</a:t>
            </a:r>
          </a:p>
        </p:txBody>
      </p:sp>
      <p:sp>
        <p:nvSpPr>
          <p:cNvPr id="3" name="Content Placeholder 2"/>
          <p:cNvSpPr>
            <a:spLocks noGrp="1"/>
          </p:cNvSpPr>
          <p:nvPr>
            <p:ph idx="1"/>
          </p:nvPr>
        </p:nvSpPr>
        <p:spPr/>
        <p:txBody>
          <a:bodyPr/>
          <a:lstStyle/>
          <a:p>
            <a:r>
              <a:rPr lang="en-US" sz="2400" dirty="0" smtClean="0"/>
              <a:t>The very first web site was</a:t>
            </a:r>
            <a:r>
              <a:rPr lang="en-US" dirty="0" smtClean="0"/>
              <a:t> </a:t>
            </a:r>
            <a:r>
              <a:rPr lang="en-US" dirty="0" smtClean="0">
                <a:hlinkClick r:id="rId2"/>
              </a:rPr>
              <a:t>http://www.nxoc01.cern.ch</a:t>
            </a:r>
            <a:endParaRPr lang="en-US" dirty="0" smtClean="0"/>
          </a:p>
          <a:p>
            <a:pPr>
              <a:buNone/>
            </a:pPr>
            <a:endParaRPr lang="en-US" dirty="0" smtClean="0"/>
          </a:p>
          <a:p>
            <a:r>
              <a:rPr lang="en-US" sz="2400" dirty="0" smtClean="0"/>
              <a:t>Very first web page was </a:t>
            </a:r>
            <a:r>
              <a:rPr lang="en-US" sz="2000" b="1" dirty="0" smtClean="0">
                <a:hlinkClick r:id="rId3"/>
              </a:rPr>
              <a:t>http://nxoc01.cern.ch/hypertext/WWW/TheProject.html</a:t>
            </a:r>
            <a:endParaRPr lang="en-US" sz="2000" b="1" dirty="0" smtClean="0"/>
          </a:p>
          <a:p>
            <a:pPr>
              <a:buNone/>
            </a:pPr>
            <a:endParaRPr lang="en-US" sz="2000" b="1" dirty="0" smtClean="0"/>
          </a:p>
          <a:p>
            <a:r>
              <a:rPr lang="en-US" sz="2000" dirty="0" smtClean="0"/>
              <a:t>That site shut down a long time ago.</a:t>
            </a:r>
            <a:endParaRPr lang="en-US" sz="2000" dirty="0"/>
          </a:p>
        </p:txBody>
      </p:sp>
      <p:sp>
        <p:nvSpPr>
          <p:cNvPr id="4" name="Slide Number Placeholder 3"/>
          <p:cNvSpPr>
            <a:spLocks noGrp="1"/>
          </p:cNvSpPr>
          <p:nvPr>
            <p:ph type="sldNum" sz="quarter" idx="12"/>
          </p:nvPr>
        </p:nvSpPr>
        <p:spPr/>
        <p:txBody>
          <a:bodyPr/>
          <a:lstStyle/>
          <a:p>
            <a:fld id="{C4992DD1-F4A8-4513-9BC2-8CD6A5BB5239}"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Internet Programming &amp; Web Technologies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 ?</a:t>
            </a:r>
            <a:endParaRPr lang="en-US" dirty="0"/>
          </a:p>
        </p:txBody>
      </p:sp>
      <p:pic>
        <p:nvPicPr>
          <p:cNvPr id="6" name="Content Placeholder 5" descr="lee.jpg"/>
          <p:cNvPicPr>
            <a:picLocks noGrp="1" noChangeAspect="1"/>
          </p:cNvPicPr>
          <p:nvPr>
            <p:ph idx="1"/>
          </p:nvPr>
        </p:nvPicPr>
        <p:blipFill>
          <a:blip r:embed="rId2"/>
          <a:stretch>
            <a:fillRect/>
          </a:stretch>
        </p:blipFill>
        <p:spPr>
          <a:xfrm>
            <a:off x="5867400" y="1905000"/>
            <a:ext cx="2286000" cy="2730190"/>
          </a:xfrm>
        </p:spPr>
      </p:pic>
      <p:sp>
        <p:nvSpPr>
          <p:cNvPr id="4" name="Footer Placeholder 3"/>
          <p:cNvSpPr>
            <a:spLocks noGrp="1"/>
          </p:cNvSpPr>
          <p:nvPr>
            <p:ph type="ftr" sz="quarter" idx="11"/>
          </p:nvPr>
        </p:nvSpPr>
        <p:spPr/>
        <p:txBody>
          <a:bodyPr/>
          <a:lstStyle/>
          <a:p>
            <a:r>
              <a:rPr lang="en-US" smtClean="0"/>
              <a:t>Internet Programming &amp; Web Technologies</a:t>
            </a:r>
            <a:endParaRPr lang="en-US"/>
          </a:p>
        </p:txBody>
      </p:sp>
      <p:sp>
        <p:nvSpPr>
          <p:cNvPr id="5" name="Slide Number Placeholder 4"/>
          <p:cNvSpPr>
            <a:spLocks noGrp="1"/>
          </p:cNvSpPr>
          <p:nvPr>
            <p:ph type="sldNum" sz="quarter" idx="12"/>
          </p:nvPr>
        </p:nvSpPr>
        <p:spPr/>
        <p:txBody>
          <a:bodyPr/>
          <a:lstStyle/>
          <a:p>
            <a:fld id="{C4992DD1-F4A8-4513-9BC2-8CD6A5BB5239}" type="slidenum">
              <a:rPr lang="en-US" smtClean="0"/>
              <a:pPr/>
              <a:t>11</a:t>
            </a:fld>
            <a:endParaRPr lang="en-US"/>
          </a:p>
        </p:txBody>
      </p:sp>
      <p:sp>
        <p:nvSpPr>
          <p:cNvPr id="7" name="TextBox 6"/>
          <p:cNvSpPr txBox="1"/>
          <p:nvPr/>
        </p:nvSpPr>
        <p:spPr>
          <a:xfrm>
            <a:off x="762000" y="1752600"/>
            <a:ext cx="3810000" cy="3970318"/>
          </a:xfrm>
          <a:prstGeom prst="rect">
            <a:avLst/>
          </a:prstGeom>
          <a:noFill/>
        </p:spPr>
        <p:txBody>
          <a:bodyPr wrap="square" rtlCol="0">
            <a:spAutoFit/>
          </a:bodyPr>
          <a:lstStyle/>
          <a:p>
            <a:endParaRPr lang="en-US" dirty="0" smtClean="0"/>
          </a:p>
          <a:p>
            <a:r>
              <a:rPr lang="en-US" dirty="0" smtClean="0"/>
              <a:t>I am the founder of  </a:t>
            </a:r>
            <a:r>
              <a:rPr lang="en-US" dirty="0" smtClean="0">
                <a:hlinkClick r:id="rId3" tooltip="World Wide Web Consortium"/>
              </a:rPr>
              <a:t>World Wide Web Consortium</a:t>
            </a:r>
            <a:endParaRPr lang="en-US" dirty="0" smtClean="0"/>
          </a:p>
          <a:p>
            <a:endParaRPr lang="en-US" dirty="0"/>
          </a:p>
          <a:p>
            <a:r>
              <a:rPr lang="en-US" dirty="0" smtClean="0"/>
              <a:t>I Designed the first ever web browser called </a:t>
            </a:r>
            <a:r>
              <a:rPr lang="en-US" dirty="0" err="1" smtClean="0"/>
              <a:t>W</a:t>
            </a:r>
            <a:r>
              <a:rPr lang="en-US" b="1" dirty="0" err="1" smtClean="0"/>
              <a:t>orldWideWeb</a:t>
            </a:r>
            <a:endParaRPr lang="en-US" b="1" dirty="0" smtClean="0"/>
          </a:p>
          <a:p>
            <a:endParaRPr lang="en-US" dirty="0" smtClean="0"/>
          </a:p>
          <a:p>
            <a:r>
              <a:rPr lang="en-US" dirty="0" smtClean="0"/>
              <a:t>Played a phenomenal role in development of markup languages</a:t>
            </a:r>
          </a:p>
          <a:p>
            <a:endParaRPr lang="en-US" dirty="0" smtClean="0"/>
          </a:p>
          <a:p>
            <a:r>
              <a:rPr lang="en-US" dirty="0" smtClean="0"/>
              <a:t>Currently I am in the research of Semantic Web</a:t>
            </a:r>
          </a:p>
          <a:p>
            <a:endParaRPr lang="en-US" b="1" dirty="0"/>
          </a:p>
          <a:p>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Internet Programming &amp; Web Technologies</a:t>
            </a:r>
            <a:endParaRPr lang="en-US"/>
          </a:p>
        </p:txBody>
      </p:sp>
      <p:sp>
        <p:nvSpPr>
          <p:cNvPr id="5" name="Slide Number Placeholder 4"/>
          <p:cNvSpPr>
            <a:spLocks noGrp="1"/>
          </p:cNvSpPr>
          <p:nvPr>
            <p:ph type="sldNum" sz="quarter" idx="12"/>
          </p:nvPr>
        </p:nvSpPr>
        <p:spPr/>
        <p:txBody>
          <a:bodyPr/>
          <a:lstStyle/>
          <a:p>
            <a:fld id="{C4992DD1-F4A8-4513-9BC2-8CD6A5BB5239}" type="slidenum">
              <a:rPr lang="en-US" smtClean="0"/>
              <a:pPr/>
              <a:t>12</a:t>
            </a:fld>
            <a:endParaRPr lang="en-US"/>
          </a:p>
        </p:txBody>
      </p:sp>
      <p:sp>
        <p:nvSpPr>
          <p:cNvPr id="6" name="Title 5"/>
          <p:cNvSpPr txBox="1">
            <a:spLocks noGrp="1"/>
          </p:cNvSpPr>
          <p:nvPr>
            <p:ph type="title"/>
          </p:nvPr>
        </p:nvSpPr>
        <p:spPr>
          <a:xfrm>
            <a:off x="533400" y="3352800"/>
            <a:ext cx="7467600" cy="114300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Tim Berners Lee</a:t>
            </a:r>
          </a:p>
          <a:p>
            <a:pPr algn="ctr"/>
            <a:endPar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6"/>
                                        </p:tgtEl>
                                        <p:attrNameLst>
                                          <p:attrName>ppt_x</p:attrName>
                                          <p:attrName>ppt_y</p:attrName>
                                        </p:attrNameLst>
                                      </p:cBhvr>
                                    </p:animMotion>
                                    <p:animRot by="1500000">
                                      <p:cBhvr>
                                        <p:cTn id="7" dur="125" fill="hold">
                                          <p:stCondLst>
                                            <p:cond delay="0"/>
                                          </p:stCondLst>
                                        </p:cTn>
                                        <p:tgtEl>
                                          <p:spTgt spid="6"/>
                                        </p:tgtEl>
                                        <p:attrNameLst>
                                          <p:attrName>r</p:attrName>
                                        </p:attrNameLst>
                                      </p:cBhvr>
                                    </p:animRot>
                                    <p:animRot by="-1500000">
                                      <p:cBhvr>
                                        <p:cTn id="8" dur="125" fill="hold">
                                          <p:stCondLst>
                                            <p:cond delay="125"/>
                                          </p:stCondLst>
                                        </p:cTn>
                                        <p:tgtEl>
                                          <p:spTgt spid="6"/>
                                        </p:tgtEl>
                                        <p:attrNameLst>
                                          <p:attrName>r</p:attrName>
                                        </p:attrNameLst>
                                      </p:cBhvr>
                                    </p:animRot>
                                    <p:animRot by="-1500000">
                                      <p:cBhvr>
                                        <p:cTn id="9" dur="125" fill="hold">
                                          <p:stCondLst>
                                            <p:cond delay="250"/>
                                          </p:stCondLst>
                                        </p:cTn>
                                        <p:tgtEl>
                                          <p:spTgt spid="6"/>
                                        </p:tgtEl>
                                        <p:attrNameLst>
                                          <p:attrName>r</p:attrName>
                                        </p:attrNameLst>
                                      </p:cBhvr>
                                    </p:animRot>
                                    <p:animRot by="1500000">
                                      <p:cBhvr>
                                        <p:cTn id="10" dur="125" fill="hold">
                                          <p:stCondLst>
                                            <p:cond delay="375"/>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t>
            </a:r>
            <a:r>
              <a:rPr lang="en-US" dirty="0" smtClean="0"/>
              <a:t>orld </a:t>
            </a:r>
            <a:r>
              <a:rPr lang="en-US" b="1" dirty="0" smtClean="0"/>
              <a:t>W</a:t>
            </a:r>
            <a:r>
              <a:rPr lang="en-US" dirty="0" smtClean="0"/>
              <a:t>ide </a:t>
            </a:r>
            <a:r>
              <a:rPr lang="en-US" b="1" dirty="0" smtClean="0"/>
              <a:t>W</a:t>
            </a:r>
            <a:r>
              <a:rPr lang="en-US" dirty="0" smtClean="0"/>
              <a:t>eb</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1600" dirty="0" smtClean="0"/>
              <a:t>The </a:t>
            </a:r>
            <a:r>
              <a:rPr lang="en-US" sz="1600" b="1" dirty="0" smtClean="0"/>
              <a:t>World Wide Web</a:t>
            </a:r>
            <a:r>
              <a:rPr lang="en-US" sz="1600" dirty="0" smtClean="0"/>
              <a:t> (or the "</a:t>
            </a:r>
            <a:r>
              <a:rPr lang="en-US" sz="1600" b="1" dirty="0" smtClean="0"/>
              <a:t>Web</a:t>
            </a:r>
            <a:r>
              <a:rPr lang="en-US" sz="1600" dirty="0" smtClean="0"/>
              <a:t>") is a system of interlinked, </a:t>
            </a:r>
            <a:r>
              <a:rPr lang="en-US" sz="1600" dirty="0" smtClean="0">
                <a:hlinkClick r:id="rId2" tooltip="Hypertext"/>
              </a:rPr>
              <a:t>hypertext</a:t>
            </a:r>
            <a:r>
              <a:rPr lang="en-US" sz="1600" dirty="0" smtClean="0"/>
              <a:t> documents accessed via the </a:t>
            </a:r>
            <a:r>
              <a:rPr lang="en-US" sz="1600" dirty="0" smtClean="0">
                <a:hlinkClick r:id="rId3" tooltip="Internet"/>
              </a:rPr>
              <a:t>Internet</a:t>
            </a:r>
            <a:r>
              <a:rPr lang="en-US" sz="1600" dirty="0" smtClean="0"/>
              <a:t>. </a:t>
            </a:r>
          </a:p>
          <a:p>
            <a:pPr algn="just">
              <a:lnSpc>
                <a:spcPct val="150000"/>
              </a:lnSpc>
            </a:pPr>
            <a:r>
              <a:rPr lang="en-US" sz="1600" dirty="0" smtClean="0"/>
              <a:t>With a </a:t>
            </a:r>
            <a:r>
              <a:rPr lang="en-US" sz="1600" dirty="0" smtClean="0">
                <a:hlinkClick r:id="rId4" tooltip="Web browser"/>
              </a:rPr>
              <a:t>Web browser</a:t>
            </a:r>
            <a:r>
              <a:rPr lang="en-US" sz="1600" dirty="0" smtClean="0"/>
              <a:t>, a user views </a:t>
            </a:r>
            <a:r>
              <a:rPr lang="en-US" sz="1600" dirty="0" smtClean="0">
                <a:hlinkClick r:id="rId5" tooltip="Web page"/>
              </a:rPr>
              <a:t>Web pages</a:t>
            </a:r>
            <a:r>
              <a:rPr lang="en-US" sz="1600" dirty="0" smtClean="0"/>
              <a:t> that may contain </a:t>
            </a:r>
            <a:r>
              <a:rPr lang="en-US" sz="1600" dirty="0" smtClean="0">
                <a:hlinkClick r:id="rId6" tooltip="Writing"/>
              </a:rPr>
              <a:t>text</a:t>
            </a:r>
            <a:r>
              <a:rPr lang="en-US" sz="1600" dirty="0" smtClean="0"/>
              <a:t>, </a:t>
            </a:r>
            <a:r>
              <a:rPr lang="en-US" sz="1600" dirty="0" smtClean="0">
                <a:hlinkClick r:id="rId7" tooltip="Image"/>
              </a:rPr>
              <a:t>images</a:t>
            </a:r>
            <a:r>
              <a:rPr lang="en-US" sz="1600" dirty="0" smtClean="0"/>
              <a:t>, and other </a:t>
            </a:r>
            <a:r>
              <a:rPr lang="en-US" sz="1600" dirty="0" smtClean="0">
                <a:hlinkClick r:id="rId8" tooltip="Multimedia"/>
              </a:rPr>
              <a:t>multimedia</a:t>
            </a:r>
            <a:r>
              <a:rPr lang="en-US" sz="1600" dirty="0" smtClean="0"/>
              <a:t> and navigates between them using </a:t>
            </a:r>
            <a:r>
              <a:rPr lang="en-US" sz="1600" dirty="0" smtClean="0">
                <a:hlinkClick r:id="rId9" tooltip="Hyperlink"/>
              </a:rPr>
              <a:t>hyperlinks</a:t>
            </a:r>
            <a:r>
              <a:rPr lang="en-US" sz="1600" dirty="0" smtClean="0"/>
              <a:t>. </a:t>
            </a:r>
          </a:p>
          <a:p>
            <a:pPr algn="just">
              <a:lnSpc>
                <a:spcPct val="150000"/>
              </a:lnSpc>
            </a:pPr>
            <a:r>
              <a:rPr lang="en-US" sz="1600" dirty="0" smtClean="0"/>
              <a:t>The Web was created around 1990 by the </a:t>
            </a:r>
            <a:r>
              <a:rPr lang="en-US" sz="1600" dirty="0" smtClean="0">
                <a:hlinkClick r:id="rId10" tooltip="England"/>
              </a:rPr>
              <a:t>Englishman</a:t>
            </a:r>
            <a:r>
              <a:rPr lang="en-US" sz="1600" dirty="0" smtClean="0"/>
              <a:t> </a:t>
            </a:r>
            <a:r>
              <a:rPr lang="en-US" sz="1600" dirty="0" smtClean="0">
                <a:hlinkClick r:id="rId11" tooltip="Tim Berners-Lee"/>
              </a:rPr>
              <a:t>Sir Tim Berners-Lee</a:t>
            </a:r>
            <a:r>
              <a:rPr lang="en-US" sz="1600" dirty="0" smtClean="0"/>
              <a:t> and the </a:t>
            </a:r>
            <a:r>
              <a:rPr lang="en-US" sz="1600" dirty="0" smtClean="0">
                <a:hlinkClick r:id="rId12" tooltip="Belgium"/>
              </a:rPr>
              <a:t>Belgian</a:t>
            </a:r>
            <a:r>
              <a:rPr lang="en-US" sz="1600" dirty="0" smtClean="0"/>
              <a:t> </a:t>
            </a:r>
            <a:r>
              <a:rPr lang="en-US" sz="1600" dirty="0" smtClean="0">
                <a:hlinkClick r:id="rId13" tooltip="Robert Cailliau"/>
              </a:rPr>
              <a:t>Robert </a:t>
            </a:r>
            <a:r>
              <a:rPr lang="en-US" sz="1600" dirty="0" err="1" smtClean="0">
                <a:hlinkClick r:id="rId13" tooltip="Robert Cailliau"/>
              </a:rPr>
              <a:t>Cailliau</a:t>
            </a:r>
            <a:r>
              <a:rPr lang="en-US" sz="1600" dirty="0" smtClean="0"/>
              <a:t> working at </a:t>
            </a:r>
            <a:r>
              <a:rPr lang="en-US" sz="1600" dirty="0" smtClean="0">
                <a:hlinkClick r:id="rId14" tooltip="CERN"/>
              </a:rPr>
              <a:t>CERN</a:t>
            </a:r>
            <a:r>
              <a:rPr lang="en-US" sz="1600" dirty="0" smtClean="0"/>
              <a:t> in </a:t>
            </a:r>
            <a:r>
              <a:rPr lang="en-US" sz="1600" dirty="0" smtClean="0">
                <a:hlinkClick r:id="rId15" tooltip="Geneva"/>
              </a:rPr>
              <a:t>Geneva</a:t>
            </a:r>
            <a:r>
              <a:rPr lang="en-US" sz="1600" dirty="0" smtClean="0"/>
              <a:t>, </a:t>
            </a:r>
            <a:r>
              <a:rPr lang="en-US" sz="1600" dirty="0" smtClean="0">
                <a:hlinkClick r:id="rId16" tooltip="Switzerland"/>
              </a:rPr>
              <a:t>Switzerland</a:t>
            </a:r>
            <a:r>
              <a:rPr lang="en-US" sz="1600" dirty="0" smtClean="0"/>
              <a:t>. </a:t>
            </a:r>
          </a:p>
          <a:p>
            <a:pPr algn="just">
              <a:lnSpc>
                <a:spcPct val="150000"/>
              </a:lnSpc>
            </a:pPr>
            <a:r>
              <a:rPr lang="en-US" sz="1600" dirty="0" smtClean="0"/>
              <a:t>Since then, Berners-Lee has played an active role in guiding the development of Web standards (such as the </a:t>
            </a:r>
            <a:r>
              <a:rPr lang="en-US" sz="1600" dirty="0" smtClean="0">
                <a:hlinkClick r:id="rId17" tooltip="Markup language"/>
              </a:rPr>
              <a:t>markup languages</a:t>
            </a:r>
            <a:r>
              <a:rPr lang="en-US" sz="1600" dirty="0" smtClean="0"/>
              <a:t> in which Web pages are composed), and in recent years has advocated his vision of a </a:t>
            </a:r>
            <a:r>
              <a:rPr lang="en-US" sz="1600" dirty="0" smtClean="0">
                <a:hlinkClick r:id="rId18" tooltip="Semantic Web"/>
              </a:rPr>
              <a:t>Semantic Web</a:t>
            </a:r>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Internet Programming &amp; Web Technologies</a:t>
            </a:r>
            <a:endParaRPr lang="en-US"/>
          </a:p>
        </p:txBody>
      </p:sp>
      <p:sp>
        <p:nvSpPr>
          <p:cNvPr id="5" name="Slide Number Placeholder 4"/>
          <p:cNvSpPr>
            <a:spLocks noGrp="1"/>
          </p:cNvSpPr>
          <p:nvPr>
            <p:ph type="sldNum" sz="quarter" idx="12"/>
          </p:nvPr>
        </p:nvSpPr>
        <p:spPr/>
        <p:txBody>
          <a:bodyPr/>
          <a:lstStyle/>
          <a:p>
            <a:fld id="{C4992DD1-F4A8-4513-9BC2-8CD6A5BB5239}"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World’s First Web Server</a:t>
            </a:r>
            <a:endParaRPr lang="en-US" dirty="0"/>
          </a:p>
        </p:txBody>
      </p:sp>
      <p:pic>
        <p:nvPicPr>
          <p:cNvPr id="6" name="Content Placeholder 5" descr="180px-FirstWebServer.jpg"/>
          <p:cNvPicPr>
            <a:picLocks noGrp="1" noChangeAspect="1"/>
          </p:cNvPicPr>
          <p:nvPr>
            <p:ph idx="1"/>
          </p:nvPr>
        </p:nvPicPr>
        <p:blipFill>
          <a:blip r:embed="rId2"/>
          <a:stretch>
            <a:fillRect/>
          </a:stretch>
        </p:blipFill>
        <p:spPr>
          <a:xfrm>
            <a:off x="533400" y="1676400"/>
            <a:ext cx="4303284" cy="3581400"/>
          </a:xfrm>
        </p:spPr>
      </p:pic>
      <p:sp>
        <p:nvSpPr>
          <p:cNvPr id="4" name="Footer Placeholder 3"/>
          <p:cNvSpPr>
            <a:spLocks noGrp="1"/>
          </p:cNvSpPr>
          <p:nvPr>
            <p:ph type="ftr" sz="quarter" idx="11"/>
          </p:nvPr>
        </p:nvSpPr>
        <p:spPr/>
        <p:txBody>
          <a:bodyPr/>
          <a:lstStyle/>
          <a:p>
            <a:r>
              <a:rPr lang="en-US" smtClean="0"/>
              <a:t>Internet Programming &amp; Web Technologies</a:t>
            </a:r>
            <a:endParaRPr lang="en-US"/>
          </a:p>
        </p:txBody>
      </p:sp>
      <p:sp>
        <p:nvSpPr>
          <p:cNvPr id="5" name="Slide Number Placeholder 4"/>
          <p:cNvSpPr>
            <a:spLocks noGrp="1"/>
          </p:cNvSpPr>
          <p:nvPr>
            <p:ph type="sldNum" sz="quarter" idx="12"/>
          </p:nvPr>
        </p:nvSpPr>
        <p:spPr/>
        <p:txBody>
          <a:bodyPr/>
          <a:lstStyle/>
          <a:p>
            <a:fld id="{C4992DD1-F4A8-4513-9BC2-8CD6A5BB5239}" type="slidenum">
              <a:rPr lang="en-US" smtClean="0"/>
              <a:pPr/>
              <a:t>14</a:t>
            </a:fld>
            <a:endParaRPr lang="en-US"/>
          </a:p>
        </p:txBody>
      </p:sp>
      <p:sp>
        <p:nvSpPr>
          <p:cNvPr id="7" name="TextBox 6"/>
          <p:cNvSpPr txBox="1"/>
          <p:nvPr/>
        </p:nvSpPr>
        <p:spPr>
          <a:xfrm>
            <a:off x="533400" y="5726668"/>
            <a:ext cx="7605736" cy="369332"/>
          </a:xfrm>
          <a:prstGeom prst="rect">
            <a:avLst/>
          </a:prstGeom>
          <a:noFill/>
        </p:spPr>
        <p:txBody>
          <a:bodyPr wrap="none" rtlCol="0">
            <a:spAutoFit/>
          </a:bodyPr>
          <a:lstStyle/>
          <a:p>
            <a:r>
              <a:rPr lang="en-US" dirty="0" smtClean="0"/>
              <a:t> </a:t>
            </a:r>
            <a:r>
              <a:rPr lang="en-US" dirty="0" err="1" smtClean="0"/>
              <a:t>NeXTcube</a:t>
            </a:r>
            <a:r>
              <a:rPr lang="en-US" dirty="0" smtClean="0"/>
              <a:t> used by </a:t>
            </a:r>
            <a:r>
              <a:rPr lang="en-US" dirty="0" smtClean="0">
                <a:hlinkClick r:id="rId3" tooltip="Tim Berners-Lee"/>
              </a:rPr>
              <a:t>Berners-Lee</a:t>
            </a:r>
            <a:r>
              <a:rPr lang="en-US" dirty="0" smtClean="0"/>
              <a:t> at CERN became the first Web server.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anim calcmode="discrete" valueType="clr">
                                      <p:cBhvr override="childStyle">
                                        <p:cTn id="7"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
                                        </p:tgtEl>
                                        <p:attrNameLst>
                                          <p:attrName>fillcolor</p:attrName>
                                        </p:attrNameLst>
                                      </p:cBhvr>
                                      <p:tavLst>
                                        <p:tav tm="0">
                                          <p:val>
                                            <p:clrVal>
                                              <a:schemeClr val="accent2"/>
                                            </p:clrVal>
                                          </p:val>
                                        </p:tav>
                                        <p:tav tm="50000">
                                          <p:val>
                                            <p:clrVal>
                                              <a:schemeClr val="hlink"/>
                                            </p:clrVal>
                                          </p:val>
                                        </p:tav>
                                      </p:tavLst>
                                    </p:anim>
                                    <p:set>
                                      <p:cBhvr>
                                        <p:cTn id="9" dur="80"/>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World Wide Web Consortium</a:t>
            </a:r>
            <a:br>
              <a:rPr lang="en-US" b="1" dirty="0" smtClean="0"/>
            </a:br>
            <a:endParaRPr lang="en-US" dirty="0"/>
          </a:p>
        </p:txBody>
      </p:sp>
      <p:sp>
        <p:nvSpPr>
          <p:cNvPr id="3" name="Content Placeholder 2"/>
          <p:cNvSpPr>
            <a:spLocks noGrp="1"/>
          </p:cNvSpPr>
          <p:nvPr>
            <p:ph idx="1"/>
          </p:nvPr>
        </p:nvSpPr>
        <p:spPr/>
        <p:txBody>
          <a:bodyPr>
            <a:normAutofit fontScale="55000" lnSpcReduction="20000"/>
          </a:bodyPr>
          <a:lstStyle/>
          <a:p>
            <a:pPr algn="just">
              <a:lnSpc>
                <a:spcPct val="170000"/>
              </a:lnSpc>
            </a:pPr>
            <a:r>
              <a:rPr lang="en-US" dirty="0" smtClean="0"/>
              <a:t>The World Wide Web Consortium (W3C) is the main international </a:t>
            </a:r>
            <a:r>
              <a:rPr lang="en-US" dirty="0" smtClean="0">
                <a:hlinkClick r:id="rId2" tooltip="Standards organization"/>
              </a:rPr>
              <a:t>standards organization</a:t>
            </a:r>
            <a:r>
              <a:rPr lang="en-US" dirty="0" smtClean="0"/>
              <a:t> for the </a:t>
            </a:r>
            <a:r>
              <a:rPr lang="en-US" dirty="0" smtClean="0">
                <a:hlinkClick r:id="rId3" tooltip="World Wide Web"/>
              </a:rPr>
              <a:t>World Wide Web</a:t>
            </a:r>
            <a:r>
              <a:rPr lang="en-US" dirty="0" smtClean="0"/>
              <a:t> (W3). </a:t>
            </a:r>
          </a:p>
          <a:p>
            <a:pPr algn="just">
              <a:lnSpc>
                <a:spcPct val="170000"/>
              </a:lnSpc>
            </a:pPr>
            <a:r>
              <a:rPr lang="en-US" dirty="0" smtClean="0"/>
              <a:t>It is arranged as a </a:t>
            </a:r>
            <a:r>
              <a:rPr lang="en-US" dirty="0" smtClean="0">
                <a:hlinkClick r:id="rId4" tooltip="Consortium"/>
              </a:rPr>
              <a:t>consortium</a:t>
            </a:r>
            <a:r>
              <a:rPr lang="en-US" dirty="0" smtClean="0"/>
              <a:t> where </a:t>
            </a:r>
            <a:r>
              <a:rPr lang="en-US" dirty="0" smtClean="0">
                <a:hlinkClick r:id="rId5" tooltip="http://www.w3.org/Consortium/Member/List"/>
              </a:rPr>
              <a:t>member organizations</a:t>
            </a:r>
            <a:r>
              <a:rPr lang="en-US" dirty="0" smtClean="0"/>
              <a:t> maintain full-time staff for the purpose of working together in the development of standards for the </a:t>
            </a:r>
            <a:r>
              <a:rPr lang="en-US" dirty="0" smtClean="0">
                <a:hlinkClick r:id="rId3" tooltip="World Wide Web"/>
              </a:rPr>
              <a:t>W3</a:t>
            </a:r>
            <a:r>
              <a:rPr lang="en-US" dirty="0" smtClean="0"/>
              <a:t>. </a:t>
            </a:r>
          </a:p>
          <a:p>
            <a:pPr algn="just">
              <a:lnSpc>
                <a:spcPct val="170000"/>
              </a:lnSpc>
            </a:pPr>
            <a:r>
              <a:rPr lang="en-US" dirty="0" smtClean="0"/>
              <a:t>As of March 2007, the W3C had 441 members. It is always open for new organizations to join.</a:t>
            </a:r>
          </a:p>
          <a:p>
            <a:pPr algn="just">
              <a:lnSpc>
                <a:spcPct val="170000"/>
              </a:lnSpc>
            </a:pPr>
            <a:r>
              <a:rPr lang="en-US" dirty="0" smtClean="0"/>
              <a:t>W3C also engages in education and outreach, develops software and serves as an open forum for discussion about the Web.</a:t>
            </a:r>
          </a:p>
          <a:p>
            <a:endParaRPr lang="en-US" dirty="0"/>
          </a:p>
        </p:txBody>
      </p:sp>
      <p:sp>
        <p:nvSpPr>
          <p:cNvPr id="4" name="Footer Placeholder 3"/>
          <p:cNvSpPr>
            <a:spLocks noGrp="1"/>
          </p:cNvSpPr>
          <p:nvPr>
            <p:ph type="ftr" sz="quarter" idx="11"/>
          </p:nvPr>
        </p:nvSpPr>
        <p:spPr/>
        <p:txBody>
          <a:bodyPr/>
          <a:lstStyle/>
          <a:p>
            <a:r>
              <a:rPr lang="en-US" smtClean="0"/>
              <a:t>Internet Programming &amp; Web Technologies</a:t>
            </a:r>
            <a:endParaRPr lang="en-US"/>
          </a:p>
        </p:txBody>
      </p:sp>
      <p:sp>
        <p:nvSpPr>
          <p:cNvPr id="5" name="Slide Number Placeholder 4"/>
          <p:cNvSpPr>
            <a:spLocks noGrp="1"/>
          </p:cNvSpPr>
          <p:nvPr>
            <p:ph type="sldNum" sz="quarter" idx="12"/>
          </p:nvPr>
        </p:nvSpPr>
        <p:spPr/>
        <p:txBody>
          <a:bodyPr/>
          <a:lstStyle/>
          <a:p>
            <a:fld id="{C4992DD1-F4A8-4513-9BC2-8CD6A5BB5239}"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7467600" cy="1143000"/>
          </a:xfrm>
        </p:spPr>
        <p:txBody>
          <a:bodyPr/>
          <a:lstStyle/>
          <a:p>
            <a:pPr algn="ctr"/>
            <a:r>
              <a:rPr lang="en-US" b="1" dirty="0" smtClean="0">
                <a:ln w="18000">
                  <a:solidFill>
                    <a:schemeClr val="accent2">
                      <a:satMod val="140000"/>
                    </a:schemeClr>
                  </a:solidFill>
                  <a:prstDash val="solid"/>
                  <a:miter lim="800000"/>
                </a:ln>
                <a:noFill/>
                <a:effectLst>
                  <a:glow rad="101600">
                    <a:schemeClr val="accent5">
                      <a:satMod val="175000"/>
                      <a:alpha val="40000"/>
                    </a:schemeClr>
                  </a:glow>
                  <a:outerShdw blurRad="25500" dist="23000" dir="7020000" algn="tl">
                    <a:srgbClr val="000000">
                      <a:alpha val="50000"/>
                    </a:srgbClr>
                  </a:outerShdw>
                </a:effectLst>
              </a:rPr>
              <a:t>Questions ?</a:t>
            </a:r>
            <a:endParaRPr lang="en-US" b="1" dirty="0">
              <a:ln w="18000">
                <a:solidFill>
                  <a:schemeClr val="accent2">
                    <a:satMod val="140000"/>
                  </a:schemeClr>
                </a:solidFill>
                <a:prstDash val="solid"/>
                <a:miter lim="800000"/>
              </a:ln>
              <a:noFill/>
              <a:effectLst>
                <a:glow rad="101600">
                  <a:schemeClr val="accent5">
                    <a:satMod val="175000"/>
                    <a:alpha val="40000"/>
                  </a:schemeClr>
                </a:glow>
                <a:outerShdw blurRad="25500" dist="23000" dir="7020000" algn="tl">
                  <a:srgbClr val="000000">
                    <a:alpha val="50000"/>
                  </a:srgbClr>
                </a:outerShdw>
              </a:effectLst>
            </a:endParaRPr>
          </a:p>
        </p:txBody>
      </p:sp>
      <p:sp>
        <p:nvSpPr>
          <p:cNvPr id="4" name="Footer Placeholder 3"/>
          <p:cNvSpPr>
            <a:spLocks noGrp="1"/>
          </p:cNvSpPr>
          <p:nvPr>
            <p:ph type="ftr" sz="quarter" idx="11"/>
          </p:nvPr>
        </p:nvSpPr>
        <p:spPr/>
        <p:txBody>
          <a:bodyPr/>
          <a:lstStyle/>
          <a:p>
            <a:r>
              <a:rPr lang="en-US" smtClean="0"/>
              <a:t>Internet Programming &amp; Web Technologies</a:t>
            </a:r>
            <a:endParaRPr lang="en-US"/>
          </a:p>
        </p:txBody>
      </p:sp>
      <p:sp>
        <p:nvSpPr>
          <p:cNvPr id="5" name="Slide Number Placeholder 4"/>
          <p:cNvSpPr>
            <a:spLocks noGrp="1"/>
          </p:cNvSpPr>
          <p:nvPr>
            <p:ph type="sldNum" sz="quarter" idx="12"/>
          </p:nvPr>
        </p:nvSpPr>
        <p:spPr/>
        <p:txBody>
          <a:bodyPr/>
          <a:lstStyle/>
          <a:p>
            <a:fld id="{C4992DD1-F4A8-4513-9BC2-8CD6A5BB5239}" type="slidenum">
              <a:rPr lang="en-US" smtClean="0"/>
              <a:pPr/>
              <a:t>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 the beginning…</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p:txBody>
          <a:bodyPr>
            <a:normAutofit/>
          </a:bodyPr>
          <a:lstStyle/>
          <a:p>
            <a:pPr algn="just"/>
            <a:r>
              <a:rPr lang="en-US" sz="2000" dirty="0" smtClean="0"/>
              <a:t>The Internet was the result of some visionary thinking by people in the early 1960s who saw great potential value in allowing computers to share information on research and development in scientific and military fields.</a:t>
            </a:r>
          </a:p>
          <a:p>
            <a:pPr algn="just"/>
            <a:r>
              <a:rPr lang="en-US" sz="2000" b="1" dirty="0" smtClean="0">
                <a:solidFill>
                  <a:srgbClr val="00B050"/>
                </a:solidFill>
              </a:rPr>
              <a:t>J.C.R. Licklider </a:t>
            </a:r>
            <a:r>
              <a:rPr lang="en-US" sz="2000" dirty="0" smtClean="0"/>
              <a:t>of MIT, first proposed a global network of computers in 1962</a:t>
            </a:r>
          </a:p>
          <a:p>
            <a:pPr algn="just"/>
            <a:r>
              <a:rPr lang="en-US" sz="2000" b="1" dirty="0" smtClean="0">
                <a:solidFill>
                  <a:srgbClr val="00B050"/>
                </a:solidFill>
              </a:rPr>
              <a:t>Lawrence Roberts </a:t>
            </a:r>
            <a:r>
              <a:rPr lang="en-US" sz="2000" dirty="0" smtClean="0"/>
              <a:t>of MIT connected a Massachusetts computer with a California computer in 1965 over dial-up telephone lines.</a:t>
            </a:r>
          </a:p>
          <a:p>
            <a:pPr algn="just"/>
            <a:r>
              <a:rPr lang="en-US" sz="2000" dirty="0" smtClean="0"/>
              <a:t>The Internet, then known as </a:t>
            </a:r>
            <a:r>
              <a:rPr lang="en-US" sz="2000" b="1" dirty="0" smtClean="0">
                <a:solidFill>
                  <a:srgbClr val="00B050"/>
                </a:solidFill>
              </a:rPr>
              <a:t>ARPANET</a:t>
            </a:r>
            <a:r>
              <a:rPr lang="en-US" sz="2000" dirty="0" smtClean="0"/>
              <a:t>, was brought online in 1969 under a contract let by the renamed Advanced Research Projects Agency (ARPA) which initially connected four major computers at universities in the southwestern US</a:t>
            </a:r>
            <a:endParaRPr lang="en-US" sz="2000" dirty="0"/>
          </a:p>
        </p:txBody>
      </p:sp>
      <p:sp>
        <p:nvSpPr>
          <p:cNvPr id="4" name="Slide Number Placeholder 3"/>
          <p:cNvSpPr>
            <a:spLocks noGrp="1"/>
          </p:cNvSpPr>
          <p:nvPr>
            <p:ph type="sldNum" sz="quarter" idx="12"/>
          </p:nvPr>
        </p:nvSpPr>
        <p:spPr/>
        <p:txBody>
          <a:bodyPr/>
          <a:lstStyle/>
          <a:p>
            <a:fld id="{C4992DD1-F4A8-4513-9BC2-8CD6A5BB5239}" type="slidenum">
              <a:rPr lang="en-US" smtClean="0"/>
              <a:pPr/>
              <a:t>2</a:t>
            </a:fld>
            <a:endParaRPr lang="en-US"/>
          </a:p>
        </p:txBody>
      </p:sp>
      <p:sp>
        <p:nvSpPr>
          <p:cNvPr id="5" name="Footer Placeholder 4"/>
          <p:cNvSpPr>
            <a:spLocks noGrp="1"/>
          </p:cNvSpPr>
          <p:nvPr>
            <p:ph type="ftr" sz="quarter" idx="11"/>
          </p:nvPr>
        </p:nvSpPr>
        <p:spPr>
          <a:xfrm>
            <a:off x="228600" y="6422064"/>
            <a:ext cx="8382000" cy="365125"/>
          </a:xfrm>
        </p:spPr>
        <p:txBody>
          <a:bodyPr/>
          <a:lstStyle/>
          <a:p>
            <a:r>
              <a:rPr lang="en-US" dirty="0" smtClean="0"/>
              <a:t>Internet Programming &amp; Web Technologies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Who was the first to use the Internet?</a:t>
            </a:r>
          </a:p>
        </p:txBody>
      </p:sp>
      <p:sp>
        <p:nvSpPr>
          <p:cNvPr id="3" name="Content Placeholder 2"/>
          <p:cNvSpPr>
            <a:spLocks noGrp="1"/>
          </p:cNvSpPr>
          <p:nvPr>
            <p:ph idx="1"/>
          </p:nvPr>
        </p:nvSpPr>
        <p:spPr>
          <a:xfrm>
            <a:off x="457200" y="1600201"/>
            <a:ext cx="7467600" cy="1143000"/>
          </a:xfrm>
        </p:spPr>
        <p:txBody>
          <a:bodyPr>
            <a:normAutofit fontScale="85000" lnSpcReduction="20000"/>
          </a:bodyPr>
          <a:lstStyle/>
          <a:p>
            <a:pPr>
              <a:lnSpc>
                <a:spcPct val="150000"/>
              </a:lnSpc>
              <a:buNone/>
            </a:pPr>
            <a:r>
              <a:rPr lang="en-US" sz="2000" b="1" dirty="0" smtClean="0">
                <a:solidFill>
                  <a:srgbClr val="00B050"/>
                </a:solidFill>
              </a:rPr>
              <a:t>	Charley Kline </a:t>
            </a:r>
            <a:r>
              <a:rPr lang="en-US" sz="2000" dirty="0" smtClean="0"/>
              <a:t>at UCLA sent the first packets on </a:t>
            </a:r>
            <a:r>
              <a:rPr lang="en-US" sz="2000" dirty="0" err="1" smtClean="0"/>
              <a:t>ARPANet</a:t>
            </a:r>
            <a:r>
              <a:rPr lang="en-US" sz="2000" dirty="0" smtClean="0"/>
              <a:t> as he tried to connect to Stanford Research Institute on Oct 29, 1969. The system crashed as he reached the G in LOGIN!</a:t>
            </a:r>
            <a:endParaRPr lang="en-US" sz="2000" dirty="0"/>
          </a:p>
        </p:txBody>
      </p:sp>
      <p:sp>
        <p:nvSpPr>
          <p:cNvPr id="4" name="TextBox 3"/>
          <p:cNvSpPr txBox="1"/>
          <p:nvPr/>
        </p:nvSpPr>
        <p:spPr>
          <a:xfrm>
            <a:off x="457200" y="3124200"/>
            <a:ext cx="7792261" cy="800219"/>
          </a:xfrm>
          <a:prstGeom prst="rect">
            <a:avLst/>
          </a:prstGeom>
        </p:spPr>
        <p:txBody>
          <a:bodyPr vert="horz" lIns="45720" rIns="45720" anchor="ctr">
            <a:noAutofit/>
          </a:bodyPr>
          <a:lstStyle/>
          <a:p>
            <a:pPr>
              <a:spcBef>
                <a:spcPct val="0"/>
              </a:spcBef>
            </a:pPr>
            <a:r>
              <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mj-ea"/>
                <a:cs typeface="+mj-cs"/>
              </a:rPr>
              <a:t>What </a:t>
            </a: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mj-ea"/>
                <a:cs typeface="+mj-cs"/>
              </a:rPr>
              <a:t>makes </a:t>
            </a:r>
            <a:r>
              <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mj-ea"/>
                <a:cs typeface="+mj-cs"/>
              </a:rPr>
              <a:t>Internet </a:t>
            </a: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mj-ea"/>
                <a:cs typeface="+mj-cs"/>
              </a:rPr>
              <a:t>special </a:t>
            </a:r>
            <a:r>
              <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mj-ea"/>
                <a:cs typeface="+mj-cs"/>
              </a:rPr>
              <a:t>?</a:t>
            </a:r>
          </a:p>
        </p:txBody>
      </p:sp>
      <p:sp>
        <p:nvSpPr>
          <p:cNvPr id="5" name="TextBox 4"/>
          <p:cNvSpPr txBox="1"/>
          <p:nvPr/>
        </p:nvSpPr>
        <p:spPr>
          <a:xfrm>
            <a:off x="609600" y="4209871"/>
            <a:ext cx="7315200" cy="1754326"/>
          </a:xfrm>
          <a:prstGeom prst="rect">
            <a:avLst/>
          </a:prstGeom>
          <a:noFill/>
        </p:spPr>
        <p:txBody>
          <a:bodyPr wrap="square" rtlCol="0">
            <a:spAutoFit/>
          </a:bodyPr>
          <a:lstStyle/>
          <a:p>
            <a:pPr algn="just">
              <a:lnSpc>
                <a:spcPct val="150000"/>
              </a:lnSpc>
            </a:pPr>
            <a:r>
              <a:rPr lang="en-US" dirty="0" smtClean="0"/>
              <a:t>The Internet was designed in part to provide a communications network that would </a:t>
            </a:r>
            <a:r>
              <a:rPr lang="en-US" b="1" dirty="0" smtClean="0">
                <a:solidFill>
                  <a:srgbClr val="00B050"/>
                </a:solidFill>
              </a:rPr>
              <a:t>work even </a:t>
            </a:r>
            <a:r>
              <a:rPr lang="en-US" dirty="0" smtClean="0"/>
              <a:t>if some of the sites were </a:t>
            </a:r>
            <a:r>
              <a:rPr lang="en-US" b="1" dirty="0" smtClean="0">
                <a:solidFill>
                  <a:srgbClr val="00B050"/>
                </a:solidFill>
              </a:rPr>
              <a:t>destroyed</a:t>
            </a:r>
            <a:r>
              <a:rPr lang="en-US" dirty="0" smtClean="0"/>
              <a:t> by nuclear attack. If the most direct route was not available, routers would direct traffic around the network via alternate routes.</a:t>
            </a:r>
            <a:endParaRPr lang="en-US" dirty="0"/>
          </a:p>
        </p:txBody>
      </p:sp>
      <p:sp>
        <p:nvSpPr>
          <p:cNvPr id="6" name="Slide Number Placeholder 5"/>
          <p:cNvSpPr>
            <a:spLocks noGrp="1"/>
          </p:cNvSpPr>
          <p:nvPr>
            <p:ph type="sldNum" sz="quarter" idx="12"/>
          </p:nvPr>
        </p:nvSpPr>
        <p:spPr/>
        <p:txBody>
          <a:bodyPr/>
          <a:lstStyle/>
          <a:p>
            <a:fld id="{C4992DD1-F4A8-4513-9BC2-8CD6A5BB5239}"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Internet Programming &amp; Web Technologies</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Developments</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p:txBody>
          <a:bodyPr/>
          <a:lstStyle/>
          <a:p>
            <a:pPr algn="just">
              <a:lnSpc>
                <a:spcPct val="150000"/>
              </a:lnSpc>
            </a:pPr>
            <a:r>
              <a:rPr lang="en-US" sz="2000" b="1" dirty="0" smtClean="0">
                <a:solidFill>
                  <a:srgbClr val="00B050"/>
                </a:solidFill>
              </a:rPr>
              <a:t>E-mail</a:t>
            </a:r>
            <a:r>
              <a:rPr lang="en-US" sz="2000" b="1" dirty="0" smtClean="0"/>
              <a:t> </a:t>
            </a:r>
            <a:r>
              <a:rPr lang="en-US" sz="2000" dirty="0" smtClean="0"/>
              <a:t>was adapted for ARPANET by Ray Tomlinson of BBN in 1972. He picked the @ symbol from the available symbols on his teletype to link the username and address</a:t>
            </a:r>
          </a:p>
          <a:p>
            <a:pPr algn="just">
              <a:lnSpc>
                <a:spcPct val="150000"/>
              </a:lnSpc>
            </a:pPr>
            <a:r>
              <a:rPr lang="en-US" sz="2000" dirty="0" smtClean="0"/>
              <a:t>The </a:t>
            </a:r>
            <a:r>
              <a:rPr lang="en-US" sz="2000" b="1" dirty="0" smtClean="0">
                <a:solidFill>
                  <a:srgbClr val="00B050"/>
                </a:solidFill>
              </a:rPr>
              <a:t>telnet</a:t>
            </a:r>
            <a:r>
              <a:rPr lang="en-US" sz="2000" dirty="0" smtClean="0"/>
              <a:t> protocol, enabling logging on to a remote computer, was published as a Request for Comments (RFC) in 1972.</a:t>
            </a:r>
          </a:p>
          <a:p>
            <a:pPr algn="just">
              <a:lnSpc>
                <a:spcPct val="150000"/>
              </a:lnSpc>
            </a:pPr>
            <a:r>
              <a:rPr lang="en-US" sz="2000" dirty="0" smtClean="0"/>
              <a:t>The </a:t>
            </a:r>
            <a:r>
              <a:rPr lang="en-US" sz="2000" dirty="0" smtClean="0">
                <a:solidFill>
                  <a:srgbClr val="00B050"/>
                </a:solidFill>
              </a:rPr>
              <a:t>ftp</a:t>
            </a:r>
            <a:r>
              <a:rPr lang="en-US" sz="2000" dirty="0" smtClean="0"/>
              <a:t> protocol, enabling file transfers between Internet sites, was published as an RFC in 1973.</a:t>
            </a:r>
          </a:p>
          <a:p>
            <a:endParaRPr lang="en-US" dirty="0"/>
          </a:p>
        </p:txBody>
      </p:sp>
      <p:sp>
        <p:nvSpPr>
          <p:cNvPr id="4" name="Slide Number Placeholder 3"/>
          <p:cNvSpPr>
            <a:spLocks noGrp="1"/>
          </p:cNvSpPr>
          <p:nvPr>
            <p:ph type="sldNum" sz="quarter" idx="12"/>
          </p:nvPr>
        </p:nvSpPr>
        <p:spPr/>
        <p:txBody>
          <a:bodyPr/>
          <a:lstStyle/>
          <a:p>
            <a:fld id="{C4992DD1-F4A8-4513-9BC2-8CD6A5BB5239}"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Internet Programming &amp; Web Technologies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45720" rIns="45720" anchor="ctr">
            <a:normAutofit/>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The TCP/IP</a:t>
            </a:r>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sz="2000" dirty="0" smtClean="0"/>
              <a:t>The Internet matured in the 70's as a result of the TCP/IP architecture first proposed by </a:t>
            </a:r>
            <a:r>
              <a:rPr lang="en-US" sz="2000" b="1" dirty="0" smtClean="0">
                <a:solidFill>
                  <a:srgbClr val="00B050"/>
                </a:solidFill>
              </a:rPr>
              <a:t>Bob Kahn</a:t>
            </a:r>
          </a:p>
          <a:p>
            <a:pPr algn="just">
              <a:lnSpc>
                <a:spcPct val="150000"/>
              </a:lnSpc>
              <a:buNone/>
            </a:pPr>
            <a:endParaRPr lang="en-US" sz="2000" dirty="0" smtClean="0"/>
          </a:p>
          <a:p>
            <a:pPr algn="just">
              <a:lnSpc>
                <a:spcPct val="150000"/>
              </a:lnSpc>
            </a:pPr>
            <a:r>
              <a:rPr lang="en-US" sz="2000" dirty="0" smtClean="0"/>
              <a:t> Further developed by Kahn and </a:t>
            </a:r>
            <a:r>
              <a:rPr lang="en-US" sz="2000" b="1" dirty="0" err="1" smtClean="0">
                <a:solidFill>
                  <a:srgbClr val="00B050"/>
                </a:solidFill>
              </a:rPr>
              <a:t>Vint</a:t>
            </a:r>
            <a:r>
              <a:rPr lang="en-US" sz="2000" b="1" dirty="0" smtClean="0">
                <a:solidFill>
                  <a:srgbClr val="00B050"/>
                </a:solidFill>
              </a:rPr>
              <a:t> Cerf </a:t>
            </a:r>
            <a:r>
              <a:rPr lang="en-US" sz="2000" dirty="0" smtClean="0"/>
              <a:t>at Stanford and others throughout the 70's. </a:t>
            </a:r>
          </a:p>
          <a:p>
            <a:pPr algn="just">
              <a:lnSpc>
                <a:spcPct val="150000"/>
              </a:lnSpc>
              <a:buNone/>
            </a:pPr>
            <a:endParaRPr lang="en-US" sz="2000" dirty="0" smtClean="0"/>
          </a:p>
          <a:p>
            <a:pPr algn="just">
              <a:lnSpc>
                <a:spcPct val="150000"/>
              </a:lnSpc>
            </a:pPr>
            <a:r>
              <a:rPr lang="en-US" sz="2000" dirty="0" smtClean="0"/>
              <a:t>It was adopted by the Defense Department in 1980 replacing the earlier Network Control Protocol (NCP) </a:t>
            </a:r>
          </a:p>
          <a:p>
            <a:pPr algn="just">
              <a:lnSpc>
                <a:spcPct val="150000"/>
              </a:lnSpc>
              <a:buNone/>
            </a:pPr>
            <a:endParaRPr lang="en-US" sz="2000" dirty="0" smtClean="0"/>
          </a:p>
          <a:p>
            <a:pPr algn="just">
              <a:lnSpc>
                <a:spcPct val="150000"/>
              </a:lnSpc>
            </a:pPr>
            <a:r>
              <a:rPr lang="en-US" sz="2000" dirty="0" smtClean="0"/>
              <a:t>Universally adopted by 1983.</a:t>
            </a:r>
            <a:endParaRPr lang="en-US" sz="2000" dirty="0"/>
          </a:p>
        </p:txBody>
      </p:sp>
      <p:sp>
        <p:nvSpPr>
          <p:cNvPr id="4" name="Slide Number Placeholder 3"/>
          <p:cNvSpPr>
            <a:spLocks noGrp="1"/>
          </p:cNvSpPr>
          <p:nvPr>
            <p:ph type="sldNum" sz="quarter" idx="12"/>
          </p:nvPr>
        </p:nvSpPr>
        <p:spPr/>
        <p:txBody>
          <a:bodyPr/>
          <a:lstStyle/>
          <a:p>
            <a:fld id="{C4992DD1-F4A8-4513-9BC2-8CD6A5BB5239}"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Internet Programming &amp; Web Technologies</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UCCP</a:t>
            </a:r>
            <a:r>
              <a:rPr lang="en-US" dirty="0" smtClean="0"/>
              <a:t> </a:t>
            </a:r>
            <a:endParaRPr lang="en-US" dirty="0"/>
          </a:p>
        </p:txBody>
      </p:sp>
      <p:sp>
        <p:nvSpPr>
          <p:cNvPr id="3" name="Content Placeholder 2"/>
          <p:cNvSpPr>
            <a:spLocks noGrp="1"/>
          </p:cNvSpPr>
          <p:nvPr>
            <p:ph idx="1"/>
          </p:nvPr>
        </p:nvSpPr>
        <p:spPr>
          <a:xfrm>
            <a:off x="381000" y="1295400"/>
            <a:ext cx="7467600" cy="4525963"/>
          </a:xfrm>
        </p:spPr>
        <p:txBody>
          <a:bodyPr>
            <a:noAutofit/>
          </a:bodyPr>
          <a:lstStyle/>
          <a:p>
            <a:pPr algn="just">
              <a:lnSpc>
                <a:spcPct val="170000"/>
              </a:lnSpc>
            </a:pPr>
            <a:r>
              <a:rPr lang="en-US" sz="1600" dirty="0" smtClean="0"/>
              <a:t>The Unix to Unix Copy Protocol (UUCP) was invented in 1978 at Bell Labs. Usenet was started in 1979 based on UUCP. </a:t>
            </a:r>
          </a:p>
          <a:p>
            <a:pPr algn="just">
              <a:lnSpc>
                <a:spcPct val="170000"/>
              </a:lnSpc>
            </a:pPr>
            <a:endParaRPr lang="en-US" sz="1600" dirty="0" smtClean="0"/>
          </a:p>
          <a:p>
            <a:pPr algn="just">
              <a:lnSpc>
                <a:spcPct val="170000"/>
              </a:lnSpc>
            </a:pPr>
            <a:r>
              <a:rPr lang="en-US" sz="1600" dirty="0" smtClean="0"/>
              <a:t>Newsgroups, which are discussion groups focusing on a topic, followed, providing a means of exchanging information throughout the world . </a:t>
            </a:r>
          </a:p>
          <a:p>
            <a:pPr algn="just">
              <a:lnSpc>
                <a:spcPct val="170000"/>
              </a:lnSpc>
            </a:pPr>
            <a:endParaRPr lang="en-US" sz="1600" dirty="0" smtClean="0"/>
          </a:p>
          <a:p>
            <a:pPr algn="just">
              <a:lnSpc>
                <a:spcPct val="170000"/>
              </a:lnSpc>
            </a:pPr>
            <a:r>
              <a:rPr lang="en-US" sz="1600" dirty="0" smtClean="0"/>
              <a:t>While Usenet is not considered as part of the Internet, since it does not share the use of TCP/IP, it linked </a:t>
            </a:r>
            <a:r>
              <a:rPr lang="en-US" sz="1600" dirty="0" err="1" smtClean="0"/>
              <a:t>unix</a:t>
            </a:r>
            <a:r>
              <a:rPr lang="en-US" sz="1600" dirty="0" smtClean="0"/>
              <a:t> systems around the world, and many Internet sites took advantage of the availability of newsgroups. </a:t>
            </a:r>
          </a:p>
          <a:p>
            <a:pPr algn="just">
              <a:lnSpc>
                <a:spcPct val="170000"/>
              </a:lnSpc>
            </a:pPr>
            <a:endParaRPr lang="en-US" sz="1600" dirty="0" smtClean="0"/>
          </a:p>
          <a:p>
            <a:pPr algn="just">
              <a:lnSpc>
                <a:spcPct val="170000"/>
              </a:lnSpc>
            </a:pPr>
            <a:r>
              <a:rPr lang="en-US" sz="1600" dirty="0" smtClean="0"/>
              <a:t>It was a significant part of the community building that took place on the networks.</a:t>
            </a:r>
            <a:endParaRPr lang="en-US" sz="1600" dirty="0"/>
          </a:p>
        </p:txBody>
      </p:sp>
      <p:sp>
        <p:nvSpPr>
          <p:cNvPr id="4" name="Slide Number Placeholder 3"/>
          <p:cNvSpPr>
            <a:spLocks noGrp="1"/>
          </p:cNvSpPr>
          <p:nvPr>
            <p:ph type="sldNum" sz="quarter" idx="12"/>
          </p:nvPr>
        </p:nvSpPr>
        <p:spPr/>
        <p:txBody>
          <a:bodyPr/>
          <a:lstStyle/>
          <a:p>
            <a:fld id="{C4992DD1-F4A8-4513-9BC2-8CD6A5BB5239}"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Internet Programming &amp; Web Technologies</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981200"/>
            <a:ext cx="4267200" cy="3048000"/>
          </a:xfrm>
        </p:spPr>
        <p:txBody>
          <a:bodyPr>
            <a:normAutofit fontScale="62500" lnSpcReduction="20000"/>
          </a:bodyPr>
          <a:lstStyle/>
          <a:p>
            <a:pPr algn="ctr">
              <a:buNone/>
            </a:pPr>
            <a:r>
              <a:rPr lang="en-US" b="1" dirty="0" smtClean="0">
                <a:solidFill>
                  <a:srgbClr val="FFFF00"/>
                </a:solidFill>
                <a:latin typeface="Bodoni MT" pitchFamily="18" charset="0"/>
              </a:rPr>
              <a:t> </a:t>
            </a:r>
            <a:r>
              <a:rPr lang="en-US" sz="9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Bodoni MT" pitchFamily="18" charset="0"/>
              </a:rPr>
              <a:t>Are Internet and www </a:t>
            </a:r>
          </a:p>
          <a:p>
            <a:pPr algn="ctr">
              <a:buNone/>
            </a:pPr>
            <a:r>
              <a:rPr lang="en-US" sz="9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Bodoni MT" pitchFamily="18" charset="0"/>
              </a:rPr>
              <a:t> the same </a:t>
            </a:r>
            <a:endParaRPr lang="en-US" sz="9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Bodoni MT" pitchFamily="18" charset="0"/>
            </a:endParaRPr>
          </a:p>
        </p:txBody>
      </p:sp>
      <p:sp>
        <p:nvSpPr>
          <p:cNvPr id="5" name="TextBox 4"/>
          <p:cNvSpPr txBox="1"/>
          <p:nvPr/>
        </p:nvSpPr>
        <p:spPr>
          <a:xfrm>
            <a:off x="5486400" y="1295400"/>
            <a:ext cx="1888659" cy="3770263"/>
          </a:xfrm>
          <a:prstGeom prst="rect">
            <a:avLst/>
          </a:prstGeom>
          <a:noFill/>
        </p:spPr>
        <p:txBody>
          <a:bodyPr wrap="none" rtlCol="0">
            <a:spAutoFit/>
          </a:bodyPr>
          <a:lstStyle/>
          <a:p>
            <a:r>
              <a:rPr lang="en-US" sz="23900" dirty="0" smtClean="0">
                <a:solidFill>
                  <a:srgbClr val="0070C0"/>
                </a:solidFill>
              </a:rPr>
              <a:t>?</a:t>
            </a:r>
            <a:endParaRPr lang="en-US" sz="23900" dirty="0">
              <a:solidFill>
                <a:srgbClr val="0070C0"/>
              </a:solidFill>
            </a:endParaRPr>
          </a:p>
        </p:txBody>
      </p:sp>
      <p:sp>
        <p:nvSpPr>
          <p:cNvPr id="6" name="Slide Number Placeholder 5"/>
          <p:cNvSpPr>
            <a:spLocks noGrp="1"/>
          </p:cNvSpPr>
          <p:nvPr>
            <p:ph type="sldNum" sz="quarter" idx="12"/>
          </p:nvPr>
        </p:nvSpPr>
        <p:spPr/>
        <p:txBody>
          <a:bodyPr/>
          <a:lstStyle/>
          <a:p>
            <a:fld id="{C4992DD1-F4A8-4513-9BC2-8CD6A5BB5239}"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Internet Programming &amp; Web Technologies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Is WWW == Internet ?</a:t>
            </a:r>
          </a:p>
        </p:txBody>
      </p:sp>
      <p:sp>
        <p:nvSpPr>
          <p:cNvPr id="3" name="Content Placeholder 2"/>
          <p:cNvSpPr>
            <a:spLocks noGrp="1"/>
          </p:cNvSpPr>
          <p:nvPr>
            <p:ph idx="1"/>
          </p:nvPr>
        </p:nvSpPr>
        <p:spPr/>
        <p:txBody>
          <a:bodyPr>
            <a:normAutofit fontScale="55000" lnSpcReduction="20000"/>
          </a:bodyPr>
          <a:lstStyle/>
          <a:p>
            <a:pPr algn="just">
              <a:lnSpc>
                <a:spcPct val="170000"/>
              </a:lnSpc>
            </a:pPr>
            <a:r>
              <a:rPr lang="en-US" dirty="0" smtClean="0"/>
              <a:t>Many people use the terms </a:t>
            </a:r>
            <a:r>
              <a:rPr lang="en-US" i="1" dirty="0" smtClean="0"/>
              <a:t>Internet</a:t>
            </a:r>
            <a:r>
              <a:rPr lang="en-US" dirty="0" smtClean="0"/>
              <a:t> and </a:t>
            </a:r>
            <a:r>
              <a:rPr lang="en-US" i="1" dirty="0" smtClean="0"/>
              <a:t>World Wide Web</a:t>
            </a:r>
            <a:r>
              <a:rPr lang="en-US" dirty="0" smtClean="0"/>
              <a:t> (a.k.a. </a:t>
            </a:r>
            <a:r>
              <a:rPr lang="en-US" i="1" dirty="0" smtClean="0"/>
              <a:t>the Web</a:t>
            </a:r>
            <a:r>
              <a:rPr lang="en-US" dirty="0" smtClean="0"/>
              <a:t>) interchangeably, but in fact the two terms are not synonymous. </a:t>
            </a:r>
          </a:p>
          <a:p>
            <a:pPr algn="just">
              <a:lnSpc>
                <a:spcPct val="170000"/>
              </a:lnSpc>
            </a:pPr>
            <a:r>
              <a:rPr lang="en-US" dirty="0" smtClean="0"/>
              <a:t>The Internet and the Web are two separate but related things.</a:t>
            </a:r>
          </a:p>
          <a:p>
            <a:pPr algn="just">
              <a:lnSpc>
                <a:spcPct val="170000"/>
              </a:lnSpc>
            </a:pPr>
            <a:r>
              <a:rPr lang="en-US" dirty="0" smtClean="0"/>
              <a:t>The </a:t>
            </a:r>
            <a:r>
              <a:rPr lang="en-US" i="1" dirty="0" smtClean="0"/>
              <a:t>Internet</a:t>
            </a:r>
            <a:r>
              <a:rPr lang="en-US" dirty="0" smtClean="0"/>
              <a:t> is a massive network of networks, a networking infrastructure. </a:t>
            </a:r>
          </a:p>
          <a:p>
            <a:pPr algn="just">
              <a:lnSpc>
                <a:spcPct val="170000"/>
              </a:lnSpc>
            </a:pPr>
            <a:r>
              <a:rPr lang="en-US" dirty="0" smtClean="0"/>
              <a:t>It connects millions of computers together globally, forming a network in which any computer can communicate with any other computer as long as they are both connected to the Internet. </a:t>
            </a:r>
          </a:p>
          <a:p>
            <a:pPr algn="just">
              <a:lnSpc>
                <a:spcPct val="170000"/>
              </a:lnSpc>
            </a:pPr>
            <a:r>
              <a:rPr lang="en-US" dirty="0" smtClean="0"/>
              <a:t> Information that travels over the Internet does so via a variety of languages known as </a:t>
            </a:r>
            <a:r>
              <a:rPr lang="en-US" dirty="0" smtClean="0">
                <a:hlinkClick r:id="rId3"/>
              </a:rPr>
              <a:t>protocols</a:t>
            </a:r>
            <a:r>
              <a:rPr lang="en-US" dirty="0" smtClean="0"/>
              <a:t>.</a:t>
            </a:r>
          </a:p>
        </p:txBody>
      </p:sp>
      <p:sp>
        <p:nvSpPr>
          <p:cNvPr id="4" name="Slide Number Placeholder 3"/>
          <p:cNvSpPr>
            <a:spLocks noGrp="1"/>
          </p:cNvSpPr>
          <p:nvPr>
            <p:ph type="sldNum" sz="quarter" idx="12"/>
          </p:nvPr>
        </p:nvSpPr>
        <p:spPr/>
        <p:txBody>
          <a:bodyPr/>
          <a:lstStyle/>
          <a:p>
            <a:fld id="{C4992DD1-F4A8-4513-9BC2-8CD6A5BB5239}"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Internet Programming &amp; Web Technologies</a:t>
            </a:r>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continued…</a:t>
            </a:r>
          </a:p>
        </p:txBody>
      </p:sp>
      <p:sp>
        <p:nvSpPr>
          <p:cNvPr id="3" name="Content Placeholder 2"/>
          <p:cNvSpPr>
            <a:spLocks noGrp="1"/>
          </p:cNvSpPr>
          <p:nvPr>
            <p:ph idx="1"/>
          </p:nvPr>
        </p:nvSpPr>
        <p:spPr/>
        <p:txBody>
          <a:bodyPr>
            <a:normAutofit/>
          </a:bodyPr>
          <a:lstStyle/>
          <a:p>
            <a:pPr algn="just">
              <a:lnSpc>
                <a:spcPct val="150000"/>
              </a:lnSpc>
            </a:pPr>
            <a:r>
              <a:rPr lang="en-US" sz="1800" dirty="0" smtClean="0"/>
              <a:t>The </a:t>
            </a:r>
            <a:r>
              <a:rPr lang="en-US" sz="1800" i="1" dirty="0" smtClean="0"/>
              <a:t>World Wide Web</a:t>
            </a:r>
            <a:r>
              <a:rPr lang="en-US" sz="1800" dirty="0" smtClean="0"/>
              <a:t>, or simply </a:t>
            </a:r>
            <a:r>
              <a:rPr lang="en-US" sz="1800" i="1" dirty="0" smtClean="0"/>
              <a:t>Web</a:t>
            </a:r>
            <a:r>
              <a:rPr lang="en-US" sz="1800" dirty="0" smtClean="0"/>
              <a:t>, is a way of accessing information over the medium of the Internet. </a:t>
            </a:r>
          </a:p>
          <a:p>
            <a:pPr algn="just">
              <a:lnSpc>
                <a:spcPct val="150000"/>
              </a:lnSpc>
            </a:pPr>
            <a:r>
              <a:rPr lang="en-US" sz="1800" dirty="0" smtClean="0"/>
              <a:t>It is an information-sharing model that is built on top of the Internet. </a:t>
            </a:r>
          </a:p>
          <a:p>
            <a:pPr algn="just">
              <a:lnSpc>
                <a:spcPct val="150000"/>
              </a:lnSpc>
            </a:pPr>
            <a:r>
              <a:rPr lang="en-US" sz="1800" dirty="0" smtClean="0"/>
              <a:t>The Web uses the HTTP protocol, only one of the languages spoken over the Internet, to transmit data. </a:t>
            </a:r>
          </a:p>
          <a:p>
            <a:pPr algn="just">
              <a:lnSpc>
                <a:spcPct val="150000"/>
              </a:lnSpc>
            </a:pPr>
            <a:r>
              <a:rPr lang="en-US" sz="1800" dirty="0" smtClean="0"/>
              <a:t>Web services, which use HTTP to allow applications to communicate in order to exchange business logic, use the </a:t>
            </a:r>
            <a:r>
              <a:rPr lang="en-US" sz="1800" dirty="0" err="1" smtClean="0"/>
              <a:t>the</a:t>
            </a:r>
            <a:r>
              <a:rPr lang="en-US" sz="1800" dirty="0" smtClean="0"/>
              <a:t> Web to share information.</a:t>
            </a:r>
          </a:p>
          <a:p>
            <a:endParaRPr lang="en-US" dirty="0"/>
          </a:p>
        </p:txBody>
      </p:sp>
      <p:sp>
        <p:nvSpPr>
          <p:cNvPr id="4" name="Slide Number Placeholder 3"/>
          <p:cNvSpPr>
            <a:spLocks noGrp="1"/>
          </p:cNvSpPr>
          <p:nvPr>
            <p:ph type="sldNum" sz="quarter" idx="12"/>
          </p:nvPr>
        </p:nvSpPr>
        <p:spPr/>
        <p:txBody>
          <a:bodyPr/>
          <a:lstStyle/>
          <a:p>
            <a:fld id="{C4992DD1-F4A8-4513-9BC2-8CD6A5BB5239}"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Internet Programming &amp; Web Technologies</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217</TotalTime>
  <Words>1028</Words>
  <Application>Microsoft Office PowerPoint</Application>
  <PresentationFormat>On-screen Show (4:3)</PresentationFormat>
  <Paragraphs>105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Technic</vt:lpstr>
      <vt:lpstr>Evolution of internet</vt:lpstr>
      <vt:lpstr>In the beginning…</vt:lpstr>
      <vt:lpstr>Who was the first to use the Internet?</vt:lpstr>
      <vt:lpstr>Developments</vt:lpstr>
      <vt:lpstr>The TCP/IP</vt:lpstr>
      <vt:lpstr>UCCP </vt:lpstr>
      <vt:lpstr>Slide 7</vt:lpstr>
      <vt:lpstr>Is WWW == Internet ?</vt:lpstr>
      <vt:lpstr>‘ continued…</vt:lpstr>
      <vt:lpstr>What was the first web site?</vt:lpstr>
      <vt:lpstr>Who am I ?</vt:lpstr>
      <vt:lpstr>Tim Berners Lee </vt:lpstr>
      <vt:lpstr>World Wide Web</vt:lpstr>
      <vt:lpstr>World’s First Web Server</vt:lpstr>
      <vt:lpstr>World Wide Web Consortium </vt:lpstr>
      <vt:lpstr>Questions ?</vt:lpstr>
    </vt:vector>
  </TitlesOfParts>
  <Company>PU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internet</dc:title>
  <dc:creator>ksks</dc:creator>
  <cp:lastModifiedBy>ksks</cp:lastModifiedBy>
  <cp:revision>62</cp:revision>
  <dcterms:created xsi:type="dcterms:W3CDTF">2007-06-29T04:45:36Z</dcterms:created>
  <dcterms:modified xsi:type="dcterms:W3CDTF">2007-07-02T05:25:27Z</dcterms:modified>
</cp:coreProperties>
</file>