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17" r:id="rId5"/>
    <p:sldId id="307" r:id="rId6"/>
    <p:sldId id="309" r:id="rId7"/>
    <p:sldId id="310" r:id="rId8"/>
    <p:sldId id="311" r:id="rId9"/>
    <p:sldId id="314" r:id="rId10"/>
    <p:sldId id="318" r:id="rId11"/>
    <p:sldId id="319"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85" d="100"/>
          <a:sy n="85" d="100"/>
        </p:scale>
        <p:origin x="590" y="2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11/4/2024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Citation :</a:t>
            </a:r>
            <a:br>
              <a:rPr lang="en-US" dirty="0"/>
            </a:br>
            <a:r>
              <a:rPr lang="en-US" dirty="0"/>
              <a:t>Function and Attributes</a:t>
            </a:r>
            <a:br>
              <a:rPr lang="en-US" dirty="0"/>
            </a:br>
            <a:endParaRPr lang="en-US" dirty="0"/>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899448417"/>
              </p:ext>
            </p:extLst>
          </p:nvPr>
        </p:nvGraphicFramePr>
        <p:xfrm>
          <a:off x="6869113" y="1143000"/>
          <a:ext cx="4190999" cy="4804551"/>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WHAT IS CITATION ?</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WHAT IS LaTeX ?</a:t>
                      </a:r>
                    </a:p>
                    <a:p>
                      <a:pPr marL="0" algn="r" defTabSz="914400" rtl="0" eaLnBrk="1" latinLnBrk="0" hangingPunct="1"/>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THREE MAIN FUNCTION OF CITATION.</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DIFFERENT CITATION.</a:t>
                      </a:r>
                    </a:p>
                    <a:p>
                      <a:pPr marL="0" algn="r" defTabSz="914400" rtl="0" eaLnBrk="1" latinLnBrk="0" hangingPunct="1"/>
                      <a:r>
                        <a:rPr lang="en-US" sz="2400" b="0" kern="1200" dirty="0">
                          <a:solidFill>
                            <a:schemeClr val="tx1"/>
                          </a:solidFill>
                          <a:latin typeface="+mj-lt"/>
                          <a:ea typeface="+mn-ea"/>
                          <a:cs typeface="+mn-cs"/>
                        </a:rPr>
                        <a:t> 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dirty="0"/>
              <a:t>WHAT IS CITATION?</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1"/>
            <a:ext cx="10439400" cy="3465217"/>
          </a:xfrm>
        </p:spPr>
        <p:txBody>
          <a:bodyPr/>
          <a:lstStyle/>
          <a:p>
            <a:r>
              <a:rPr lang="en-US" sz="1800" b="0" i="0" u="none" strike="noStrike" baseline="0" dirty="0">
                <a:solidFill>
                  <a:srgbClr val="131413"/>
                </a:solidFill>
                <a:latin typeface="GxldymGnwyysFdgqfjTimes-Roman"/>
              </a:rPr>
              <a:t>Citations (references) credit others for their work, while allowing the readers to trace the source publication if needed. Any portion of someone else’s work or ideas in papers, patents, or presentations must be used in any new document only by clearly citing the source. This applies to all forms of written sources in the form of texts,</a:t>
            </a:r>
            <a:r>
              <a:rPr lang="en-IN" sz="1800" b="0" i="0" u="none" strike="noStrike" baseline="0" dirty="0">
                <a:solidFill>
                  <a:srgbClr val="131413"/>
                </a:solidFill>
                <a:latin typeface="GxldymGnwyysFdgqfjTimes-Roman"/>
              </a:rPr>
              <a:t>images, sounds, etc. </a:t>
            </a:r>
            <a:r>
              <a:rPr lang="en-US" sz="1800" b="0" i="0" u="none" strike="noStrike" baseline="0" dirty="0">
                <a:solidFill>
                  <a:srgbClr val="131413"/>
                </a:solidFill>
                <a:latin typeface="GxldymGnwyysFdgqfjTimes-Roman"/>
              </a:rPr>
              <a:t>and failure to do may be considered plagiarism</a:t>
            </a:r>
          </a:p>
          <a:p>
            <a:r>
              <a:rPr lang="en-US" sz="1800" b="0" i="0" u="none" strike="noStrike" baseline="0" dirty="0">
                <a:solidFill>
                  <a:srgbClr val="131413"/>
                </a:solidFill>
                <a:latin typeface="GxldymGnwyysFdgqfjTimes-Roman"/>
              </a:rPr>
              <a:t>While it is true that a research needs to leverage the prior art in the area of research interest so as to make further development, at the same time it is important to ensure that credit for that existing knowledge is suitably acknowledged.</a:t>
            </a:r>
          </a:p>
          <a:p>
            <a:r>
              <a:rPr lang="en-US" sz="1800" b="0" i="0" u="none" strike="noStrike" baseline="0" dirty="0">
                <a:solidFill>
                  <a:srgbClr val="131413"/>
                </a:solidFill>
                <a:latin typeface="GxldymGnwyysFdgqfjTimes-Roman"/>
              </a:rPr>
              <a:t>Citations help the readers to verify the quality and importance of the new work and justification of the findings. It is a way to tell readers that certain material in the researcher’s present work has come from another source and as an ethical responsibility, appropriate credit has been given to the original author or writer. Materials that can be cited include journal papers, conference proceeding, books, theses, newspaper articles, websites, or other online resources and personal communication</a:t>
            </a:r>
            <a:r>
              <a:rPr lang="en-US" sz="1800" dirty="0">
                <a:solidFill>
                  <a:srgbClr val="131413"/>
                </a:solidFill>
                <a:latin typeface="GxldymGnwyysFdgqfjTimes-Roman"/>
              </a:rPr>
              <a:t>.</a:t>
            </a:r>
            <a:endParaRPr lang="en-IN" sz="1800" b="0" i="0" u="none" strike="noStrike" baseline="0" dirty="0">
              <a:solidFill>
                <a:srgbClr val="131413"/>
              </a:solidFill>
              <a:latin typeface="GxldymGnwyysFdgqfjTimes-Roman"/>
            </a:endParaRPr>
          </a:p>
          <a:p>
            <a:pPr marL="0" indent="0" algn="l">
              <a:buNone/>
            </a:pP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sz="3200" dirty="0"/>
              <a:t>WHAT IS LaTeX ?</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9663953" cy="3877055"/>
          </a:xfrm>
        </p:spPr>
        <p:txBody>
          <a:bodyPr/>
          <a:lstStyle/>
          <a:p>
            <a:r>
              <a:rPr lang="en-US" dirty="0"/>
              <a:t>LaTeX, a document preparation system often used by engineering researchers to automatically format documents that comply with standard formatting needs, is very effective to track and update citations.</a:t>
            </a:r>
          </a:p>
          <a:p>
            <a:r>
              <a:rPr lang="en-US" dirty="0"/>
              <a:t>LaTeX has a steep learning curve and will be repeatedly used in this book to address different issues pertaining to technical writing which is intimately linked with research for engineers.</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sz="3200" dirty="0"/>
              <a:t>THREE FUNCTION OF CITATION.</a:t>
            </a:r>
            <a:endParaRPr lang="en-US" dirty="0"/>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914398" y="2039112"/>
            <a:ext cx="10439401" cy="3904488"/>
          </a:xfrm>
        </p:spPr>
        <p:txBody>
          <a:bodyPr>
            <a:normAutofit/>
          </a:bodyPr>
          <a:lstStyle/>
          <a:p>
            <a:r>
              <a:rPr lang="en-US" b="1" dirty="0"/>
              <a:t>Verification function</a:t>
            </a:r>
            <a:r>
              <a:rPr lang="en-US" dirty="0"/>
              <a:t>: Authors have a scope for finding intentional or unintentional distortion of research or misleading statements. Citation offers the readers a chance to ascertain if the original source is justified or not, and if that assertion is properly described in the present work.</a:t>
            </a:r>
          </a:p>
          <a:p>
            <a:r>
              <a:rPr lang="en-US" b="1" dirty="0"/>
              <a:t>Acknowledgment function</a:t>
            </a:r>
            <a:r>
              <a:rPr lang="en-US" dirty="0"/>
              <a:t>: Researchers primarily receive credit for their work through citations. Citations play crucial role in promotion of individual researchers and their continued employment. Many reputed organizations and institutes provide research funding based on the reputations of the researchers. Citations help all researchers to enhance their reputation and provide detailed background of the research work.</a:t>
            </a:r>
          </a:p>
          <a:p>
            <a:r>
              <a:rPr lang="en-US" b="1" dirty="0"/>
              <a:t>Documentation function</a:t>
            </a:r>
            <a:r>
              <a:rPr lang="en-US" dirty="0"/>
              <a:t>: Citations are also used to document scientific concepts and historical progress of any particular technology over the years</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en-US" dirty="0"/>
              <a:t>DIFFERENT CITATION</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914398" y="2039111"/>
            <a:ext cx="10439401" cy="3840480"/>
          </a:xfrm>
        </p:spPr>
        <p:txBody>
          <a:bodyPr>
            <a:normAutofit/>
          </a:bodyPr>
          <a:lstStyle/>
          <a:p>
            <a:pPr marL="0" indent="0">
              <a:buNone/>
            </a:pPr>
            <a:r>
              <a:rPr lang="en-US" b="1" dirty="0"/>
              <a:t>Spurious citations</a:t>
            </a:r>
            <a:r>
              <a:rPr lang="en-US" cap="none" dirty="0"/>
              <a:t>: </a:t>
            </a:r>
          </a:p>
          <a:p>
            <a:pPr marL="0" indent="0">
              <a:buNone/>
            </a:pPr>
            <a:r>
              <a:rPr lang="en-US" cap="none" dirty="0"/>
              <a:t>In certain cases, when citation is not required or an appropriate one is not found, if the author nevertheless goes ahead with including one anyways, it would be considered as a spurious citation. These sorts of citations do not add any value to the reader in terms of properly understanding the paper.</a:t>
            </a:r>
          </a:p>
          <a:p>
            <a:pPr marL="0" indent="0">
              <a:buNone/>
            </a:pPr>
            <a:r>
              <a:rPr lang="en-US" cap="none" dirty="0"/>
              <a:t>Just as due credit should be given to a paper through citation, inappropriate credit must be avoided so that the credibility of a research work or of the journal or conference proceedings where that paper is published is not lost through this sort of carelessness.</a:t>
            </a:r>
          </a:p>
          <a:p>
            <a:pPr marL="0" indent="0">
              <a:buNone/>
            </a:pPr>
            <a:endParaRPr lang="en-US" cap="none" dirty="0"/>
          </a:p>
          <a:p>
            <a:pPr marL="0" indent="0">
              <a:buNone/>
            </a:pPr>
            <a:endParaRPr lang="en-US" cap="none" dirty="0"/>
          </a:p>
          <a:p>
            <a:pPr marL="0" indent="0">
              <a:buNone/>
            </a:pPr>
            <a:endParaRPr lang="en-US" cap="none" dirty="0"/>
          </a:p>
          <a:p>
            <a:pPr marL="0" indent="0">
              <a:buNone/>
            </a:pPr>
            <a:endParaRPr lang="en-US" cap="none" dirty="0"/>
          </a:p>
          <a:p>
            <a:pPr marL="0" indent="0">
              <a:buNone/>
            </a:pPr>
            <a:endParaRPr lang="en-US" cap="none" dirty="0"/>
          </a:p>
          <a:p>
            <a:pPr marL="0" indent="0">
              <a:buNone/>
            </a:pPr>
            <a:endParaRPr lang="en-US" cap="none" dirty="0"/>
          </a:p>
          <a:p>
            <a:pPr marL="0" indent="0">
              <a:buNone/>
            </a:pPr>
            <a:endParaRPr lang="en-US" cap="none" dirty="0"/>
          </a:p>
          <a:p>
            <a:pPr marL="0" indent="0">
              <a:buNone/>
            </a:pPr>
            <a:endParaRPr lang="en-US" cap="none" dirty="0"/>
          </a:p>
          <a:p>
            <a:pPr marL="0" indent="0">
              <a:buNone/>
            </a:pPr>
            <a:endParaRPr lang="en-US" cap="none" dirty="0"/>
          </a:p>
          <a:p>
            <a:pPr marL="0" indent="0">
              <a:buNone/>
            </a:pPr>
            <a:endParaRPr lang="en-US" cap="none" dirty="0"/>
          </a:p>
          <a:p>
            <a:pPr marL="0" indent="0">
              <a:buNone/>
            </a:pPr>
            <a:endParaRPr lang="en-US" cap="none" dirty="0"/>
          </a:p>
          <a:p>
            <a:pPr marL="0" indent="0">
              <a:buNone/>
            </a:pPr>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EC9B2-344C-9C24-249F-1AB8F9DE8E58}"/>
              </a:ext>
            </a:extLst>
          </p:cNvPr>
          <p:cNvSpPr>
            <a:spLocks noGrp="1"/>
          </p:cNvSpPr>
          <p:nvPr>
            <p:ph sz="quarter" idx="10"/>
          </p:nvPr>
        </p:nvSpPr>
        <p:spPr>
          <a:xfrm>
            <a:off x="681318" y="340659"/>
            <a:ext cx="10596282" cy="5692588"/>
          </a:xfrm>
        </p:spPr>
        <p:txBody>
          <a:bodyPr>
            <a:normAutofit/>
          </a:bodyPr>
          <a:lstStyle/>
          <a:p>
            <a:pPr marL="0" indent="0">
              <a:buNone/>
            </a:pPr>
            <a:r>
              <a:rPr lang="en-US" b="1" dirty="0"/>
              <a:t>BIASED CITATIONS:</a:t>
            </a:r>
          </a:p>
          <a:p>
            <a:pPr marL="0" indent="0">
              <a:buNone/>
            </a:pPr>
            <a:r>
              <a:rPr lang="en-US" dirty="0"/>
              <a:t>When authors cite the work of their friends or colleagues despite there being no significant connection between the two works, or when they do not cite work of genuine significance because they do not wish to give credit in the form of citation to certain individuals, then such actions can be classified as biased citations. Neglect of citations to prior work whose conclusions or data contradict the current work is also biased.</a:t>
            </a:r>
          </a:p>
          <a:p>
            <a:pPr marL="0" indent="0">
              <a:buNone/>
            </a:pPr>
            <a:r>
              <a:rPr lang="en-US" b="1" dirty="0"/>
              <a:t>SELF-CITATIONS:</a:t>
            </a:r>
          </a:p>
          <a:p>
            <a:pPr marL="0" indent="0">
              <a:buNone/>
            </a:pPr>
            <a:r>
              <a:rPr lang="en-US" dirty="0"/>
              <a:t>There is nothing wrong in citing one’s prior work if the citation is really relevant. Self-citation of prior papers is natural because the latest paper is often a part of a larger research project which is ongoing.</a:t>
            </a:r>
          </a:p>
          <a:p>
            <a:pPr marL="0" indent="0">
              <a:buNone/>
            </a:pPr>
            <a:r>
              <a:rPr lang="en-US" dirty="0"/>
              <a:t>It is also advantageous for the reader because citations of all the related works of the same author are given in one paper and this may reduce the effort of the reader in trying to find the full versions of those papers. It is helpful and ethical only if all the papers are really relevant to the present work .</a:t>
            </a:r>
          </a:p>
          <a:p>
            <a:pPr marL="0" indent="0">
              <a:buNone/>
            </a:pPr>
            <a:r>
              <a:rPr lang="en-US" dirty="0"/>
              <a:t>There can also be negative impact on the journal as well as individual researchers due to inappropriate and irrelevant self-citations. Self-citations in such cases may be either spurious or biased or even both. Editors of journals who ignore such types of citations and allow by negligence or otherwise, to be included in published materials end up directly or indirectly altering the impact factor of those publications</a:t>
            </a:r>
          </a:p>
          <a:p>
            <a:pPr marL="0" indent="0">
              <a:buNone/>
            </a:pPr>
            <a:endParaRPr lang="en-IN" dirty="0"/>
          </a:p>
        </p:txBody>
      </p:sp>
      <p:sp>
        <p:nvSpPr>
          <p:cNvPr id="4" name="Slide Number Placeholder 3">
            <a:extLst>
              <a:ext uri="{FF2B5EF4-FFF2-40B4-BE49-F238E27FC236}">
                <a16:creationId xmlns:a16="http://schemas.microsoft.com/office/drawing/2014/main" id="{AE32F438-A359-F660-3C5D-0ED98D711AFB}"/>
              </a:ext>
            </a:extLst>
          </p:cNvPr>
          <p:cNvSpPr>
            <a:spLocks noGrp="1"/>
          </p:cNvSpPr>
          <p:nvPr>
            <p:ph type="sldNum" sz="quarter" idx="4"/>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326197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FBBCDC-94EE-64CB-BE6F-6660EE2EE1EC}"/>
              </a:ext>
            </a:extLst>
          </p:cNvPr>
          <p:cNvSpPr>
            <a:spLocks noGrp="1"/>
          </p:cNvSpPr>
          <p:nvPr>
            <p:ph sz="quarter" idx="10"/>
          </p:nvPr>
        </p:nvSpPr>
        <p:spPr>
          <a:xfrm>
            <a:off x="833718" y="1703294"/>
            <a:ext cx="9027459" cy="5871883"/>
          </a:xfrm>
        </p:spPr>
        <p:txBody>
          <a:bodyPr/>
          <a:lstStyle/>
          <a:p>
            <a:pPr marL="0" indent="0">
              <a:buNone/>
            </a:pPr>
            <a:r>
              <a:rPr lang="en-US" b="1" dirty="0"/>
              <a:t>COERCIVE CITATIONS: </a:t>
            </a:r>
          </a:p>
          <a:p>
            <a:pPr marL="0" indent="0">
              <a:buNone/>
            </a:pPr>
            <a:r>
              <a:rPr lang="en-US" dirty="0"/>
              <a:t>Despite shortcomings, impact factors remain a primary method of quantification of research , One side effect is that it creates an incentive for editors to indulge in coercion to add citations to the editor’s journal. Even if not explicitly stated, the implied message is that the author could either add citations or risk rejection.</a:t>
            </a:r>
          </a:p>
          <a:p>
            <a:pPr marL="0" indent="0">
              <a:buNone/>
            </a:pPr>
            <a:r>
              <a:rPr lang="en-US" dirty="0"/>
              <a:t>Such demands consequently diminish the reputation of the journal.</a:t>
            </a:r>
          </a:p>
          <a:p>
            <a:pPr marL="0" indent="0">
              <a:buNone/>
            </a:pPr>
            <a:endParaRPr lang="en-US" dirty="0"/>
          </a:p>
          <a:p>
            <a:pPr marL="0" indent="0">
              <a:buNone/>
            </a:pPr>
            <a:r>
              <a:rPr lang="en-US" dirty="0"/>
              <a:t>From the above discussions, it is clear that the author(s) must maintain a balance between too few and too many citations. At the same time, author(s) must give credit whenever due even if it is their own work.</a:t>
            </a:r>
            <a:endParaRPr lang="en-IN" dirty="0"/>
          </a:p>
        </p:txBody>
      </p:sp>
      <p:sp>
        <p:nvSpPr>
          <p:cNvPr id="4" name="Slide Number Placeholder 3">
            <a:extLst>
              <a:ext uri="{FF2B5EF4-FFF2-40B4-BE49-F238E27FC236}">
                <a16:creationId xmlns:a16="http://schemas.microsoft.com/office/drawing/2014/main" id="{918A022F-E1DB-94CD-0AC9-185CFF30076D}"/>
              </a:ext>
            </a:extLst>
          </p:cNvPr>
          <p:cNvSpPr>
            <a:spLocks noGrp="1"/>
          </p:cNvSpPr>
          <p:nvPr>
            <p:ph type="sldNum" sz="quarter" idx="4"/>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185133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14400" y="914400"/>
            <a:ext cx="9224682" cy="5029200"/>
          </a:xfrm>
        </p:spPr>
        <p:txBody>
          <a:bodyPr/>
          <a:lstStyle/>
          <a:p>
            <a:pPr algn="ctr"/>
            <a:r>
              <a:rPr lang="en-US" dirty="0"/>
              <a:t>THANK YOU.</a:t>
            </a:r>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{8382C657-64DE-41A1-8136-2FB170D7CF13}tf11964407_win32</Template>
  <TotalTime>121</TotalTime>
  <Words>939</Words>
  <Application>Microsoft Office PowerPoint</Application>
  <PresentationFormat>Widescreen</PresentationFormat>
  <Paragraphs>60</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Gill Sans Nova Light</vt:lpstr>
      <vt:lpstr>GxldymGnwyysFdgqfjTimes-Roman</vt:lpstr>
      <vt:lpstr>Sagona Book</vt:lpstr>
      <vt:lpstr>Custom</vt:lpstr>
      <vt:lpstr>Citation : Function and Attributes </vt:lpstr>
      <vt:lpstr>agenda</vt:lpstr>
      <vt:lpstr>WHAT IS CITATION?</vt:lpstr>
      <vt:lpstr>WHAT IS LaTeX ?</vt:lpstr>
      <vt:lpstr>THREE FUNCTION OF CITATION.</vt:lpstr>
      <vt:lpstr>DIFFERENT CITATION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adarsh nayak</dc:creator>
  <cp:lastModifiedBy>adarsh nayak</cp:lastModifiedBy>
  <cp:revision>3</cp:revision>
  <dcterms:created xsi:type="dcterms:W3CDTF">2024-11-04T01:33:06Z</dcterms:created>
  <dcterms:modified xsi:type="dcterms:W3CDTF">2024-11-04T03:34:31Z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