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6" r:id="rId5"/>
    <p:sldId id="260" r:id="rId6"/>
    <p:sldId id="259" r:id="rId7"/>
    <p:sldId id="261" r:id="rId8"/>
    <p:sldId id="262" r:id="rId9"/>
    <p:sldId id="263" r:id="rId10"/>
    <p:sldId id="264" r:id="rId11"/>
    <p:sldId id="281" r:id="rId12"/>
    <p:sldId id="265" r:id="rId13"/>
    <p:sldId id="284" r:id="rId14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-1482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C3265-6ACF-4AB8-9345-EAF6A26AA696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60350"/>
            <a:ext cx="1727200" cy="129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44650"/>
            <a:ext cx="3689350" cy="1557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9F5FA-2D79-4969-A104-C6038243207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9F5FA-2D79-4969-A104-C6038243207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930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26534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26534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258997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26534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27169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26534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25899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258997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26534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297097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1" y="1270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25899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9477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62982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8997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004" cy="4656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4762" y="-5107"/>
            <a:ext cx="430057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47294" y="2608864"/>
            <a:ext cx="3915511" cy="4375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ts val="580"/>
              </a:lnSpc>
            </a:pPr>
            <a:fld id="{81D60167-4931-47E6-BA6A-407CBD079E47}" type="slidenum">
              <a:rPr spc="-5" dirty="0"/>
              <a:pPr marL="38100">
                <a:lnSpc>
                  <a:spcPts val="580"/>
                </a:lnSpc>
              </a:pPr>
              <a:t>‹#›</a:t>
            </a:fld>
            <a:r>
              <a:rPr spc="-120" dirty="0"/>
              <a:t> </a:t>
            </a:r>
            <a:r>
              <a:rPr spc="-5" dirty="0"/>
              <a:t>/</a:t>
            </a:r>
            <a:r>
              <a:rPr spc="-114" dirty="0"/>
              <a:t> </a:t>
            </a:r>
            <a:r>
              <a:rPr spc="-5" dirty="0"/>
              <a:t>30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ts val="580"/>
              </a:lnSpc>
            </a:pPr>
            <a:fld id="{81D60167-4931-47E6-BA6A-407CBD079E47}" type="slidenum">
              <a:rPr spc="-5" dirty="0"/>
              <a:pPr marL="38100">
                <a:lnSpc>
                  <a:spcPts val="580"/>
                </a:lnSpc>
              </a:pPr>
              <a:t>‹#›</a:t>
            </a:fld>
            <a:r>
              <a:rPr spc="-120" dirty="0"/>
              <a:t> </a:t>
            </a:r>
            <a:r>
              <a:rPr spc="-5" dirty="0"/>
              <a:t>/</a:t>
            </a:r>
            <a:r>
              <a:rPr spc="-114" dirty="0"/>
              <a:t> </a:t>
            </a:r>
            <a:r>
              <a:rPr spc="-5" dirty="0"/>
              <a:t>30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ts val="580"/>
              </a:lnSpc>
            </a:pPr>
            <a:fld id="{81D60167-4931-47E6-BA6A-407CBD079E47}" type="slidenum">
              <a:rPr spc="-5" dirty="0"/>
              <a:pPr marL="38100">
                <a:lnSpc>
                  <a:spcPts val="580"/>
                </a:lnSpc>
              </a:pPr>
              <a:t>‹#›</a:t>
            </a:fld>
            <a:r>
              <a:rPr spc="-120" dirty="0"/>
              <a:t> </a:t>
            </a:r>
            <a:r>
              <a:rPr spc="-5" dirty="0"/>
              <a:t>/</a:t>
            </a:r>
            <a:r>
              <a:rPr spc="-114" dirty="0"/>
              <a:t> </a:t>
            </a:r>
            <a:r>
              <a:rPr spc="-5" dirty="0"/>
              <a:t>30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ts val="580"/>
              </a:lnSpc>
            </a:pPr>
            <a:fld id="{81D60167-4931-47E6-BA6A-407CBD079E47}" type="slidenum">
              <a:rPr spc="-5" dirty="0"/>
              <a:pPr marL="38100">
                <a:lnSpc>
                  <a:spcPts val="580"/>
                </a:lnSpc>
              </a:pPr>
              <a:t>‹#›</a:t>
            </a:fld>
            <a:r>
              <a:rPr spc="-120" dirty="0"/>
              <a:t> </a:t>
            </a:r>
            <a:r>
              <a:rPr spc="-5" dirty="0"/>
              <a:t>/</a:t>
            </a:r>
            <a:r>
              <a:rPr spc="-114" dirty="0"/>
              <a:t> </a:t>
            </a:r>
            <a:r>
              <a:rPr spc="-5" dirty="0"/>
              <a:t>30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930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26534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26534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258997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26534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27169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26534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25899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258997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26534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297097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1" y="1270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25899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9477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62982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8997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004" cy="4656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ts val="580"/>
              </a:lnSpc>
            </a:pPr>
            <a:fld id="{81D60167-4931-47E6-BA6A-407CBD079E47}" type="slidenum">
              <a:rPr spc="-5" dirty="0"/>
              <a:pPr marL="38100">
                <a:lnSpc>
                  <a:spcPts val="580"/>
                </a:lnSpc>
              </a:pPr>
              <a:t>‹#›</a:t>
            </a:fld>
            <a:r>
              <a:rPr spc="-120" dirty="0"/>
              <a:t> </a:t>
            </a:r>
            <a:r>
              <a:rPr spc="-5" dirty="0"/>
              <a:t>/</a:t>
            </a:r>
            <a:r>
              <a:rPr spc="-114" dirty="0"/>
              <a:t> </a:t>
            </a:r>
            <a:r>
              <a:rPr spc="-5" dirty="0"/>
              <a:t>30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930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26534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26534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258997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26534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27169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26534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25899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258997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26534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297097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1" y="1270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25899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9477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62982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8997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4762" y="-5107"/>
            <a:ext cx="430057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0354" y="942897"/>
            <a:ext cx="3660775" cy="1853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977968" y="3363521"/>
            <a:ext cx="241300" cy="89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ts val="580"/>
              </a:lnSpc>
            </a:pPr>
            <a:fld id="{81D60167-4931-47E6-BA6A-407CBD079E47}" type="slidenum">
              <a:rPr spc="-5" dirty="0"/>
              <a:pPr marL="38100">
                <a:lnSpc>
                  <a:spcPts val="580"/>
                </a:lnSpc>
              </a:pPr>
              <a:t>‹#›</a:t>
            </a:fld>
            <a:r>
              <a:rPr spc="-120" dirty="0"/>
              <a:t> </a:t>
            </a:r>
            <a:r>
              <a:rPr spc="-5" dirty="0"/>
              <a:t>/</a:t>
            </a:r>
            <a:r>
              <a:rPr spc="-114" dirty="0"/>
              <a:t> </a:t>
            </a:r>
            <a:r>
              <a:rPr spc="-5" dirty="0"/>
              <a:t>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s://en.wikipedia.org/wiki/Regression_analysi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tatistical_classification" TargetMode="External"/><Relationship Id="rId5" Type="http://schemas.openxmlformats.org/officeDocument/2006/relationships/hyperlink" Target="https://en.wikipedia.org/wiki/High-dimensional_space" TargetMode="External"/><Relationship Id="rId4" Type="http://schemas.openxmlformats.org/officeDocument/2006/relationships/hyperlink" Target="https://en.wikipedia.org/wiki/Hyperplan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93" y="128244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09193" y="172664"/>
            <a:ext cx="4040504" cy="485140"/>
            <a:chOff x="309193" y="172664"/>
            <a:chExt cx="4040504" cy="485140"/>
          </a:xfrm>
        </p:grpSpPr>
        <p:sp>
          <p:nvSpPr>
            <p:cNvPr id="4" name="object 4"/>
            <p:cNvSpPr/>
            <p:nvPr/>
          </p:nvSpPr>
          <p:spPr>
            <a:xfrm>
              <a:off x="359994" y="555993"/>
              <a:ext cx="101600" cy="101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0794" y="543293"/>
              <a:ext cx="3938802" cy="114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98848" y="178803"/>
              <a:ext cx="50749" cy="3771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9193" y="172664"/>
              <a:ext cx="3989704" cy="434340"/>
            </a:xfrm>
            <a:custGeom>
              <a:avLst/>
              <a:gdLst/>
              <a:ahLst/>
              <a:cxnLst/>
              <a:rect l="l" t="t" r="r" b="b"/>
              <a:pathLst>
                <a:path w="3989704" h="434340">
                  <a:moveTo>
                    <a:pt x="3989654" y="0"/>
                  </a:moveTo>
                  <a:lnTo>
                    <a:pt x="0" y="0"/>
                  </a:lnTo>
                  <a:lnTo>
                    <a:pt x="0" y="383329"/>
                  </a:lnTo>
                  <a:lnTo>
                    <a:pt x="4008" y="403053"/>
                  </a:lnTo>
                  <a:lnTo>
                    <a:pt x="14922" y="419206"/>
                  </a:lnTo>
                  <a:lnTo>
                    <a:pt x="31075" y="430121"/>
                  </a:lnTo>
                  <a:lnTo>
                    <a:pt x="50800" y="434129"/>
                  </a:lnTo>
                  <a:lnTo>
                    <a:pt x="3938854" y="434129"/>
                  </a:lnTo>
                  <a:lnTo>
                    <a:pt x="3958579" y="430121"/>
                  </a:lnTo>
                  <a:lnTo>
                    <a:pt x="3974732" y="419206"/>
                  </a:lnTo>
                  <a:lnTo>
                    <a:pt x="3985646" y="403053"/>
                  </a:lnTo>
                  <a:lnTo>
                    <a:pt x="3989654" y="383329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98848" y="216900"/>
              <a:ext cx="0" cy="358140"/>
            </a:xfrm>
            <a:custGeom>
              <a:avLst/>
              <a:gdLst/>
              <a:ahLst/>
              <a:cxnLst/>
              <a:rect l="l" t="t" r="r" b="b"/>
              <a:pathLst>
                <a:path h="358140">
                  <a:moveTo>
                    <a:pt x="0" y="35814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848" y="20420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8" y="19150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8" y="17880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94080" y="230820"/>
            <a:ext cx="321754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en-US" b="1" spc="15" dirty="0" smtClean="0">
                <a:latin typeface="Times New Roman" pitchFamily="18" charset="0"/>
                <a:cs typeface="Times New Roman" pitchFamily="18" charset="0"/>
              </a:rPr>
              <a:t>Support Vector Machine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33094" y="808538"/>
            <a:ext cx="234124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000" b="1" spc="-5" dirty="0" smtClean="0">
                <a:latin typeface="Times New Roman" pitchFamily="18" charset="0"/>
                <a:cs typeface="Times New Roman" pitchFamily="18" charset="0"/>
              </a:rPr>
              <a:t>Adarsh Kumar </a:t>
            </a:r>
            <a:r>
              <a:rPr lang="en-US" sz="1000" b="1" spc="-5" dirty="0" err="1" smtClean="0">
                <a:latin typeface="Times New Roman" pitchFamily="18" charset="0"/>
                <a:cs typeface="Times New Roman" pitchFamily="18" charset="0"/>
              </a:rPr>
              <a:t>M.tech</a:t>
            </a:r>
            <a:r>
              <a:rPr lang="en-US" sz="1000" b="1" spc="-5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000" b="1" spc="-5" dirty="0" err="1" smtClean="0">
                <a:latin typeface="Times New Roman" pitchFamily="18" charset="0"/>
                <a:cs typeface="Times New Roman" pitchFamily="18" charset="0"/>
              </a:rPr>
              <a:t>IEM</a:t>
            </a:r>
            <a:r>
              <a:rPr lang="en-US" sz="1000" b="1" spc="-5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47850" y="1273175"/>
            <a:ext cx="838200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89457" y="2558689"/>
            <a:ext cx="2660015" cy="427681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algn="ctr">
              <a:lnSpc>
                <a:spcPts val="950"/>
              </a:lnSpc>
              <a:spcBef>
                <a:spcPts val="235"/>
              </a:spcBef>
            </a:pPr>
            <a:r>
              <a:rPr sz="900" b="1" spc="-5" dirty="0">
                <a:latin typeface="Times New Roman" pitchFamily="18" charset="0"/>
                <a:cs typeface="Times New Roman" pitchFamily="18" charset="0"/>
              </a:rPr>
              <a:t>Department </a:t>
            </a:r>
            <a:r>
              <a:rPr sz="900" b="1" spc="-5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900" b="1" spc="-10" dirty="0" smtClean="0">
                <a:latin typeface="Times New Roman" pitchFamily="18" charset="0"/>
                <a:cs typeface="Times New Roman" pitchFamily="18" charset="0"/>
              </a:rPr>
              <a:t>Management Studies</a:t>
            </a:r>
          </a:p>
          <a:p>
            <a:pPr marL="12700" marR="5080" algn="ctr">
              <a:lnSpc>
                <a:spcPts val="950"/>
              </a:lnSpc>
              <a:spcBef>
                <a:spcPts val="235"/>
              </a:spcBef>
            </a:pPr>
            <a:r>
              <a:rPr sz="900" b="1" spc="-5" smtClean="0">
                <a:latin typeface="Times New Roman" pitchFamily="18" charset="0"/>
                <a:cs typeface="Times New Roman" pitchFamily="18" charset="0"/>
              </a:rPr>
              <a:t>Indian </a:t>
            </a:r>
            <a:r>
              <a:rPr sz="900" b="1" spc="-5" dirty="0">
                <a:latin typeface="Times New Roman" pitchFamily="18" charset="0"/>
                <a:cs typeface="Times New Roman" pitchFamily="18" charset="0"/>
              </a:rPr>
              <a:t>Institute of </a:t>
            </a:r>
            <a:r>
              <a:rPr sz="900" b="1" spc="-15" dirty="0">
                <a:latin typeface="Times New Roman" pitchFamily="18" charset="0"/>
                <a:cs typeface="Times New Roman" pitchFamily="18" charset="0"/>
              </a:rPr>
              <a:t>Technology </a:t>
            </a:r>
            <a:r>
              <a:rPr sz="900" b="1" spc="-5" dirty="0">
                <a:latin typeface="Times New Roman" pitchFamily="18" charset="0"/>
                <a:cs typeface="Times New Roman" pitchFamily="18" charset="0"/>
              </a:rPr>
              <a:t>(ISM),</a:t>
            </a:r>
            <a:r>
              <a:rPr sz="900" b="1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900" b="1" spc="-5" dirty="0">
                <a:latin typeface="Times New Roman" pitchFamily="18" charset="0"/>
                <a:cs typeface="Times New Roman" pitchFamily="18" charset="0"/>
              </a:rPr>
              <a:t>Dhanbad</a:t>
            </a:r>
            <a:endParaRPr sz="900">
              <a:latin typeface="Times New Roman" pitchFamily="18" charset="0"/>
              <a:cs typeface="Times New Roman" pitchFamily="18" charset="0"/>
            </a:endParaRPr>
          </a:p>
          <a:p>
            <a:pPr marR="32384" algn="ctr">
              <a:lnSpc>
                <a:spcPts val="935"/>
              </a:lnSpc>
            </a:pPr>
            <a:r>
              <a:rPr sz="900" b="1" spc="-5" dirty="0">
                <a:latin typeface="Times New Roman" pitchFamily="18" charset="0"/>
                <a:cs typeface="Times New Roman" pitchFamily="18" charset="0"/>
              </a:rPr>
              <a:t>E-mail</a:t>
            </a:r>
            <a:r>
              <a:rPr sz="900" b="1" spc="-5">
                <a:latin typeface="Times New Roman" pitchFamily="18" charset="0"/>
                <a:cs typeface="Times New Roman" pitchFamily="18" charset="0"/>
              </a:rPr>
              <a:t>:</a:t>
            </a:r>
            <a:r>
              <a:rPr sz="900" b="1" spc="95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b="1" spc="-5" dirty="0" err="1" smtClean="0">
                <a:latin typeface="Times New Roman" pitchFamily="18" charset="0"/>
                <a:cs typeface="Times New Roman" pitchFamily="18" charset="0"/>
              </a:rPr>
              <a:t>adarsh.19mt0016@ms.iitism.ac.in</a:t>
            </a:r>
            <a:endParaRPr sz="9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7650" y="2644775"/>
            <a:ext cx="4038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Till now, we have only looked at the linear hyper-plane.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SVM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can solve this problem by introducing additional feature. Here, we will add a new feature z=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x^2+y^2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and plot the data points on axis x and z.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101122" y="0"/>
            <a:ext cx="506882" cy="552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94796" y="3363521"/>
            <a:ext cx="207645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pPr marL="38100">
                <a:lnSpc>
                  <a:spcPts val="580"/>
                </a:lnSpc>
              </a:pPr>
              <a:t>10</a:t>
            </a:fld>
            <a:r>
              <a:rPr sz="500" spc="-120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-114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30</a:t>
            </a:r>
            <a:endParaRPr sz="500">
              <a:latin typeface="LM Sans 8"/>
              <a:cs typeface="LM Sans 8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04850" y="815975"/>
            <a:ext cx="276135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95250" y="130175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Scenario-5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2450" y="511175"/>
            <a:ext cx="3581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 How does </a:t>
            </a:r>
            <a:r>
              <a:rPr lang="en-US" sz="1100" b="1" dirty="0" err="1" smtClean="0">
                <a:latin typeface="Times New Roman" pitchFamily="18" charset="0"/>
                <a:cs typeface="Times New Roman" pitchFamily="18" charset="0"/>
              </a:rPr>
              <a:t>SVM</a:t>
            </a:r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 classify these two classes?</a:t>
            </a:r>
            <a:endParaRPr lang="en-US" sz="1100" b="1" dirty="0"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4656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62" y="130175"/>
            <a:ext cx="302704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Implement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SVM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Python</a:t>
            </a:r>
            <a:endParaRPr b="1" spc="10" dirty="0"/>
          </a:p>
        </p:txBody>
      </p:sp>
      <p:grpSp>
        <p:nvGrpSpPr>
          <p:cNvPr id="11" name="object 11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2" name="object 12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4101122" y="0"/>
            <a:ext cx="506882" cy="5529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spc="-5" dirty="0"/>
              <a:pPr marL="38100">
                <a:lnSpc>
                  <a:spcPts val="580"/>
                </a:lnSpc>
              </a:pPr>
              <a:t>11</a:t>
            </a:fld>
            <a:r>
              <a:rPr spc="-120" dirty="0"/>
              <a:t> </a:t>
            </a:r>
            <a:r>
              <a:rPr spc="-5" dirty="0"/>
              <a:t>/</a:t>
            </a:r>
            <a:r>
              <a:rPr spc="-114" dirty="0"/>
              <a:t> </a:t>
            </a:r>
            <a:r>
              <a:rPr spc="-5" dirty="0"/>
              <a:t>30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4656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62" y="187036"/>
            <a:ext cx="31408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b="1" dirty="0" smtClean="0"/>
              <a:t>Pros and Cons associated with </a:t>
            </a:r>
            <a:r>
              <a:rPr lang="en-US" b="1" dirty="0" err="1" smtClean="0"/>
              <a:t>SVM</a:t>
            </a:r>
            <a:endParaRPr spc="20" dirty="0"/>
          </a:p>
        </p:txBody>
      </p:sp>
      <p:grpSp>
        <p:nvGrpSpPr>
          <p:cNvPr id="7" name="object 7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8" name="object 8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4101122" y="0"/>
            <a:ext cx="506882" cy="5529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003368" y="3363521"/>
            <a:ext cx="215900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10</a:t>
            </a:r>
            <a:r>
              <a:rPr sz="500" spc="-120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-114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30</a:t>
            </a:r>
            <a:endParaRPr sz="500">
              <a:latin typeface="LM Sans 8"/>
              <a:cs typeface="LM Sans 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7650" y="663575"/>
            <a:ext cx="411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latin typeface="Times New Roman" pitchFamily="18" charset="0"/>
                <a:cs typeface="Times New Roman" pitchFamily="18" charset="0"/>
              </a:rPr>
              <a:t>Pros:</a:t>
            </a:r>
            <a:endParaRPr lang="en-US" sz="9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It works really well with clear margin of separation</a:t>
            </a:r>
          </a:p>
          <a:p>
            <a:pPr lvl="1">
              <a:buFont typeface="Arial" pitchFamily="34" charset="0"/>
              <a:buChar char="•"/>
            </a:pP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It is effective in high dimensional spaces.</a:t>
            </a:r>
          </a:p>
          <a:p>
            <a:pPr lvl="1">
              <a:buFont typeface="Arial" pitchFamily="34" charset="0"/>
              <a:buChar char="•"/>
            </a:pP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It is effective in cases where number of dimensions is greater than the number of samples.</a:t>
            </a:r>
          </a:p>
          <a:p>
            <a:pPr lvl="1">
              <a:buFont typeface="Arial" pitchFamily="34" charset="0"/>
              <a:buChar char="•"/>
            </a:pP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It uses a subset of training points in the decision function (called support vectors), so it is also memory efficient.</a:t>
            </a:r>
          </a:p>
          <a:p>
            <a:r>
              <a:rPr lang="en-US" sz="900" b="1" dirty="0" smtClean="0">
                <a:latin typeface="Times New Roman" pitchFamily="18" charset="0"/>
                <a:cs typeface="Times New Roman" pitchFamily="18" charset="0"/>
              </a:rPr>
              <a:t>Cons:</a:t>
            </a:r>
            <a:endParaRPr lang="en-US" sz="9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It doesn’t perform well, when we have large data set because the required training time is higher</a:t>
            </a:r>
          </a:p>
          <a:p>
            <a:pPr lvl="1">
              <a:buFont typeface="Arial" pitchFamily="34" charset="0"/>
              <a:buChar char="•"/>
            </a:pP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It also doesn’t perform very well, when the data set has more noise i.e. target classes are overlapping</a:t>
            </a:r>
          </a:p>
          <a:p>
            <a:pPr lvl="1">
              <a:buFont typeface="Arial" pitchFamily="34" charset="0"/>
              <a:buChar char="•"/>
            </a:pP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SVM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doesn’t directly provide probability estimates, these are calculated using an expensive five-fold cross-validation. It is related SVC method of Python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scikit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-learn library.</a:t>
            </a:r>
          </a:p>
          <a:p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994" y="535249"/>
            <a:ext cx="3783710" cy="2519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4" name="object 4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4101122" y="0"/>
            <a:ext cx="506882" cy="5529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99296" y="3363521"/>
            <a:ext cx="574675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IIT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(ISM)</a:t>
            </a:r>
            <a:r>
              <a:rPr sz="500" spc="-4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Dhanbad</a:t>
            </a:r>
            <a:endParaRPr sz="500">
              <a:latin typeface="LM Sans 8"/>
              <a:cs typeface="LM Sans 8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30463" y="3363521"/>
            <a:ext cx="405130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10 </a:t>
            </a:r>
            <a:r>
              <a:rPr sz="500" spc="-2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May,</a:t>
            </a:r>
            <a:r>
              <a:rPr sz="500" spc="-5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2018</a:t>
            </a:r>
            <a:endParaRPr sz="500">
              <a:latin typeface="LM Sans 8"/>
              <a:cs typeface="LM Sans 8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spc="-5" dirty="0"/>
              <a:pPr marL="38100">
                <a:lnSpc>
                  <a:spcPts val="580"/>
                </a:lnSpc>
              </a:pPr>
              <a:t>13</a:t>
            </a:fld>
            <a:r>
              <a:rPr spc="-120" dirty="0"/>
              <a:t> </a:t>
            </a:r>
            <a:r>
              <a:rPr spc="-5" dirty="0"/>
              <a:t>/</a:t>
            </a:r>
            <a:r>
              <a:rPr spc="-114" dirty="0"/>
              <a:t> </a:t>
            </a:r>
            <a:r>
              <a:rPr spc="-5" dirty="0"/>
              <a:t>30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4656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62" y="130175"/>
            <a:ext cx="211772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b="1" dirty="0" smtClean="0"/>
              <a:t>Table of Contents</a:t>
            </a:r>
            <a:endParaRPr spc="5" dirty="0"/>
          </a:p>
        </p:txBody>
      </p:sp>
      <p:grpSp>
        <p:nvGrpSpPr>
          <p:cNvPr id="11" name="object 11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2" name="object 12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4101122" y="0"/>
            <a:ext cx="506882" cy="5529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994796" y="3363521"/>
            <a:ext cx="207645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pPr marL="38100">
                <a:lnSpc>
                  <a:spcPts val="580"/>
                </a:lnSpc>
              </a:pPr>
              <a:t>2</a:t>
            </a:fld>
            <a:r>
              <a:rPr sz="500" spc="-120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-114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30</a:t>
            </a:r>
            <a:endParaRPr sz="500">
              <a:latin typeface="LM Sans 8"/>
              <a:cs typeface="LM Sans 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1450" y="587375"/>
            <a:ext cx="4191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What is Support Vector Machine?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Terminology</a:t>
            </a:r>
          </a:p>
          <a:p>
            <a:pPr lvl="2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Linear  Separable Data</a:t>
            </a:r>
          </a:p>
          <a:p>
            <a:pPr lvl="2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Non-linear Separable Data</a:t>
            </a:r>
          </a:p>
          <a:p>
            <a:pPr lvl="2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Support Vector</a:t>
            </a:r>
          </a:p>
          <a:p>
            <a:pPr lvl="2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Hyper-plane</a:t>
            </a:r>
          </a:p>
          <a:p>
            <a:pPr lvl="2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Margin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How does it work?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Implement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SVM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in Python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Pros and Cons associated with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SVM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4656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62" y="130174"/>
            <a:ext cx="28360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What is Support Vector Machine?</a:t>
            </a:r>
            <a:endParaRPr spc="5" dirty="0"/>
          </a:p>
        </p:txBody>
      </p:sp>
      <p:grpSp>
        <p:nvGrpSpPr>
          <p:cNvPr id="11" name="object 11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2" name="object 12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4101122" y="0"/>
            <a:ext cx="506882" cy="5529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994796" y="3363521"/>
            <a:ext cx="207645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pPr marL="38100">
                <a:lnSpc>
                  <a:spcPts val="580"/>
                </a:lnSpc>
              </a:pPr>
              <a:t>3</a:t>
            </a:fld>
            <a:r>
              <a:rPr sz="500" spc="-120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-114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30</a:t>
            </a:r>
            <a:endParaRPr sz="500">
              <a:latin typeface="LM Sans 8"/>
              <a:cs typeface="LM Sans 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5250" y="511175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support-vector machine constructs a 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  <a:hlinkClick r:id="rId4" tooltip="Hyperplane"/>
              </a:rPr>
              <a:t>hyperplane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 or set of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hyper-planes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in a </a:t>
            </a:r>
            <a:r>
              <a:rPr lang="en-US" sz="1200" dirty="0">
                <a:latin typeface="Times New Roman" pitchFamily="18" charset="0"/>
                <a:cs typeface="Times New Roman" pitchFamily="18" charset="0"/>
                <a:hlinkClick r:id="rId5" tooltip="High-dimensional space"/>
              </a:rPr>
              <a:t>high-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 or infinite-dimensional space, which can be used for </a:t>
            </a:r>
            <a:r>
              <a:rPr lang="en-US" sz="1200" dirty="0">
                <a:latin typeface="Times New Roman" pitchFamily="18" charset="0"/>
                <a:cs typeface="Times New Roman" pitchFamily="18" charset="0"/>
                <a:hlinkClick r:id="rId6" tooltip="Statistical classification"/>
              </a:rPr>
              <a:t>classification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1200" dirty="0">
                <a:latin typeface="Times New Roman" pitchFamily="18" charset="0"/>
                <a:cs typeface="Times New Roman" pitchFamily="18" charset="0"/>
                <a:hlinkClick r:id="rId7" tooltip="Regression analysis"/>
              </a:rPr>
              <a:t>regression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, or other tasks like outliers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detection. It is a Supervised learning algorithm.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00050" y="1425575"/>
            <a:ext cx="3657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4656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72771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endParaRPr spc="20" dirty="0"/>
          </a:p>
        </p:txBody>
      </p:sp>
      <p:grpSp>
        <p:nvGrpSpPr>
          <p:cNvPr id="6" name="object 6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7" name="object 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4101122" y="0"/>
            <a:ext cx="506882" cy="5529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99296" y="3363521"/>
            <a:ext cx="574675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endParaRPr sz="500">
              <a:latin typeface="LM Sans 8"/>
              <a:cs typeface="LM Sans 8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spc="-5" dirty="0"/>
              <a:pPr marL="38100">
                <a:lnSpc>
                  <a:spcPts val="580"/>
                </a:lnSpc>
              </a:pPr>
              <a:t>4</a:t>
            </a:fld>
            <a:r>
              <a:rPr spc="-120" dirty="0"/>
              <a:t> </a:t>
            </a:r>
            <a:r>
              <a:rPr spc="-5" dirty="0"/>
              <a:t>/</a:t>
            </a:r>
            <a:r>
              <a:rPr spc="-114" dirty="0"/>
              <a:t> </a:t>
            </a:r>
            <a:r>
              <a:rPr spc="-5" dirty="0"/>
              <a:t>30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250" y="511175"/>
            <a:ext cx="4343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4656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62" y="53975"/>
            <a:ext cx="353885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Terminology</a:t>
            </a:r>
            <a:endParaRPr spc="5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4133850" y="892175"/>
            <a:ext cx="127279" cy="355615"/>
          </a:xfrm>
          <a:prstGeom prst="rect">
            <a:avLst/>
          </a:prstGeom>
        </p:spPr>
        <p:txBody>
          <a:bodyPr vert="horz" wrap="square" lIns="0" tIns="199776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95"/>
              </a:spcBef>
            </a:pPr>
            <a:r>
              <a:rPr lang="en-US" spc="-10" dirty="0" smtClean="0"/>
              <a:t> </a:t>
            </a:r>
            <a:endParaRPr spc="-10" dirty="0"/>
          </a:p>
        </p:txBody>
      </p:sp>
      <p:grpSp>
        <p:nvGrpSpPr>
          <p:cNvPr id="8" name="object 8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9" name="object 9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4101122" y="0"/>
            <a:ext cx="506882" cy="5529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94796" y="3363521"/>
            <a:ext cx="207645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pPr marL="38100">
                <a:lnSpc>
                  <a:spcPts val="580"/>
                </a:lnSpc>
              </a:pPr>
              <a:t>5</a:t>
            </a:fld>
            <a:r>
              <a:rPr sz="500" spc="-120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-114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30</a:t>
            </a:r>
            <a:endParaRPr sz="500">
              <a:latin typeface="LM Sans 8"/>
              <a:cs typeface="LM Sans 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1450" y="511175"/>
            <a:ext cx="419100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Linear  Separable Data :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A dataset is said to be linearly separable if it is possible to draw a line that can separate the dataset.</a:t>
            </a:r>
            <a:endParaRPr lang="en-US" sz="1100" b="1" dirty="0">
              <a:latin typeface="Times New Roman" pitchFamily="18" charset="0"/>
              <a:cs typeface="Times New Roman" pitchFamily="18" charset="0"/>
            </a:endParaRPr>
          </a:p>
          <a:p>
            <a:pPr marL="27432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Non-linear Separable Data :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A dataset is said to be non-linearly separable if it is impossible to draw a line that can separate the</a:t>
            </a:r>
            <a:br>
              <a:rPr lang="en-US" sz="1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dataset.</a:t>
            </a:r>
          </a:p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Support Vectors :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Support vectors are the data points that lie closest to     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the decision surface (or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hyperplane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US" sz="11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Hyper-plane :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hyperplane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is a n−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 subspace in a 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 dimensional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vector 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space. For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2D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spaces, the set of points in a line define an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hyperplane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. For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3D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spaces, 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the points in a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2D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surface (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e.g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plane).</a:t>
            </a:r>
            <a:endParaRPr lang="en-US" sz="11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Margin :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It is distance between two support vectors.</a:t>
            </a:r>
            <a:endParaRPr lang="en-US" sz="11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4656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62" y="130174"/>
            <a:ext cx="28360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b="1" dirty="0" smtClean="0"/>
              <a:t>How to </a:t>
            </a:r>
            <a:r>
              <a:rPr lang="en-US" b="1" dirty="0" smtClean="0"/>
              <a:t>select the Hyper Plane</a:t>
            </a:r>
            <a:endParaRPr spc="15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600354" y="942897"/>
            <a:ext cx="3660775" cy="644977"/>
          </a:xfrm>
          <a:prstGeom prst="rect">
            <a:avLst/>
          </a:prstGeom>
        </p:spPr>
        <p:txBody>
          <a:bodyPr vert="horz" wrap="square" lIns="0" tIns="321239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pc="-5" dirty="0" smtClean="0"/>
              <a:t> </a:t>
            </a: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endParaRPr spc="-5" dirty="0"/>
          </a:p>
        </p:txBody>
      </p:sp>
      <p:grpSp>
        <p:nvGrpSpPr>
          <p:cNvPr id="8" name="object 8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9" name="object 9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4101122" y="0"/>
            <a:ext cx="506882" cy="5529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94796" y="3363521"/>
            <a:ext cx="207645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pPr marL="38100">
                <a:lnSpc>
                  <a:spcPts val="580"/>
                </a:lnSpc>
              </a:pPr>
              <a:t>6</a:t>
            </a:fld>
            <a:r>
              <a:rPr sz="500" spc="-120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-114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30</a:t>
            </a:r>
            <a:endParaRPr sz="500">
              <a:latin typeface="LM Sans 8"/>
              <a:cs typeface="LM Sans 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850" y="2568575"/>
            <a:ext cx="403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 is right Hyper Plane as it separates two class of data. 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81050" y="511175"/>
            <a:ext cx="2743200" cy="212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465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62" y="130174"/>
            <a:ext cx="29591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b="1" spc="20" dirty="0" smtClean="0">
                <a:latin typeface="Times New Roman" pitchFamily="18" charset="0"/>
                <a:cs typeface="Times New Roman" pitchFamily="18" charset="0"/>
              </a:rPr>
              <a:t>Scenario-1</a:t>
            </a:r>
            <a:endParaRPr b="1" spc="5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247650" y="282575"/>
            <a:ext cx="4013479" cy="410651"/>
          </a:xfrm>
          <a:prstGeom prst="rect">
            <a:avLst/>
          </a:prstGeom>
        </p:spPr>
        <p:txBody>
          <a:bodyPr vert="horz" wrap="square" lIns="0" tIns="269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sz="9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0" name="object 10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4101122" y="0"/>
            <a:ext cx="506882" cy="5529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94796" y="3363521"/>
            <a:ext cx="207645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pPr marL="38100">
                <a:lnSpc>
                  <a:spcPts val="580"/>
                </a:lnSpc>
              </a:pPr>
              <a:t>7</a:t>
            </a:fld>
            <a:r>
              <a:rPr sz="500" spc="-120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-114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30</a:t>
            </a:r>
            <a:endParaRPr sz="500">
              <a:latin typeface="LM Sans 8"/>
              <a:cs typeface="LM Sans 8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1050" y="512814"/>
            <a:ext cx="2923762" cy="1979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247650" y="2568575"/>
            <a:ext cx="4191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ou can see that the margin for hyper-plane C is high as compared to both A and B. So, the </a:t>
            </a:r>
            <a:r>
              <a:rPr lang="en-US" sz="11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right hyper-plane as C. 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4656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62" y="130174"/>
            <a:ext cx="28809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b="1" spc="20" dirty="0" smtClean="0">
                <a:latin typeface="Times New Roman" pitchFamily="18" charset="0"/>
                <a:cs typeface="Times New Roman" pitchFamily="18" charset="0"/>
              </a:rPr>
              <a:t>Scenario-2</a:t>
            </a:r>
            <a:endParaRPr spc="10" dirty="0"/>
          </a:p>
        </p:txBody>
      </p:sp>
      <p:grpSp>
        <p:nvGrpSpPr>
          <p:cNvPr id="6" name="object 6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7" name="object 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4101122" y="0"/>
            <a:ext cx="506882" cy="5529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94796" y="3363521"/>
            <a:ext cx="207645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pPr marL="38100">
                <a:lnSpc>
                  <a:spcPts val="580"/>
                </a:lnSpc>
              </a:pPr>
              <a:t>8</a:t>
            </a:fld>
            <a:r>
              <a:rPr sz="500" spc="-120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-114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30</a:t>
            </a:r>
            <a:endParaRPr sz="500">
              <a:latin typeface="LM Sans 8"/>
              <a:cs typeface="LM Sans 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7650" y="2339975"/>
            <a:ext cx="4114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yper-plane </a:t>
            </a:r>
            <a:r>
              <a:rPr lang="en-US" sz="900" b="1" dirty="0" smtClean="0">
                <a:latin typeface="Times New Roman" pitchFamily="18" charset="0"/>
                <a:cs typeface="Times New Roman" pitchFamily="18" charset="0"/>
              </a:rPr>
              <a:t>B 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as it has higher margin compared to </a:t>
            </a:r>
            <a:r>
              <a:rPr lang="en-US" sz="900" b="1" dirty="0" smtClean="0">
                <a:latin typeface="Times New Roman" pitchFamily="18" charset="0"/>
                <a:cs typeface="Times New Roman" pitchFamily="18" charset="0"/>
              </a:rPr>
              <a:t>A. 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But, here is the catch,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SVM</a:t>
            </a:r>
            <a:r>
              <a:rPr lang="en-US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selects the hyper-plane which classifies the classes accurately prior to maximizing margin. Here, hyper-plane B has a classification error and A has classified all correctly. 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So, 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9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right hyper-plane is A.</a:t>
            </a:r>
          </a:p>
          <a:p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4850" y="587375"/>
            <a:ext cx="2951954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47650" y="2720975"/>
            <a:ext cx="384937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000" dirty="0" err="1" smtClean="0"/>
              <a:t>SVM</a:t>
            </a:r>
            <a:r>
              <a:rPr lang="en-US" sz="1000" dirty="0" smtClean="0"/>
              <a:t> has a feature to ignore outliers and find the hyper-plane that has maximum margin. 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7" name="object 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4101122" y="0"/>
            <a:ext cx="506882" cy="552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94796" y="3363521"/>
            <a:ext cx="207645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pPr marL="38100">
                <a:lnSpc>
                  <a:spcPts val="580"/>
                </a:lnSpc>
              </a:pPr>
              <a:t>9</a:t>
            </a:fld>
            <a:r>
              <a:rPr sz="500" spc="-120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-114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30</a:t>
            </a:r>
            <a:endParaRPr sz="500">
              <a:latin typeface="LM Sans 8"/>
              <a:cs typeface="LM Sans 8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28650" y="739775"/>
            <a:ext cx="3106039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95250" y="130175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Scenario-3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850" y="511175"/>
            <a:ext cx="3657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Unable to segregate the two classes using a straight line?</a:t>
            </a:r>
            <a:endParaRPr lang="en-US" sz="11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245</Words>
  <Application>Microsoft Office PowerPoint</Application>
  <PresentationFormat>Custom</PresentationFormat>
  <Paragraphs>68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Support Vector Machine</vt:lpstr>
      <vt:lpstr>Table of Contents</vt:lpstr>
      <vt:lpstr>What is Support Vector Machine?</vt:lpstr>
      <vt:lpstr>Slide 4</vt:lpstr>
      <vt:lpstr>Terminology</vt:lpstr>
      <vt:lpstr>How to select the Hyper Plane</vt:lpstr>
      <vt:lpstr>Scenario-1</vt:lpstr>
      <vt:lpstr>Scenario-2</vt:lpstr>
      <vt:lpstr>Slide 9</vt:lpstr>
      <vt:lpstr>Slide 10</vt:lpstr>
      <vt:lpstr>Implement SVM in Python</vt:lpstr>
      <vt:lpstr>Pros and Cons associated with SVM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 &amp; OLAP Technology</dc:title>
  <dc:creator>Prasanta K. Jana, IEEE Senior Member</dc:creator>
  <cp:lastModifiedBy>adarsh kumar</cp:lastModifiedBy>
  <cp:revision>14</cp:revision>
  <dcterms:created xsi:type="dcterms:W3CDTF">2020-02-05T14:30:01Z</dcterms:created>
  <dcterms:modified xsi:type="dcterms:W3CDTF">2020-02-08T12:47:24Z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2020-01-29T00:00:00Z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2020-02-05T00:00:00Z</vt:filetime>
  </property>
</Properties>
</file>