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4" r:id="rId4"/>
    <p:sldId id="263" r:id="rId5"/>
    <p:sldId id="264" r:id="rId6"/>
    <p:sldId id="265" r:id="rId7"/>
    <p:sldId id="262" r:id="rId8"/>
    <p:sldId id="275" r:id="rId9"/>
    <p:sldId id="287" r:id="rId10"/>
    <p:sldId id="289" r:id="rId11"/>
    <p:sldId id="290" r:id="rId12"/>
    <p:sldId id="301" r:id="rId13"/>
    <p:sldId id="302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eatu Obioha" initials="I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2B"/>
    <a:srgbClr val="FE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2B7238-BB5C-4B9F-B41D-F4DDE4531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F6F3-D957-4709-8F23-4F56E68A38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71E3C9-888E-402B-97BE-F7E4425EB1DF}" type="datetimeFigureOut">
              <a:rPr lang="en-CA"/>
              <a:pPr>
                <a:defRPr/>
              </a:pPr>
              <a:t>2020-04-17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075BDB-B6E1-4E1C-8F6A-7B0023EE0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1914AE-FD67-427E-ABC7-13DBC38F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BADD-C631-4987-B22B-8FC7C22636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FB6F-048F-41F2-B401-6851228B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7A0B12-3056-47A1-BB9C-4F05B3FAC74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036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5DF6D64D-F5EC-432B-9034-876CBE5E574E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2575"/>
            <a:ext cx="60563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7E7747-64D7-493C-8C73-3C3D108EB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618163"/>
            <a:ext cx="207803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27075" y="1214584"/>
            <a:ext cx="7461250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7075" y="3262524"/>
            <a:ext cx="7461250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27075" y="5780229"/>
            <a:ext cx="5140850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3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g.jpg">
            <a:extLst>
              <a:ext uri="{FF2B5EF4-FFF2-40B4-BE49-F238E27FC236}">
                <a16:creationId xmlns:a16="http://schemas.microsoft.com/office/drawing/2014/main" id="{81E36E66-13F3-4771-80B8-2FAFDC458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06E30E-AC36-41EF-BB0F-2ED53793C85B}"/>
              </a:ext>
            </a:extLst>
          </p:cNvPr>
          <p:cNvSpPr/>
          <p:nvPr userDrawn="1"/>
        </p:nvSpPr>
        <p:spPr>
          <a:xfrm>
            <a:off x="0" y="5360988"/>
            <a:ext cx="6046788" cy="1169987"/>
          </a:xfrm>
          <a:prstGeom prst="rect">
            <a:avLst/>
          </a:prstGeom>
          <a:solidFill>
            <a:srgbClr val="FEC5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1D42F-9D20-4DDD-8CD3-1C3AD90025A6}"/>
              </a:ext>
            </a:extLst>
          </p:cNvPr>
          <p:cNvSpPr/>
          <p:nvPr userDrawn="1"/>
        </p:nvSpPr>
        <p:spPr>
          <a:xfrm>
            <a:off x="6038850" y="5362575"/>
            <a:ext cx="3105150" cy="1169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C4C0E0-F98B-45F2-A216-AEE854BB8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618163"/>
            <a:ext cx="207803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727075" y="1214584"/>
            <a:ext cx="7461250" cy="188390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6000"/>
              </a:lnSpc>
              <a:spcBef>
                <a:spcPts val="0"/>
              </a:spcBef>
              <a:defRPr sz="4600" b="0" baseline="0">
                <a:solidFill>
                  <a:srgbClr val="FEC52B"/>
                </a:solidFill>
                <a:latin typeface="Arial"/>
                <a:cs typeface="Arial"/>
              </a:defRPr>
            </a:lvl1pPr>
            <a:lvl2pPr>
              <a:lnSpc>
                <a:spcPts val="6400"/>
              </a:lnSpc>
              <a:spcBef>
                <a:spcPts val="0"/>
              </a:spcBef>
              <a:defRPr sz="5800">
                <a:latin typeface="Arial"/>
                <a:cs typeface="Arial"/>
              </a:defRPr>
            </a:lvl2pPr>
            <a:lvl3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3pPr>
            <a:lvl4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4pPr>
            <a:lvl5pPr>
              <a:lnSpc>
                <a:spcPts val="6400"/>
              </a:lnSpc>
              <a:spcBef>
                <a:spcPts val="0"/>
              </a:spcBef>
              <a:defRPr sz="5800">
                <a:latin typeface="NewsGoth Cn BT"/>
                <a:cs typeface="NewsGoth Cn B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7075" y="3262524"/>
            <a:ext cx="7461250" cy="139065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4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27075" y="5780229"/>
            <a:ext cx="5140850" cy="66992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100"/>
              </a:lnSpc>
              <a:spcBef>
                <a:spcPts val="0"/>
              </a:spcBef>
              <a:defRPr sz="2000" b="1" baseline="0">
                <a:latin typeface="Arial"/>
                <a:cs typeface="Arial"/>
              </a:defRPr>
            </a:lvl1pPr>
            <a:lvl2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2pPr>
            <a:lvl3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3pPr>
            <a:lvl4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4pPr>
            <a:lvl5pPr>
              <a:lnSpc>
                <a:spcPts val="2100"/>
              </a:lnSpc>
              <a:spcBef>
                <a:spcPts val="0"/>
              </a:spcBef>
              <a:defRPr sz="1700" b="1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18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DACBD31-BB71-40CD-9423-CACDC15651F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E37D60A-DF4F-4890-A117-8E31D709B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00164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baseline="0">
                <a:latin typeface="Arial"/>
                <a:cs typeface="Arial"/>
              </a:defRPr>
            </a:lvl1pPr>
            <a:lvl2pPr>
              <a:lnSpc>
                <a:spcPts val="3200"/>
              </a:lnSpc>
              <a:spcBef>
                <a:spcPts val="0"/>
              </a:spcBef>
              <a:defRPr sz="2200">
                <a:latin typeface="Arial"/>
                <a:cs typeface="Arial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008ED61B-2984-4CFF-9DB8-75747CA0ED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1E9D91-5C4B-49EB-BA59-990AC8D31B5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24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04948D69-47C5-46C4-97F9-8A2F6B67926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0963"/>
            <a:ext cx="6954838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7BC6114-AF9A-4E0D-9246-B391594409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6199188"/>
            <a:ext cx="15414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5235" y="1843364"/>
            <a:ext cx="4396245" cy="391731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buFont typeface="Arial"/>
              <a:buNone/>
              <a:defRPr sz="2200" baseline="0">
                <a:latin typeface="Arial"/>
                <a:cs typeface="Arial"/>
              </a:defRPr>
            </a:lvl1pPr>
            <a:lvl2pPr marL="457200" indent="0">
              <a:lnSpc>
                <a:spcPts val="3200"/>
              </a:lnSpc>
              <a:spcBef>
                <a:spcPts val="0"/>
              </a:spcBef>
              <a:buNone/>
              <a:defRPr sz="2400">
                <a:latin typeface="News Gothic MT"/>
                <a:cs typeface="News Gothic MT"/>
              </a:defRPr>
            </a:lvl2pPr>
            <a:lvl3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3pPr>
            <a:lvl4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4pPr>
            <a:lvl5pPr>
              <a:lnSpc>
                <a:spcPts val="3200"/>
              </a:lnSpc>
              <a:spcBef>
                <a:spcPts val="0"/>
              </a:spcBef>
              <a:defRPr sz="2400">
                <a:latin typeface="News Gothic MT"/>
                <a:cs typeface="News Gothic M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51463" y="1843050"/>
            <a:ext cx="3492500" cy="3851275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75235" y="734000"/>
            <a:ext cx="7774352" cy="820738"/>
          </a:xfrm>
          <a:prstGeom prst="rect">
            <a:avLst/>
          </a:prstGeom>
        </p:spPr>
        <p:txBody>
          <a:bodyPr vert="horz"/>
          <a:lstStyle>
            <a:lvl1pPr>
              <a:defRPr sz="4000" baseline="0">
                <a:latin typeface="Arial"/>
                <a:cs typeface="Arial"/>
              </a:defRPr>
            </a:lvl1pPr>
            <a:lvl2pPr>
              <a:defRPr sz="4600">
                <a:latin typeface="NewsGoth Cn BT"/>
                <a:cs typeface="NewsGoth Cn BT"/>
              </a:defRPr>
            </a:lvl2pPr>
            <a:lvl3pPr>
              <a:defRPr sz="4600">
                <a:latin typeface="NewsGoth Cn BT"/>
                <a:cs typeface="NewsGoth Cn BT"/>
              </a:defRPr>
            </a:lvl3pPr>
            <a:lvl4pPr>
              <a:defRPr sz="4600">
                <a:latin typeface="NewsGoth Cn BT"/>
                <a:cs typeface="NewsGoth Cn BT"/>
              </a:defRPr>
            </a:lvl4pPr>
            <a:lvl5pPr>
              <a:defRPr sz="4600">
                <a:latin typeface="NewsGoth Cn BT"/>
                <a:cs typeface="NewsGoth Cn BT"/>
              </a:defRPr>
            </a:lvl5pPr>
          </a:lstStyle>
          <a:p>
            <a:pPr lvl="0"/>
            <a:r>
              <a:rPr lang="en-CA" dirty="0"/>
              <a:t>Click to edit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7773A41D-FEC5-4F7B-A32D-BD6A7E3AB2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4821238" y="6081713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3EAF8B-70D7-480B-B4D5-EC4E93C7DD7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54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60D81-1E58-4529-9362-79D44C3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E5BE4D-0168-4AAB-BC8F-396EEB9AA7AE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ycon.org/cfp/2017/proposals/fruits-classification-using-deep-learning~dL5j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123rf.com/photo_11214726_composition-with-vegetables-and-fruits-in-wicker-basket-isolated-on-white.html&amp;psig=AOvVaw0uhkwX1mFQA6AWcUR5EfNo&amp;ust=1587225926926000&amp;source=images&amp;cd=vfe&amp;ved=0CAkQjhxqFwoTCPjkt8Hr7-gCFQAAAAAdAAAAABA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i&amp;url=https://www.mirror.co.uk/news/uk-news/supermarket-fastest-queues-revealed-chain-9725720&amp;psig=AOvVaw1AWtVeRFF-mvQ9wm7D-5gz&amp;ust=1587233411627000&amp;source=images&amp;cd=vfe&amp;ved=0CAIQjRxqFwoTCPCLybKH8OgCFQAAAAAdAAAAABBb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>
            <a:extLst>
              <a:ext uri="{FF2B5EF4-FFF2-40B4-BE49-F238E27FC236}">
                <a16:creationId xmlns:a16="http://schemas.microsoft.com/office/drawing/2014/main" id="{77B69723-E02E-49D8-B1FF-F28E54C5F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690563"/>
            <a:ext cx="8156575" cy="2289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For Retail Stores Based on Machine Learning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b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7413EAF-BE7A-4ADD-A98A-81183D849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727075" y="2979738"/>
            <a:ext cx="7461250" cy="44926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Placeholder 3">
            <a:extLst>
              <a:ext uri="{FF2B5EF4-FFF2-40B4-BE49-F238E27FC236}">
                <a16:creationId xmlns:a16="http://schemas.microsoft.com/office/drawing/2014/main" id="{C57BF533-A58D-4415-BA07-546E64D3F8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727075" y="5780088"/>
            <a:ext cx="5140325" cy="6699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April 06, 2020</a:t>
            </a: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F9D92830-E966-4134-91C2-CB2F4CDC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13150"/>
            <a:ext cx="184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br>
              <a:rPr lang="en-US" altLang="en-US">
                <a:solidFill>
                  <a:schemeClr val="bg1"/>
                </a:solidFill>
              </a:rPr>
            </a:br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A6344349-890B-4533-9383-B3A66502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475654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FFFF"/>
                </a:solidFill>
              </a:rPr>
              <a:t>Adarsh Koppa Manujunath-200397257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FFFFFF"/>
                </a:solidFill>
              </a:rPr>
              <a:t>Stephen Bello- 200397257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FFFFFF"/>
                </a:solidFill>
              </a:rPr>
              <a:t>Iveatu Obioha-200412752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386EC-C17D-4E34-A4C2-9CDA61E12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ED8AB6-7ED4-43F2-A601-A61DCCA475F1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1204685" y="252814"/>
            <a:ext cx="6622647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C1576-DFBE-411D-B9DB-D3F7A5D6D92F}"/>
              </a:ext>
            </a:extLst>
          </p:cNvPr>
          <p:cNvSpPr txBox="1"/>
          <p:nvPr/>
        </p:nvSpPr>
        <p:spPr>
          <a:xfrm>
            <a:off x="674688" y="1785123"/>
            <a:ext cx="23072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Classification Report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81C0-339F-41D8-AF31-DD3780B53CDF}"/>
              </a:ext>
            </a:extLst>
          </p:cNvPr>
          <p:cNvSpPr txBox="1"/>
          <p:nvPr/>
        </p:nvSpPr>
        <p:spPr>
          <a:xfrm>
            <a:off x="5520068" y="1631199"/>
            <a:ext cx="23072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Confusion Matrix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09DF8B4-2470-4C95-B4B6-AAACBAD4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" y="2356473"/>
            <a:ext cx="3157555" cy="3576494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416D807-1378-4AC2-9685-5EF2158B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4950"/>
            <a:ext cx="4277771" cy="3959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75104-CF80-4DDD-9048-BE153B6BE020}"/>
              </a:ext>
            </a:extLst>
          </p:cNvPr>
          <p:cNvSpPr txBox="1"/>
          <p:nvPr/>
        </p:nvSpPr>
        <p:spPr>
          <a:xfrm>
            <a:off x="478465" y="1063256"/>
            <a:ext cx="762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tested with unseen produce items.  </a:t>
            </a:r>
          </a:p>
          <a:p>
            <a:r>
              <a:rPr lang="en-US" dirty="0"/>
              <a:t>Testing Accuracy is 99%</a:t>
            </a:r>
          </a:p>
        </p:txBody>
      </p:sp>
    </p:spTree>
    <p:extLst>
      <p:ext uri="{BB962C8B-B14F-4D97-AF65-F5344CB8AC3E}">
        <p14:creationId xmlns:p14="http://schemas.microsoft.com/office/powerpoint/2010/main" val="41103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386EC-C17D-4E34-A4C2-9CDA61E12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ED8AB6-7ED4-43F2-A601-A61DCCA475F1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425302" y="146647"/>
            <a:ext cx="8527312" cy="786533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APPLICATION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2CAFE4-FD1A-4E63-8077-DB835029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5087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B18B8-B1B8-4376-896C-A55B44AA1F0C}"/>
              </a:ext>
            </a:extLst>
          </p:cNvPr>
          <p:cNvSpPr txBox="1"/>
          <p:nvPr/>
        </p:nvSpPr>
        <p:spPr>
          <a:xfrm>
            <a:off x="340242" y="1319623"/>
            <a:ext cx="516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Windows Application is developed for the demo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Same Model can be integrated with POS as well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5CACF750-567B-4F6D-9D5E-6E8CDF31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7" y="2155085"/>
            <a:ext cx="2133600" cy="4089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D709A-ECFD-43BF-9604-5E8916AF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01" y="2155084"/>
            <a:ext cx="2448994" cy="4089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E73C3-7CEB-497A-8F8E-1DEBCC6D0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128" y="2155085"/>
            <a:ext cx="2133599" cy="40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8F572-945E-4070-984C-B44587F1F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Long check out queue can be avoided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Check out time is shortened to 3-4 seconds from 2 minutes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Technique can be applied on more bulk items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Maintenance is easy, application can be enhanced to more fruits and vegetables always.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3008-2B9E-4F78-9A05-B63963B0D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0FBAAB0-00B8-4074-8ABF-68AA8797D4C7}"/>
              </a:ext>
            </a:extLst>
          </p:cNvPr>
          <p:cNvSpPr txBox="1">
            <a:spLocks/>
          </p:cNvSpPr>
          <p:nvPr/>
        </p:nvSpPr>
        <p:spPr>
          <a:xfrm>
            <a:off x="684824" y="1978342"/>
            <a:ext cx="7774352" cy="39173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11430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3pPr>
            <a:lvl4pPr marL="16002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4pPr>
            <a:lvl5pPr marL="2057400" indent="-228600" algn="l" defTabSz="457200" rtl="0" eaLnBrk="0" fontAlgn="base" hangingPunct="0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News Gothic MT"/>
                <a:ea typeface="MS PGothic" panose="020B0600070205080204" pitchFamily="34" charset="-128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8B7DD89-4BAD-42CD-A22B-CF99F81C3C16}"/>
              </a:ext>
            </a:extLst>
          </p:cNvPr>
          <p:cNvSpPr txBox="1">
            <a:spLocks/>
          </p:cNvSpPr>
          <p:nvPr/>
        </p:nvSpPr>
        <p:spPr>
          <a:xfrm>
            <a:off x="4821238" y="60817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DD1E9D91-5C4B-49EB-BA59-990AC8D31B5B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11998D-E901-4263-9751-465954DC0777}"/>
              </a:ext>
            </a:extLst>
          </p:cNvPr>
          <p:cNvSpPr txBox="1">
            <a:spLocks/>
          </p:cNvSpPr>
          <p:nvPr/>
        </p:nvSpPr>
        <p:spPr bwMode="auto">
          <a:xfrm>
            <a:off x="1913860" y="389897"/>
            <a:ext cx="4399258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000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6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NewsGoth Cn BT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CA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C0FF-ED5D-4819-B937-2405E1779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470D-4D87-4687-A7E7-66517D6B45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24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DBB778FF-6F9A-42A9-9B1F-27A8B24D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74688" y="1554163"/>
            <a:ext cx="7775575" cy="4570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Development of Data science business problem to be solved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Iveatu, Adarsh and Stephen</a:t>
            </a:r>
            <a:endParaRPr lang="en-C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Brand New Dataset Creation of fruits and Vegetable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Iveatu and Adarsh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Model Planning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 - Adarsh, Iveatu and Stephen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Model Building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- Adarsh</a:t>
            </a:r>
            <a:endParaRPr lang="en-CA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CA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5. App Development  and Integration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By- Stephen and Adarsh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CA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FF08A7D8-5073-4EFA-82FF-AE1FE5D7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674688" y="419100"/>
            <a:ext cx="7775575" cy="820738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DEVELOPMENT WITH THE ROLE OF EACH TEAM MEMBER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2161D3FF-E053-4A1A-BAF3-03522B494F5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3C35CE4-558A-4D49-95A7-3E90E8F0CDAE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2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>
            <a:extLst>
              <a:ext uri="{FF2B5EF4-FFF2-40B4-BE49-F238E27FC236}">
                <a16:creationId xmlns:a16="http://schemas.microsoft.com/office/drawing/2014/main" id="{DBB778FF-6F9A-42A9-9B1F-27A8B24D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74688" y="1554163"/>
            <a:ext cx="7775575" cy="4570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  Fruits and Vegetable Data Set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Produce Item Recognition Application</a:t>
            </a:r>
          </a:p>
          <a:p>
            <a:pPr>
              <a:spcBef>
                <a:spcPct val="0"/>
              </a:spcBef>
              <a:buAutoNum type="arabicPeriod" startAt="6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FF08A7D8-5073-4EFA-82FF-AE1FE5D7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736158" y="436789"/>
            <a:ext cx="5652634" cy="593271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OUTLINE 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2161D3FF-E053-4A1A-BAF3-03522B494F5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3C35CE4-558A-4D49-95A7-3E90E8F0CDAE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3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>
            <a:extLst>
              <a:ext uri="{FF2B5EF4-FFF2-40B4-BE49-F238E27FC236}">
                <a16:creationId xmlns:a16="http://schemas.microsoft.com/office/drawing/2014/main" id="{80C3C4BB-9926-4312-BB27-A9DFD7454A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682991" y="509414"/>
            <a:ext cx="4770083" cy="531105"/>
          </a:xfr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93F56E25-E877-4CD0-9873-BA654D2EE28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8964845-9665-4412-A581-712EFDE964E8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4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261F73-1ED8-48EF-9748-61E580DB387F}"/>
              </a:ext>
            </a:extLst>
          </p:cNvPr>
          <p:cNvSpPr txBox="1">
            <a:spLocks/>
          </p:cNvSpPr>
          <p:nvPr/>
        </p:nvSpPr>
        <p:spPr bwMode="auto">
          <a:xfrm>
            <a:off x="95693" y="1332766"/>
            <a:ext cx="9048307" cy="131474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000" kern="1200" baseline="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600" kern="1200">
                <a:solidFill>
                  <a:schemeClr val="tx1"/>
                </a:solidFill>
                <a:latin typeface="NewsGoth Cn BT"/>
                <a:ea typeface="MS PGothic" panose="020B0600070205080204" pitchFamily="34" charset="-128"/>
                <a:cs typeface="NewsGoth Cn B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Retail Store Produce Items do not have UPC tag</a:t>
            </a:r>
          </a:p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Manual Code input takes 2-3 minutes on average when shoppers do not know code</a:t>
            </a:r>
          </a:p>
          <a:p>
            <a:pPr marL="285750" indent="-285750" algn="just">
              <a:buFont typeface="Courier New" panose="02070309020205020404" pitchFamily="49" charset="0"/>
              <a:buChar char="o"/>
              <a:defRPr/>
            </a:pPr>
            <a:r>
              <a:rPr lang="en-CA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Image Recognition will help in scanning item with in 4 seconds.</a:t>
            </a:r>
          </a:p>
          <a:p>
            <a:pPr marL="285750" indent="-285750" algn="just">
              <a:buFontTx/>
              <a:buChar char="-"/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CA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1" name="Picture 8" descr="A close up of a pear&#10;&#10;Description automatically generated">
            <a:extLst>
              <a:ext uri="{FF2B5EF4-FFF2-40B4-BE49-F238E27FC236}">
                <a16:creationId xmlns:a16="http://schemas.microsoft.com/office/drawing/2014/main" id="{8384B06C-1894-49B7-84C9-FFB8ABC7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12" y="2892237"/>
            <a:ext cx="3395072" cy="249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9">
            <a:extLst>
              <a:ext uri="{FF2B5EF4-FFF2-40B4-BE49-F238E27FC236}">
                <a16:creationId xmlns:a16="http://schemas.microsoft.com/office/drawing/2014/main" id="{B14631E4-BDD0-4A17-B352-34613F56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91" y="5417293"/>
            <a:ext cx="3822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hlinkClick r:id="rId3"/>
              </a:rPr>
              <a:t>https://in.pycon.org/cfp/2017/proposals/fruits-classification-using-deep-learning~dL5je/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>
            <a:extLst>
              <a:ext uri="{FF2B5EF4-FFF2-40B4-BE49-F238E27FC236}">
                <a16:creationId xmlns:a16="http://schemas.microsoft.com/office/drawing/2014/main" id="{1ADF3567-C439-4580-8FEE-06541B88FE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2306" y="462758"/>
            <a:ext cx="5259388" cy="644524"/>
          </a:xfr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9364E1B2-F858-4EC7-8A4D-A62D40871464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CBCDAE1-8A3C-4355-BF7A-0310906DA513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5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C9E8C-765A-4FE3-8F8A-17E0B594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47" y="1194245"/>
            <a:ext cx="2823803" cy="2020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98B6B-534E-4D54-B9DC-DA23D94EE48E}"/>
              </a:ext>
            </a:extLst>
          </p:cNvPr>
          <p:cNvSpPr txBox="1"/>
          <p:nvPr/>
        </p:nvSpPr>
        <p:spPr>
          <a:xfrm flipH="1">
            <a:off x="5305646" y="3116728"/>
            <a:ext cx="28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Fruits and Vegetables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7EA27-3023-48E6-87F0-D0404BE9C7EE}"/>
              </a:ext>
            </a:extLst>
          </p:cNvPr>
          <p:cNvSpPr txBox="1"/>
          <p:nvPr/>
        </p:nvSpPr>
        <p:spPr>
          <a:xfrm>
            <a:off x="202018" y="1541720"/>
            <a:ext cx="510362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Takes 10-15 minutes of time to checkout when customer buys fruits and vegetables in bulk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Customers in queue would be disappointed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Inconvenient and time consuming, when customer do not bother to note down UPC code and ask staff at the checkout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9BE22-4805-4E32-89BC-FE6A9FF1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6" y="3630516"/>
            <a:ext cx="2823803" cy="1860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1E1E3-99D3-4E17-A570-606654285214}"/>
              </a:ext>
            </a:extLst>
          </p:cNvPr>
          <p:cNvSpPr txBox="1"/>
          <p:nvPr/>
        </p:nvSpPr>
        <p:spPr>
          <a:xfrm>
            <a:off x="5390706" y="5490809"/>
            <a:ext cx="23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5"/>
              </a:rPr>
              <a:t>Long Checkout Queue</a:t>
            </a:r>
            <a:endParaRPr lang="en-US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89797F32-00CC-41DA-A0F4-BBFF0EE1623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981CFF11-16E5-4EEB-B104-4B3EC402CE73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6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Text Placeholder 2">
            <a:extLst>
              <a:ext uri="{FF2B5EF4-FFF2-40B4-BE49-F238E27FC236}">
                <a16:creationId xmlns:a16="http://schemas.microsoft.com/office/drawing/2014/main" id="{82083D29-6C12-462A-BED9-45FFC7067EB3}"/>
              </a:ext>
            </a:extLst>
          </p:cNvPr>
          <p:cNvSpPr txBox="1">
            <a:spLocks/>
          </p:cNvSpPr>
          <p:nvPr/>
        </p:nvSpPr>
        <p:spPr bwMode="auto">
          <a:xfrm>
            <a:off x="1815869" y="480792"/>
            <a:ext cx="5108223" cy="561974"/>
          </a:xfrm>
          <a:prstGeom prst="rect">
            <a:avLst/>
          </a:prstGeo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CA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C130F4-EC68-4131-B641-7F744952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6"/>
          <a:stretch/>
        </p:blipFill>
        <p:spPr>
          <a:xfrm>
            <a:off x="2264735" y="2507747"/>
            <a:ext cx="4210493" cy="3412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05D32-C160-4D07-B4EC-0C00AB17D63A}"/>
              </a:ext>
            </a:extLst>
          </p:cNvPr>
          <p:cNvSpPr txBox="1"/>
          <p:nvPr/>
        </p:nvSpPr>
        <p:spPr>
          <a:xfrm>
            <a:off x="244549" y="1435395"/>
            <a:ext cx="937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At </a:t>
            </a:r>
            <a:r>
              <a:rPr lang="en-US" dirty="0" err="1"/>
              <a:t>checkout,POS</a:t>
            </a:r>
            <a:r>
              <a:rPr lang="en-US" dirty="0"/>
              <a:t> should provide an option to scan by Image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 Recognition technique help in identify the produce item with </a:t>
            </a:r>
            <a:r>
              <a:rPr lang="en-US"/>
              <a:t>in 4 seconds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Saves a lot of time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FC75F-70AA-4B2B-AF18-A2095E81085E}"/>
              </a:ext>
            </a:extLst>
          </p:cNvPr>
          <p:cNvSpPr txBox="1"/>
          <p:nvPr/>
        </p:nvSpPr>
        <p:spPr>
          <a:xfrm>
            <a:off x="3346857" y="5858429"/>
            <a:ext cx="25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>
            <a:extLst>
              <a:ext uri="{FF2B5EF4-FFF2-40B4-BE49-F238E27FC236}">
                <a16:creationId xmlns:a16="http://schemas.microsoft.com/office/drawing/2014/main" id="{908E0DA1-91CB-4942-AA6E-3E7A4D4AD4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52385" y="384415"/>
            <a:ext cx="5239230" cy="459199"/>
          </a:xfr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C7509959-6726-406A-BEE1-324C49EE82D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17288F87-4AA8-4917-99F6-9ADEF46C6569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7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6C0A-D0F5-4B8B-9CAF-458C0ABF9733}"/>
              </a:ext>
            </a:extLst>
          </p:cNvPr>
          <p:cNvSpPr txBox="1"/>
          <p:nvPr/>
        </p:nvSpPr>
        <p:spPr>
          <a:xfrm>
            <a:off x="691116" y="1796902"/>
            <a:ext cx="6889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Fruits and Vegetable Data Set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Machine Learning Models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Model Testing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Produce Item Recognition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AE22C499-0E1C-430F-9402-696A3AFC0A4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9E38DD1-8ECE-4E82-B1E5-1FEBBEFEC5CD}" type="slidenum">
              <a:rPr lang="en-CA" altLang="en-US">
                <a:solidFill>
                  <a:srgbClr val="898989"/>
                </a:solidFill>
                <a:latin typeface="Arial" panose="020B0604020202020204" pitchFamily="34" charset="0"/>
              </a:rPr>
              <a:pPr/>
              <a:t>8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Text Placeholder 2">
            <a:extLst>
              <a:ext uri="{FF2B5EF4-FFF2-40B4-BE49-F238E27FC236}">
                <a16:creationId xmlns:a16="http://schemas.microsoft.com/office/drawing/2014/main" id="{8072E749-29EB-4F57-B709-138703417285}"/>
              </a:ext>
            </a:extLst>
          </p:cNvPr>
          <p:cNvSpPr txBox="1">
            <a:spLocks/>
          </p:cNvSpPr>
          <p:nvPr/>
        </p:nvSpPr>
        <p:spPr bwMode="auto">
          <a:xfrm>
            <a:off x="308344" y="322595"/>
            <a:ext cx="8527312" cy="411162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 AND VEGETABLES 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371F1-8BDE-408E-9D31-53FCC141E533}"/>
              </a:ext>
            </a:extLst>
          </p:cNvPr>
          <p:cNvSpPr txBox="1"/>
          <p:nvPr/>
        </p:nvSpPr>
        <p:spPr>
          <a:xfrm>
            <a:off x="451256" y="1148316"/>
            <a:ext cx="4369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Created a custom Data Set of 24 fruits and vegetables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Set include diverse images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Total of 34,541 images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C5DE4-EE17-4D9A-9C49-91F13F6A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66" y="851062"/>
            <a:ext cx="3275477" cy="2870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13894-9BF0-40F9-985B-3DB901DE2282}"/>
              </a:ext>
            </a:extLst>
          </p:cNvPr>
          <p:cNvSpPr txBox="1"/>
          <p:nvPr/>
        </p:nvSpPr>
        <p:spPr>
          <a:xfrm>
            <a:off x="6060558" y="3817784"/>
            <a:ext cx="2232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Fruits and Vegetable Data Set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F8A23-DA9F-4E2F-8B7C-94B56CA2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61" y="4384041"/>
            <a:ext cx="6724539" cy="773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C1E006-3F98-4CD3-A396-BE011F79265D}"/>
              </a:ext>
            </a:extLst>
          </p:cNvPr>
          <p:cNvSpPr txBox="1"/>
          <p:nvPr/>
        </p:nvSpPr>
        <p:spPr>
          <a:xfrm>
            <a:off x="6060558" y="5169870"/>
            <a:ext cx="363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 Fruits and Vegetables considered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5255BC-5FCF-4083-905D-DDF23236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4" y="3023541"/>
            <a:ext cx="2232837" cy="191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4191A7-5C89-4243-AC53-BBC93FB8D5F2}"/>
              </a:ext>
            </a:extLst>
          </p:cNvPr>
          <p:cNvSpPr txBox="1"/>
          <p:nvPr/>
        </p:nvSpPr>
        <p:spPr>
          <a:xfrm>
            <a:off x="723013" y="4992426"/>
            <a:ext cx="1382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Sample Images </a:t>
            </a:r>
          </a:p>
        </p:txBody>
      </p:sp>
    </p:spTree>
    <p:extLst>
      <p:ext uri="{BB962C8B-B14F-4D97-AF65-F5344CB8AC3E}">
        <p14:creationId xmlns:p14="http://schemas.microsoft.com/office/powerpoint/2010/main" val="25426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4930E-5135-47C3-9A05-53DC40A173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D1E9D91-5C4B-49EB-BA59-990AC8D31B5B}" type="slidenum">
              <a:rPr lang="en-CA" altLang="en-US" smtClean="0"/>
              <a:pPr/>
              <a:t>9</a:t>
            </a:fld>
            <a:endParaRPr lang="en-CA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92F4C-B5F3-48AE-9416-C144C148DFDB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1791703" y="157389"/>
            <a:ext cx="5853106" cy="507546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A297D-99E1-42AE-9F7B-30A559F1282C}"/>
              </a:ext>
            </a:extLst>
          </p:cNvPr>
          <p:cNvSpPr txBox="1"/>
          <p:nvPr/>
        </p:nvSpPr>
        <p:spPr>
          <a:xfrm>
            <a:off x="786810" y="1016859"/>
            <a:ext cx="719824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VGG 16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Resnet 50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CNN from scratch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VGG16 is the best in terms of training accuracy, loss and time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Light weight model can be easily integrated with POS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7C4A6B-3135-4BCF-A3B8-985DA959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71" y="3143723"/>
            <a:ext cx="5284796" cy="2571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8DC54-17B6-4E8C-8158-662F364420D0}"/>
              </a:ext>
            </a:extLst>
          </p:cNvPr>
          <p:cNvSpPr txBox="1"/>
          <p:nvPr/>
        </p:nvSpPr>
        <p:spPr>
          <a:xfrm>
            <a:off x="2296632" y="5841141"/>
            <a:ext cx="360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Machine Learning Mode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2403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452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News Gothic MT</vt:lpstr>
      <vt:lpstr>NewsGoth Cn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BravoTango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BravoTango Dev</dc:creator>
  <cp:lastModifiedBy>Owner</cp:lastModifiedBy>
  <cp:revision>175</cp:revision>
  <dcterms:created xsi:type="dcterms:W3CDTF">2017-08-29T20:29:50Z</dcterms:created>
  <dcterms:modified xsi:type="dcterms:W3CDTF">2020-04-17T23:55:59Z</dcterms:modified>
</cp:coreProperties>
</file>