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1696" y="-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84239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d42a0890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d42a08902_0_4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d42a0890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400" y="514350"/>
            <a:ext cx="60960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d42a08902_0_6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d42a08902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400" y="514350"/>
            <a:ext cx="60960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d42a08902_0_8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d42a08902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400" y="514350"/>
            <a:ext cx="60960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d42a08902_0_9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d42a08902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400" y="514350"/>
            <a:ext cx="60960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d42a08902_0_10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42a08902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400" y="514350"/>
            <a:ext cx="60960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d42a08902_0_10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d42a0890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400" y="514350"/>
            <a:ext cx="60960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d42a08902_0_1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d42a08902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400" y="514350"/>
            <a:ext cx="60960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d42a08902_0_1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d42a0890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d42a08902_0_5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d42a08902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d42a08902_0_13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d42a0890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400" y="514350"/>
            <a:ext cx="60960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d42a08902_0_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d42a0890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400" y="514350"/>
            <a:ext cx="60960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d42a08902_0_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d42a0890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d42a08902_0_2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42a0890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400" y="514350"/>
            <a:ext cx="60960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42a08902_0_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d42a089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400" y="514350"/>
            <a:ext cx="60960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d42a08902_0_3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42a0890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400" y="514350"/>
            <a:ext cx="60960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42a08902_0_6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d42a0890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400" y="514350"/>
            <a:ext cx="60960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d42a08902_0_3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d42a0890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400" y="514350"/>
            <a:ext cx="60960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d42a08902_0_4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35940" y="572516"/>
            <a:ext cx="8072119" cy="87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447160" y="2484818"/>
            <a:ext cx="4003040" cy="221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ctrTitle"/>
          </p:nvPr>
        </p:nvSpPr>
        <p:spPr>
          <a:xfrm>
            <a:off x="535940" y="680237"/>
            <a:ext cx="8072119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4625340" y="1251203"/>
            <a:ext cx="4146804" cy="518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4678679" y="1254252"/>
            <a:ext cx="4040504" cy="5074920"/>
          </a:xfrm>
          <a:custGeom>
            <a:avLst/>
            <a:gdLst/>
            <a:ahLst/>
            <a:cxnLst/>
            <a:rect l="l" t="t" r="r" b="b"/>
            <a:pathLst>
              <a:path w="4040504" h="5074920" extrusionOk="0">
                <a:moveTo>
                  <a:pt x="0" y="0"/>
                </a:moveTo>
                <a:lnTo>
                  <a:pt x="4040124" y="0"/>
                </a:lnTo>
                <a:lnTo>
                  <a:pt x="4040124" y="5074920"/>
                </a:lnTo>
                <a:lnTo>
                  <a:pt x="0" y="5074920"/>
                </a:lnTo>
                <a:lnTo>
                  <a:pt x="0" y="0"/>
                </a:lnTo>
                <a:close/>
              </a:path>
            </a:pathLst>
          </a:custGeom>
          <a:solidFill>
            <a:srgbClr val="F68E1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431291" y="1228344"/>
            <a:ext cx="4186428" cy="523189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457200" y="1254252"/>
            <a:ext cx="4040504" cy="5074920"/>
          </a:xfrm>
          <a:custGeom>
            <a:avLst/>
            <a:gdLst/>
            <a:ahLst/>
            <a:cxnLst/>
            <a:rect l="l" t="t" r="r" b="b"/>
            <a:pathLst>
              <a:path w="4040504" h="5074920" extrusionOk="0">
                <a:moveTo>
                  <a:pt x="0" y="0"/>
                </a:moveTo>
                <a:lnTo>
                  <a:pt x="4040124" y="0"/>
                </a:lnTo>
                <a:lnTo>
                  <a:pt x="4040124" y="5074920"/>
                </a:lnTo>
                <a:lnTo>
                  <a:pt x="0" y="5074920"/>
                </a:lnTo>
                <a:lnTo>
                  <a:pt x="0" y="0"/>
                </a:lnTo>
                <a:close/>
              </a:path>
            </a:pathLst>
          </a:custGeom>
          <a:solidFill>
            <a:srgbClr val="0070A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535940" y="572516"/>
            <a:ext cx="8072119" cy="87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630171" y="1477124"/>
            <a:ext cx="3686175" cy="4671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853160" y="1428264"/>
            <a:ext cx="3742054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535940" y="572516"/>
            <a:ext cx="8072119" cy="87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7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8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5940" y="572516"/>
            <a:ext cx="8072119" cy="87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447160" y="2484818"/>
            <a:ext cx="4003040" cy="221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202484" y="107175"/>
            <a:ext cx="8734266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USA University Recommendation System</a:t>
            </a:r>
            <a:endParaRPr sz="4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9"/>
          <p:cNvSpPr txBox="1"/>
          <p:nvPr/>
        </p:nvSpPr>
        <p:spPr>
          <a:xfrm>
            <a:off x="4417836" y="1570732"/>
            <a:ext cx="4560495" cy="271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latin typeface="Calibri"/>
                <a:ea typeface="Calibri"/>
                <a:cs typeface="Calibri"/>
                <a:sym typeface="Calibri"/>
              </a:rPr>
              <a:t>Rama </a:t>
            </a:r>
            <a:r>
              <a:rPr lang="en-US" sz="3000" dirty="0" err="1">
                <a:latin typeface="Calibri"/>
                <a:ea typeface="Calibri"/>
                <a:cs typeface="Calibri"/>
                <a:sym typeface="Calibri"/>
              </a:rPr>
              <a:t>Tejaswini</a:t>
            </a: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dirty="0" smtClean="0"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US" sz="3000" dirty="0" err="1" smtClean="0">
                <a:latin typeface="Calibri"/>
                <a:ea typeface="Calibri"/>
                <a:cs typeface="Calibri"/>
                <a:sym typeface="Calibri"/>
              </a:rPr>
              <a:t>Thotapalli</a:t>
            </a:r>
            <a:r>
              <a:rPr lang="en-US" sz="30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(013785681</a:t>
            </a:r>
            <a:r>
              <a:rPr lang="en-US" sz="3000" dirty="0" smtClean="0"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latin typeface="Calibri"/>
                <a:ea typeface="Calibri"/>
                <a:cs typeface="Calibri"/>
                <a:sym typeface="Calibri"/>
              </a:rPr>
              <a:t>Under the guidance of Professor Shih </a:t>
            </a:r>
            <a:r>
              <a:rPr lang="en-US" sz="3000" dirty="0" err="1" smtClean="0">
                <a:latin typeface="Calibri"/>
                <a:ea typeface="Calibri"/>
                <a:cs typeface="Calibri"/>
                <a:sym typeface="Calibri"/>
              </a:rPr>
              <a:t>yu</a:t>
            </a:r>
            <a:r>
              <a:rPr lang="en-US" sz="3000" dirty="0" smtClean="0">
                <a:latin typeface="Calibri"/>
                <a:ea typeface="Calibri"/>
                <a:cs typeface="Calibri"/>
                <a:sym typeface="Calibri"/>
              </a:rPr>
              <a:t> Chang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518025" y="6107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Pre Processing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387900" y="1376398"/>
            <a:ext cx="8368200" cy="491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dirty="0" smtClean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30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order to use the obtained data for our analysis, preprocessing and cleansing of dataset is required. The following are the data processes we did in our project</a:t>
            </a:r>
            <a:endParaRPr sz="30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Calibri"/>
              <a:buChar char="●"/>
            </a:pPr>
            <a:r>
              <a:rPr lang="en-US" sz="30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Data Scraped from website are loaded into different files. Merged all data.</a:t>
            </a:r>
            <a:endParaRPr sz="30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Calibri"/>
              <a:buChar char="●"/>
            </a:pPr>
            <a:r>
              <a:rPr lang="en-US" sz="30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Data from the admitted student rows are taken and rejected student rows are deleted.</a:t>
            </a:r>
            <a:endParaRPr sz="30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Calibri"/>
              <a:buChar char="●"/>
            </a:pPr>
            <a:r>
              <a:rPr lang="en-US" sz="30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Column names are set to the dataset.</a:t>
            </a:r>
            <a:endParaRPr sz="30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Calibri"/>
              <a:buChar char="●"/>
            </a:pPr>
            <a:r>
              <a:rPr lang="en-US" sz="30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The new/old GRE scores were also cleansed</a:t>
            </a:r>
            <a:endParaRPr sz="30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endParaRPr sz="30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 sz="30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30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				</a:t>
            </a:r>
            <a:endParaRPr sz="24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			</a:t>
            </a:r>
            <a:endParaRPr sz="24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4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4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000" b="0" dirty="0">
                <a:solidFill>
                  <a:schemeClr val="dk1"/>
                </a:solidFill>
              </a:rPr>
              <a:t>						 						</a:t>
            </a:r>
            <a:endParaRPr sz="1000" b="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dirty="0">
                <a:solidFill>
                  <a:schemeClr val="dk1"/>
                </a:solidFill>
              </a:rPr>
              <a:t>					 				</a:t>
            </a:r>
            <a:endParaRPr sz="1100" b="0" dirty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dirty="0">
                <a:solidFill>
                  <a:schemeClr val="dk1"/>
                </a:solidFill>
              </a:rPr>
              <a:t>			</a:t>
            </a:r>
            <a:endParaRPr sz="1100" b="0" dirty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dirty="0">
                <a:solidFill>
                  <a:schemeClr val="dk1"/>
                </a:solidFill>
              </a:rPr>
              <a:t>		</a:t>
            </a:r>
            <a:endParaRPr sz="1100" b="0" dirty="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Char char="●"/>
            </a:pPr>
            <a:endParaRPr sz="3000" b="0" dirty="0">
              <a:solidFill>
                <a:srgbClr val="FBFBFB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2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2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b="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0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518025" y="6107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Pre Processing….ctnd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387900" y="1376398"/>
            <a:ext cx="8368200" cy="491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Calibri"/>
              <a:buChar char="●"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Null values are deleted or filled with appropriate values</a:t>
            </a:r>
            <a:endParaRPr sz="300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Calibri"/>
              <a:buChar char="●"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GPA scores available were based on different point systems, so all the GPA scores were uniformly scaled to 4 point scale by using normalize functions. 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Calibri"/>
              <a:buChar char="●"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All the unnecessary columns are dropped.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Calibri"/>
              <a:buChar char="●"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Changed the order of columns making train and test dataset for algorithm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000" b="0">
                <a:solidFill>
                  <a:schemeClr val="dk1"/>
                </a:solidFill>
              </a:rPr>
              <a:t>						 						</a:t>
            </a:r>
            <a:endParaRPr sz="1000" b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			 		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Char char="●"/>
            </a:pPr>
            <a:endParaRPr sz="3000" b="0">
              <a:solidFill>
                <a:srgbClr val="FBFBFB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0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518025" y="6107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Pre Processing….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387900" y="1376398"/>
            <a:ext cx="8368200" cy="491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 Initial dataset after web scraping the data and merging the csv files.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000" b="0">
                <a:solidFill>
                  <a:schemeClr val="dk1"/>
                </a:solidFill>
              </a:rPr>
              <a:t>						 						</a:t>
            </a:r>
            <a:endParaRPr sz="1000" b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			 		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</a:t>
            </a:r>
            <a:endParaRPr sz="1100" b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>
              <a:solidFill>
                <a:srgbClr val="FBFBFB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50" y="3077325"/>
            <a:ext cx="8976698" cy="3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518025" y="6107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Pre Processing….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387900" y="1376398"/>
            <a:ext cx="8368200" cy="491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 Dataset after setting the names of the columns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000" b="0">
                <a:solidFill>
                  <a:schemeClr val="dk1"/>
                </a:solidFill>
              </a:rPr>
              <a:t>						 						</a:t>
            </a:r>
            <a:endParaRPr sz="1000" b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			 		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</a:t>
            </a:r>
            <a:endParaRPr sz="1100" b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>
              <a:solidFill>
                <a:srgbClr val="FBFBFB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76301"/>
            <a:ext cx="9144000" cy="378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0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518025" y="6107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Pre Processing….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387900" y="1376398"/>
            <a:ext cx="8368200" cy="491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 Description of the numerical data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000" b="0">
                <a:solidFill>
                  <a:schemeClr val="dk1"/>
                </a:solidFill>
              </a:rPr>
              <a:t>						 						</a:t>
            </a:r>
            <a:endParaRPr sz="1000" b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			 		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</a:t>
            </a:r>
            <a:endParaRPr sz="1100" b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>
              <a:solidFill>
                <a:srgbClr val="FBFBFB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26153"/>
            <a:ext cx="9143998" cy="3905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0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387900" y="2204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Pre Processing….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3"/>
          <p:cNvSpPr txBox="1">
            <a:spLocks noGrp="1"/>
          </p:cNvSpPr>
          <p:nvPr>
            <p:ph type="body" idx="1"/>
          </p:nvPr>
        </p:nvSpPr>
        <p:spPr>
          <a:xfrm>
            <a:off x="387900" y="1060448"/>
            <a:ext cx="8368200" cy="491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Converting the 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old GRE scores to 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new GRE scores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000" b="0">
                <a:solidFill>
                  <a:schemeClr val="dk1"/>
                </a:solidFill>
              </a:rPr>
              <a:t>						 						</a:t>
            </a:r>
            <a:endParaRPr sz="1000" b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			 		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</a:t>
            </a:r>
            <a:endParaRPr sz="1100" b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>
              <a:solidFill>
                <a:srgbClr val="FBFBFB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050" y="1135100"/>
            <a:ext cx="5772951" cy="572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0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387900" y="2204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Pre Processing….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4"/>
          <p:cNvSpPr txBox="1">
            <a:spLocks noGrp="1"/>
          </p:cNvSpPr>
          <p:nvPr>
            <p:ph type="body" idx="1"/>
          </p:nvPr>
        </p:nvSpPr>
        <p:spPr>
          <a:xfrm>
            <a:off x="387900" y="1060448"/>
            <a:ext cx="8368200" cy="491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Plots of the greV and greQ data.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000" b="0">
                <a:solidFill>
                  <a:schemeClr val="dk1"/>
                </a:solidFill>
              </a:rPr>
              <a:t>						 						</a:t>
            </a:r>
            <a:endParaRPr sz="1000" b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			 		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</a:t>
            </a:r>
            <a:endParaRPr sz="1100" b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>
              <a:solidFill>
                <a:srgbClr val="FBFBFB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44400"/>
            <a:ext cx="9144002" cy="425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0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387900" y="2204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Pre Processing….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5"/>
          <p:cNvSpPr txBox="1">
            <a:spLocks noGrp="1"/>
          </p:cNvSpPr>
          <p:nvPr>
            <p:ph type="body" idx="1"/>
          </p:nvPr>
        </p:nvSpPr>
        <p:spPr>
          <a:xfrm>
            <a:off x="387900" y="1060448"/>
            <a:ext cx="8368200" cy="491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Processed data which has only University name, gre scores of the user.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000" b="0">
                <a:solidFill>
                  <a:schemeClr val="dk1"/>
                </a:solidFill>
              </a:rPr>
              <a:t>						 						</a:t>
            </a:r>
            <a:endParaRPr sz="1000" b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			 		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</a:t>
            </a:r>
            <a:endParaRPr sz="1100" b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>
              <a:solidFill>
                <a:srgbClr val="FBFBFB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25" y="2323175"/>
            <a:ext cx="8920974" cy="39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0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518025" y="6107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Solution Implementation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6"/>
          <p:cNvSpPr txBox="1">
            <a:spLocks noGrp="1"/>
          </p:cNvSpPr>
          <p:nvPr>
            <p:ph type="body" idx="1"/>
          </p:nvPr>
        </p:nvSpPr>
        <p:spPr>
          <a:xfrm>
            <a:off x="387900" y="1376408"/>
            <a:ext cx="8368200" cy="41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	 	 	 		</a:t>
            </a:r>
            <a:endParaRPr sz="2400" b="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400"/>
              <a:buFont typeface="Calibri"/>
              <a:buChar char="●"/>
            </a:pPr>
            <a:r>
              <a:rPr lang="en-US" sz="24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In KNN, trained and Test data will be sent to algorithm to find the </a:t>
            </a:r>
            <a:r>
              <a:rPr lang="en-US" sz="2400" b="0" dirty="0" err="1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euclidean</a:t>
            </a:r>
            <a:r>
              <a:rPr lang="en-US" sz="24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 distance and the top 5 nearest neighbors are taken into consideration.</a:t>
            </a:r>
            <a:endParaRPr sz="24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400"/>
              <a:buFont typeface="Calibri"/>
              <a:buChar char="●"/>
            </a:pPr>
            <a:r>
              <a:rPr lang="en-US" sz="24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The features like GREA, GREV, GREQ, CGPA of the user as test data are taken as features and provide weightage to them to find the similarity score. and provide top 5 recommendations to the user.</a:t>
            </a:r>
            <a:endParaRPr sz="24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400"/>
              <a:buFont typeface="Calibri"/>
              <a:buChar char="●"/>
            </a:pPr>
            <a:r>
              <a:rPr lang="en-US" sz="24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 b="0" dirty="0" smtClean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eveloped </a:t>
            </a:r>
            <a:r>
              <a:rPr lang="en-US" sz="24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a User interface where user can easily provide his/her score details to the application and get recommendations.</a:t>
            </a:r>
            <a:endParaRPr sz="24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				</a:t>
            </a:r>
            <a:endParaRPr sz="24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			</a:t>
            </a:r>
            <a:endParaRPr sz="24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4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4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000" b="0" dirty="0">
                <a:solidFill>
                  <a:schemeClr val="dk1"/>
                </a:solidFill>
              </a:rPr>
              <a:t>						 						</a:t>
            </a:r>
            <a:endParaRPr sz="1000" b="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dirty="0">
                <a:solidFill>
                  <a:schemeClr val="dk1"/>
                </a:solidFill>
              </a:rPr>
              <a:t>					 				</a:t>
            </a:r>
            <a:endParaRPr sz="1100" b="0" dirty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dirty="0">
                <a:solidFill>
                  <a:schemeClr val="dk1"/>
                </a:solidFill>
              </a:rPr>
              <a:t>			</a:t>
            </a:r>
            <a:endParaRPr sz="1100" b="0" dirty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dirty="0">
                <a:solidFill>
                  <a:schemeClr val="dk1"/>
                </a:solidFill>
              </a:rPr>
              <a:t>		</a:t>
            </a:r>
            <a:endParaRPr sz="1100" b="0" dirty="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Char char="●"/>
            </a:pPr>
            <a:endParaRPr sz="3000" b="0" dirty="0">
              <a:solidFill>
                <a:srgbClr val="FBFBFB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2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2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b="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0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518025" y="6107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Test Evaluation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7"/>
          <p:cNvSpPr txBox="1">
            <a:spLocks noGrp="1"/>
          </p:cNvSpPr>
          <p:nvPr>
            <p:ph type="body" idx="1"/>
          </p:nvPr>
        </p:nvSpPr>
        <p:spPr>
          <a:xfrm>
            <a:off x="387900" y="1376399"/>
            <a:ext cx="8368200" cy="467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	 	 	 		</a:t>
            </a:r>
            <a:endParaRPr sz="2400" b="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Calibri"/>
              <a:buChar char="●"/>
            </a:pPr>
            <a:r>
              <a:rPr lang="en-US" sz="30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As there </a:t>
            </a:r>
            <a:r>
              <a:rPr lang="en-US" sz="3000" b="0" dirty="0" smtClean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lang="en-US" sz="30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User interface to the application, any user can test the website any time.</a:t>
            </a:r>
            <a:endParaRPr sz="30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Calibri"/>
              <a:buChar char="●"/>
            </a:pPr>
            <a:r>
              <a:rPr lang="en-US" sz="30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Planning to develop the feedback page where users can come back and provide feedback to the website and provide data in which University he/she got the admit. (if time permits)</a:t>
            </a:r>
            <a:endParaRPr sz="30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Calibri"/>
              <a:buChar char="●"/>
            </a:pPr>
            <a:r>
              <a:rPr lang="en-US" sz="30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By capturing </a:t>
            </a:r>
            <a:r>
              <a:rPr lang="en-US" sz="3000" b="0" dirty="0" smtClean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admission information I </a:t>
            </a:r>
            <a:r>
              <a:rPr lang="en-US" sz="30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can train my algorithm to increase accuracy.</a:t>
            </a:r>
            <a:endParaRPr sz="30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				</a:t>
            </a:r>
            <a:endParaRPr sz="24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			</a:t>
            </a:r>
            <a:endParaRPr sz="24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4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4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000" b="0" dirty="0">
                <a:solidFill>
                  <a:schemeClr val="dk1"/>
                </a:solidFill>
              </a:rPr>
              <a:t>						 						</a:t>
            </a:r>
            <a:endParaRPr sz="1000" b="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dirty="0">
                <a:solidFill>
                  <a:schemeClr val="dk1"/>
                </a:solidFill>
              </a:rPr>
              <a:t>					 				</a:t>
            </a:r>
            <a:endParaRPr sz="1100" b="0" dirty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dirty="0">
                <a:solidFill>
                  <a:schemeClr val="dk1"/>
                </a:solidFill>
              </a:rPr>
              <a:t>			</a:t>
            </a:r>
            <a:endParaRPr sz="1100" b="0" dirty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dirty="0">
                <a:solidFill>
                  <a:schemeClr val="dk1"/>
                </a:solidFill>
              </a:rPr>
              <a:t>		</a:t>
            </a:r>
            <a:endParaRPr sz="1100" b="0" dirty="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Char char="●"/>
            </a:pPr>
            <a:endParaRPr sz="3000" b="0" dirty="0">
              <a:solidFill>
                <a:srgbClr val="FBFBFB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2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2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b="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0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518025" y="6107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>
            <a:off x="387900" y="1525408"/>
            <a:ext cx="8368200" cy="41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 	 	 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Char char="●"/>
            </a:pPr>
            <a:r>
              <a:rPr lang="en-US" sz="3000" b="0">
                <a:solidFill>
                  <a:srgbClr val="FBFBFB"/>
                </a:solidFill>
              </a:rPr>
              <a:t>Problem Statement</a:t>
            </a:r>
            <a:endParaRPr sz="3000" b="0">
              <a:solidFill>
                <a:srgbClr val="FBFBFB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Char char="●"/>
            </a:pPr>
            <a:r>
              <a:rPr lang="en-US" sz="3000" b="0">
                <a:solidFill>
                  <a:srgbClr val="FBFBFB"/>
                </a:solidFill>
              </a:rPr>
              <a:t>Approach</a:t>
            </a:r>
            <a:endParaRPr sz="3000" b="0">
              <a:solidFill>
                <a:srgbClr val="FBFBFB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Char char="●"/>
            </a:pPr>
            <a:r>
              <a:rPr lang="en-US" sz="3000" b="0">
                <a:solidFill>
                  <a:srgbClr val="FBFBFB"/>
                </a:solidFill>
              </a:rPr>
              <a:t>Data Characteristics</a:t>
            </a:r>
            <a:endParaRPr sz="3000" b="0">
              <a:solidFill>
                <a:srgbClr val="FBFBFB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Char char="●"/>
            </a:pPr>
            <a:r>
              <a:rPr lang="en-US" sz="3000" b="0">
                <a:solidFill>
                  <a:srgbClr val="FBFBFB"/>
                </a:solidFill>
              </a:rPr>
              <a:t>Data Preprocessing</a:t>
            </a:r>
            <a:endParaRPr sz="3000" b="0">
              <a:solidFill>
                <a:srgbClr val="FBFBFB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Char char="●"/>
            </a:pPr>
            <a:r>
              <a:rPr lang="en-US" sz="3000" b="0">
                <a:solidFill>
                  <a:srgbClr val="FBFBFB"/>
                </a:solidFill>
              </a:rPr>
              <a:t>Solution Implementation</a:t>
            </a:r>
            <a:endParaRPr sz="3000" b="0">
              <a:solidFill>
                <a:srgbClr val="FBFBFB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Char char="●"/>
            </a:pPr>
            <a:r>
              <a:rPr lang="en-US" sz="3000" b="0">
                <a:solidFill>
                  <a:srgbClr val="FBFBFB"/>
                </a:solidFill>
              </a:rPr>
              <a:t>Test Evaluation</a:t>
            </a:r>
            <a:endParaRPr sz="3000" b="0">
              <a:solidFill>
                <a:srgbClr val="FBFBFB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Char char="●"/>
            </a:pPr>
            <a:r>
              <a:rPr lang="en-US" sz="3000" b="0">
                <a:solidFill>
                  <a:srgbClr val="FBFBFB"/>
                </a:solidFill>
              </a:rPr>
              <a:t>Summary</a:t>
            </a:r>
            <a:endParaRPr sz="3000" b="0">
              <a:solidFill>
                <a:srgbClr val="FBFBFB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/>
          <p:nvPr/>
        </p:nvSpPr>
        <p:spPr>
          <a:xfrm>
            <a:off x="0" y="-9144"/>
            <a:ext cx="9144000" cy="6857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8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312166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</a:rPr>
              <a:t>Summary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423850" y="921900"/>
            <a:ext cx="7980000" cy="5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4275" rIns="0" bIns="0" anchor="t" anchorCtr="0">
            <a:noAutofit/>
          </a:bodyPr>
          <a:lstStyle/>
          <a:p>
            <a:pPr marL="457200" marR="508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 dirty="0">
                <a:solidFill>
                  <a:srgbClr val="FFFFFF"/>
                </a:solidFill>
              </a:rPr>
              <a:t>In short, This project will help students in decision making of which University to choose for their higher education in other countries like USA.</a:t>
            </a:r>
            <a:endParaRPr sz="3000" dirty="0">
              <a:solidFill>
                <a:srgbClr val="FFFFFF"/>
              </a:solidFill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 dirty="0">
                <a:solidFill>
                  <a:srgbClr val="FFFFFF"/>
                </a:solidFill>
              </a:rPr>
              <a:t>with the User friendly web Interface which takes in test scores, helps students apply to the Universities in which there is a high chance of getting the admit.</a:t>
            </a:r>
            <a:endParaRPr sz="3000" dirty="0">
              <a:solidFill>
                <a:srgbClr val="FFFFFF"/>
              </a:solidFill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 dirty="0">
                <a:solidFill>
                  <a:srgbClr val="FFFFFF"/>
                </a:solidFill>
              </a:rPr>
              <a:t>Data Mining techniques like KNN and Feature weighted algorithms are used</a:t>
            </a:r>
            <a:endParaRPr sz="3000" dirty="0">
              <a:solidFill>
                <a:srgbClr val="FFFFFF"/>
              </a:solidFill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197" name="Google Shape;197;p28"/>
          <p:cNvSpPr/>
          <p:nvPr/>
        </p:nvSpPr>
        <p:spPr>
          <a:xfrm>
            <a:off x="7162800" y="6096000"/>
            <a:ext cx="1981200" cy="762000"/>
          </a:xfrm>
          <a:prstGeom prst="rect">
            <a:avLst/>
          </a:prstGeom>
          <a:solidFill>
            <a:srgbClr val="007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/>
          <p:nvPr/>
        </p:nvSpPr>
        <p:spPr>
          <a:xfrm>
            <a:off x="0" y="-9144"/>
            <a:ext cx="9144000" cy="6857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8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312166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rgbClr val="FFFFFF"/>
                </a:solidFill>
              </a:rPr>
              <a:t>References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350219" y="940304"/>
            <a:ext cx="7980000" cy="5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4275" rIns="0" bIns="0" anchor="t" anchorCtr="0">
            <a:noAutofit/>
          </a:bodyPr>
          <a:lstStyle/>
          <a:p>
            <a:pPr marL="457200" marR="508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457200" indent="-419100">
              <a:buClr>
                <a:srgbClr val="FFFFFF"/>
              </a:buClr>
              <a:buSzPts val="3000"/>
              <a:buFont typeface="Arial"/>
              <a:buChar char="●"/>
            </a:pPr>
            <a:r>
              <a:rPr lang="en-US" sz="3200" dirty="0" smtClean="0">
                <a:solidFill>
                  <a:srgbClr val="FFFFFF"/>
                </a:solidFill>
              </a:rPr>
              <a:t>https://</a:t>
            </a:r>
            <a:r>
              <a:rPr lang="en-US" sz="3200" dirty="0" err="1">
                <a:solidFill>
                  <a:srgbClr val="FFFFFF"/>
                </a:solidFill>
              </a:rPr>
              <a:t>www.semanticscholar.org</a:t>
            </a:r>
            <a:r>
              <a:rPr lang="en-US" sz="3200" dirty="0">
                <a:solidFill>
                  <a:srgbClr val="FFFFFF"/>
                </a:solidFill>
              </a:rPr>
              <a:t>/paper/Recommender-System-for-Graduate-Studies-in-USA- Suresh/22924fda3f293f80a3f62f32799c08d0b81a9b20 </a:t>
            </a:r>
            <a:endParaRPr lang="en-US" sz="3200" dirty="0" smtClean="0">
              <a:solidFill>
                <a:srgbClr val="FFFFFF"/>
              </a:solidFill>
            </a:endParaRPr>
          </a:p>
          <a:p>
            <a:pPr marL="457200" indent="-419100">
              <a:buClr>
                <a:srgbClr val="FFFFFF"/>
              </a:buClr>
              <a:buSzPts val="3000"/>
              <a:buFont typeface="Arial"/>
              <a:buChar char="●"/>
            </a:pPr>
            <a:r>
              <a:rPr lang="en-US" sz="3200" dirty="0" smtClean="0">
                <a:solidFill>
                  <a:srgbClr val="FFFFFF"/>
                </a:solidFill>
              </a:rPr>
              <a:t>http://:</a:t>
            </a:r>
            <a:r>
              <a:rPr lang="en-US" sz="3200" dirty="0">
                <a:solidFill>
                  <a:srgbClr val="FFFFFF"/>
                </a:solidFill>
              </a:rPr>
              <a:t>//</a:t>
            </a:r>
            <a:r>
              <a:rPr lang="en-US" sz="3200" dirty="0" err="1">
                <a:solidFill>
                  <a:srgbClr val="FFFFFF"/>
                </a:solidFill>
              </a:rPr>
              <a:t>ieeexplore.ieee.org</a:t>
            </a:r>
            <a:r>
              <a:rPr lang="en-US" sz="3200" dirty="0">
                <a:solidFill>
                  <a:srgbClr val="FFFFFF"/>
                </a:solidFill>
              </a:rPr>
              <a:t>/document/7760053 </a:t>
            </a:r>
          </a:p>
          <a:p>
            <a:endParaRPr lang="en-US" sz="3200" dirty="0">
              <a:solidFill>
                <a:srgbClr val="FFFFFF"/>
              </a:solidFill>
            </a:endParaRPr>
          </a:p>
          <a:p>
            <a:endParaRPr lang="en-US" sz="3200" dirty="0">
              <a:solidFill>
                <a:srgbClr val="FFFFFF"/>
              </a:solidFill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197" name="Google Shape;197;p28"/>
          <p:cNvSpPr/>
          <p:nvPr/>
        </p:nvSpPr>
        <p:spPr>
          <a:xfrm>
            <a:off x="7162800" y="6096000"/>
            <a:ext cx="1981200" cy="762000"/>
          </a:xfrm>
          <a:prstGeom prst="rect">
            <a:avLst/>
          </a:prstGeom>
          <a:solidFill>
            <a:srgbClr val="007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7952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9"/>
          <p:cNvSpPr txBox="1">
            <a:spLocks noGrp="1"/>
          </p:cNvSpPr>
          <p:nvPr>
            <p:ph type="title"/>
          </p:nvPr>
        </p:nvSpPr>
        <p:spPr>
          <a:xfrm>
            <a:off x="535940" y="785875"/>
            <a:ext cx="1734185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Conclusion</a:t>
            </a:r>
            <a:endParaRPr/>
          </a:p>
        </p:txBody>
      </p:sp>
      <p:sp>
        <p:nvSpPr>
          <p:cNvPr id="204" name="Google Shape;204;p29"/>
          <p:cNvSpPr/>
          <p:nvPr/>
        </p:nvSpPr>
        <p:spPr>
          <a:xfrm>
            <a:off x="0" y="-1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609600" y="2667000"/>
            <a:ext cx="807211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sz="6600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9"/>
          <p:cNvSpPr/>
          <p:nvPr/>
        </p:nvSpPr>
        <p:spPr>
          <a:xfrm>
            <a:off x="7239000" y="5867400"/>
            <a:ext cx="1828800" cy="914400"/>
          </a:xfrm>
          <a:prstGeom prst="rect">
            <a:avLst/>
          </a:prstGeom>
          <a:solidFill>
            <a:srgbClr val="007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518025" y="6107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>
            <a:off x="387900" y="1525399"/>
            <a:ext cx="8368200" cy="452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 	 	 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Char char="●"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For an aspiring student who wants to apply for higher studies in other countries, university selection process is a challenging task.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Char char="●"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Lot of different criteria need to considered during application process based on individual’s requirement.</a:t>
            </a:r>
            <a:endParaRPr sz="3000" b="0">
              <a:solidFill>
                <a:srgbClr val="FBFBFB"/>
              </a:solidFill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Char char="●"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This problem can be addressed by modeling a recommender system based on various classification algorithms.</a:t>
            </a:r>
            <a:endParaRPr sz="3000" b="0">
              <a:solidFill>
                <a:srgbClr val="FBFBFB"/>
              </a:solidFill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Char char="●"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In this project based on the Graduate and Undergraduate student dataset and user profile, a list of 10 best universities will be suggested such that it maximizes the chances of a student getting admission into those universities. 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0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518025" y="6107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>
            <a:off x="417782" y="1657727"/>
            <a:ext cx="8368200" cy="41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dirty="0">
                <a:solidFill>
                  <a:srgbClr val="FBFBFB"/>
                </a:solidFill>
              </a:rPr>
              <a:t>					</a:t>
            </a:r>
            <a:endParaRPr sz="3000" b="0" dirty="0">
              <a:solidFill>
                <a:srgbClr val="FBFBFB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FBFBFB"/>
                </a:solidFill>
              </a:rPr>
              <a:t>As we have large set of data and User profile, I planned to use </a:t>
            </a:r>
            <a:r>
              <a:rPr lang="en-US" sz="2400" b="0" dirty="0" smtClean="0">
                <a:solidFill>
                  <a:srgbClr val="FBFBFB"/>
                </a:solidFill>
              </a:rPr>
              <a:t>Knowledge based recommendation techniques using </a:t>
            </a:r>
            <a:r>
              <a:rPr lang="en-US" sz="2400" b="0" dirty="0">
                <a:solidFill>
                  <a:srgbClr val="FBFBFB"/>
                </a:solidFill>
              </a:rPr>
              <a:t>two different </a:t>
            </a:r>
            <a:r>
              <a:rPr lang="en-US" sz="2400" b="0" dirty="0" smtClean="0">
                <a:solidFill>
                  <a:srgbClr val="FBFBFB"/>
                </a:solidFill>
              </a:rPr>
              <a:t>models. For Graduate </a:t>
            </a:r>
            <a:r>
              <a:rPr lang="en-US" sz="2400" b="0" dirty="0" err="1" smtClean="0">
                <a:solidFill>
                  <a:srgbClr val="FBFBFB"/>
                </a:solidFill>
              </a:rPr>
              <a:t>recmendations</a:t>
            </a:r>
            <a:r>
              <a:rPr lang="en-US" sz="2400" b="0" dirty="0" smtClean="0">
                <a:solidFill>
                  <a:srgbClr val="FBFBFB"/>
                </a:solidFill>
              </a:rPr>
              <a:t> it is Case based knowledge </a:t>
            </a:r>
            <a:r>
              <a:rPr lang="en-US" sz="2400" b="0" dirty="0" err="1" smtClean="0">
                <a:solidFill>
                  <a:srgbClr val="FBFBFB"/>
                </a:solidFill>
              </a:rPr>
              <a:t>recmendation</a:t>
            </a:r>
            <a:r>
              <a:rPr lang="en-US" sz="2400" b="0" dirty="0">
                <a:solidFill>
                  <a:srgbClr val="FBFBFB"/>
                </a:solidFill>
              </a:rPr>
              <a:t> </a:t>
            </a:r>
            <a:r>
              <a:rPr lang="en-US" sz="2400" b="0" dirty="0" smtClean="0">
                <a:solidFill>
                  <a:srgbClr val="FBFBFB"/>
                </a:solidFill>
              </a:rPr>
              <a:t>and for Under graduate recommendations its </a:t>
            </a:r>
            <a:r>
              <a:rPr lang="en-US" sz="2400" b="0" dirty="0" err="1" smtClean="0">
                <a:solidFill>
                  <a:srgbClr val="FBFBFB"/>
                </a:solidFill>
              </a:rPr>
              <a:t>constaint</a:t>
            </a:r>
            <a:r>
              <a:rPr lang="en-US" sz="2400" b="0" dirty="0" smtClean="0">
                <a:solidFill>
                  <a:srgbClr val="FBFBFB"/>
                </a:solidFill>
              </a:rPr>
              <a:t> based </a:t>
            </a:r>
            <a:r>
              <a:rPr lang="en-US" sz="2400" b="0" dirty="0" err="1" smtClean="0">
                <a:solidFill>
                  <a:srgbClr val="FBFBFB"/>
                </a:solidFill>
              </a:rPr>
              <a:t>recommendaton</a:t>
            </a:r>
            <a:r>
              <a:rPr lang="en-US" sz="2400" b="0" dirty="0" smtClean="0">
                <a:solidFill>
                  <a:srgbClr val="FBFBFB"/>
                </a:solidFill>
              </a:rPr>
              <a:t>.</a:t>
            </a:r>
            <a:endParaRPr sz="2400" b="0" dirty="0">
              <a:solidFill>
                <a:srgbClr val="FBFBFB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FBFBFB"/>
                </a:solidFill>
              </a:rPr>
              <a:t> </a:t>
            </a:r>
            <a:endParaRPr sz="2400" b="0" dirty="0">
              <a:solidFill>
                <a:srgbClr val="FBFBFB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Char char="●"/>
            </a:pPr>
            <a:r>
              <a:rPr lang="en-US" sz="2400" b="0" dirty="0">
                <a:solidFill>
                  <a:srgbClr val="FBFBFB"/>
                </a:solidFill>
              </a:rPr>
              <a:t>K-Nearest Neighbors </a:t>
            </a:r>
            <a:endParaRPr sz="2400" b="0" dirty="0">
              <a:solidFill>
                <a:srgbClr val="FBFBFB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Char char="●"/>
            </a:pPr>
            <a:r>
              <a:rPr lang="en-US" sz="2400" b="0" dirty="0">
                <a:solidFill>
                  <a:srgbClr val="FBFBFB"/>
                </a:solidFill>
              </a:rPr>
              <a:t>Feature weighted algorithms. </a:t>
            </a:r>
            <a:endParaRPr sz="2400" b="0" dirty="0">
              <a:solidFill>
                <a:srgbClr val="FBFBFB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2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2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b="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0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518025" y="6107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 Nearest Neighbors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1"/>
          </p:nvPr>
        </p:nvSpPr>
        <p:spPr>
          <a:xfrm>
            <a:off x="387900" y="1819158"/>
            <a:ext cx="8368200" cy="41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In KNN, the trained data is compared with test data and distances are calculated using Euclidean distance. It then classifies an instance by finding its nearest neighbors and recommend the top n nearest neighbor universities. Algorithm is stated as below.</a:t>
            </a:r>
            <a:endParaRPr sz="24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400"/>
              <a:buFont typeface="Calibri"/>
              <a:buChar char="●"/>
            </a:pPr>
            <a:r>
              <a:rPr lang="en-US" sz="24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Initialize the value of k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400"/>
              <a:buFont typeface="Calibri"/>
              <a:buChar char="●"/>
            </a:pPr>
            <a:r>
              <a:rPr lang="en-US" sz="24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For getting recommendation, iterate from 1 to number of trained data.</a:t>
            </a:r>
            <a:endParaRPr sz="24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400"/>
              <a:buFont typeface="Calibri"/>
              <a:buChar char="●"/>
            </a:pPr>
            <a:r>
              <a:rPr lang="en-US" sz="24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Calculate distance between test data and each row</a:t>
            </a:r>
            <a:endParaRPr sz="24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400"/>
              <a:buFont typeface="Calibri"/>
              <a:buChar char="●"/>
            </a:pPr>
            <a:r>
              <a:rPr lang="en-US" sz="24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Sort the distances in ascending order</a:t>
            </a:r>
            <a:endParaRPr sz="24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400"/>
              <a:buFont typeface="Calibri"/>
              <a:buChar char="●"/>
            </a:pPr>
            <a:r>
              <a:rPr lang="en-US" sz="24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Get top k rows and recommend to the user</a:t>
            </a:r>
            <a:br>
              <a:rPr lang="en-US" sz="24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 b="0">
                <a:solidFill>
                  <a:schemeClr val="dk1"/>
                </a:solidFill>
              </a:rPr>
              <a:t>						 						</a:t>
            </a:r>
            <a:endParaRPr sz="1000" b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			 				</a:t>
            </a:r>
            <a:endParaRPr sz="3000" b="0">
              <a:solidFill>
                <a:srgbClr val="FBFBFB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0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518025" y="6107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Feature Weighted Algorithm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387900" y="1819158"/>
            <a:ext cx="8368200" cy="41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>
                <a:latin typeface="Calibri"/>
                <a:ea typeface="Calibri"/>
                <a:cs typeface="Calibri"/>
                <a:sym typeface="Calibri"/>
              </a:rPr>
              <a:t>The Weightage of all the features are taken and find the similarity score. Based on the similarity score, The universities with highest similarity is recommended.</a:t>
            </a:r>
            <a:endParaRPr sz="30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>
                <a:latin typeface="Calibri"/>
                <a:ea typeface="Calibri"/>
                <a:cs typeface="Calibri"/>
                <a:sym typeface="Calibri"/>
              </a:rPr>
              <a:t>Suppose w1 and w2 are the weights and f1 and f2 are the features the similarity is calculated by formula</a:t>
            </a:r>
            <a:endParaRPr sz="30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>
                <a:latin typeface="Calibri"/>
                <a:ea typeface="Calibri"/>
                <a:cs typeface="Calibri"/>
                <a:sym typeface="Calibri"/>
              </a:rPr>
              <a:t>               Similarity Score = w1*f1+w2*(1-f1)	</a:t>
            </a:r>
            <a:r>
              <a:rPr lang="en-US" sz="1000" b="0">
                <a:solidFill>
                  <a:schemeClr val="dk1"/>
                </a:solidFill>
              </a:rPr>
              <a:t>						 						</a:t>
            </a:r>
            <a:endParaRPr sz="1000" b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			 		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</a:t>
            </a:r>
            <a:endParaRPr sz="3000" b="0">
              <a:solidFill>
                <a:srgbClr val="FBFBFB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0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518025" y="6107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Block Diagram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387900" y="1819158"/>
            <a:ext cx="8368200" cy="41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solidFill>
                  <a:schemeClr val="dk1"/>
                </a:solidFill>
              </a:rPr>
              <a:t>						 						</a:t>
            </a:r>
            <a:endParaRPr sz="1000" b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			 		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Char char="●"/>
            </a:pPr>
            <a:endParaRPr sz="3000" b="0">
              <a:solidFill>
                <a:srgbClr val="FBFBFB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9150"/>
            <a:ext cx="9144001" cy="50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0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518025" y="6107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387900" y="1376408"/>
            <a:ext cx="8368200" cy="41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	 	 	 		</a:t>
            </a:r>
            <a:endParaRPr sz="24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The first step in building any recommendation system is the identification of the data set. </a:t>
            </a:r>
            <a:endParaRPr sz="30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Calibri"/>
              <a:buChar char="●"/>
            </a:pPr>
            <a:r>
              <a:rPr lang="en-US" sz="30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Graduate student data was scraped from </a:t>
            </a:r>
            <a:r>
              <a:rPr lang="en-US" sz="3000" b="0" dirty="0" err="1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www.thegradcafe.com</a:t>
            </a:r>
            <a:r>
              <a:rPr lang="en-US" sz="30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 and the Undergraduate student data was scraped from https://</a:t>
            </a:r>
            <a:r>
              <a:rPr lang="en-US" sz="3000" b="0" dirty="0" err="1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collegescorecard.ed.gov</a:t>
            </a:r>
            <a:r>
              <a:rPr lang="en-US" sz="30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/data/. </a:t>
            </a:r>
            <a:endParaRPr sz="30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Calibri"/>
              <a:buChar char="●"/>
            </a:pPr>
            <a:r>
              <a:rPr lang="en-US" sz="3000" b="0" dirty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About 271807 rows of raw student data was obtained as a result of web scraping, which is being processed to use as final dataset. </a:t>
            </a:r>
            <a:endParaRPr sz="3000" b="0" dirty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				</a:t>
            </a:r>
            <a:endParaRPr sz="24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			</a:t>
            </a:r>
            <a:endParaRPr sz="24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4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4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000" b="0" dirty="0">
                <a:solidFill>
                  <a:schemeClr val="dk1"/>
                </a:solidFill>
              </a:rPr>
              <a:t>						 						</a:t>
            </a:r>
            <a:endParaRPr sz="1000" b="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dirty="0">
                <a:solidFill>
                  <a:schemeClr val="dk1"/>
                </a:solidFill>
              </a:rPr>
              <a:t>					 				</a:t>
            </a:r>
            <a:endParaRPr sz="1100" b="0" dirty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dirty="0">
                <a:solidFill>
                  <a:schemeClr val="dk1"/>
                </a:solidFill>
              </a:rPr>
              <a:t>			</a:t>
            </a:r>
            <a:endParaRPr sz="1100" b="0" dirty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dirty="0">
                <a:solidFill>
                  <a:schemeClr val="dk1"/>
                </a:solidFill>
              </a:rPr>
              <a:t>		</a:t>
            </a:r>
            <a:endParaRPr sz="1100" b="0" dirty="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Char char="●"/>
            </a:pPr>
            <a:endParaRPr sz="3000" b="0" dirty="0">
              <a:solidFill>
                <a:srgbClr val="FBFBFB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2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200" b="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b="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A0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518025" y="610700"/>
            <a:ext cx="8368200" cy="9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DataSet Characteristics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387900" y="1376408"/>
            <a:ext cx="8368200" cy="41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 	 	 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Calibri"/>
              <a:buChar char="●"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The Graduate Student data has the columns related to their GRE and TOEFL scores and University name they got admitted/rejected into.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Calibri"/>
              <a:buChar char="●"/>
            </a:pPr>
            <a:r>
              <a:rPr lang="en-US" sz="3000" b="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The UnderGraduate Student data contains the columns related to SAT scores and in which University they got admitted/Rejected into.</a:t>
            </a:r>
            <a:endParaRPr sz="3000" b="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4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000" b="0">
                <a:solidFill>
                  <a:schemeClr val="dk1"/>
                </a:solidFill>
              </a:rPr>
              <a:t>						 						</a:t>
            </a:r>
            <a:endParaRPr sz="1000" b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			 		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chemeClr val="dk1"/>
                </a:solidFill>
              </a:rPr>
              <a:t>		</a:t>
            </a:r>
            <a:endParaRPr sz="1100" b="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Char char="●"/>
            </a:pPr>
            <a:endParaRPr sz="3000" b="0">
              <a:solidFill>
                <a:srgbClr val="FBFBFB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2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524</Words>
  <Application>Microsoft Macintosh PowerPoint</Application>
  <PresentationFormat>On-screen Show (4:3)</PresentationFormat>
  <Paragraphs>270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USA University Recommendation System</vt:lpstr>
      <vt:lpstr>Agenda</vt:lpstr>
      <vt:lpstr>Problem Statement</vt:lpstr>
      <vt:lpstr>Approach</vt:lpstr>
      <vt:lpstr>K Nearest Neighbors</vt:lpstr>
      <vt:lpstr>Feature Weighted Algorithm</vt:lpstr>
      <vt:lpstr>Block Diagram</vt:lpstr>
      <vt:lpstr>Dataset</vt:lpstr>
      <vt:lpstr>DataSet Characteristics</vt:lpstr>
      <vt:lpstr>Data Pre Processing</vt:lpstr>
      <vt:lpstr>Data Pre Processing….ctnd</vt:lpstr>
      <vt:lpstr>Data Pre Processing….</vt:lpstr>
      <vt:lpstr>Data Pre Processing….</vt:lpstr>
      <vt:lpstr>Data Pre Processing….</vt:lpstr>
      <vt:lpstr>Data Pre Processing….</vt:lpstr>
      <vt:lpstr>Data Pre Processing….</vt:lpstr>
      <vt:lpstr>Data Pre Processing….</vt:lpstr>
      <vt:lpstr>Solution Implementation</vt:lpstr>
      <vt:lpstr>Test Evaluation</vt:lpstr>
      <vt:lpstr>Summary</vt:lpstr>
      <vt:lpstr>References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 University Recommendation System</dc:title>
  <cp:lastModifiedBy>Sagar Kanakadandi</cp:lastModifiedBy>
  <cp:revision>6</cp:revision>
  <dcterms:modified xsi:type="dcterms:W3CDTF">2019-08-08T23:14:55Z</dcterms:modified>
</cp:coreProperties>
</file>