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27"/>
  </p:handoutMasterIdLst>
  <p:sldIdLst>
    <p:sldId id="483" r:id="rId3"/>
    <p:sldId id="264" r:id="rId4"/>
    <p:sldId id="260" r:id="rId5"/>
    <p:sldId id="347" r:id="rId6"/>
    <p:sldId id="354" r:id="rId7"/>
    <p:sldId id="356" r:id="rId8"/>
    <p:sldId id="316" r:id="rId10"/>
    <p:sldId id="440" r:id="rId11"/>
    <p:sldId id="315" r:id="rId12"/>
    <p:sldId id="317" r:id="rId13"/>
    <p:sldId id="443" r:id="rId14"/>
    <p:sldId id="355" r:id="rId15"/>
    <p:sldId id="314" r:id="rId16"/>
    <p:sldId id="426" r:id="rId17"/>
    <p:sldId id="318" r:id="rId18"/>
    <p:sldId id="408" r:id="rId19"/>
    <p:sldId id="409" r:id="rId20"/>
    <p:sldId id="322" r:id="rId21"/>
    <p:sldId id="319" r:id="rId22"/>
    <p:sldId id="320" r:id="rId23"/>
    <p:sldId id="411" r:id="rId24"/>
    <p:sldId id="414" r:id="rId25"/>
    <p:sldId id="415" r:id="rId26"/>
  </p:sldIdLst>
  <p:sldSz cx="12192000" cy="6858000"/>
  <p:notesSz cx="6858000" cy="9144000"/>
  <p:embeddedFontLst>
    <p:embeddedFont>
      <p:font typeface="SimSun" panose="02010600030101010101" pitchFamily="2" charset="-122"/>
      <p:regular r:id="rId32"/>
    </p:embeddedFont>
    <p:embeddedFont>
      <p:font typeface="Calibri" panose="020F0502020204030204" charset="0"/>
      <p:regular r:id="rId33"/>
      <p:bold r:id="rId34"/>
      <p:italic r:id="rId35"/>
      <p:boldItalic r:id="rId36"/>
    </p:embeddedFont>
    <p:embeddedFont>
      <p:font typeface="Britannic Bold" panose="020B0903060703020204" pitchFamily="34" charset="0"/>
      <p:regular r:id="rId3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2B59"/>
    <a:srgbClr val="624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9" d="100"/>
          <a:sy n="69" d="100"/>
        </p:scale>
        <p:origin x="-738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3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3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535" y="568960"/>
            <a:ext cx="8964295" cy="1852295"/>
          </a:xfrm>
        </p:spPr>
        <p:txBody>
          <a:bodyPr>
            <a:normAutofit/>
          </a:bodyPr>
          <a:p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Capstone Project on </a:t>
            </a:r>
            <a:br>
              <a:rPr lang="en-US" b="1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The Adult Income Dataset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9425" y="4399280"/>
            <a:ext cx="6236335" cy="1798955"/>
          </a:xfrm>
        </p:spPr>
        <p:txBody>
          <a:bodyPr/>
          <a:p>
            <a:r>
              <a:rPr lang="en-US"/>
              <a:t>Name : Adarsh Lokhande</a:t>
            </a:r>
            <a:endParaRPr lang="en-US"/>
          </a:p>
          <a:p>
            <a:r>
              <a:rPr lang="en-US"/>
              <a:t>Degree : Bachelor of Technology</a:t>
            </a:r>
            <a:endParaRPr lang="en-US"/>
          </a:p>
          <a:p>
            <a:r>
              <a:rPr lang="en-US"/>
              <a:t>Passout : 2021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0927" y="390889"/>
            <a:ext cx="10515600" cy="13255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This</a:t>
            </a:r>
            <a:r>
              <a:rPr lang="en-US" sz="2400" dirty="0" smtClean="0">
                <a:latin typeface="+mn-lt"/>
              </a:rPr>
              <a:t> is another </a:t>
            </a:r>
            <a:r>
              <a:rPr lang="en-US" sz="2400" dirty="0" err="1" smtClean="0">
                <a:latin typeface="+mn-lt"/>
              </a:rPr>
              <a:t>observation</a:t>
            </a:r>
            <a:r>
              <a:rPr lang="en-US" sz="2400" dirty="0" smtClean="0">
                <a:latin typeface="+mn-lt"/>
              </a:rPr>
              <a:t> from dataset , the </a:t>
            </a:r>
            <a:r>
              <a:rPr lang="en-US" sz="2400" dirty="0" err="1" smtClean="0">
                <a:latin typeface="+mn-lt"/>
              </a:rPr>
              <a:t>countplot</a:t>
            </a:r>
            <a:r>
              <a:rPr lang="en-US" sz="2400" dirty="0" smtClean="0">
                <a:latin typeface="+mn-lt"/>
              </a:rPr>
              <a:t> shows Sex </a:t>
            </a:r>
            <a:r>
              <a:rPr lang="en-US" sz="2400" dirty="0" err="1" smtClean="0">
                <a:latin typeface="+mn-lt"/>
              </a:rPr>
              <a:t>vs</a:t>
            </a:r>
            <a:r>
              <a:rPr lang="en-US" sz="2400" dirty="0" smtClean="0">
                <a:latin typeface="+mn-lt"/>
              </a:rPr>
              <a:t> income. </a:t>
            </a:r>
            <a:br>
              <a:rPr lang="en-US" sz="2400" dirty="0">
                <a:latin typeface="+mn-lt"/>
              </a:rPr>
            </a:br>
            <a:r>
              <a:rPr lang="en-US" sz="2400" dirty="0" smtClean="0">
                <a:latin typeface="+mn-lt"/>
              </a:rPr>
              <a:t>It shows that Males are higher income than females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44" y="1841679"/>
            <a:ext cx="8448541" cy="461063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/>
              <a:t>Visualization with the help of Box Plot</a:t>
            </a:r>
            <a:endParaRPr lang="en-US" sz="2400" b="1"/>
          </a:p>
        </p:txBody>
      </p:sp>
      <p:pic>
        <p:nvPicPr>
          <p:cNvPr id="4" name="Content Placeholder 3" descr="Screenshot (68)"/>
          <p:cNvPicPr>
            <a:picLocks noChangeAspect="1"/>
          </p:cNvPicPr>
          <p:nvPr>
            <p:ph idx="1"/>
          </p:nvPr>
        </p:nvPicPr>
        <p:blipFill>
          <a:blip r:embed="rId1"/>
          <a:srcRect l="5217" t="27053" r="41942" b="14274"/>
          <a:stretch>
            <a:fillRect/>
          </a:stretch>
        </p:blipFill>
        <p:spPr>
          <a:xfrm>
            <a:off x="1805305" y="1240790"/>
            <a:ext cx="8582025" cy="53613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9788" y="60296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Box plot</a:t>
            </a:r>
            <a:br>
              <a:rPr lang="en-US" sz="5400" b="1" dirty="0" smtClean="0">
                <a:solidFill>
                  <a:srgbClr val="002060"/>
                </a:solidFill>
              </a:rPr>
            </a:b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>
          <a:xfrm>
            <a:off x="347585" y="1266141"/>
            <a:ext cx="5157787" cy="1036883"/>
          </a:xfrm>
        </p:spPr>
        <p:txBody>
          <a:bodyPr/>
          <a:lstStyle/>
          <a:p>
            <a:r>
              <a:rPr lang="en-US" sz="2800" dirty="0"/>
              <a:t>B</a:t>
            </a:r>
            <a:r>
              <a:rPr lang="en-US" sz="2800" dirty="0" smtClean="0"/>
              <a:t>efore handling outliers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" y="2453005"/>
            <a:ext cx="5806440" cy="4154170"/>
          </a:xfrm>
        </p:spPr>
      </p:pic>
      <p:pic>
        <p:nvPicPr>
          <p:cNvPr id="21" name="Content Placeholder 2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481580"/>
            <a:ext cx="5568950" cy="412559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3" y="2838450"/>
            <a:ext cx="5414672" cy="333968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688" y="2838450"/>
            <a:ext cx="5040312" cy="3338513"/>
          </a:xfrm>
        </p:spPr>
      </p:pic>
      <p:sp>
        <p:nvSpPr>
          <p:cNvPr id="12" name="Text Placeholder 11"/>
          <p:cNvSpPr>
            <a:spLocks noGrp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   After Handling outliers.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/>
              <a:t>Handling Categorical to Numerical</a:t>
            </a:r>
            <a:endParaRPr lang="en-US" sz="3600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843411"/>
            <a:ext cx="10972800" cy="4525963"/>
          </a:xfrm>
        </p:spPr>
        <p:txBody>
          <a:bodyPr/>
          <a:p>
            <a:pPr marL="0" indent="0">
              <a:buNone/>
            </a:pPr>
            <a:r>
              <a:rPr lang="en-US"/>
              <a:t>from sklearn.preprocessing import LabelEncoder</a:t>
            </a:r>
            <a:endParaRPr lang="en-US"/>
          </a:p>
          <a:p>
            <a:pPr marL="0" indent="0">
              <a:buNone/>
            </a:pPr>
            <a:r>
              <a:rPr lang="en-US"/>
              <a:t>le = LabelEncoder()</a:t>
            </a:r>
            <a:endParaRPr lang="en-US"/>
          </a:p>
          <a:p>
            <a:pPr marL="0" indent="0">
              <a:buNone/>
            </a:pPr>
            <a:r>
              <a:rPr lang="en-US"/>
              <a:t># short way of applying encoder</a:t>
            </a:r>
            <a:endParaRPr lang="en-US"/>
          </a:p>
          <a:p>
            <a:pPr marL="0" indent="0">
              <a:buNone/>
            </a:pPr>
            <a:r>
              <a:rPr lang="en-US"/>
              <a:t>df[df.select_dtypes(include = ['object']).columns] = df[df.select_dtypes(include = ['object']).columns].apply(le.fit_transform)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4137025" cy="1013460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002060"/>
                </a:solidFill>
              </a:rPr>
              <a:t>Data Standardization :</a:t>
            </a:r>
            <a:endParaRPr lang="en-US" sz="2800" b="1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Standardization we have converted every entry between the range of mean = 0 and standard deviation = 1</a:t>
            </a:r>
            <a:endParaRPr lang="en-US"/>
          </a:p>
          <a:p>
            <a:r>
              <a:rPr lang="en-US"/>
              <a:t>We try to have a bell shape curved with normal distribution of our data</a:t>
            </a:r>
            <a:endParaRPr lang="en-US"/>
          </a:p>
          <a:p>
            <a:r>
              <a:rPr lang="en-US"/>
              <a:t>we performed standardization, because best fit line or curve is sensitive to new data points or outliers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002060"/>
                </a:solidFill>
              </a:rPr>
              <a:t>Data Balancing :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19775 records for class 0 [Income less than 50k$]</a:t>
            </a:r>
            <a:endParaRPr lang="en-US" dirty="0"/>
          </a:p>
          <a:p>
            <a:r>
              <a:rPr lang="en-US" dirty="0">
                <a:sym typeface="+mn-ea"/>
              </a:rPr>
              <a:t>We have 6273 records for class 1 [Income greater than 50k$]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Techniques to handle Imbalanced Data: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 Stratified Sampling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Oversampling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 err="1"/>
              <a:t>Undersampling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Over and </a:t>
            </a:r>
            <a:r>
              <a:rPr lang="en-US" dirty="0" err="1"/>
              <a:t>Undersampling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1527" y="374073"/>
            <a:ext cx="8118764" cy="103372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Stratified  Sampling </a:t>
            </a:r>
            <a:r>
              <a:rPr lang="en-US" sz="2800" b="1" dirty="0"/>
              <a:t>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45" y="1343660"/>
            <a:ext cx="11633200" cy="55143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ym typeface="+mn-ea"/>
              </a:rPr>
              <a:t>x_stratified</a:t>
            </a:r>
            <a:r>
              <a:rPr lang="en-US" dirty="0" smtClean="0">
                <a:sym typeface="+mn-ea"/>
              </a:rPr>
              <a:t> </a:t>
            </a:r>
            <a:r>
              <a:rPr lang="en-US" dirty="0">
                <a:sym typeface="+mn-ea"/>
              </a:rPr>
              <a:t>= </a:t>
            </a:r>
            <a:r>
              <a:rPr lang="en-US" dirty="0" err="1">
                <a:sym typeface="+mn-ea"/>
              </a:rPr>
              <a:t>final_df.iloc</a:t>
            </a:r>
            <a:r>
              <a:rPr lang="en-US" dirty="0">
                <a:sym typeface="+mn-ea"/>
              </a:rPr>
              <a:t>[:,:-1]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ym typeface="+mn-ea"/>
              </a:rPr>
              <a:t>y_stratified</a:t>
            </a:r>
            <a:r>
              <a:rPr lang="en-US" dirty="0" smtClean="0">
                <a:sym typeface="+mn-ea"/>
              </a:rPr>
              <a:t> </a:t>
            </a:r>
            <a:r>
              <a:rPr lang="en-US" dirty="0">
                <a:sym typeface="+mn-ea"/>
              </a:rPr>
              <a:t>= </a:t>
            </a:r>
            <a:r>
              <a:rPr lang="en-US" dirty="0" err="1">
                <a:sym typeface="+mn-ea"/>
              </a:rPr>
              <a:t>final_df.iloc</a:t>
            </a:r>
            <a:r>
              <a:rPr lang="en-US" dirty="0">
                <a:sym typeface="+mn-ea"/>
              </a:rPr>
              <a:t>[:,[-1]]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ym typeface="+mn-ea"/>
              </a:rPr>
              <a:t>x_train,x_test,y_train,y_test</a:t>
            </a:r>
            <a:r>
              <a:rPr lang="en-US" dirty="0" smtClean="0">
                <a:sym typeface="+mn-ea"/>
              </a:rPr>
              <a:t>=</a:t>
            </a:r>
            <a:r>
              <a:rPr lang="en-US" dirty="0" err="1" smtClean="0">
                <a:sym typeface="+mn-ea"/>
              </a:rPr>
              <a:t>train_test_split</a:t>
            </a:r>
            <a:r>
              <a:rPr lang="en-US" dirty="0" smtClean="0">
                <a:sym typeface="+mn-ea"/>
              </a:rPr>
              <a:t>(</a:t>
            </a:r>
            <a:r>
              <a:rPr lang="en-US" dirty="0" err="1" smtClean="0">
                <a:sym typeface="+mn-ea"/>
              </a:rPr>
              <a:t>x_stratified,y_stratified,train_size</a:t>
            </a:r>
            <a:r>
              <a:rPr lang="en-US" dirty="0" smtClean="0">
                <a:sym typeface="+mn-ea"/>
              </a:rPr>
              <a:t>=0.8,stratify=</a:t>
            </a:r>
            <a:r>
              <a:rPr lang="en-US" dirty="0" err="1" smtClean="0">
                <a:sym typeface="+mn-ea"/>
              </a:rPr>
              <a:t>y_stratified,random_state</a:t>
            </a:r>
            <a:r>
              <a:rPr lang="en-US" dirty="0" smtClean="0">
                <a:sym typeface="+mn-ea"/>
              </a:rPr>
              <a:t>=0)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Class 0 records for </a:t>
            </a:r>
            <a:r>
              <a:rPr lang="en-US" dirty="0" err="1" smtClean="0">
                <a:sym typeface="+mn-ea"/>
              </a:rPr>
              <a:t>Training</a:t>
            </a:r>
            <a:r>
              <a:rPr lang="en-US" dirty="0" smtClean="0">
                <a:sym typeface="+mn-ea"/>
              </a:rPr>
              <a:t>=</a:t>
            </a:r>
            <a:r>
              <a:rPr lang="en-IN" dirty="0">
                <a:sym typeface="+mn-ea"/>
              </a:rPr>
              <a:t>19775 </a:t>
            </a:r>
            <a:r>
              <a:rPr lang="en-IN" dirty="0" smtClean="0">
                <a:sym typeface="+mn-ea"/>
              </a:rPr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ym typeface="+mn-ea"/>
              </a:rPr>
              <a:t>Class </a:t>
            </a:r>
            <a:r>
              <a:rPr lang="en-US" dirty="0" smtClean="0">
                <a:sym typeface="+mn-ea"/>
              </a:rPr>
              <a:t>1 </a:t>
            </a:r>
            <a:r>
              <a:rPr lang="en-US" dirty="0">
                <a:sym typeface="+mn-ea"/>
              </a:rPr>
              <a:t>records for </a:t>
            </a:r>
            <a:r>
              <a:rPr lang="en-US" dirty="0" err="1" smtClean="0">
                <a:sym typeface="+mn-ea"/>
              </a:rPr>
              <a:t>Training</a:t>
            </a:r>
            <a:r>
              <a:rPr lang="en-US" dirty="0" smtClean="0">
                <a:sym typeface="+mn-ea"/>
              </a:rPr>
              <a:t>=</a:t>
            </a:r>
            <a:r>
              <a:rPr lang="en-IN" dirty="0" smtClean="0">
                <a:sym typeface="+mn-ea"/>
              </a:rPr>
              <a:t>6273</a:t>
            </a:r>
            <a:endParaRPr lang="en-IN" dirty="0" smtClean="0"/>
          </a:p>
          <a:p>
            <a:pPr marL="0" indent="0">
              <a:buNone/>
            </a:pPr>
            <a:r>
              <a:rPr lang="en-US" dirty="0" err="1" smtClean="0">
                <a:sym typeface="+mn-ea"/>
              </a:rPr>
              <a:t>Tranning</a:t>
            </a:r>
            <a:r>
              <a:rPr lang="en-US" dirty="0" smtClean="0">
                <a:sym typeface="+mn-ea"/>
              </a:rPr>
              <a:t> ratio=3.14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----------------------------------------------------------------------------------------------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ym typeface="+mn-ea"/>
              </a:rPr>
              <a:t>Class </a:t>
            </a:r>
            <a:r>
              <a:rPr lang="en-US" dirty="0" smtClean="0">
                <a:sym typeface="+mn-ea"/>
              </a:rPr>
              <a:t>0 </a:t>
            </a:r>
            <a:r>
              <a:rPr lang="en-US" dirty="0">
                <a:sym typeface="+mn-ea"/>
              </a:rPr>
              <a:t>records for </a:t>
            </a:r>
            <a:r>
              <a:rPr lang="en-US" dirty="0" err="1" smtClean="0">
                <a:sym typeface="+mn-ea"/>
              </a:rPr>
              <a:t>Testing</a:t>
            </a:r>
            <a:r>
              <a:rPr lang="en-US" dirty="0" smtClean="0">
                <a:sym typeface="+mn-ea"/>
              </a:rPr>
              <a:t>=</a:t>
            </a:r>
            <a:r>
              <a:rPr lang="en-IN" dirty="0">
                <a:sym typeface="+mn-ea"/>
              </a:rPr>
              <a:t>4945 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Class 1 </a:t>
            </a:r>
            <a:r>
              <a:rPr lang="en-US" dirty="0">
                <a:sym typeface="+mn-ea"/>
              </a:rPr>
              <a:t>records for </a:t>
            </a:r>
            <a:r>
              <a:rPr lang="en-US" dirty="0" err="1" smtClean="0">
                <a:sym typeface="+mn-ea"/>
              </a:rPr>
              <a:t>Testing</a:t>
            </a:r>
            <a:r>
              <a:rPr lang="en-US" dirty="0" smtClean="0">
                <a:sym typeface="+mn-ea"/>
              </a:rPr>
              <a:t>=</a:t>
            </a:r>
            <a:r>
              <a:rPr lang="en-IN" dirty="0" smtClean="0">
                <a:sym typeface="+mn-ea"/>
              </a:rPr>
              <a:t>1568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Testing ratio=3.14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6920" y="730250"/>
            <a:ext cx="10515600" cy="990600"/>
          </a:xfrm>
        </p:spPr>
        <p:txBody>
          <a:bodyPr>
            <a:normAutofit/>
          </a:bodyPr>
          <a:lstStyle/>
          <a:p>
            <a:r>
              <a:rPr lang="en-US" sz="3110" b="1" dirty="0" smtClean="0">
                <a:solidFill>
                  <a:srgbClr val="002060"/>
                </a:solidFill>
                <a:sym typeface="+mn-ea"/>
              </a:rPr>
              <a:t>Comparing results with oversampling and stratified samplings :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45259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57600"/>
                <a:gridCol w="3657600"/>
                <a:gridCol w="3657600"/>
              </a:tblGrid>
              <a:tr h="626745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Algorithem name</a:t>
                      </a:r>
                      <a:endParaRPr lang="en-IN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Accuracies  with oversampling</a:t>
                      </a:r>
                      <a:endParaRPr lang="en-IN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Accuracies</a:t>
                      </a:r>
                      <a:r>
                        <a:rPr lang="en-US" baseline="0" dirty="0" smtClean="0"/>
                        <a:t> with stratified sampling</a:t>
                      </a:r>
                      <a:endParaRPr lang="en-IN" dirty="0"/>
                    </a:p>
                  </a:txBody>
                  <a:tcPr marL="95416" marR="95416"/>
                </a:tc>
              </a:tr>
              <a:tr h="62686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 </a:t>
                      </a:r>
                      <a:endParaRPr lang="en-IN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73.3</a:t>
                      </a:r>
                      <a:endParaRPr lang="en-IN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 smtClean="0"/>
                    </a:p>
                    <a:p>
                      <a:endParaRPr lang="en-IN" dirty="0"/>
                    </a:p>
                  </a:txBody>
                  <a:tcPr marL="95416" marR="95416"/>
                </a:tc>
              </a:tr>
              <a:tr h="626860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IN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IN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81.4</a:t>
                      </a:r>
                      <a:endParaRPr lang="en-IN" dirty="0"/>
                    </a:p>
                  </a:txBody>
                  <a:tcPr marL="95416" marR="95416"/>
                </a:tc>
              </a:tr>
              <a:tr h="626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Dicission</a:t>
                      </a:r>
                      <a:r>
                        <a:rPr lang="en-US" baseline="0" dirty="0" smtClean="0"/>
                        <a:t> Tree classifier</a:t>
                      </a:r>
                      <a:endParaRPr lang="en-IN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76.63</a:t>
                      </a:r>
                      <a:endParaRPr lang="en-IN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78.2</a:t>
                      </a:r>
                      <a:endParaRPr lang="en-IN" dirty="0"/>
                    </a:p>
                  </a:txBody>
                  <a:tcPr marL="95416" marR="95416"/>
                </a:tc>
              </a:tr>
              <a:tr h="62686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classifier</a:t>
                      </a:r>
                      <a:endParaRPr lang="en-IN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79.13</a:t>
                      </a:r>
                      <a:endParaRPr lang="en-IN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81.89</a:t>
                      </a:r>
                      <a:endParaRPr lang="en-IN" dirty="0"/>
                    </a:p>
                  </a:txBody>
                  <a:tcPr marL="95416" marR="95416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684"/>
            <a:ext cx="10515600" cy="1325563"/>
          </a:xfrm>
        </p:spPr>
        <p:txBody>
          <a:bodyPr>
            <a:normAutofit/>
          </a:bodyPr>
          <a:lstStyle/>
          <a:p>
            <a:r>
              <a:rPr lang="en-US" sz="3110" b="1" dirty="0" smtClean="0">
                <a:solidFill>
                  <a:srgbClr val="002060"/>
                </a:solidFill>
                <a:sym typeface="+mn-ea"/>
              </a:rPr>
              <a:t>Comparing results with Accuracy and cross </a:t>
            </a:r>
            <a:r>
              <a:rPr lang="en-US" sz="3110" b="1" dirty="0" err="1" smtClean="0">
                <a:solidFill>
                  <a:srgbClr val="002060"/>
                </a:solidFill>
                <a:sym typeface="+mn-ea"/>
              </a:rPr>
              <a:t>valiadation</a:t>
            </a:r>
            <a:r>
              <a:rPr lang="en-US" sz="3110" b="1" dirty="0" smtClean="0">
                <a:solidFill>
                  <a:srgbClr val="002060"/>
                </a:solidFill>
                <a:sym typeface="+mn-ea"/>
              </a:rPr>
              <a:t> Accuracy :</a:t>
            </a:r>
            <a:endParaRPr lang="en-US" sz="3110" b="1" dirty="0" smtClean="0">
              <a:solidFill>
                <a:srgbClr val="002060"/>
              </a:solidFill>
              <a:sym typeface="+mn-ea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308735"/>
          <a:ext cx="10515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535"/>
                <a:gridCol w="2628900"/>
                <a:gridCol w="2804160"/>
                <a:gridCol w="2453005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Accuracy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Hyper Parameter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Cross Validation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Logistic Regression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Penalty = 12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Solver = Newton-cg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0.803</a:t>
                      </a:r>
                      <a:endParaRPr 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KNN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Metric = ‘ Minkowiski’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n_neighbours = 15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weights = uniform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p =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0.82</a:t>
                      </a:r>
                      <a:endParaRPr 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Decision Tree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0.782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Criterion = entropy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max_depth = 11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min_sample_split = 4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min_sample_leaf =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0.81</a:t>
                      </a:r>
                      <a:endParaRPr lang="en-US"/>
                    </a:p>
                  </a:txBody>
                  <a:tcPr/>
                </a:tc>
              </a:tr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Random Forest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n_estimators = 95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criterion = entropy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max_depth = 31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min_sample_split = 4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min_sample_leaf =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0.813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7263768" y="1180465"/>
            <a:ext cx="3875405" cy="6451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charset="0"/>
                <a:sym typeface="+mn-ea"/>
              </a:rPr>
              <a:t>Agenda</a:t>
            </a:r>
            <a:endParaRPr lang="en-US" altLang="zh-CN" sz="36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Calibri" panose="020F05020202040302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263765" y="1927225"/>
            <a:ext cx="4428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en-US" b="1" dirty="0"/>
              <a:t> INTRODUCTION</a:t>
            </a:r>
            <a:endParaRPr lang="en-US" b="1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1" dirty="0"/>
              <a:t> FEATURE INFORMATION </a:t>
            </a:r>
            <a:endParaRPr lang="en-US" b="1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1" dirty="0"/>
              <a:t> EXPLORATORY DATA ANALYSIS</a:t>
            </a:r>
            <a:endParaRPr lang="en-US" b="1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1" dirty="0"/>
              <a:t> FEATURE SELECTION</a:t>
            </a:r>
            <a:endParaRPr lang="en-US" b="1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1" dirty="0"/>
              <a:t> MODEL BUILDING</a:t>
            </a:r>
            <a:endParaRPr lang="en-US" b="1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1" dirty="0"/>
              <a:t> MACHINE LEARNING ALGORITHM</a:t>
            </a:r>
            <a:endParaRPr lang="en-US" b="1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1" dirty="0"/>
              <a:t> ENSEMBLE TECHNIQUES</a:t>
            </a:r>
            <a:endParaRPr lang="en-US" b="1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1" dirty="0"/>
              <a:t> DECISION ALGORITHM</a:t>
            </a:r>
            <a:endParaRPr lang="en-US" b="1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1" dirty="0"/>
              <a:t> COMPARING PARAMETERS</a:t>
            </a:r>
            <a:endParaRPr lang="en-US" b="1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b="1" dirty="0"/>
              <a:t> CONCLUSION</a:t>
            </a:r>
            <a:endParaRPr lang="en-US" b="1" dirty="0"/>
          </a:p>
        </p:txBody>
      </p:sp>
      <p:pic>
        <p:nvPicPr>
          <p:cNvPr id="5" name="Content Placeholder 4" descr="Screenshot (24)"/>
          <p:cNvPicPr>
            <a:picLocks noGrp="1" noChangeAspect="1"/>
          </p:cNvPicPr>
          <p:nvPr>
            <p:ph idx="1"/>
          </p:nvPr>
        </p:nvPicPr>
        <p:blipFill>
          <a:blip r:embed="rId1"/>
          <a:srcRect l="10428" r="9537" b="-88"/>
          <a:stretch>
            <a:fillRect/>
          </a:stretch>
        </p:blipFill>
        <p:spPr>
          <a:xfrm>
            <a:off x="452760" y="1180471"/>
            <a:ext cx="5447665" cy="3860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8480" y="514985"/>
          <a:ext cx="10972800" cy="491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546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Model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Accuracy</a:t>
                      </a:r>
                      <a:endParaRPr lang="en-US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Hyper parameter</a:t>
                      </a:r>
                      <a:endParaRPr lang="en-US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cross validaton</a:t>
                      </a:r>
                      <a:endParaRPr lang="en-US"/>
                    </a:p>
                  </a:txBody>
                  <a:tcPr marL="95416" marR="95416"/>
                </a:tc>
              </a:tr>
              <a:tr h="11169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Bagging</a:t>
                      </a:r>
                      <a:endParaRPr lang="en-US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0.78</a:t>
                      </a:r>
                      <a:endParaRPr lang="en-US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n_estimator = 51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bootstrap = True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oob_score = True</a:t>
                      </a:r>
                      <a:endParaRPr lang="en-US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0.80</a:t>
                      </a:r>
                      <a:endParaRPr lang="en-US"/>
                    </a:p>
                  </a:txBody>
                  <a:tcPr marL="95416" marR="95416"/>
                </a:tc>
              </a:tr>
              <a:tr h="544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SVM</a:t>
                      </a:r>
                      <a:endParaRPr lang="en-US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0.785</a:t>
                      </a:r>
                      <a:endParaRPr lang="en-US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Degree = 4</a:t>
                      </a:r>
                      <a:endParaRPr lang="en-US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0.81</a:t>
                      </a:r>
                      <a:endParaRPr lang="en-US"/>
                    </a:p>
                  </a:txBody>
                  <a:tcPr marL="95416" marR="95416"/>
                </a:tc>
              </a:tr>
              <a:tr h="1056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AdaBoost</a:t>
                      </a:r>
                      <a:endParaRPr lang="en-US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0.813</a:t>
                      </a:r>
                      <a:endParaRPr lang="en-US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base_estimator</a:t>
                      </a:r>
                      <a:r>
                        <a:rPr lang="en-US" dirty="0"/>
                        <a:t> = </a:t>
                      </a:r>
                      <a:r>
                        <a:rPr lang="en-US" dirty="0" err="1" smtClean="0"/>
                        <a:t>dt</a:t>
                      </a:r>
                      <a:endParaRPr lang="en-US" dirty="0"/>
                    </a:p>
                    <a:p>
                      <a:pPr>
                        <a:buNone/>
                      </a:pPr>
                      <a:r>
                        <a:rPr lang="en-US" dirty="0" err="1"/>
                        <a:t>lr</a:t>
                      </a:r>
                      <a:r>
                        <a:rPr lang="en-US" dirty="0"/>
                        <a:t> = 0.01</a:t>
                      </a:r>
                      <a:endParaRPr lang="en-US" dirty="0"/>
                    </a:p>
                    <a:p>
                      <a:pPr>
                        <a:buNone/>
                      </a:pPr>
                      <a:r>
                        <a:rPr lang="en-US" dirty="0" err="1"/>
                        <a:t>n_estimator</a:t>
                      </a:r>
                      <a:r>
                        <a:rPr lang="en-US" dirty="0"/>
                        <a:t> = 25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0.837</a:t>
                      </a:r>
                      <a:endParaRPr lang="en-US"/>
                    </a:p>
                  </a:txBody>
                  <a:tcPr marL="95416" marR="95416"/>
                </a:tc>
              </a:tr>
              <a:tr h="752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XGBoost </a:t>
                      </a:r>
                      <a:endParaRPr lang="en-US"/>
                    </a:p>
                  </a:txBody>
                  <a:tcPr marL="95416" marR="95416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0.83</a:t>
                      </a:r>
                      <a:endParaRPr lang="en-US"/>
                    </a:p>
                  </a:txBody>
                  <a:tcPr marL="95416" marR="95416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/>
                        <a:t>max_depth = 5</a:t>
                      </a:r>
                      <a:endParaRPr lang="en-US" dirty="0"/>
                    </a:p>
                    <a:p>
                      <a:pPr>
                        <a:buNone/>
                      </a:pPr>
                      <a:r>
                        <a:rPr lang="en-US" dirty="0"/>
                        <a:t>min_child_weight = 1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0.84</a:t>
                      </a:r>
                      <a:endParaRPr lang="en-US"/>
                    </a:p>
                  </a:txBody>
                  <a:tcPr marL="95416" marR="95416"/>
                </a:tc>
              </a:tr>
              <a:tr h="894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Voting Classifier</a:t>
                      </a:r>
                      <a:endParaRPr lang="en-US"/>
                    </a:p>
                  </a:txBody>
                  <a:tcPr marL="95416" marR="95416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0.81</a:t>
                      </a:r>
                      <a:endParaRPr lang="en-US"/>
                    </a:p>
                  </a:txBody>
                  <a:tcPr marL="95416" marR="95416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 marL="95416" marR="95416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10" b="1">
                <a:solidFill>
                  <a:srgbClr val="002060"/>
                </a:solidFill>
                <a:sym typeface="+mn-ea"/>
              </a:rPr>
              <a:t>Hypothesis by our own and its Applications of Model :</a:t>
            </a:r>
            <a:br>
              <a:rPr lang="en-US" b="1">
                <a:solidFill>
                  <a:srgbClr val="002060"/>
                </a:solidFill>
              </a:rPr>
            </a:b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ym typeface="+mn-ea"/>
              </a:rPr>
              <a:t>Goverment</a:t>
            </a:r>
            <a:r>
              <a:rPr lang="en-US" dirty="0">
                <a:sym typeface="+mn-ea"/>
              </a:rPr>
              <a:t> wants to launched new </a:t>
            </a:r>
            <a:r>
              <a:rPr lang="en-US" dirty="0" err="1">
                <a:sym typeface="+mn-ea"/>
              </a:rPr>
              <a:t>taxession</a:t>
            </a:r>
            <a:r>
              <a:rPr lang="en-US" dirty="0">
                <a:sym typeface="+mn-ea"/>
              </a:rPr>
              <a:t> scheme using machine learning and using this data. </a:t>
            </a:r>
            <a:r>
              <a:rPr lang="en-US" dirty="0" err="1" smtClean="0">
                <a:sym typeface="+mn-ea"/>
              </a:rPr>
              <a:t>Goverments</a:t>
            </a:r>
            <a:r>
              <a:rPr lang="en-US" dirty="0" smtClean="0">
                <a:sym typeface="+mn-ea"/>
              </a:rPr>
              <a:t> wants this scheme in </a:t>
            </a:r>
            <a:r>
              <a:rPr lang="en-US" dirty="0" err="1" smtClean="0">
                <a:sym typeface="+mn-ea"/>
              </a:rPr>
              <a:t>favour</a:t>
            </a:r>
            <a:r>
              <a:rPr lang="en-US" dirty="0" smtClean="0">
                <a:sym typeface="+mn-ea"/>
              </a:rPr>
              <a:t> of citizens.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If someone with income more than 50k if comes under class </a:t>
            </a:r>
            <a:r>
              <a:rPr lang="en-US" dirty="0" smtClean="0">
                <a:sym typeface="+mn-ea"/>
              </a:rPr>
              <a:t>0, and paying  lower tax  </a:t>
            </a:r>
            <a:r>
              <a:rPr lang="en-US" dirty="0">
                <a:sym typeface="+mn-ea"/>
              </a:rPr>
              <a:t>it is acceptable but someone with income less than 50k </a:t>
            </a:r>
            <a:r>
              <a:rPr lang="en-US" dirty="0" smtClean="0">
                <a:sym typeface="+mn-ea"/>
              </a:rPr>
              <a:t>and still  </a:t>
            </a:r>
            <a:r>
              <a:rPr lang="en-US" dirty="0">
                <a:sym typeface="+mn-ea"/>
              </a:rPr>
              <a:t>classify under </a:t>
            </a:r>
            <a:r>
              <a:rPr lang="en-US" dirty="0" smtClean="0">
                <a:sym typeface="+mn-ea"/>
              </a:rPr>
              <a:t> </a:t>
            </a:r>
            <a:r>
              <a:rPr lang="en-US" dirty="0">
                <a:sym typeface="+mn-ea"/>
              </a:rPr>
              <a:t>class 1, it will </a:t>
            </a:r>
            <a:r>
              <a:rPr lang="en-US" dirty="0" err="1">
                <a:sym typeface="+mn-ea"/>
              </a:rPr>
              <a:t>nots</a:t>
            </a:r>
            <a:r>
              <a:rPr lang="en-US" dirty="0">
                <a:sym typeface="+mn-ea"/>
              </a:rPr>
              <a:t> be accepted.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So , our aim will be choosing model having,</a:t>
            </a:r>
            <a:endParaRPr lang="en-US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Lower FPR </a:t>
            </a:r>
            <a:endParaRPr lang="en-US" dirty="0" smtClean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Higher accuracy</a:t>
            </a:r>
            <a:endParaRPr lang="en-US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Higher </a:t>
            </a:r>
            <a:r>
              <a:rPr lang="en-US" dirty="0" err="1">
                <a:sym typeface="+mn-ea"/>
              </a:rPr>
              <a:t>Precission</a:t>
            </a:r>
            <a:r>
              <a:rPr lang="en-US" dirty="0">
                <a:sym typeface="+mn-ea"/>
              </a:rPr>
              <a:t> </a:t>
            </a:r>
            <a:endParaRPr lang="en-US" dirty="0" smtClean="0">
              <a:sym typeface="+mn-ea"/>
            </a:endParaRPr>
          </a:p>
          <a:p>
            <a:pPr marL="0" indent="0">
              <a:buNone/>
            </a:pPr>
            <a:r>
              <a:rPr lang="en-US" sz="5200" b="1" dirty="0" smtClean="0">
                <a:sym typeface="+mn-ea"/>
              </a:rPr>
              <a:t>.</a:t>
            </a:r>
            <a:r>
              <a:rPr lang="en-US" dirty="0" smtClean="0">
                <a:sym typeface="+mn-ea"/>
              </a:rPr>
              <a:t> G</a:t>
            </a:r>
            <a:r>
              <a:rPr lang="en-US" dirty="0">
                <a:sym typeface="+mn-ea"/>
              </a:rPr>
              <a:t>overnment is ready to accept bit lower TPR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Choosing best fit model according to problem statement :</a:t>
            </a:r>
            <a:endParaRPr lang="en-IN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28255" y="1614574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r>
                        <a:rPr lang="en-US" baseline="0" dirty="0" smtClean="0"/>
                        <a:t>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ROC-AUC SCORE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Decision</a:t>
                      </a:r>
                      <a:r>
                        <a:rPr lang="en-US" baseline="0" dirty="0" smtClean="0"/>
                        <a:t>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dirty="0"/>
                        <a:t>5.1</a:t>
                      </a:r>
                      <a:endParaRPr lang="en-US" alt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dirty="0"/>
                        <a:t>71</a:t>
                      </a:r>
                      <a:endParaRPr lang="en-US" alt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dirty="0"/>
                        <a:t>67</a:t>
                      </a:r>
                      <a:endParaRPr lang="en-US" alt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dirty="0"/>
                        <a:t>10.9</a:t>
                      </a:r>
                      <a:endParaRPr lang="en-US" alt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dirty="0"/>
                        <a:t>62</a:t>
                      </a:r>
                      <a:endParaRPr lang="en-US" alt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IN" dirty="0"/>
                        <a:t>XGBoost</a:t>
                      </a:r>
                      <a:endParaRPr lang="en-US" alt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dirty="0"/>
                        <a:t>84</a:t>
                      </a:r>
                      <a:endParaRPr lang="en-US" alt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dirty="0"/>
                        <a:t>60</a:t>
                      </a:r>
                      <a:endParaRPr lang="en-US" alt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5691" y="4599708"/>
            <a:ext cx="11623964" cy="860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sz="2000" b="1" dirty="0" smtClean="0"/>
              <a:t>Conclusion</a:t>
            </a:r>
            <a:r>
              <a:rPr lang="en-US" sz="3200" dirty="0" smtClean="0"/>
              <a:t>:</a:t>
            </a:r>
            <a:r>
              <a:rPr lang="en-US" sz="3200" dirty="0"/>
              <a:t> </a:t>
            </a:r>
            <a:r>
              <a:rPr lang="en-US" sz="2000" dirty="0" smtClean="0"/>
              <a:t>According to problem statement  </a:t>
            </a:r>
            <a:r>
              <a:rPr lang="en-US" sz="2000" b="1" dirty="0" smtClean="0"/>
              <a:t>XGBOOST CLASSIFIER MODEL </a:t>
            </a:r>
            <a:r>
              <a:rPr lang="en-US" sz="2000" dirty="0" smtClean="0"/>
              <a:t>seems to be performing well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58291"/>
            <a:ext cx="10972800" cy="3867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 smtClean="0">
                <a:latin typeface="Britannic Bold" panose="020B0903060703020204" pitchFamily="34" charset="0"/>
              </a:rPr>
              <a:t>            Thank you folks</a:t>
            </a:r>
            <a:endParaRPr lang="en-IN" sz="6600" b="1" dirty="0">
              <a:latin typeface="Britannic Bold" panose="020B0903060703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4314" y="683899"/>
            <a:ext cx="2233295" cy="422275"/>
          </a:xfrm>
          <a:prstGeom prst="rect">
            <a:avLst/>
          </a:prstGeom>
          <a:solidFill>
            <a:srgbClr val="3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43536" y="726440"/>
            <a:ext cx="1934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Calibri" panose="020F0502020204030204" charset="0"/>
                <a:sym typeface="+mn-ea"/>
              </a:rPr>
              <a:t>INTRODUCTION</a:t>
            </a:r>
            <a:endParaRPr lang="en-US" altLang="zh-CN" sz="20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9035" y="1515750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ea typeface="Calibri" panose="020F0502020204030204" charset="0"/>
                <a:sym typeface="+mn-ea"/>
              </a:rPr>
              <a:t>Problem Statement :</a:t>
            </a:r>
            <a:r>
              <a:rPr lang="en-US" altLang="zh-CN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Calibri" panose="020F0502020204030204" charset="0"/>
                <a:sym typeface="+mn-ea"/>
              </a:rPr>
              <a:t>TEXT HERE</a:t>
            </a:r>
            <a:endParaRPr lang="en-US" altLang="zh-CN" sz="16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98227" y="2151688"/>
            <a:ext cx="8018780" cy="318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The goal of this machine learning project is </a:t>
            </a:r>
            <a:r>
              <a: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to predict whether a person makes over 50K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$</a:t>
            </a:r>
            <a:r>
              <a: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per</a:t>
            </a:r>
            <a:r>
              <a: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 year or not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 given their demographic variation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indent="0" algn="just" fontAlgn="auto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This Data Set Contains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 32561 Instances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and 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15 features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Arial" panose="020B0604020202020204" pitchFamily="34" charset="0"/>
              </a:rPr>
              <a:t>that are a mixture of categorical, ordinal, and numerical data types.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en-US" altLang="zh-CN" b="1" kern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ea typeface="Calibri" panose="020F0502020204030204" charset="0"/>
                <a:cs typeface="+mn-lt"/>
                <a:sym typeface="Arial" panose="020B0604020202020204" pitchFamily="34" charset="0"/>
              </a:rPr>
              <a:t>Source</a:t>
            </a:r>
            <a:r>
              <a:rPr lang="en-US" altLang="zh-CN" kern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ea typeface="Calibri" panose="020F0502020204030204" charset="0"/>
                <a:cs typeface="+mn-lt"/>
                <a:sym typeface="Arial" panose="020B0604020202020204" pitchFamily="34" charset="0"/>
              </a:rPr>
              <a:t> : </a:t>
            </a:r>
            <a:r>
              <a:rPr lang="en-US" altLang="zh-CN" kern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ea typeface="Calibri" panose="020F0502020204030204" charset="0"/>
                <a:cs typeface="+mn-lt"/>
                <a:sym typeface="Arial" panose="020B0604020202020204" pitchFamily="34" charset="0"/>
              </a:rPr>
              <a:t>https://archive.ics.uci.edu/ml/machine-learning-databases/adult/ </a:t>
            </a:r>
            <a:endParaRPr lang="en-US" altLang="zh-CN" kern="0" noProof="0" dirty="0">
              <a:ln>
                <a:noFill/>
              </a:ln>
              <a:solidFill>
                <a:schemeClr val="accent1"/>
              </a:solidFill>
              <a:uLnTx/>
              <a:uFillTx/>
              <a:ea typeface="Calibri" panose="020F0502020204030204" charset="0"/>
              <a:cs typeface="+mn-lt"/>
              <a:sym typeface="Arial" panose="020B0604020202020204" pitchFamily="34" charset="0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en-US" altLang="zh-CN" b="1" kern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ea typeface="Calibri" panose="020F0502020204030204" charset="0"/>
                <a:cs typeface="+mn-lt"/>
                <a:sym typeface="Arial" panose="020B0604020202020204" pitchFamily="34" charset="0"/>
              </a:rPr>
              <a:t>Git Hub </a:t>
            </a:r>
            <a:r>
              <a:rPr lang="en-US" altLang="zh-CN" kern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ea typeface="Calibri" panose="020F0502020204030204" charset="0"/>
                <a:cs typeface="+mn-lt"/>
                <a:sym typeface="Arial" panose="020B0604020202020204" pitchFamily="34" charset="0"/>
              </a:rPr>
              <a:t>: https://github.com/AdarshLokhande/Classification-Analysis-Adult-Income-Dataset-/blob/main/Adult%20Analysis.ipynb</a:t>
            </a:r>
            <a:endParaRPr lang="en-US" altLang="zh-CN" kern="0" noProof="0" dirty="0">
              <a:ln>
                <a:noFill/>
              </a:ln>
              <a:solidFill>
                <a:schemeClr val="accent1"/>
              </a:solidFill>
              <a:uLnTx/>
              <a:uFillTx/>
              <a:ea typeface="Calibri" panose="020F0502020204030204" charset="0"/>
              <a:cs typeface="+mn-lt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913"/>
            <a:ext cx="10972800" cy="1143000"/>
          </a:xfrm>
        </p:spPr>
        <p:txBody>
          <a:bodyPr>
            <a:normAutofit/>
          </a:bodyPr>
          <a:lstStyle/>
          <a:p>
            <a:r>
              <a:rPr lang="en-US" sz="2220" b="1"/>
              <a:t>Here is the set of variables contained in the data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920" y="1358265"/>
            <a:ext cx="5181600" cy="4351338"/>
          </a:xfrm>
        </p:spPr>
        <p:txBody>
          <a:bodyPr>
            <a:noAutofit/>
          </a:bodyPr>
          <a:lstStyle/>
          <a:p>
            <a:r>
              <a:rPr lang="en-US" sz="1700"/>
              <a:t>age </a:t>
            </a:r>
            <a:endParaRPr lang="en-US" sz="1700"/>
          </a:p>
          <a:p>
            <a:r>
              <a:rPr lang="en-US" sz="1700"/>
              <a:t>workclass </a:t>
            </a:r>
            <a:endParaRPr lang="en-US" sz="1700"/>
          </a:p>
          <a:p>
            <a:r>
              <a:rPr lang="en-US" sz="1700"/>
              <a:t>fnlwgt </a:t>
            </a:r>
            <a:endParaRPr lang="en-US" sz="1700"/>
          </a:p>
          <a:p>
            <a:r>
              <a:rPr lang="en-US" sz="1700"/>
              <a:t>education </a:t>
            </a:r>
            <a:endParaRPr lang="en-US" sz="1700"/>
          </a:p>
          <a:p>
            <a:r>
              <a:rPr lang="en-US" sz="1700"/>
              <a:t>education_num </a:t>
            </a:r>
            <a:endParaRPr lang="en-US" sz="1700"/>
          </a:p>
          <a:p>
            <a:r>
              <a:rPr lang="en-US" sz="1700"/>
              <a:t>marital </a:t>
            </a:r>
            <a:endParaRPr lang="en-US" sz="1700"/>
          </a:p>
          <a:p>
            <a:r>
              <a:rPr lang="en-US" sz="1700"/>
              <a:t>occupation</a:t>
            </a:r>
            <a:endParaRPr lang="en-US" sz="1700"/>
          </a:p>
          <a:p>
            <a:r>
              <a:rPr lang="en-US" sz="1700"/>
              <a:t>relationship</a:t>
            </a:r>
            <a:endParaRPr lang="en-US" sz="1700"/>
          </a:p>
          <a:p>
            <a:r>
              <a:rPr lang="en-US" sz="1700"/>
              <a:t>race </a:t>
            </a:r>
            <a:endParaRPr lang="en-US" sz="1700"/>
          </a:p>
          <a:p>
            <a:r>
              <a:rPr lang="en-US" sz="1700"/>
              <a:t>sex </a:t>
            </a:r>
            <a:endParaRPr lang="en-US" sz="1700"/>
          </a:p>
          <a:p>
            <a:r>
              <a:rPr lang="en-US" sz="1700"/>
              <a:t>capital_gain – Capital gains recorded</a:t>
            </a:r>
            <a:endParaRPr lang="en-US" sz="1700"/>
          </a:p>
          <a:p>
            <a:r>
              <a:rPr lang="en-US" sz="1700"/>
              <a:t>capital_loss – Capital Losses recorded</a:t>
            </a:r>
            <a:endParaRPr lang="en-US" sz="1700"/>
          </a:p>
          <a:p>
            <a:r>
              <a:rPr lang="en-US" sz="1700"/>
              <a:t>hr_per_week </a:t>
            </a:r>
            <a:endParaRPr lang="en-US" sz="1700"/>
          </a:p>
          <a:p>
            <a:r>
              <a:rPr lang="en-US" sz="1700"/>
              <a:t>country </a:t>
            </a:r>
            <a:endParaRPr lang="en-US" sz="1700"/>
          </a:p>
          <a:p>
            <a:r>
              <a:rPr lang="en-US" sz="1700" b="1"/>
              <a:t>INCOME</a:t>
            </a:r>
            <a:r>
              <a:rPr lang="en-US" sz="1700"/>
              <a:t> – Boolean Variable</a:t>
            </a:r>
            <a:endParaRPr lang="en-US" sz="600" b="1"/>
          </a:p>
        </p:txBody>
      </p:sp>
      <p:pic>
        <p:nvPicPr>
          <p:cNvPr id="6" name="Content Placeholder 5" descr="Screenshot (25)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 l="18222" t="22285" r="48037" b="11987"/>
          <a:stretch>
            <a:fillRect/>
          </a:stretch>
        </p:blipFill>
        <p:spPr>
          <a:xfrm>
            <a:off x="7362825" y="1068705"/>
            <a:ext cx="4500880" cy="49314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5135" y="254635"/>
            <a:ext cx="3919220" cy="109982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Exploratory data Analysis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3" name="Content Placeholder 2" descr="C:\Users\Asus\OneDrive\Pictures\Screenshots\Screenshot (66).pngScreenshot (66)"/>
          <p:cNvPicPr>
            <a:picLocks noGrp="1" noChangeAspect="1"/>
          </p:cNvPicPr>
          <p:nvPr>
            <p:ph idx="1"/>
          </p:nvPr>
        </p:nvPicPr>
        <p:blipFill>
          <a:blip r:embed="rId1"/>
          <a:srcRect l="7339" t="27465" r="43214" b="16593"/>
          <a:stretch>
            <a:fillRect/>
          </a:stretch>
        </p:blipFill>
        <p:spPr>
          <a:xfrm>
            <a:off x="1871980" y="1123950"/>
            <a:ext cx="8447405" cy="537591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65" y="182245"/>
            <a:ext cx="8307705" cy="64071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This plot is about </a:t>
            </a:r>
            <a:r>
              <a:rPr lang="en-US" sz="2400" b="1" dirty="0" err="1" smtClean="0"/>
              <a:t>workclass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 income and shows that private </a:t>
            </a:r>
            <a:r>
              <a:rPr lang="en-US" sz="2400" b="1" dirty="0" err="1" smtClean="0"/>
              <a:t>workclass</a:t>
            </a:r>
            <a:r>
              <a:rPr lang="en-US" sz="2400" b="1" dirty="0" smtClean="0"/>
              <a:t> get higher income  than other </a:t>
            </a:r>
            <a:r>
              <a:rPr lang="en-US" sz="2400" b="1" dirty="0" err="1" smtClean="0"/>
              <a:t>workclasses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32" y="1931836"/>
            <a:ext cx="8989453" cy="462351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635" y="406400"/>
            <a:ext cx="6094730" cy="739140"/>
          </a:xfrm>
        </p:spPr>
        <p:txBody>
          <a:bodyPr/>
          <a:p>
            <a:pPr algn="ctr"/>
            <a:r>
              <a:rPr lang="en-US" sz="2800"/>
              <a:t>Target Variable Visualization</a:t>
            </a:r>
            <a:endParaRPr lang="en-US" sz="2800"/>
          </a:p>
        </p:txBody>
      </p:sp>
      <p:pic>
        <p:nvPicPr>
          <p:cNvPr id="4" name="Content Placeholder 3" descr="Screenshot (67)"/>
          <p:cNvPicPr>
            <a:picLocks noChangeAspect="1"/>
          </p:cNvPicPr>
          <p:nvPr>
            <p:ph idx="1"/>
          </p:nvPr>
        </p:nvPicPr>
        <p:blipFill>
          <a:blip r:embed="rId1"/>
          <a:srcRect l="5872" t="30303" r="54289" b="22405"/>
          <a:stretch>
            <a:fillRect/>
          </a:stretch>
        </p:blipFill>
        <p:spPr>
          <a:xfrm>
            <a:off x="2312035" y="1586865"/>
            <a:ext cx="7739380" cy="5168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This count plot shows the graph race </a:t>
            </a:r>
            <a:r>
              <a:rPr lang="en-US" sz="2400" dirty="0" err="1" smtClean="0">
                <a:latin typeface="+mn-lt"/>
              </a:rPr>
              <a:t>vs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income.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It clearly shows that white race get more income than the other race.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6" y="1690687"/>
            <a:ext cx="8706119" cy="46972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4657</Words>
  <Application>WPS Presentation</Application>
  <PresentationFormat>Custom</PresentationFormat>
  <Paragraphs>308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Wingdings</vt:lpstr>
      <vt:lpstr>Microsoft YaHei</vt:lpstr>
      <vt:lpstr>Arial Unicode MS</vt:lpstr>
      <vt:lpstr>Britannic Bold</vt:lpstr>
      <vt:lpstr>Office Theme</vt:lpstr>
      <vt:lpstr>PowerPoint 演示文稿</vt:lpstr>
      <vt:lpstr>PowerPoint 演示文稿</vt:lpstr>
      <vt:lpstr>PowerPoint 演示文稿</vt:lpstr>
      <vt:lpstr>Here is the set of variables contained in the data</vt:lpstr>
      <vt:lpstr>Exploratory data Analysis</vt:lpstr>
      <vt:lpstr>PowerPoint 演示文稿</vt:lpstr>
      <vt:lpstr>This plot is about workclass vs income and shows that private workclass get higher income  than other workclasses.</vt:lpstr>
      <vt:lpstr>Target Variable Visualization</vt:lpstr>
      <vt:lpstr>This count plot shows the graph race vs income. It clearly shows that white race get more income than the other race.</vt:lpstr>
      <vt:lpstr>This is another observation from dataset , the countplot shows Sex vs income.  It shows that Males are higher income than females.</vt:lpstr>
      <vt:lpstr>Visualization with the help of Box Plot</vt:lpstr>
      <vt:lpstr>Box plot </vt:lpstr>
      <vt:lpstr>PowerPoint 演示文稿</vt:lpstr>
      <vt:lpstr>Handling Categorical to Numerical</vt:lpstr>
      <vt:lpstr>Data Standardization :</vt:lpstr>
      <vt:lpstr>Data Balancing :</vt:lpstr>
      <vt:lpstr>Stratified  Sampling :</vt:lpstr>
      <vt:lpstr>Comparing results with oversampling and stratified samplings :</vt:lpstr>
      <vt:lpstr>Comparing results with Accuracy and cross valiadation Accuracy :</vt:lpstr>
      <vt:lpstr>PowerPoint 演示文稿</vt:lpstr>
      <vt:lpstr>Hypothesis by our own and its Applications of Model : </vt:lpstr>
      <vt:lpstr>Choosing best fit model according to problem statement 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刘影</dc:creator>
  <cp:lastModifiedBy>Asus</cp:lastModifiedBy>
  <cp:revision>61</cp:revision>
  <dcterms:created xsi:type="dcterms:W3CDTF">2015-05-05T08:02:00Z</dcterms:created>
  <dcterms:modified xsi:type="dcterms:W3CDTF">2023-01-12T09:12:20Z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1033-11.2.0.11440</vt:lpwstr>
  </property>
  <property fmtid="{D5CDD505-2E9C-101B-9397-08002B2CF9AE}" pid="3" name="ICV">
    <vt:lpwstr>4AD6CF4E72194CD0BE1ED8F611E87691</vt:lpwstr>
  </property>
</Properties>
</file>