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394" r:id="rId3"/>
    <p:sldId id="317" r:id="rId4"/>
    <p:sldId id="318" r:id="rId5"/>
    <p:sldId id="319" r:id="rId6"/>
    <p:sldId id="320" r:id="rId7"/>
    <p:sldId id="321" r:id="rId8"/>
    <p:sldId id="322" r:id="rId9"/>
    <p:sldId id="323" r:id="rId10"/>
    <p:sldId id="39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31D577-24D3-48C9-ACE5-0537AC4BA9CA}" type="datetimeFigureOut">
              <a:rPr lang="en-US" smtClean="0"/>
              <a:pPr/>
              <a:t>10/2/2016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48C1C5-EE05-417A-BB4A-D02144D8CD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48C1C5-EE05-417A-BB4A-D02144D8CD25}" type="slidenum">
              <a:rPr lang="en-US" smtClean="0"/>
              <a:pPr/>
              <a:t>52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48C1C5-EE05-417A-BB4A-D02144D8CD25}" type="slidenum">
              <a:rPr lang="en-US" smtClean="0"/>
              <a:pPr/>
              <a:t>56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48C1C5-EE05-417A-BB4A-D02144D8CD25}" type="slidenum">
              <a:rPr lang="en-US" smtClean="0"/>
              <a:pPr/>
              <a:t>62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AA4D67-04CE-4AFA-98E4-29EEA64AA94F}"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4A813-F9BE-4ACC-86FE-73668CCDEC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A4D67-04CE-4AFA-98E4-29EEA64AA94F}"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4A813-F9BE-4ACC-86FE-73668CCDEC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A4D67-04CE-4AFA-98E4-29EEA64AA94F}"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4A813-F9BE-4ACC-86FE-73668CCDEC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A4D67-04CE-4AFA-98E4-29EEA64AA94F}"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4A813-F9BE-4ACC-86FE-73668CCDEC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AA4D67-04CE-4AFA-98E4-29EEA64AA94F}"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4A813-F9BE-4ACC-86FE-73668CCDEC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AA4D67-04CE-4AFA-98E4-29EEA64AA94F}" type="datetimeFigureOut">
              <a:rPr lang="en-US" smtClean="0"/>
              <a:pPr/>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4A813-F9BE-4ACC-86FE-73668CCDEC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AA4D67-04CE-4AFA-98E4-29EEA64AA94F}" type="datetimeFigureOut">
              <a:rPr lang="en-US" smtClean="0"/>
              <a:pPr/>
              <a:t>10/2/2016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84A813-F9BE-4ACC-86FE-73668CCDEC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AA4D67-04CE-4AFA-98E4-29EEA64AA94F}" type="datetimeFigureOut">
              <a:rPr lang="en-US" smtClean="0"/>
              <a:pPr/>
              <a:t>10/2/2016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84A813-F9BE-4ACC-86FE-73668CCDEC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A4D67-04CE-4AFA-98E4-29EEA64AA94F}" type="datetimeFigureOut">
              <a:rPr lang="en-US" smtClean="0"/>
              <a:pPr/>
              <a:t>10/2/2016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84A813-F9BE-4ACC-86FE-73668CCDEC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A4D67-04CE-4AFA-98E4-29EEA64AA94F}" type="datetimeFigureOut">
              <a:rPr lang="en-US" smtClean="0"/>
              <a:pPr/>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4A813-F9BE-4ACC-86FE-73668CCDEC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A4D67-04CE-4AFA-98E4-29EEA64AA94F}" type="datetimeFigureOut">
              <a:rPr lang="en-US" smtClean="0"/>
              <a:pPr/>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4A813-F9BE-4ACC-86FE-73668CCDEC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A4D67-04CE-4AFA-98E4-29EEA64AA94F}" type="datetimeFigureOut">
              <a:rPr lang="en-US" smtClean="0"/>
              <a:pPr/>
              <a:t>10/2/2016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4A813-F9BE-4ACC-86FE-73668CCDEC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html5rocks.com/en/tutorials/internals/howbrowsers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html5rocks.com/en/tutorials/internals/howbrowserswork/"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html5rocks.com/en/tutorials/internals/howbrowserswor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Backus%E2%80%93Naur_Form" TargetMode="External"/><Relationship Id="rId2" Type="http://schemas.openxmlformats.org/officeDocument/2006/relationships/hyperlink" Target="http://www.regular-expressions.info/" TargetMode="External"/><Relationship Id="rId1" Type="http://schemas.openxmlformats.org/officeDocument/2006/relationships/slideLayout" Target="../slideLayouts/slideLayout2.xml"/><Relationship Id="rId4" Type="http://schemas.openxmlformats.org/officeDocument/2006/relationships/hyperlink" Target="http://en.wikipedia.org/wiki/Context-free_gramma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gnu.org/software/bison/" TargetMode="External"/><Relationship Id="rId2" Type="http://schemas.openxmlformats.org/officeDocument/2006/relationships/hyperlink" Target="http://en.wikipedia.org/wiki/Flex_lexical_analyse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html5rocks.com/en/tutorials/internals/howbrowserswork/"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w3.org/TR/html4/strict.dtd" TargetMode="External"/><Relationship Id="rId2" Type="http://schemas.openxmlformats.org/officeDocument/2006/relationships/hyperlink" Target="http://en.wikipedia.org/wiki/Standard_Generalized_Markup_Languag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w3.org/DOM/DOMTR" TargetMode="External"/><Relationship Id="rId2" Type="http://schemas.openxmlformats.org/officeDocument/2006/relationships/hyperlink" Target="http://www.w3.org/TR/1998/REC-DOM-Level-1-19981001/level-one-core.html"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www.w3.org/TR/2003/REC-DOM-Level-2-HTML-20030109/idl-definitions.html"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www.whatwg.org/specs/web-apps/current-work/multipage/pars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gs.statcounter.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w3.org/TR/html5/syntax.html" TargetMode="External"/><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w3.org/TR/CSS2/grammar.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html5rocks.com/en/tutorials/internals/howbrowserswork/"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html5rocks.com/en/tutorials/internals/howbrowserswork/"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html5rocks.com/en/tutorials/internals/howbrowserswork/"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w3.org/TR/CSS21/intro.html" TargetMode="External"/><Relationship Id="rId2" Type="http://schemas.openxmlformats.org/officeDocument/2006/relationships/hyperlink" Target="http://www.html5rocks.com/en/tutorials/internals/howbrowserswork/"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html5rocks.com/en/tutorials/internals/howbrowserswork/"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html5rocks.com/en/tutorials/internals/howbrowserswork/"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ebkit.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Browsers</a:t>
            </a:r>
            <a:endParaRPr lang="en-US" dirty="0"/>
          </a:p>
        </p:txBody>
      </p:sp>
      <p:sp>
        <p:nvSpPr>
          <p:cNvPr id="4" name="Rectangle 3"/>
          <p:cNvSpPr/>
          <p:nvPr/>
        </p:nvSpPr>
        <p:spPr>
          <a:xfrm>
            <a:off x="1295400" y="6324600"/>
            <a:ext cx="6477000" cy="246221"/>
          </a:xfrm>
          <a:prstGeom prst="rect">
            <a:avLst/>
          </a:prstGeom>
        </p:spPr>
        <p:txBody>
          <a:bodyPr wrap="square">
            <a:spAutoFit/>
          </a:bodyPr>
          <a:lstStyle/>
          <a:p>
            <a:r>
              <a:rPr lang="en-US" sz="1000" dirty="0" smtClean="0"/>
              <a:t>http://www.html5rocks.com/en/tutorials/internals/howbrowserswork/#The_browsers_we_will_talk_about</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main </a:t>
            </a:r>
            <a:r>
              <a:rPr lang="en-US" b="1" dirty="0" smtClean="0"/>
              <a:t>flow</a:t>
            </a:r>
            <a:endParaRPr lang="en-US" dirty="0"/>
          </a:p>
        </p:txBody>
      </p:sp>
      <p:sp>
        <p:nvSpPr>
          <p:cNvPr id="3" name="Content Placeholder 2"/>
          <p:cNvSpPr>
            <a:spLocks noGrp="1"/>
          </p:cNvSpPr>
          <p:nvPr>
            <p:ph idx="1"/>
          </p:nvPr>
        </p:nvSpPr>
        <p:spPr>
          <a:xfrm>
            <a:off x="457200" y="1295400"/>
            <a:ext cx="8229600" cy="3200400"/>
          </a:xfrm>
        </p:spPr>
        <p:txBody>
          <a:bodyPr/>
          <a:lstStyle/>
          <a:p>
            <a:r>
              <a:rPr lang="en-US" dirty="0"/>
              <a:t>The rendering engine will start getting the contents of the requested document from the networking layer. This will usually be done in 8kB chunks</a:t>
            </a:r>
            <a:r>
              <a:rPr lang="en-US" dirty="0" smtClean="0"/>
              <a:t>.</a:t>
            </a:r>
          </a:p>
          <a:p>
            <a:r>
              <a:rPr lang="en-US" dirty="0"/>
              <a:t>After that, this is the basic flow of the rendering engine:</a:t>
            </a:r>
          </a:p>
        </p:txBody>
      </p:sp>
      <p:pic>
        <p:nvPicPr>
          <p:cNvPr id="94211" name="Picture 3" descr="C:\Users\Adarsh\Desktop\Browser\Vid\flow.png"/>
          <p:cNvPicPr>
            <a:picLocks noChangeAspect="1" noChangeArrowheads="1"/>
          </p:cNvPicPr>
          <p:nvPr/>
        </p:nvPicPr>
        <p:blipFill>
          <a:blip r:embed="rId2"/>
          <a:srcRect/>
          <a:stretch>
            <a:fillRect/>
          </a:stretch>
        </p:blipFill>
        <p:spPr bwMode="auto">
          <a:xfrm>
            <a:off x="1600200" y="4572000"/>
            <a:ext cx="5715000" cy="6286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main flow</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rendering engine will start parsing the HTML document and convert elements to </a:t>
            </a:r>
            <a:r>
              <a:rPr lang="en-US" u="sng" dirty="0">
                <a:hlinkClick r:id="rId2"/>
              </a:rPr>
              <a:t>DOM</a:t>
            </a:r>
            <a:r>
              <a:rPr lang="en-US" dirty="0"/>
              <a:t> nodes in a tree called the "content tree". The engine will parse the style data, both in external CSS files and in style elements. Styling information together with visual instructions in the HTML will be used to create another tree: the </a:t>
            </a:r>
            <a:r>
              <a:rPr lang="en-US" u="sng" dirty="0">
                <a:hlinkClick r:id="rId2"/>
              </a:rPr>
              <a:t>render tree</a:t>
            </a:r>
            <a:r>
              <a:rPr lang="en-US" dirty="0"/>
              <a:t>.</a:t>
            </a:r>
          </a:p>
          <a:p>
            <a:r>
              <a:rPr lang="en-US" dirty="0"/>
              <a:t>The render tree contains rectangles with visual attributes like color and dimensions. The rectangles are in the right order to be displayed on the screen.</a:t>
            </a:r>
          </a:p>
          <a:p>
            <a:r>
              <a:rPr lang="en-US" dirty="0"/>
              <a:t>After the construction of the render tree it goes through a "</a:t>
            </a:r>
            <a:r>
              <a:rPr lang="en-US" u="sng" dirty="0">
                <a:hlinkClick r:id="rId2"/>
              </a:rPr>
              <a:t>layout</a:t>
            </a:r>
            <a:r>
              <a:rPr lang="en-US" dirty="0"/>
              <a:t>" process. This means giving each node the exact coordinates where it should appear on the screen. The next stage is </a:t>
            </a:r>
            <a:r>
              <a:rPr lang="en-US" u="sng" dirty="0">
                <a:hlinkClick r:id="rId2"/>
              </a:rPr>
              <a:t>painting</a:t>
            </a:r>
            <a:r>
              <a:rPr lang="en-US" dirty="0"/>
              <a:t>–the render tree will be traversed and each node will be painted using the UI backend layer.</a:t>
            </a:r>
          </a:p>
          <a:p>
            <a:r>
              <a:rPr lang="en-US" dirty="0"/>
              <a:t>It's important to understand that this is a gradual process. For better user experience, the rendering engine will try to display contents on the screen as soon as possible. It will not wait until all HTML is parsed before starting to build and layout the render tree. Parts of the content will be parsed and displayed, while the process continues with the rest of the contents that keeps coming from the network.</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Main flow </a:t>
            </a:r>
            <a:r>
              <a:rPr lang="en-US" b="1" dirty="0" smtClean="0"/>
              <a:t>examples</a:t>
            </a:r>
            <a:endParaRPr lang="en-US" dirty="0"/>
          </a:p>
        </p:txBody>
      </p:sp>
      <p:pic>
        <p:nvPicPr>
          <p:cNvPr id="71681" name="Picture 1" descr="C:\Users\Adarsh\Desktop\Browser\Vid\webkitflow.png"/>
          <p:cNvPicPr>
            <a:picLocks noChangeAspect="1" noChangeArrowheads="1"/>
          </p:cNvPicPr>
          <p:nvPr/>
        </p:nvPicPr>
        <p:blipFill>
          <a:blip r:embed="rId2"/>
          <a:srcRect/>
          <a:stretch>
            <a:fillRect/>
          </a:stretch>
        </p:blipFill>
        <p:spPr bwMode="auto">
          <a:xfrm>
            <a:off x="609600" y="1447800"/>
            <a:ext cx="7923213" cy="3670300"/>
          </a:xfrm>
          <a:prstGeom prst="rect">
            <a:avLst/>
          </a:prstGeom>
          <a:noFill/>
        </p:spPr>
      </p:pic>
      <p:sp>
        <p:nvSpPr>
          <p:cNvPr id="5" name="Rectangle 4"/>
          <p:cNvSpPr/>
          <p:nvPr/>
        </p:nvSpPr>
        <p:spPr>
          <a:xfrm>
            <a:off x="3048000" y="5486400"/>
            <a:ext cx="2669129" cy="369332"/>
          </a:xfrm>
          <a:prstGeom prst="rect">
            <a:avLst/>
          </a:prstGeom>
        </p:spPr>
        <p:txBody>
          <a:bodyPr wrap="none">
            <a:spAutoFit/>
          </a:bodyPr>
          <a:lstStyle/>
          <a:p>
            <a:r>
              <a:rPr lang="en-US" b="1" i="1" dirty="0"/>
              <a:t>Figure : </a:t>
            </a:r>
            <a:r>
              <a:rPr lang="en-US" b="1" i="1" dirty="0" err="1"/>
              <a:t>WebKit</a:t>
            </a:r>
            <a:r>
              <a:rPr lang="en-US" b="1" i="1" dirty="0"/>
              <a:t> main flow</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Main flow examples</a:t>
            </a:r>
            <a:endParaRPr lang="en-US" dirty="0"/>
          </a:p>
        </p:txBody>
      </p:sp>
      <p:pic>
        <p:nvPicPr>
          <p:cNvPr id="70657" name="Picture 1" descr="C:\Users\Adarsh\Desktop\Browser\Vid\image008.jpg"/>
          <p:cNvPicPr>
            <a:picLocks noChangeAspect="1" noChangeArrowheads="1"/>
          </p:cNvPicPr>
          <p:nvPr/>
        </p:nvPicPr>
        <p:blipFill>
          <a:blip r:embed="rId2"/>
          <a:srcRect/>
          <a:stretch>
            <a:fillRect/>
          </a:stretch>
        </p:blipFill>
        <p:spPr bwMode="auto">
          <a:xfrm>
            <a:off x="1143000" y="1676400"/>
            <a:ext cx="7050339" cy="3276600"/>
          </a:xfrm>
          <a:prstGeom prst="rect">
            <a:avLst/>
          </a:prstGeom>
          <a:noFill/>
        </p:spPr>
      </p:pic>
      <p:sp>
        <p:nvSpPr>
          <p:cNvPr id="5" name="Rectangle 4"/>
          <p:cNvSpPr/>
          <p:nvPr/>
        </p:nvSpPr>
        <p:spPr>
          <a:xfrm>
            <a:off x="1524000" y="5410200"/>
            <a:ext cx="5867400" cy="369332"/>
          </a:xfrm>
          <a:prstGeom prst="rect">
            <a:avLst/>
          </a:prstGeom>
        </p:spPr>
        <p:txBody>
          <a:bodyPr wrap="square">
            <a:spAutoFit/>
          </a:bodyPr>
          <a:lstStyle/>
          <a:p>
            <a:r>
              <a:rPr lang="en-US" b="1" i="1" dirty="0"/>
              <a:t>Figure : Mozilla's Gecko rendering engine main flow (</a:t>
            </a:r>
            <a:r>
              <a:rPr lang="en-US" b="1" i="1" u="sng" dirty="0">
                <a:hlinkClick r:id="rId3"/>
              </a:rPr>
              <a:t>3.6</a:t>
            </a:r>
            <a:r>
              <a:rPr lang="en-US" b="1" i="1" dirty="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Main flow </a:t>
            </a:r>
            <a:r>
              <a:rPr lang="en-US" b="1" dirty="0" smtClean="0"/>
              <a:t>examples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From figures 3 and 4 you can see that although </a:t>
            </a:r>
            <a:r>
              <a:rPr lang="en-US" dirty="0" err="1"/>
              <a:t>WebKit</a:t>
            </a:r>
            <a:r>
              <a:rPr lang="en-US" dirty="0"/>
              <a:t> and Gecko use slightly different terminology, the flow is basically the same</a:t>
            </a:r>
            <a:r>
              <a:rPr lang="en-US" dirty="0" smtClean="0"/>
              <a:t>.</a:t>
            </a:r>
          </a:p>
          <a:p>
            <a:r>
              <a:rPr lang="en-US" dirty="0"/>
              <a:t>Gecko calls the tree of visually formatted elements a "Frame tree". Each element is a frame. </a:t>
            </a:r>
            <a:r>
              <a:rPr lang="en-US" dirty="0" err="1"/>
              <a:t>WebKit</a:t>
            </a:r>
            <a:r>
              <a:rPr lang="en-US" dirty="0"/>
              <a:t> uses the term "Render Tree" and it consists of "Render Objects". </a:t>
            </a:r>
            <a:r>
              <a:rPr lang="en-US" dirty="0" err="1"/>
              <a:t>WebKit</a:t>
            </a:r>
            <a:r>
              <a:rPr lang="en-US" dirty="0"/>
              <a:t> uses the term "layout" for the placing of elements, while Gecko calls it "Reflow". "Attachment" is </a:t>
            </a:r>
            <a:r>
              <a:rPr lang="en-US" dirty="0" err="1"/>
              <a:t>WebKit's</a:t>
            </a:r>
            <a:r>
              <a:rPr lang="en-US" dirty="0"/>
              <a:t> term for connecting DOM nodes and visual information to create the render tree. A minor non-semantic difference is that Gecko has an extra layer between the HTML and the DOM tree. It is called the "content sink" and is a factory for making DOM </a:t>
            </a:r>
            <a:r>
              <a:rPr lang="en-US" dirty="0" smtClean="0"/>
              <a:t>elements</a:t>
            </a:r>
          </a:p>
          <a:p>
            <a:r>
              <a:rPr lang="en-US" dirty="0"/>
              <a:t>We will talk about each part of the flow: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Parsing–general</a:t>
            </a:r>
          </a:p>
        </p:txBody>
      </p:sp>
      <p:sp>
        <p:nvSpPr>
          <p:cNvPr id="3" name="Content Placeholder 2"/>
          <p:cNvSpPr>
            <a:spLocks noGrp="1"/>
          </p:cNvSpPr>
          <p:nvPr>
            <p:ph idx="1"/>
          </p:nvPr>
        </p:nvSpPr>
        <p:spPr/>
        <p:txBody>
          <a:bodyPr>
            <a:normAutofit fontScale="92500" lnSpcReduction="20000"/>
          </a:bodyPr>
          <a:lstStyle/>
          <a:p>
            <a:r>
              <a:rPr lang="en-US" dirty="0"/>
              <a:t>Since parsing is a very significant process within the rendering engine, we will go into it a little more deeply. Let's begin with a little introduction about parsing.</a:t>
            </a:r>
          </a:p>
          <a:p>
            <a:r>
              <a:rPr lang="en-US" dirty="0"/>
              <a:t>Parsing a document means translating it to a structure the code can use. The result of parsing is usually a tree of nodes that represent the structure of the document. This is called a parse tree or a syntax tree.</a:t>
            </a:r>
          </a:p>
          <a:p>
            <a:r>
              <a:rPr lang="en-US" dirty="0"/>
              <a:t>For example, parsing the expression 2 + 3 - 1 could return this tree: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Parsing–general</a:t>
            </a:r>
            <a:endParaRPr lang="en-US" dirty="0"/>
          </a:p>
        </p:txBody>
      </p:sp>
      <p:pic>
        <p:nvPicPr>
          <p:cNvPr id="67585" name="Picture 1" descr="C:\Users\Adarsh\Desktop\Browser\Vid\image009.png"/>
          <p:cNvPicPr>
            <a:picLocks noChangeAspect="1" noChangeArrowheads="1"/>
          </p:cNvPicPr>
          <p:nvPr/>
        </p:nvPicPr>
        <p:blipFill>
          <a:blip r:embed="rId2"/>
          <a:srcRect/>
          <a:stretch>
            <a:fillRect/>
          </a:stretch>
        </p:blipFill>
        <p:spPr bwMode="auto">
          <a:xfrm>
            <a:off x="1905000" y="1905000"/>
            <a:ext cx="5352183" cy="2073275"/>
          </a:xfrm>
          <a:prstGeom prst="rect">
            <a:avLst/>
          </a:prstGeom>
          <a:noFill/>
        </p:spPr>
      </p:pic>
      <p:sp>
        <p:nvSpPr>
          <p:cNvPr id="5" name="Rectangle 4"/>
          <p:cNvSpPr/>
          <p:nvPr/>
        </p:nvSpPr>
        <p:spPr>
          <a:xfrm>
            <a:off x="2362200" y="4419600"/>
            <a:ext cx="4335739" cy="369332"/>
          </a:xfrm>
          <a:prstGeom prst="rect">
            <a:avLst/>
          </a:prstGeom>
        </p:spPr>
        <p:txBody>
          <a:bodyPr wrap="none">
            <a:spAutoFit/>
          </a:bodyPr>
          <a:lstStyle/>
          <a:p>
            <a:r>
              <a:rPr lang="en-US" b="1" i="1" dirty="0"/>
              <a:t>Figure : mathematical expression tree node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Grammars</a:t>
            </a:r>
            <a:endParaRPr lang="en-US" dirty="0"/>
          </a:p>
        </p:txBody>
      </p:sp>
      <p:sp>
        <p:nvSpPr>
          <p:cNvPr id="3" name="Content Placeholder 2"/>
          <p:cNvSpPr>
            <a:spLocks noGrp="1"/>
          </p:cNvSpPr>
          <p:nvPr>
            <p:ph idx="1"/>
          </p:nvPr>
        </p:nvSpPr>
        <p:spPr/>
        <p:txBody>
          <a:bodyPr/>
          <a:lstStyle/>
          <a:p>
            <a:r>
              <a:rPr lang="en-US" dirty="0"/>
              <a:t>Parsing is based on the syntax rules the document obeys: the language or format it was written in. Every format you can parse must have deterministic grammar consisting of vocabulary and syntax rules. It is called a </a:t>
            </a:r>
            <a:r>
              <a:rPr lang="en-US" u="sng" dirty="0">
                <a:hlinkClick r:id="rId2"/>
              </a:rPr>
              <a:t>context free grammar</a:t>
            </a:r>
            <a:r>
              <a:rPr lang="en-US" dirty="0"/>
              <a:t>. Human languages are not such languages and therefore cannot be parsed with conventional parsing techniques.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Parser–</a:t>
            </a:r>
            <a:r>
              <a:rPr lang="en-US" b="1" dirty="0" err="1"/>
              <a:t>Lexer</a:t>
            </a:r>
            <a:r>
              <a:rPr lang="en-US" b="1" dirty="0"/>
              <a:t> </a:t>
            </a:r>
            <a:r>
              <a:rPr lang="en-US" b="1" dirty="0" smtClean="0"/>
              <a:t>combination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Parsing can be separated into two sub processes: lexical analysis and syntax analysis</a:t>
            </a:r>
            <a:r>
              <a:rPr lang="en-US" dirty="0" smtClean="0"/>
              <a:t>.</a:t>
            </a:r>
          </a:p>
          <a:p>
            <a:r>
              <a:rPr lang="en-US" dirty="0"/>
              <a:t>Lexical analysis is the process of breaking the input into tokens. Tokens are the language vocabulary: the collection of valid building blocks. In human language it will consist of all the words that appear in the dictionary for that language.</a:t>
            </a:r>
          </a:p>
          <a:p>
            <a:r>
              <a:rPr lang="en-US" dirty="0"/>
              <a:t>Syntax analysis is the applying of the language syntax rules.</a:t>
            </a:r>
          </a:p>
          <a:p>
            <a:r>
              <a:rPr lang="en-US" dirty="0"/>
              <a:t>Parsers usually divide the work between two components: the </a:t>
            </a:r>
            <a:r>
              <a:rPr lang="en-US" b="1" dirty="0" err="1"/>
              <a:t>lexer</a:t>
            </a:r>
            <a:r>
              <a:rPr lang="en-US" dirty="0"/>
              <a:t> (sometimes called </a:t>
            </a:r>
            <a:r>
              <a:rPr lang="en-US" dirty="0" err="1"/>
              <a:t>tokenizer</a:t>
            </a:r>
            <a:r>
              <a:rPr lang="en-US" dirty="0"/>
              <a:t>) that is responsible for breaking the input into valid tokens, and </a:t>
            </a:r>
            <a:r>
              <a:rPr lang="en-US" dirty="0" err="1"/>
              <a:t>the</a:t>
            </a:r>
            <a:r>
              <a:rPr lang="en-US" b="1" dirty="0" err="1"/>
              <a:t>parser</a:t>
            </a:r>
            <a:r>
              <a:rPr lang="en-US" dirty="0"/>
              <a:t> that is responsible for constructing the parse tree by analyzing the document structure according to the language syntax rules. The </a:t>
            </a:r>
            <a:r>
              <a:rPr lang="en-US" dirty="0" err="1"/>
              <a:t>lexer</a:t>
            </a:r>
            <a:r>
              <a:rPr lang="en-US" dirty="0"/>
              <a:t> knows how to strip irrelevant characters like white spaces and line breaks.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Parser–</a:t>
            </a:r>
            <a:r>
              <a:rPr lang="en-US" b="1" dirty="0" err="1" smtClean="0"/>
              <a:t>Lexer</a:t>
            </a:r>
            <a:r>
              <a:rPr lang="en-US" b="1" dirty="0" smtClean="0"/>
              <a:t> combination</a:t>
            </a:r>
            <a:endParaRPr lang="en-US" dirty="0"/>
          </a:p>
        </p:txBody>
      </p:sp>
      <p:pic>
        <p:nvPicPr>
          <p:cNvPr id="64513" name="Picture 1" descr="C:\Users\Adarsh\Desktop\Browser\Vid\image011.png"/>
          <p:cNvPicPr>
            <a:picLocks noChangeAspect="1" noChangeArrowheads="1"/>
          </p:cNvPicPr>
          <p:nvPr/>
        </p:nvPicPr>
        <p:blipFill>
          <a:blip r:embed="rId2"/>
          <a:srcRect/>
          <a:stretch>
            <a:fillRect/>
          </a:stretch>
        </p:blipFill>
        <p:spPr bwMode="auto">
          <a:xfrm>
            <a:off x="457200" y="1676400"/>
            <a:ext cx="1395412" cy="4144788"/>
          </a:xfrm>
          <a:prstGeom prst="rect">
            <a:avLst/>
          </a:prstGeom>
          <a:noFill/>
        </p:spPr>
      </p:pic>
      <p:sp>
        <p:nvSpPr>
          <p:cNvPr id="5" name="Rectangle 4"/>
          <p:cNvSpPr/>
          <p:nvPr/>
        </p:nvSpPr>
        <p:spPr>
          <a:xfrm>
            <a:off x="533400" y="6096000"/>
            <a:ext cx="4477636" cy="369332"/>
          </a:xfrm>
          <a:prstGeom prst="rect">
            <a:avLst/>
          </a:prstGeom>
        </p:spPr>
        <p:txBody>
          <a:bodyPr wrap="none">
            <a:spAutoFit/>
          </a:bodyPr>
          <a:lstStyle/>
          <a:p>
            <a:r>
              <a:rPr lang="en-US" b="1" i="1" dirty="0"/>
              <a:t>Figure : from source document to parse trees</a:t>
            </a:r>
            <a:endParaRPr lang="en-US" dirty="0"/>
          </a:p>
        </p:txBody>
      </p:sp>
      <p:sp>
        <p:nvSpPr>
          <p:cNvPr id="7" name="Content Placeholder 2"/>
          <p:cNvSpPr>
            <a:spLocks noGrp="1"/>
          </p:cNvSpPr>
          <p:nvPr>
            <p:ph idx="1"/>
          </p:nvPr>
        </p:nvSpPr>
        <p:spPr>
          <a:xfrm>
            <a:off x="2133600" y="1676400"/>
            <a:ext cx="6400800" cy="3505200"/>
          </a:xfrm>
        </p:spPr>
        <p:txBody>
          <a:bodyPr>
            <a:normAutofit fontScale="70000" lnSpcReduction="20000"/>
          </a:bodyPr>
          <a:lstStyle/>
          <a:p>
            <a:r>
              <a:rPr lang="en-US" dirty="0" smtClean="0"/>
              <a:t>The parsing process is iterative. The parser will usually ask the </a:t>
            </a:r>
            <a:r>
              <a:rPr lang="en-US" dirty="0" err="1" smtClean="0"/>
              <a:t>lexer</a:t>
            </a:r>
            <a:r>
              <a:rPr lang="en-US" dirty="0" smtClean="0"/>
              <a:t> for a new token and try to match the token with one of the syntax rules. If a rule is matched, a node corresponding to the token will be added to the parse tree and the parser will ask for another token.</a:t>
            </a:r>
          </a:p>
          <a:p>
            <a:r>
              <a:rPr lang="en-US" dirty="0" smtClean="0"/>
              <a:t>If no rule matches, the parser will store the token internally, and keep asking for tokens until a rule matching all the internally stored tokens is found. If no rule is found then the parser will raise an exception. This means the document was not valid and contained syntax errors.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Rendering a web page – step by </a:t>
            </a:r>
            <a:r>
              <a:rPr lang="en-US" dirty="0" smtClean="0"/>
              <a:t>step</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pPr marL="514350" indent="-514350">
              <a:buFont typeface="+mj-lt"/>
              <a:buAutoNum type="arabicPeriod"/>
            </a:pPr>
            <a:r>
              <a:rPr lang="en-US" sz="1100" dirty="0" smtClean="0"/>
              <a:t>You </a:t>
            </a:r>
            <a:r>
              <a:rPr lang="en-US" sz="1100" b="1" dirty="0" smtClean="0"/>
              <a:t>type an URL</a:t>
            </a:r>
            <a:r>
              <a:rPr lang="en-US" sz="1100" dirty="0" smtClean="0"/>
              <a:t> into address bar in your preferred browser.</a:t>
            </a:r>
          </a:p>
          <a:p>
            <a:pPr marL="514350" indent="-514350">
              <a:buFont typeface="+mj-lt"/>
              <a:buAutoNum type="arabicPeriod"/>
            </a:pPr>
            <a:r>
              <a:rPr lang="en-US" sz="1100" dirty="0" smtClean="0"/>
              <a:t>The browser </a:t>
            </a:r>
            <a:r>
              <a:rPr lang="en-US" sz="1100" b="1" dirty="0" smtClean="0"/>
              <a:t>parses the URL</a:t>
            </a:r>
            <a:r>
              <a:rPr lang="en-US" sz="1100" dirty="0" smtClean="0"/>
              <a:t> to find the protocol, host, port, and path.</a:t>
            </a:r>
          </a:p>
          <a:p>
            <a:pPr marL="514350" indent="-514350">
              <a:buFont typeface="+mj-lt"/>
              <a:buAutoNum type="arabicPeriod"/>
            </a:pPr>
            <a:r>
              <a:rPr lang="en-US" sz="1100" dirty="0" smtClean="0"/>
              <a:t>It </a:t>
            </a:r>
            <a:r>
              <a:rPr lang="en-US" sz="1100" b="1" dirty="0" smtClean="0"/>
              <a:t>forms a HTTP request</a:t>
            </a:r>
            <a:r>
              <a:rPr lang="en-US" sz="1100" dirty="0" smtClean="0"/>
              <a:t> (that was most likely the protocol)</a:t>
            </a:r>
          </a:p>
          <a:p>
            <a:pPr marL="514350" indent="-514350">
              <a:buFont typeface="+mj-lt"/>
              <a:buAutoNum type="arabicPeriod"/>
            </a:pPr>
            <a:r>
              <a:rPr lang="en-US" sz="1100" dirty="0" smtClean="0"/>
              <a:t>To reach the host, it first needs to </a:t>
            </a:r>
            <a:r>
              <a:rPr lang="en-US" sz="1100" b="1" dirty="0" smtClean="0"/>
              <a:t>translate </a:t>
            </a:r>
            <a:r>
              <a:rPr lang="en-US" sz="1100" dirty="0" smtClean="0"/>
              <a:t>the human readable host</a:t>
            </a:r>
            <a:r>
              <a:rPr lang="en-US" sz="1100" b="1" dirty="0" smtClean="0"/>
              <a:t> into an IP number</a:t>
            </a:r>
            <a:r>
              <a:rPr lang="en-US" sz="1100" dirty="0" smtClean="0"/>
              <a:t>, and it does this by doing a DNS lookup on the host</a:t>
            </a:r>
          </a:p>
          <a:p>
            <a:pPr marL="514350" indent="-514350">
              <a:buFont typeface="+mj-lt"/>
              <a:buAutoNum type="arabicPeriod"/>
            </a:pPr>
            <a:r>
              <a:rPr lang="en-US" sz="1100" dirty="0" smtClean="0"/>
              <a:t>Then a </a:t>
            </a:r>
            <a:r>
              <a:rPr lang="en-US" sz="1100" b="1" dirty="0" smtClean="0"/>
              <a:t>socket needs to be opened</a:t>
            </a:r>
            <a:r>
              <a:rPr lang="en-US" sz="1100" dirty="0" smtClean="0"/>
              <a:t> from the user’s computer to that IP number, on the port specified (most often port 80)</a:t>
            </a:r>
          </a:p>
          <a:p>
            <a:pPr marL="514350" indent="-514350">
              <a:buFont typeface="+mj-lt"/>
              <a:buAutoNum type="arabicPeriod"/>
            </a:pPr>
            <a:r>
              <a:rPr lang="en-US" sz="1100" dirty="0" smtClean="0"/>
              <a:t>When a connection is open, the </a:t>
            </a:r>
            <a:r>
              <a:rPr lang="en-US" sz="1100" b="1" dirty="0" smtClean="0"/>
              <a:t>HTTP request is sent</a:t>
            </a:r>
            <a:r>
              <a:rPr lang="en-US" sz="1100" dirty="0" smtClean="0"/>
              <a:t> to the host</a:t>
            </a:r>
          </a:p>
          <a:p>
            <a:pPr marL="514350" indent="-514350">
              <a:buFont typeface="+mj-lt"/>
              <a:buAutoNum type="arabicPeriod"/>
            </a:pPr>
            <a:r>
              <a:rPr lang="en-US" sz="1100" dirty="0" smtClean="0"/>
              <a:t>The host </a:t>
            </a:r>
            <a:r>
              <a:rPr lang="en-US" sz="1100" b="1" dirty="0" smtClean="0"/>
              <a:t>forwards the request</a:t>
            </a:r>
            <a:r>
              <a:rPr lang="en-US" sz="1100" dirty="0" smtClean="0"/>
              <a:t> to the server software (most often Apache) configured to listen on the specified port</a:t>
            </a:r>
          </a:p>
          <a:p>
            <a:pPr marL="514350" indent="-514350">
              <a:buFont typeface="+mj-lt"/>
              <a:buAutoNum type="arabicPeriod"/>
            </a:pPr>
            <a:r>
              <a:rPr lang="en-US" sz="1100" dirty="0" smtClean="0"/>
              <a:t>The </a:t>
            </a:r>
            <a:r>
              <a:rPr lang="en-US" sz="1100" b="1" dirty="0" smtClean="0"/>
              <a:t>server inspects the request</a:t>
            </a:r>
            <a:r>
              <a:rPr lang="en-US" sz="1100" dirty="0" smtClean="0"/>
              <a:t> (most often only the path), and </a:t>
            </a:r>
            <a:r>
              <a:rPr lang="en-US" sz="1100" b="1" dirty="0" smtClean="0"/>
              <a:t>launches the server </a:t>
            </a:r>
            <a:r>
              <a:rPr lang="en-US" sz="1100" b="1" dirty="0" err="1" smtClean="0"/>
              <a:t>plugin</a:t>
            </a:r>
            <a:r>
              <a:rPr lang="en-US" sz="1100" b="1" dirty="0" smtClean="0"/>
              <a:t> needed</a:t>
            </a:r>
            <a:r>
              <a:rPr lang="en-US" sz="1100" dirty="0" smtClean="0"/>
              <a:t> to handle the request (corresponding to the server language you use, PHP, Java, .NET, Python?)</a:t>
            </a:r>
          </a:p>
          <a:p>
            <a:pPr marL="514350" indent="-514350">
              <a:buFont typeface="+mj-lt"/>
              <a:buAutoNum type="arabicPeriod"/>
            </a:pPr>
            <a:r>
              <a:rPr lang="en-US" sz="1100" dirty="0" smtClean="0"/>
              <a:t>The </a:t>
            </a:r>
            <a:r>
              <a:rPr lang="en-US" sz="1100" dirty="0" err="1" smtClean="0"/>
              <a:t>plugin</a:t>
            </a:r>
            <a:r>
              <a:rPr lang="en-US" sz="1100" dirty="0" smtClean="0"/>
              <a:t> gets access to the full request, and starts to prepare a HTTP response.</a:t>
            </a:r>
          </a:p>
          <a:p>
            <a:pPr marL="514350" indent="-514350">
              <a:buFont typeface="+mj-lt"/>
              <a:buAutoNum type="arabicPeriod"/>
            </a:pPr>
            <a:r>
              <a:rPr lang="en-US" sz="1100" dirty="0" smtClean="0"/>
              <a:t>To construct the response a </a:t>
            </a:r>
            <a:r>
              <a:rPr lang="en-US" sz="1100" b="1" dirty="0" smtClean="0"/>
              <a:t>database </a:t>
            </a:r>
            <a:r>
              <a:rPr lang="en-US" sz="1100" dirty="0" smtClean="0"/>
              <a:t>is (most likely) </a:t>
            </a:r>
            <a:r>
              <a:rPr lang="en-US" sz="1100" b="1" dirty="0" smtClean="0"/>
              <a:t>accessed</a:t>
            </a:r>
            <a:r>
              <a:rPr lang="en-US" sz="1100" dirty="0" smtClean="0"/>
              <a:t>. A database search is made, based on parameters in the path (or data) of the request</a:t>
            </a:r>
          </a:p>
          <a:p>
            <a:pPr marL="514350" indent="-514350">
              <a:buFont typeface="+mj-lt"/>
              <a:buAutoNum type="arabicPeriod"/>
            </a:pPr>
            <a:r>
              <a:rPr lang="en-US" sz="1100" dirty="0" smtClean="0"/>
              <a:t>Data from the database, together with other information the </a:t>
            </a:r>
            <a:r>
              <a:rPr lang="en-US" sz="1100" dirty="0" err="1" smtClean="0"/>
              <a:t>plugin</a:t>
            </a:r>
            <a:r>
              <a:rPr lang="en-US" sz="1100" dirty="0" smtClean="0"/>
              <a:t> decides to add, </a:t>
            </a:r>
            <a:r>
              <a:rPr lang="en-US" sz="1100" dirty="0" err="1" smtClean="0"/>
              <a:t>is</a:t>
            </a:r>
            <a:r>
              <a:rPr lang="en-US" sz="1100" b="1" dirty="0" err="1" smtClean="0"/>
              <a:t>combined</a:t>
            </a:r>
            <a:r>
              <a:rPr lang="en-US" sz="1100" b="1" dirty="0" smtClean="0"/>
              <a:t> into a long string</a:t>
            </a:r>
            <a:r>
              <a:rPr lang="en-US" sz="1100" dirty="0" smtClean="0"/>
              <a:t> of text (probably HTML).</a:t>
            </a:r>
          </a:p>
          <a:p>
            <a:pPr marL="514350" indent="-514350">
              <a:buFont typeface="+mj-lt"/>
              <a:buAutoNum type="arabicPeriod"/>
            </a:pPr>
            <a:r>
              <a:rPr lang="en-US" sz="1100" dirty="0" smtClean="0"/>
              <a:t>The </a:t>
            </a:r>
            <a:r>
              <a:rPr lang="en-US" sz="1100" dirty="0" err="1" smtClean="0"/>
              <a:t>plugin</a:t>
            </a:r>
            <a:r>
              <a:rPr lang="en-US" sz="1100" dirty="0" smtClean="0"/>
              <a:t> </a:t>
            </a:r>
            <a:r>
              <a:rPr lang="en-US" sz="1100" b="1" dirty="0" smtClean="0"/>
              <a:t>combines </a:t>
            </a:r>
            <a:r>
              <a:rPr lang="en-US" sz="1100" dirty="0" smtClean="0"/>
              <a:t>that data with some meta data (in the form of HTTP headers), </a:t>
            </a:r>
            <a:r>
              <a:rPr lang="en-US" sz="1100" dirty="0" err="1" smtClean="0"/>
              <a:t>and</a:t>
            </a:r>
            <a:r>
              <a:rPr lang="en-US" sz="1100" b="1" dirty="0" err="1" smtClean="0"/>
              <a:t>sends</a:t>
            </a:r>
            <a:r>
              <a:rPr lang="en-US" sz="1100" b="1" dirty="0" smtClean="0"/>
              <a:t> the HTTP response</a:t>
            </a:r>
            <a:r>
              <a:rPr lang="en-US" sz="1100" dirty="0" smtClean="0"/>
              <a:t> back to the browser.</a:t>
            </a:r>
          </a:p>
          <a:p>
            <a:pPr marL="514350" indent="-514350">
              <a:buFont typeface="+mj-lt"/>
              <a:buAutoNum type="arabicPeriod"/>
            </a:pPr>
            <a:r>
              <a:rPr lang="en-US" sz="1100" dirty="0" smtClean="0"/>
              <a:t>The browser receives the response, and </a:t>
            </a:r>
            <a:r>
              <a:rPr lang="en-US" sz="1100" b="1" dirty="0" smtClean="0"/>
              <a:t>parses the HTML</a:t>
            </a:r>
            <a:r>
              <a:rPr lang="en-US" sz="1100" dirty="0" smtClean="0"/>
              <a:t> (which with 95% probability is broken) in the response</a:t>
            </a:r>
          </a:p>
          <a:p>
            <a:pPr marL="514350" indent="-514350">
              <a:buFont typeface="+mj-lt"/>
              <a:buAutoNum type="arabicPeriod"/>
            </a:pPr>
            <a:r>
              <a:rPr lang="en-US" sz="1100" dirty="0" smtClean="0"/>
              <a:t>A </a:t>
            </a:r>
            <a:r>
              <a:rPr lang="en-US" sz="1100" b="1" dirty="0" smtClean="0"/>
              <a:t>DOM tree is built</a:t>
            </a:r>
            <a:r>
              <a:rPr lang="en-US" sz="1100" dirty="0" smtClean="0"/>
              <a:t> out of the broken HTML</a:t>
            </a:r>
          </a:p>
          <a:p>
            <a:pPr marL="514350" indent="-514350">
              <a:buFont typeface="+mj-lt"/>
              <a:buAutoNum type="arabicPeriod"/>
            </a:pPr>
            <a:r>
              <a:rPr lang="en-US" sz="1100" b="1" dirty="0" smtClean="0"/>
              <a:t>New requests are made</a:t>
            </a:r>
            <a:r>
              <a:rPr lang="en-US" sz="1100" dirty="0" smtClean="0"/>
              <a:t> to the server for each new resource that is found in the HTML source (typically images, style sheets, and JavaScript files). Go back to step 3 and repeat for each resource.</a:t>
            </a:r>
          </a:p>
          <a:p>
            <a:pPr marL="514350" indent="-514350">
              <a:buFont typeface="+mj-lt"/>
              <a:buAutoNum type="arabicPeriod"/>
            </a:pPr>
            <a:r>
              <a:rPr lang="en-US" sz="1100" b="1" dirty="0" err="1" smtClean="0"/>
              <a:t>Stylesheets</a:t>
            </a:r>
            <a:r>
              <a:rPr lang="en-US" sz="1100" b="1" dirty="0" smtClean="0"/>
              <a:t> are parsed</a:t>
            </a:r>
            <a:r>
              <a:rPr lang="en-US" sz="1100" dirty="0" smtClean="0"/>
              <a:t>, and the rendering information in each gets attached to the matching node in the DOM tree</a:t>
            </a:r>
          </a:p>
          <a:p>
            <a:pPr marL="514350" indent="-514350">
              <a:buFont typeface="+mj-lt"/>
              <a:buAutoNum type="arabicPeriod"/>
            </a:pPr>
            <a:r>
              <a:rPr lang="en-US" sz="1100" b="1" dirty="0" err="1" smtClean="0"/>
              <a:t>Javascript</a:t>
            </a:r>
            <a:r>
              <a:rPr lang="en-US" sz="1100" b="1" dirty="0" smtClean="0"/>
              <a:t> is parsed and executed</a:t>
            </a:r>
            <a:r>
              <a:rPr lang="en-US" sz="1100" dirty="0" smtClean="0"/>
              <a:t>, and DOM nodes are moved and style information is updated accordingly</a:t>
            </a:r>
          </a:p>
          <a:p>
            <a:pPr marL="514350" indent="-514350">
              <a:buFont typeface="+mj-lt"/>
              <a:buAutoNum type="arabicPeriod"/>
            </a:pPr>
            <a:r>
              <a:rPr lang="en-US" sz="1100" dirty="0" smtClean="0"/>
              <a:t>The browser </a:t>
            </a:r>
            <a:r>
              <a:rPr lang="en-US" sz="1100" b="1" dirty="0" smtClean="0"/>
              <a:t>renders the page</a:t>
            </a:r>
            <a:r>
              <a:rPr lang="en-US" sz="1100" dirty="0" smtClean="0"/>
              <a:t> on the screen according to the DOM tree and the style information for each node</a:t>
            </a:r>
          </a:p>
          <a:p>
            <a:pPr marL="514350" indent="-514350">
              <a:buFont typeface="+mj-lt"/>
              <a:buAutoNum type="arabicPeriod"/>
            </a:pPr>
            <a:r>
              <a:rPr lang="en-US" sz="1100" b="1" dirty="0" smtClean="0"/>
              <a:t>You see</a:t>
            </a:r>
            <a:r>
              <a:rPr lang="en-US" sz="1100" dirty="0" smtClean="0"/>
              <a:t> the page on the screen</a:t>
            </a:r>
          </a:p>
          <a:p>
            <a:pPr marL="514350" indent="-514350">
              <a:buFont typeface="+mj-lt"/>
              <a:buAutoNum type="arabicPeriod"/>
            </a:pPr>
            <a:r>
              <a:rPr lang="en-US" sz="1100" dirty="0" smtClean="0"/>
              <a:t>You get annoyed the whole process was too slow.</a:t>
            </a:r>
          </a:p>
          <a:p>
            <a:pPr marL="514350" indent="-514350">
              <a:buFont typeface="+mj-lt"/>
              <a:buAutoNum type="arabicPeriod"/>
            </a:pPr>
            <a:endParaRPr lang="en-US" sz="1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Translation</a:t>
            </a:r>
            <a:endParaRPr lang="en-US" dirty="0"/>
          </a:p>
        </p:txBody>
      </p:sp>
      <p:pic>
        <p:nvPicPr>
          <p:cNvPr id="63489" name="Picture 1" descr="C:\Users\Adarsh\Desktop\Browser\Vid\image013.png"/>
          <p:cNvPicPr>
            <a:picLocks noChangeAspect="1" noChangeArrowheads="1"/>
          </p:cNvPicPr>
          <p:nvPr/>
        </p:nvPicPr>
        <p:blipFill>
          <a:blip r:embed="rId2"/>
          <a:srcRect/>
          <a:stretch>
            <a:fillRect/>
          </a:stretch>
        </p:blipFill>
        <p:spPr bwMode="auto">
          <a:xfrm>
            <a:off x="457200" y="1066800"/>
            <a:ext cx="1219200" cy="4689231"/>
          </a:xfrm>
          <a:prstGeom prst="rect">
            <a:avLst/>
          </a:prstGeom>
          <a:noFill/>
        </p:spPr>
      </p:pic>
      <p:sp>
        <p:nvSpPr>
          <p:cNvPr id="5" name="Rectangle 4"/>
          <p:cNvSpPr/>
          <p:nvPr/>
        </p:nvSpPr>
        <p:spPr>
          <a:xfrm>
            <a:off x="304800" y="6019800"/>
            <a:ext cx="2566793" cy="369332"/>
          </a:xfrm>
          <a:prstGeom prst="rect">
            <a:avLst/>
          </a:prstGeom>
        </p:spPr>
        <p:txBody>
          <a:bodyPr wrap="none">
            <a:spAutoFit/>
          </a:bodyPr>
          <a:lstStyle/>
          <a:p>
            <a:r>
              <a:rPr lang="en-US" b="1" i="1" dirty="0"/>
              <a:t>Figure : compilation flow</a:t>
            </a:r>
            <a:endParaRPr lang="en-US" dirty="0"/>
          </a:p>
        </p:txBody>
      </p:sp>
      <p:sp>
        <p:nvSpPr>
          <p:cNvPr id="7" name="Content Placeholder 2"/>
          <p:cNvSpPr>
            <a:spLocks noGrp="1"/>
          </p:cNvSpPr>
          <p:nvPr>
            <p:ph idx="1"/>
          </p:nvPr>
        </p:nvSpPr>
        <p:spPr>
          <a:xfrm>
            <a:off x="2362200" y="1600201"/>
            <a:ext cx="6324600" cy="3429000"/>
          </a:xfrm>
        </p:spPr>
        <p:txBody>
          <a:bodyPr>
            <a:normAutofit fontScale="92500" lnSpcReduction="20000"/>
          </a:bodyPr>
          <a:lstStyle/>
          <a:p>
            <a:r>
              <a:rPr lang="en-US" dirty="0" smtClean="0"/>
              <a:t>In many cases the parse tree is not the final product. Parsing is often used in translation: transforming the input document to another format. An example is compilation. The compiler that compiles source code into machine code first parses it into a parse tree and then translates the tree into a machine code document.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Parsing </a:t>
            </a:r>
            <a:r>
              <a:rPr lang="en-US" b="1"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figure 5 we built a parse tree from a mathematical expression. Let's try to define a simple mathematical language and see the parse process</a:t>
            </a:r>
            <a:r>
              <a:rPr lang="en-US" dirty="0" smtClean="0"/>
              <a:t>.</a:t>
            </a:r>
          </a:p>
          <a:p>
            <a:r>
              <a:rPr lang="en-US" b="1" dirty="0"/>
              <a:t>Vocabulary</a:t>
            </a:r>
            <a:r>
              <a:rPr lang="en-US" dirty="0"/>
              <a:t>: Our language can include integers, plus signs and minus signs</a:t>
            </a:r>
            <a:r>
              <a:rPr lang="en-US" dirty="0" smtClean="0"/>
              <a:t>.</a:t>
            </a:r>
          </a:p>
          <a:p>
            <a:r>
              <a:rPr lang="en-US" b="1" dirty="0"/>
              <a:t>Syntax:</a:t>
            </a:r>
          </a:p>
          <a:p>
            <a:pPr>
              <a:buNone/>
            </a:pPr>
            <a:r>
              <a:rPr lang="en-US" b="1" dirty="0" smtClean="0"/>
              <a:t>1. The </a:t>
            </a:r>
            <a:r>
              <a:rPr lang="en-US" b="1" dirty="0"/>
              <a:t>language syntax building blocks are expressions, terms and operations</a:t>
            </a:r>
            <a:r>
              <a:rPr lang="en-US" dirty="0"/>
              <a:t>.</a:t>
            </a:r>
          </a:p>
          <a:p>
            <a:pPr>
              <a:buNone/>
            </a:pPr>
            <a:r>
              <a:rPr lang="en-US" b="1" dirty="0" smtClean="0"/>
              <a:t>2. Our </a:t>
            </a:r>
            <a:r>
              <a:rPr lang="en-US" b="1" dirty="0"/>
              <a:t>language can include any number of expressions.</a:t>
            </a:r>
          </a:p>
          <a:p>
            <a:pPr>
              <a:buNone/>
            </a:pPr>
            <a:r>
              <a:rPr lang="en-US" b="1" dirty="0" smtClean="0"/>
              <a:t>3. An </a:t>
            </a:r>
            <a:r>
              <a:rPr lang="en-US" b="1" dirty="0"/>
              <a:t>expression is defined as a "term" followed by an "operation" followed by another term</a:t>
            </a:r>
          </a:p>
          <a:p>
            <a:pPr>
              <a:buNone/>
            </a:pPr>
            <a:r>
              <a:rPr lang="en-US" b="1" dirty="0" smtClean="0"/>
              <a:t>4. An </a:t>
            </a:r>
            <a:r>
              <a:rPr lang="en-US" b="1" dirty="0"/>
              <a:t>operation is a plus token or a minus token</a:t>
            </a:r>
          </a:p>
          <a:p>
            <a:pPr>
              <a:buNone/>
            </a:pPr>
            <a:r>
              <a:rPr lang="en-US" b="1" dirty="0" smtClean="0"/>
              <a:t>5. A </a:t>
            </a:r>
            <a:r>
              <a:rPr lang="en-US" b="1" dirty="0"/>
              <a:t>term is an integer token or an expression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85800"/>
            <a:ext cx="8382000" cy="2308324"/>
          </a:xfrm>
          <a:prstGeom prst="rect">
            <a:avLst/>
          </a:prstGeom>
        </p:spPr>
        <p:txBody>
          <a:bodyPr wrap="square">
            <a:spAutoFit/>
          </a:bodyPr>
          <a:lstStyle/>
          <a:p>
            <a:r>
              <a:rPr lang="en-US" dirty="0" smtClean="0"/>
              <a:t>Let's analyze the input 2 + 3 - 1. </a:t>
            </a:r>
          </a:p>
          <a:p>
            <a:r>
              <a:rPr lang="en-US" dirty="0" smtClean="0"/>
              <a:t>The first substring that matches a rule is 2: according to rule #5 it is a term. </a:t>
            </a:r>
          </a:p>
          <a:p>
            <a:r>
              <a:rPr lang="en-US" dirty="0" smtClean="0"/>
              <a:t>The second match is 2 + 3: this matches the third rule: a term followed by an operation followed by another term. </a:t>
            </a:r>
          </a:p>
          <a:p>
            <a:r>
              <a:rPr lang="en-US" dirty="0" smtClean="0"/>
              <a:t>The next match will only be hit at the end of the input. 2 + 3 - 1 is an expression because we already know that 2 + 3 is a term, so we have a term followed by an operation followed by another term. </a:t>
            </a:r>
          </a:p>
          <a:p>
            <a:r>
              <a:rPr lang="en-US" dirty="0" smtClean="0"/>
              <a:t>2 + + will not match any rule and therefore is an invalid input.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Formal definitions for vocabulary and </a:t>
            </a:r>
            <a:r>
              <a:rPr lang="en-US" b="1" dirty="0" smtClean="0"/>
              <a:t>syntax</a:t>
            </a:r>
            <a:endParaRPr lang="en-US" dirty="0"/>
          </a:p>
        </p:txBody>
      </p:sp>
      <p:sp>
        <p:nvSpPr>
          <p:cNvPr id="3" name="Content Placeholder 2"/>
          <p:cNvSpPr>
            <a:spLocks noGrp="1"/>
          </p:cNvSpPr>
          <p:nvPr>
            <p:ph idx="1"/>
          </p:nvPr>
        </p:nvSpPr>
        <p:spPr/>
        <p:txBody>
          <a:bodyPr>
            <a:normAutofit fontScale="55000" lnSpcReduction="20000"/>
          </a:bodyPr>
          <a:lstStyle/>
          <a:p>
            <a:r>
              <a:rPr lang="en-US" dirty="0"/>
              <a:t>Vocabulary is usually expressed by </a:t>
            </a:r>
            <a:r>
              <a:rPr lang="en-US" u="sng" dirty="0">
                <a:hlinkClick r:id="rId2"/>
              </a:rPr>
              <a:t>regular expressions</a:t>
            </a:r>
            <a:r>
              <a:rPr lang="en-US" dirty="0" smtClean="0"/>
              <a:t>.</a:t>
            </a:r>
          </a:p>
          <a:p>
            <a:r>
              <a:rPr lang="en-US" dirty="0"/>
              <a:t>For example our language will be defined as</a:t>
            </a:r>
            <a:r>
              <a:rPr lang="en-US" dirty="0" smtClean="0"/>
              <a:t>:</a:t>
            </a:r>
          </a:p>
          <a:p>
            <a:pPr>
              <a:buNone/>
            </a:pPr>
            <a:r>
              <a:rPr lang="en-US" dirty="0"/>
              <a:t>INTEGER: 0|[1-9][0-9]* </a:t>
            </a:r>
            <a:endParaRPr lang="en-US" dirty="0" smtClean="0"/>
          </a:p>
          <a:p>
            <a:pPr>
              <a:buNone/>
            </a:pPr>
            <a:r>
              <a:rPr lang="en-US" dirty="0" smtClean="0"/>
              <a:t>PLUS</a:t>
            </a:r>
            <a:r>
              <a:rPr lang="en-US" dirty="0"/>
              <a:t>: + </a:t>
            </a:r>
            <a:endParaRPr lang="en-US" dirty="0" smtClean="0"/>
          </a:p>
          <a:p>
            <a:pPr>
              <a:buNone/>
            </a:pPr>
            <a:r>
              <a:rPr lang="en-US" dirty="0" smtClean="0"/>
              <a:t>MINUS</a:t>
            </a:r>
            <a:r>
              <a:rPr lang="en-US" dirty="0"/>
              <a:t>: </a:t>
            </a:r>
            <a:r>
              <a:rPr lang="en-US" dirty="0" smtClean="0"/>
              <a:t>-</a:t>
            </a:r>
          </a:p>
          <a:p>
            <a:pPr>
              <a:buNone/>
            </a:pPr>
            <a:r>
              <a:rPr lang="en-US" dirty="0" smtClean="0"/>
              <a:t>As </a:t>
            </a:r>
            <a:r>
              <a:rPr lang="en-US" dirty="0"/>
              <a:t>you see, integers are defined by a </a:t>
            </a:r>
            <a:r>
              <a:rPr lang="en-US" dirty="0" smtClean="0"/>
              <a:t>regular expression.</a:t>
            </a:r>
          </a:p>
          <a:p>
            <a:pPr>
              <a:buNone/>
            </a:pPr>
            <a:endParaRPr lang="en-US" dirty="0" smtClean="0"/>
          </a:p>
          <a:p>
            <a:pPr>
              <a:buNone/>
            </a:pPr>
            <a:r>
              <a:rPr lang="en-US" dirty="0"/>
              <a:t>Syntax is usually defined in a format called </a:t>
            </a:r>
            <a:r>
              <a:rPr lang="en-US" u="sng" dirty="0">
                <a:hlinkClick r:id="rId3"/>
              </a:rPr>
              <a:t>BNF</a:t>
            </a:r>
            <a:r>
              <a:rPr lang="en-US" dirty="0"/>
              <a:t>. Our language will be defined as:</a:t>
            </a:r>
            <a:endParaRPr lang="en-US" dirty="0" smtClean="0"/>
          </a:p>
          <a:p>
            <a:r>
              <a:rPr lang="en-US" dirty="0"/>
              <a:t>expression := term operation term </a:t>
            </a:r>
            <a:endParaRPr lang="en-US" dirty="0" smtClean="0"/>
          </a:p>
          <a:p>
            <a:r>
              <a:rPr lang="en-US" dirty="0" smtClean="0"/>
              <a:t>operation </a:t>
            </a:r>
            <a:r>
              <a:rPr lang="en-US" dirty="0"/>
              <a:t>:= PLUS | MINUS </a:t>
            </a:r>
            <a:endParaRPr lang="en-US" dirty="0" smtClean="0"/>
          </a:p>
          <a:p>
            <a:r>
              <a:rPr lang="en-US" dirty="0" smtClean="0"/>
              <a:t>term </a:t>
            </a:r>
            <a:r>
              <a:rPr lang="en-US" dirty="0"/>
              <a:t>:= INTEGER | expression</a:t>
            </a:r>
          </a:p>
          <a:p>
            <a:r>
              <a:rPr lang="en-US" dirty="0"/>
              <a:t>We said that a language can be parsed by regular parsers if its grammar is </a:t>
            </a:r>
            <a:r>
              <a:rPr lang="en-US" dirty="0" err="1"/>
              <a:t>a</a:t>
            </a:r>
            <a:r>
              <a:rPr lang="en-US" u="sng" dirty="0" err="1"/>
              <a:t>context</a:t>
            </a:r>
            <a:r>
              <a:rPr lang="en-US" u="sng" dirty="0"/>
              <a:t> free grammar</a:t>
            </a:r>
            <a:r>
              <a:rPr lang="en-US" dirty="0"/>
              <a:t>. An intuitive definition of a context free grammar is a grammar that can be entirely expressed in BNF. For a formal definition </a:t>
            </a:r>
            <a:r>
              <a:rPr lang="en-US" dirty="0" smtClean="0"/>
              <a:t>see</a:t>
            </a:r>
          </a:p>
          <a:p>
            <a:r>
              <a:rPr lang="en-US" u="sng" dirty="0" smtClean="0">
                <a:hlinkClick r:id="rId4"/>
              </a:rPr>
              <a:t>Wikipedia's </a:t>
            </a:r>
            <a:r>
              <a:rPr lang="en-US" u="sng" dirty="0">
                <a:hlinkClick r:id="rId4"/>
              </a:rPr>
              <a:t>article on Context-free grammar</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b="1" dirty="0"/>
              <a:t>Types of </a:t>
            </a:r>
            <a:r>
              <a:rPr lang="en-US" b="1" dirty="0" smtClean="0"/>
              <a:t>parsers</a:t>
            </a:r>
            <a:endParaRPr lang="en-US" dirty="0"/>
          </a:p>
        </p:txBody>
      </p:sp>
      <p:sp>
        <p:nvSpPr>
          <p:cNvPr id="3" name="Content Placeholder 2"/>
          <p:cNvSpPr>
            <a:spLocks noGrp="1"/>
          </p:cNvSpPr>
          <p:nvPr>
            <p:ph idx="1"/>
          </p:nvPr>
        </p:nvSpPr>
        <p:spPr>
          <a:xfrm>
            <a:off x="228600" y="609600"/>
            <a:ext cx="8915400" cy="4525963"/>
          </a:xfrm>
        </p:spPr>
        <p:txBody>
          <a:bodyPr>
            <a:normAutofit fontScale="70000" lnSpcReduction="20000"/>
          </a:bodyPr>
          <a:lstStyle/>
          <a:p>
            <a:r>
              <a:rPr lang="en-US" dirty="0"/>
              <a:t>here are two types of parsers: top down parsers and bottom up parsers. An intuitive explanation is that top down parsers examine the high level structure of the syntax and try to find a rule match. Bottom up parsers start with the input and gradually transform it into the syntax rules, starting from the low level rules until high level rules are met.</a:t>
            </a:r>
          </a:p>
          <a:p>
            <a:r>
              <a:rPr lang="en-US" dirty="0"/>
              <a:t>Let's see how the two types of parsers will parse our example.</a:t>
            </a:r>
          </a:p>
          <a:p>
            <a:r>
              <a:rPr lang="en-US" dirty="0"/>
              <a:t>The top down parser will start from the higher level rule: it will identify 2 + 3 as an expression. It will then identify 2 + 3 - 1 as an expression (the process of identifying the expression evolves, matching the other rules, but the start point is the highest level rule).</a:t>
            </a:r>
          </a:p>
          <a:p>
            <a:r>
              <a:rPr lang="en-US" dirty="0"/>
              <a:t>The bottom up parser will scan the input until a rule is matched. It will then replace the matching input with the rule. This will go on until the end of the input. The partly matched expression is placed on the parser's stack.</a:t>
            </a:r>
          </a:p>
          <a:p>
            <a:endParaRPr lang="en-US" dirty="0"/>
          </a:p>
        </p:txBody>
      </p:sp>
      <p:graphicFrame>
        <p:nvGraphicFramePr>
          <p:cNvPr id="4" name="Table 3"/>
          <p:cNvGraphicFramePr>
            <a:graphicFrameLocks noGrp="1"/>
          </p:cNvGraphicFramePr>
          <p:nvPr/>
        </p:nvGraphicFramePr>
        <p:xfrm>
          <a:off x="1447800" y="4423750"/>
          <a:ext cx="4572000" cy="2434250"/>
        </p:xfrm>
        <a:graphic>
          <a:graphicData uri="http://schemas.openxmlformats.org/drawingml/2006/table">
            <a:tbl>
              <a:tblPr/>
              <a:tblGrid>
                <a:gridCol w="2286000"/>
                <a:gridCol w="2286000"/>
              </a:tblGrid>
              <a:tr h="283029">
                <a:tc>
                  <a:txBody>
                    <a:bodyPr/>
                    <a:lstStyle/>
                    <a:p>
                      <a:r>
                        <a:rPr lang="en-US" sz="1700" dirty="0"/>
                        <a:t>Stack</a:t>
                      </a:r>
                    </a:p>
                  </a:txBody>
                  <a:tcPr marL="88669" marR="88669" marT="44335" marB="44335" anchor="ctr">
                    <a:lnL>
                      <a:noFill/>
                    </a:lnL>
                    <a:lnR>
                      <a:noFill/>
                    </a:lnR>
                    <a:lnT>
                      <a:noFill/>
                    </a:lnT>
                    <a:lnB w="9525" cap="flat" cmpd="sng" algn="ctr">
                      <a:solidFill>
                        <a:srgbClr val="999999"/>
                      </a:solidFill>
                      <a:prstDash val="dot"/>
                      <a:round/>
                      <a:headEnd type="none" w="med" len="med"/>
                      <a:tailEnd type="none" w="med" len="med"/>
                    </a:lnB>
                    <a:solidFill>
                      <a:srgbClr val="FFFFFF"/>
                    </a:solidFill>
                  </a:tcPr>
                </a:tc>
                <a:tc>
                  <a:txBody>
                    <a:bodyPr/>
                    <a:lstStyle/>
                    <a:p>
                      <a:r>
                        <a:rPr lang="en-US" sz="1700" dirty="0"/>
                        <a:t>Input</a:t>
                      </a:r>
                    </a:p>
                  </a:txBody>
                  <a:tcPr marL="88669" marR="88669" marT="44335" marB="44335" anchor="ctr">
                    <a:lnL>
                      <a:noFill/>
                    </a:lnL>
                    <a:lnR>
                      <a:noFill/>
                    </a:lnR>
                    <a:lnT>
                      <a:noFill/>
                    </a:lnT>
                    <a:lnB w="9525" cap="flat" cmpd="sng" algn="ctr">
                      <a:solidFill>
                        <a:srgbClr val="999999"/>
                      </a:solidFill>
                      <a:prstDash val="dot"/>
                      <a:round/>
                      <a:headEnd type="none" w="med" len="med"/>
                      <a:tailEnd type="none" w="med" len="med"/>
                    </a:lnB>
                    <a:solidFill>
                      <a:srgbClr val="FFFFFF"/>
                    </a:solidFill>
                  </a:tcPr>
                </a:tc>
              </a:tr>
              <a:tr h="283029">
                <a:tc>
                  <a:txBody>
                    <a:bodyPr/>
                    <a:lstStyle/>
                    <a:p>
                      <a:pPr fontAlgn="t"/>
                      <a:r>
                        <a:rPr lang="en-US" sz="1700" dirty="0"/>
                        <a:t> </a:t>
                      </a:r>
                    </a:p>
                  </a:txBody>
                  <a:tcPr marL="88669" marR="88669" marT="44335" marB="44335">
                    <a:lnL>
                      <a:noFill/>
                    </a:lnL>
                    <a:lnR>
                      <a:noFill/>
                    </a:lnR>
                    <a:lnT w="9525" cap="flat" cmpd="sng" algn="ctr">
                      <a:solidFill>
                        <a:srgbClr val="999999"/>
                      </a:solidFill>
                      <a:prstDash val="dot"/>
                      <a:round/>
                      <a:headEnd type="none" w="med" len="med"/>
                      <a:tailEnd type="none" w="med" len="med"/>
                    </a:lnT>
                    <a:lnB>
                      <a:noFill/>
                    </a:lnB>
                    <a:solidFill>
                      <a:srgbClr val="FFFFFF"/>
                    </a:solidFill>
                  </a:tcPr>
                </a:tc>
                <a:tc>
                  <a:txBody>
                    <a:bodyPr/>
                    <a:lstStyle/>
                    <a:p>
                      <a:pPr fontAlgn="t"/>
                      <a:r>
                        <a:rPr lang="en-US" sz="1700" dirty="0"/>
                        <a:t>2 + 3 - 1</a:t>
                      </a:r>
                    </a:p>
                  </a:txBody>
                  <a:tcPr marL="88669" marR="88669" marT="44335" marB="44335">
                    <a:lnL>
                      <a:noFill/>
                    </a:lnL>
                    <a:lnR>
                      <a:noFill/>
                    </a:lnR>
                    <a:lnT w="9525" cap="flat" cmpd="sng" algn="ctr">
                      <a:solidFill>
                        <a:srgbClr val="999999"/>
                      </a:solidFill>
                      <a:prstDash val="dot"/>
                      <a:round/>
                      <a:headEnd type="none" w="med" len="med"/>
                      <a:tailEnd type="none" w="med" len="med"/>
                    </a:lnT>
                    <a:lnB>
                      <a:noFill/>
                    </a:lnB>
                    <a:solidFill>
                      <a:srgbClr val="FFFFFF"/>
                    </a:solidFill>
                  </a:tcPr>
                </a:tc>
              </a:tr>
              <a:tr h="283029">
                <a:tc>
                  <a:txBody>
                    <a:bodyPr/>
                    <a:lstStyle/>
                    <a:p>
                      <a:pPr fontAlgn="t"/>
                      <a:r>
                        <a:rPr lang="en-US" sz="1700"/>
                        <a:t>term</a:t>
                      </a:r>
                    </a:p>
                  </a:txBody>
                  <a:tcPr marL="88669" marR="88669" marT="44335" marB="44335">
                    <a:lnL>
                      <a:noFill/>
                    </a:lnL>
                    <a:lnR>
                      <a:noFill/>
                    </a:lnR>
                    <a:lnT>
                      <a:noFill/>
                    </a:lnT>
                    <a:lnB>
                      <a:noFill/>
                    </a:lnB>
                    <a:solidFill>
                      <a:srgbClr val="FFFFFF"/>
                    </a:solidFill>
                  </a:tcPr>
                </a:tc>
                <a:tc>
                  <a:txBody>
                    <a:bodyPr/>
                    <a:lstStyle/>
                    <a:p>
                      <a:pPr fontAlgn="t"/>
                      <a:r>
                        <a:rPr lang="en-US" sz="1700"/>
                        <a:t>+ 3 - 1</a:t>
                      </a:r>
                    </a:p>
                  </a:txBody>
                  <a:tcPr marL="88669" marR="88669" marT="44335" marB="44335">
                    <a:lnL>
                      <a:noFill/>
                    </a:lnL>
                    <a:lnR>
                      <a:noFill/>
                    </a:lnR>
                    <a:lnT>
                      <a:noFill/>
                    </a:lnT>
                    <a:lnB>
                      <a:noFill/>
                    </a:lnB>
                    <a:solidFill>
                      <a:srgbClr val="FFFFFF"/>
                    </a:solidFill>
                  </a:tcPr>
                </a:tc>
              </a:tr>
              <a:tr h="283029">
                <a:tc>
                  <a:txBody>
                    <a:bodyPr/>
                    <a:lstStyle/>
                    <a:p>
                      <a:pPr fontAlgn="t"/>
                      <a:r>
                        <a:rPr lang="en-US" sz="1700"/>
                        <a:t>term operation</a:t>
                      </a:r>
                    </a:p>
                  </a:txBody>
                  <a:tcPr marL="88669" marR="88669" marT="44335" marB="44335">
                    <a:lnL>
                      <a:noFill/>
                    </a:lnL>
                    <a:lnR>
                      <a:noFill/>
                    </a:lnR>
                    <a:lnT>
                      <a:noFill/>
                    </a:lnT>
                    <a:lnB>
                      <a:noFill/>
                    </a:lnB>
                    <a:solidFill>
                      <a:srgbClr val="FFFFFF"/>
                    </a:solidFill>
                  </a:tcPr>
                </a:tc>
                <a:tc>
                  <a:txBody>
                    <a:bodyPr/>
                    <a:lstStyle/>
                    <a:p>
                      <a:pPr fontAlgn="t"/>
                      <a:r>
                        <a:rPr lang="en-US" sz="1700"/>
                        <a:t>3 - 1</a:t>
                      </a:r>
                    </a:p>
                  </a:txBody>
                  <a:tcPr marL="88669" marR="88669" marT="44335" marB="44335">
                    <a:lnL>
                      <a:noFill/>
                    </a:lnL>
                    <a:lnR>
                      <a:noFill/>
                    </a:lnR>
                    <a:lnT>
                      <a:noFill/>
                    </a:lnT>
                    <a:lnB>
                      <a:noFill/>
                    </a:lnB>
                    <a:solidFill>
                      <a:srgbClr val="FFFFFF"/>
                    </a:solidFill>
                  </a:tcPr>
                </a:tc>
              </a:tr>
              <a:tr h="283029">
                <a:tc>
                  <a:txBody>
                    <a:bodyPr/>
                    <a:lstStyle/>
                    <a:p>
                      <a:pPr fontAlgn="t"/>
                      <a:r>
                        <a:rPr lang="en-US" sz="1700" dirty="0"/>
                        <a:t>expression</a:t>
                      </a:r>
                    </a:p>
                  </a:txBody>
                  <a:tcPr marL="88669" marR="88669" marT="44335" marB="44335">
                    <a:lnL>
                      <a:noFill/>
                    </a:lnL>
                    <a:lnR>
                      <a:noFill/>
                    </a:lnR>
                    <a:lnT>
                      <a:noFill/>
                    </a:lnT>
                    <a:lnB>
                      <a:noFill/>
                    </a:lnB>
                    <a:solidFill>
                      <a:srgbClr val="FFFFFF"/>
                    </a:solidFill>
                  </a:tcPr>
                </a:tc>
                <a:tc>
                  <a:txBody>
                    <a:bodyPr/>
                    <a:lstStyle/>
                    <a:p>
                      <a:pPr fontAlgn="t"/>
                      <a:r>
                        <a:rPr lang="en-US" sz="1700" dirty="0"/>
                        <a:t>- 1</a:t>
                      </a:r>
                    </a:p>
                  </a:txBody>
                  <a:tcPr marL="88669" marR="88669" marT="44335" marB="44335">
                    <a:lnL>
                      <a:noFill/>
                    </a:lnL>
                    <a:lnR>
                      <a:noFill/>
                    </a:lnR>
                    <a:lnT>
                      <a:noFill/>
                    </a:lnT>
                    <a:lnB>
                      <a:noFill/>
                    </a:lnB>
                    <a:solidFill>
                      <a:srgbClr val="FFFFFF"/>
                    </a:solidFill>
                  </a:tcPr>
                </a:tc>
              </a:tr>
              <a:tr h="283029">
                <a:tc>
                  <a:txBody>
                    <a:bodyPr/>
                    <a:lstStyle/>
                    <a:p>
                      <a:pPr fontAlgn="t"/>
                      <a:r>
                        <a:rPr lang="en-US" sz="1700"/>
                        <a:t>expression operation</a:t>
                      </a:r>
                    </a:p>
                  </a:txBody>
                  <a:tcPr marL="88669" marR="88669" marT="44335" marB="44335">
                    <a:lnL>
                      <a:noFill/>
                    </a:lnL>
                    <a:lnR>
                      <a:noFill/>
                    </a:lnR>
                    <a:lnT>
                      <a:noFill/>
                    </a:lnT>
                    <a:lnB>
                      <a:noFill/>
                    </a:lnB>
                    <a:solidFill>
                      <a:srgbClr val="FFFFFF"/>
                    </a:solidFill>
                  </a:tcPr>
                </a:tc>
                <a:tc>
                  <a:txBody>
                    <a:bodyPr/>
                    <a:lstStyle/>
                    <a:p>
                      <a:pPr fontAlgn="t"/>
                      <a:r>
                        <a:rPr lang="en-US" sz="1700" dirty="0"/>
                        <a:t>1</a:t>
                      </a:r>
                    </a:p>
                  </a:txBody>
                  <a:tcPr marL="88669" marR="88669" marT="44335" marB="44335">
                    <a:lnL>
                      <a:noFill/>
                    </a:lnL>
                    <a:lnR>
                      <a:noFill/>
                    </a:lnR>
                    <a:lnT>
                      <a:noFill/>
                    </a:lnT>
                    <a:lnB>
                      <a:noFill/>
                    </a:lnB>
                    <a:solidFill>
                      <a:srgbClr val="FFFFFF"/>
                    </a:solidFill>
                  </a:tcPr>
                </a:tc>
              </a:tr>
              <a:tr h="283029">
                <a:tc>
                  <a:txBody>
                    <a:bodyPr/>
                    <a:lstStyle/>
                    <a:p>
                      <a:pPr fontAlgn="t"/>
                      <a:r>
                        <a:rPr lang="en-US" sz="1700"/>
                        <a:t>expression</a:t>
                      </a:r>
                    </a:p>
                  </a:txBody>
                  <a:tcPr marL="88669" marR="88669" marT="44335" marB="44335">
                    <a:lnL>
                      <a:noFill/>
                    </a:lnL>
                    <a:lnR>
                      <a:noFill/>
                    </a:lnR>
                    <a:lnT>
                      <a:noFill/>
                    </a:lnT>
                    <a:lnB>
                      <a:noFill/>
                    </a:lnB>
                    <a:solidFill>
                      <a:srgbClr val="FFFFFF"/>
                    </a:solidFill>
                  </a:tcPr>
                </a:tc>
                <a:tc>
                  <a:txBody>
                    <a:bodyPr/>
                    <a:lstStyle/>
                    <a:p>
                      <a:pPr fontAlgn="t"/>
                      <a:r>
                        <a:rPr lang="en-US" sz="1700" dirty="0"/>
                        <a:t>-</a:t>
                      </a:r>
                    </a:p>
                  </a:txBody>
                  <a:tcPr marL="88669" marR="88669" marT="44335" marB="44335">
                    <a:lnL>
                      <a:noFill/>
                    </a:lnL>
                    <a:lnR>
                      <a:noFill/>
                    </a:lnR>
                    <a:lnT>
                      <a:noFill/>
                    </a:lnT>
                    <a:lnB>
                      <a:noFill/>
                    </a:lnB>
                    <a:solidFill>
                      <a:srgbClr val="FFFFFF"/>
                    </a:solidFill>
                  </a:tcPr>
                </a:tc>
              </a:tr>
            </a:tbl>
          </a:graphicData>
        </a:graphic>
      </p:graphicFrame>
      <p:sp>
        <p:nvSpPr>
          <p:cNvPr id="5" name="Rectangle 4"/>
          <p:cNvSpPr/>
          <p:nvPr/>
        </p:nvSpPr>
        <p:spPr>
          <a:xfrm>
            <a:off x="5257800" y="4648200"/>
            <a:ext cx="3505200" cy="2031325"/>
          </a:xfrm>
          <a:prstGeom prst="rect">
            <a:avLst/>
          </a:prstGeom>
        </p:spPr>
        <p:txBody>
          <a:bodyPr wrap="square">
            <a:spAutoFit/>
          </a:bodyPr>
          <a:lstStyle/>
          <a:p>
            <a:r>
              <a:rPr lang="en-US" dirty="0"/>
              <a:t>This type of bottom up parser is called a shift-reduce parser, because the input is shifted to the right (imagine a pointer pointing first at the input start and moving to the right) and is gradually reduced to syntax rules.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Generating parsers </a:t>
            </a:r>
            <a:r>
              <a:rPr lang="en-US" b="1" dirty="0" smtClean="0"/>
              <a:t>automatically</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There are tools that can generate a parser. You feed them the grammar of your language–its vocabulary and syntax rules–and they generate a working parser. Creating a parser requires a deep understanding of parsing and it's not easy to create an optimized parser by hand, so parser generators can be very useful</a:t>
            </a:r>
            <a:r>
              <a:rPr lang="en-US" dirty="0" smtClean="0"/>
              <a:t>.</a:t>
            </a:r>
          </a:p>
          <a:p>
            <a:r>
              <a:rPr lang="en-US" u="sng" dirty="0" err="1"/>
              <a:t>WebKit</a:t>
            </a:r>
            <a:r>
              <a:rPr lang="en-US" dirty="0"/>
              <a:t> uses two well known parser generators: </a:t>
            </a:r>
            <a:r>
              <a:rPr lang="en-US" u="sng" dirty="0">
                <a:hlinkClick r:id="rId2"/>
              </a:rPr>
              <a:t>Flex</a:t>
            </a:r>
            <a:r>
              <a:rPr lang="en-US" dirty="0"/>
              <a:t> for creating a </a:t>
            </a:r>
            <a:r>
              <a:rPr lang="en-US" dirty="0" err="1"/>
              <a:t>lexer</a:t>
            </a:r>
            <a:r>
              <a:rPr lang="en-US" dirty="0"/>
              <a:t> and </a:t>
            </a:r>
            <a:r>
              <a:rPr lang="en-US" u="sng" dirty="0" err="1">
                <a:hlinkClick r:id="rId3"/>
              </a:rPr>
              <a:t>Bison</a:t>
            </a:r>
            <a:r>
              <a:rPr lang="en-US" dirty="0" err="1"/>
              <a:t>for</a:t>
            </a:r>
            <a:r>
              <a:rPr lang="en-US" dirty="0"/>
              <a:t> creating a parser (you might run into them with the names </a:t>
            </a:r>
            <a:r>
              <a:rPr lang="en-US" dirty="0" err="1"/>
              <a:t>Lex</a:t>
            </a:r>
            <a:r>
              <a:rPr lang="en-US" dirty="0"/>
              <a:t> and </a:t>
            </a:r>
            <a:r>
              <a:rPr lang="en-US" dirty="0" err="1"/>
              <a:t>Yacc</a:t>
            </a:r>
            <a:r>
              <a:rPr lang="en-US" dirty="0"/>
              <a:t>). Flex input is a file containing regular expression definitions of the tokens. Bison's input is the language syntax rules in BNF format.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Parser</a:t>
            </a:r>
            <a:endParaRPr lang="en-US" dirty="0"/>
          </a:p>
        </p:txBody>
      </p:sp>
      <p:sp>
        <p:nvSpPr>
          <p:cNvPr id="3" name="Content Placeholder 2"/>
          <p:cNvSpPr>
            <a:spLocks noGrp="1"/>
          </p:cNvSpPr>
          <p:nvPr>
            <p:ph idx="1"/>
          </p:nvPr>
        </p:nvSpPr>
        <p:spPr/>
        <p:txBody>
          <a:bodyPr>
            <a:normAutofit fontScale="47500" lnSpcReduction="20000"/>
          </a:bodyPr>
          <a:lstStyle/>
          <a:p>
            <a:r>
              <a:rPr lang="en-US" dirty="0"/>
              <a:t>The job of the HTML parser is to parse the HTML markup into a parse tree</a:t>
            </a:r>
            <a:r>
              <a:rPr lang="en-US" dirty="0" smtClean="0"/>
              <a:t>.</a:t>
            </a:r>
          </a:p>
          <a:p>
            <a:r>
              <a:rPr lang="en-US" b="1" dirty="0"/>
              <a:t>The HTML grammar definition</a:t>
            </a:r>
          </a:p>
          <a:p>
            <a:r>
              <a:rPr lang="en-US" dirty="0"/>
              <a:t>The vocabulary and syntax of HTML are defined in </a:t>
            </a:r>
            <a:r>
              <a:rPr lang="en-US" u="sng" dirty="0">
                <a:hlinkClick r:id="rId2"/>
              </a:rPr>
              <a:t>specifications</a:t>
            </a:r>
            <a:r>
              <a:rPr lang="en-US" dirty="0"/>
              <a:t> created by the W3C organization.</a:t>
            </a:r>
          </a:p>
          <a:p>
            <a:r>
              <a:rPr lang="en-US" b="1" dirty="0" smtClean="0"/>
              <a:t>Not a context free grammar</a:t>
            </a:r>
          </a:p>
          <a:p>
            <a:r>
              <a:rPr lang="en-US" dirty="0" smtClean="0"/>
              <a:t>As we have seen in the parsing introduction, grammar syntax can be defined formally using formats like BNF.</a:t>
            </a:r>
          </a:p>
          <a:p>
            <a:r>
              <a:rPr lang="en-US" dirty="0" smtClean="0"/>
              <a:t>Unfortunately all the conventional parser topics do not apply to HTML (I didn't bring them up just for fun–they will be used in parsing CSS and JavaScript). HTML cannot easily be defined by a context free grammar that parsers need.</a:t>
            </a:r>
          </a:p>
          <a:p>
            <a:r>
              <a:rPr lang="en-US" dirty="0" smtClean="0"/>
              <a:t>There is a formal format for defining HTML–DTD (Document Type Definition)–but it is not a context free grammar.</a:t>
            </a:r>
          </a:p>
          <a:p>
            <a:r>
              <a:rPr lang="en-US" dirty="0" smtClean="0"/>
              <a:t>This appears strange at first sight; HTML is rather close to XML. There are lots of available XML parsers. There is an XML variation of HTML–XHTML–so what's the big difference?</a:t>
            </a:r>
          </a:p>
          <a:p>
            <a:r>
              <a:rPr lang="en-US" dirty="0" smtClean="0"/>
              <a:t>The difference is that the HTML approach is more "forgiving": it lets you omit certain tags (which are then added implicitly), or sometimes omit start or end tags, and so on. On the whole it's a "soft" syntax, as opposed to XML's stiff and demanding syntax.</a:t>
            </a:r>
          </a:p>
          <a:p>
            <a:r>
              <a:rPr lang="en-US" dirty="0" smtClean="0"/>
              <a:t>This seemingly small detail makes a world of a difference. On one hand this is the main reason why HTML is so popular: it forgives your mistakes and makes life easy for the web author. On the other hand, it makes it difficult to write a formal grammar. So to summarize, HTML cannot be parsed easily by conventional parsers, since its grammar is not context free. HTML cannot be parsed by XML parsers.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DTD</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HTML definition is in a DTD format. This format is used to define languages of </a:t>
            </a:r>
            <a:r>
              <a:rPr lang="en-US" dirty="0" err="1" smtClean="0"/>
              <a:t>the</a:t>
            </a:r>
            <a:r>
              <a:rPr lang="en-US" u="sng" dirty="0" err="1" smtClean="0">
                <a:hlinkClick r:id="rId2"/>
              </a:rPr>
              <a:t>SGML</a:t>
            </a:r>
            <a:r>
              <a:rPr lang="en-US" dirty="0" smtClean="0"/>
              <a:t> family. The format contains definitions for all allowed elements, their attributes and hierarchy. As we saw earlier, the HTML DTD doesn't form a context free grammar.</a:t>
            </a:r>
          </a:p>
          <a:p>
            <a:r>
              <a:rPr lang="en-US" dirty="0" smtClean="0"/>
              <a:t>There are a few variations of the DTD. The strict mode conforms solely to the specifications but other modes contain support for markup used by browsers in the past. The purpose is backwards compatibility with older content. The current strict DTD is here: </a:t>
            </a:r>
            <a:r>
              <a:rPr lang="en-US" u="sng" dirty="0" smtClean="0">
                <a:hlinkClick r:id="rId3"/>
              </a:rPr>
              <a:t>www.w3.org/TR/html4/strict.dtd</a:t>
            </a:r>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b="1" dirty="0" smtClean="0"/>
              <a:t>DOM</a:t>
            </a:r>
            <a:endParaRPr lang="en-US" dirty="0"/>
          </a:p>
        </p:txBody>
      </p:sp>
      <p:sp>
        <p:nvSpPr>
          <p:cNvPr id="3" name="Content Placeholder 2"/>
          <p:cNvSpPr>
            <a:spLocks noGrp="1"/>
          </p:cNvSpPr>
          <p:nvPr>
            <p:ph idx="1"/>
          </p:nvPr>
        </p:nvSpPr>
        <p:spPr>
          <a:xfrm>
            <a:off x="304800" y="914400"/>
            <a:ext cx="8229600" cy="4525963"/>
          </a:xfrm>
        </p:spPr>
        <p:txBody>
          <a:bodyPr>
            <a:normAutofit fontScale="55000" lnSpcReduction="20000"/>
          </a:bodyPr>
          <a:lstStyle/>
          <a:p>
            <a:r>
              <a:rPr lang="en-US" dirty="0" smtClean="0"/>
              <a:t>The output tree (the "parse tree") is a tree of DOM element and attribute nodes. DOM is short for Document Object Model. It is the object presentation of the HTML document and the interface of HTML elements to the outside world like JavaScript.</a:t>
            </a:r>
            <a:br>
              <a:rPr lang="en-US" dirty="0" smtClean="0"/>
            </a:br>
            <a:r>
              <a:rPr lang="en-US" dirty="0" smtClean="0"/>
              <a:t>The root of the tree is the "</a:t>
            </a:r>
            <a:r>
              <a:rPr lang="en-US" u="sng" dirty="0" smtClean="0">
                <a:hlinkClick r:id="rId2"/>
              </a:rPr>
              <a:t>Document</a:t>
            </a:r>
            <a:r>
              <a:rPr lang="en-US" dirty="0" smtClean="0"/>
              <a:t>" object.</a:t>
            </a:r>
          </a:p>
          <a:p>
            <a:r>
              <a:rPr lang="en-US" dirty="0" smtClean="0"/>
              <a:t>The DOM has an almost one-to-one relation to the markup. For example:</a:t>
            </a:r>
          </a:p>
          <a:p>
            <a:r>
              <a:rPr lang="en-US" dirty="0" smtClean="0"/>
              <a:t>&lt;html&gt; &lt;body&gt; &lt;p&gt; Hello World &lt;/p&gt; &lt;div&gt; &lt;</a:t>
            </a:r>
            <a:r>
              <a:rPr lang="en-US" dirty="0" err="1" smtClean="0"/>
              <a:t>img</a:t>
            </a:r>
            <a:r>
              <a:rPr lang="en-US" dirty="0" smtClean="0"/>
              <a:t> </a:t>
            </a:r>
            <a:r>
              <a:rPr lang="en-US" dirty="0" err="1" smtClean="0"/>
              <a:t>src</a:t>
            </a:r>
            <a:r>
              <a:rPr lang="en-US" dirty="0" smtClean="0"/>
              <a:t>="example.png"/&gt;&lt;/div&gt; &lt;/body&gt; &lt;/html&gt;</a:t>
            </a:r>
          </a:p>
          <a:p>
            <a:r>
              <a:rPr lang="en-US" dirty="0" smtClean="0"/>
              <a:t>This markup would be translated to the following DOM tree:</a:t>
            </a:r>
          </a:p>
          <a:p>
            <a:pPr>
              <a:buNone/>
            </a:pPr>
            <a:r>
              <a:rPr lang="en-US" dirty="0" smtClean="0"/>
              <a:t>	Like HTML, DOM is specified by the W3C organization. See</a:t>
            </a:r>
            <a:r>
              <a:rPr lang="en-US" u="sng" dirty="0" smtClean="0">
                <a:hlinkClick r:id="rId3"/>
              </a:rPr>
              <a:t>www.w3.org/DOM/DOMTR</a:t>
            </a:r>
            <a:r>
              <a:rPr lang="en-US" dirty="0" smtClean="0"/>
              <a:t>. It is a generic specification for manipulating documents. A specific module describes HTML specific elements. The HTML definitions can be found here: </a:t>
            </a:r>
            <a:r>
              <a:rPr lang="en-US" u="sng" dirty="0" smtClean="0">
                <a:hlinkClick r:id="rId4"/>
              </a:rPr>
              <a:t>www.w3.org/TR/2003/REC-DOM-Level-2-HTML-20030109/idl-definitions.html</a:t>
            </a:r>
            <a:r>
              <a:rPr lang="en-US" dirty="0" smtClean="0"/>
              <a:t>.</a:t>
            </a:r>
          </a:p>
          <a:p>
            <a:r>
              <a:rPr lang="en-US" dirty="0" smtClean="0"/>
              <a:t>When I say the tree contains DOM nodes, I mean the tree is constructed of elements that implement one of the DOM interfaces. Browsers use concrete implementations that have other attributes used by the browser internally.</a:t>
            </a:r>
          </a:p>
          <a:p>
            <a:endParaRPr lang="en-US" dirty="0"/>
          </a:p>
        </p:txBody>
      </p:sp>
      <p:pic>
        <p:nvPicPr>
          <p:cNvPr id="1026" name="Picture 2" descr="C:\Users\Adarsh\Desktop\Browser\Vid\image015.png"/>
          <p:cNvPicPr>
            <a:picLocks noChangeAspect="1" noChangeArrowheads="1"/>
          </p:cNvPicPr>
          <p:nvPr/>
        </p:nvPicPr>
        <p:blipFill>
          <a:blip r:embed="rId5"/>
          <a:srcRect/>
          <a:stretch>
            <a:fillRect/>
          </a:stretch>
        </p:blipFill>
        <p:spPr bwMode="auto">
          <a:xfrm>
            <a:off x="2590800" y="5029200"/>
            <a:ext cx="2895600" cy="1585341"/>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parsing algorithm</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As we saw in the previous sections, HTML cannot be parsed using the regular top down or bottom up parsers.</a:t>
            </a:r>
          </a:p>
          <a:p>
            <a:r>
              <a:rPr lang="en-US" dirty="0" smtClean="0"/>
              <a:t>The reasons are:</a:t>
            </a:r>
          </a:p>
          <a:p>
            <a:r>
              <a:rPr lang="en-US" dirty="0" smtClean="0"/>
              <a:t>The forgiving nature of the language.</a:t>
            </a:r>
          </a:p>
          <a:p>
            <a:r>
              <a:rPr lang="en-US" dirty="0" smtClean="0"/>
              <a:t>The fact that browsers have traditional error tolerance to support well known cases of invalid HTML.</a:t>
            </a:r>
          </a:p>
          <a:p>
            <a:r>
              <a:rPr lang="en-US" dirty="0" smtClean="0"/>
              <a:t>The parsing process is reentrant. For other languages, the source doesn't change during parsing, but in HTML, dynamic code (such as script elements containing </a:t>
            </a:r>
            <a:r>
              <a:rPr lang="en-US" dirty="0" err="1" smtClean="0"/>
              <a:t>document.write</a:t>
            </a:r>
            <a:r>
              <a:rPr lang="en-US" dirty="0" smtClean="0"/>
              <a:t>() calls) can add extra tokens, so the parsing process actually modifies the input.</a:t>
            </a:r>
          </a:p>
          <a:p>
            <a:r>
              <a:rPr lang="en-US" dirty="0" smtClean="0"/>
              <a:t>Unable to use the regular parsing techniques, browsers create custom parsers for parsing HTML.</a:t>
            </a:r>
          </a:p>
          <a:p>
            <a:r>
              <a:rPr lang="en-US" dirty="0" smtClean="0"/>
              <a:t>The </a:t>
            </a:r>
            <a:r>
              <a:rPr lang="en-US" u="sng" dirty="0" smtClean="0">
                <a:hlinkClick r:id="rId2"/>
              </a:rPr>
              <a:t>parsing algorithm is described in detail by the HTML5 specification</a:t>
            </a:r>
            <a:r>
              <a:rPr lang="en-US" dirty="0" smtClean="0"/>
              <a:t>. The algorithm consists of two stages: tokenization and tree construction.</a:t>
            </a:r>
          </a:p>
          <a:p>
            <a:r>
              <a:rPr lang="en-US" dirty="0" smtClean="0"/>
              <a:t>Tokenization is the lexical analysis, parsing the input into tokens. Among HTML tokens are start tags, end tags, attribute names and attribute values.</a:t>
            </a:r>
          </a:p>
          <a:p>
            <a:r>
              <a:rPr lang="en-US" dirty="0" smtClean="0"/>
              <a:t>The </a:t>
            </a:r>
            <a:r>
              <a:rPr lang="en-US" dirty="0" err="1" smtClean="0"/>
              <a:t>tokenizer</a:t>
            </a:r>
            <a:r>
              <a:rPr lang="en-US" dirty="0" smtClean="0"/>
              <a:t> recognizes the token, gives it to the tree constructor, and consumes the next character for recognizing the next token, and so on until the end of the input.</a:t>
            </a:r>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browsers we will talk about</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There </a:t>
            </a:r>
            <a:r>
              <a:rPr lang="en-US" dirty="0"/>
              <a:t>are five major browsers used on desktop today: Chrome, Internet Explorer, Firefox, Safari and Opera. On mobile, the main browsers are Android Browser, </a:t>
            </a:r>
            <a:r>
              <a:rPr lang="en-US" dirty="0" err="1"/>
              <a:t>iPhone</a:t>
            </a:r>
            <a:r>
              <a:rPr lang="en-US" dirty="0"/>
              <a:t>, Opera Mini and Opera Mobile, UC Browser, the Nokia S40/S60 browsers and Chrome–all of which, except for the Opera browsers, are based on </a:t>
            </a:r>
            <a:r>
              <a:rPr lang="en-US" dirty="0" err="1"/>
              <a:t>WebKit</a:t>
            </a:r>
            <a:r>
              <a:rPr lang="en-US" dirty="0"/>
              <a:t>. I will give examples from the open source browsers Firefox and Chrome, and Safari (which is partly open source). According to </a:t>
            </a:r>
            <a:r>
              <a:rPr lang="en-US" u="sng" dirty="0" err="1">
                <a:hlinkClick r:id="rId2"/>
              </a:rPr>
              <a:t>StatCounter</a:t>
            </a:r>
            <a:r>
              <a:rPr lang="en-US" u="sng" dirty="0">
                <a:hlinkClick r:id="rId2"/>
              </a:rPr>
              <a:t> statistics</a:t>
            </a:r>
            <a:r>
              <a:rPr lang="en-US" dirty="0"/>
              <a:t> (as of June 2013) Chrome, Firefox and Safari make up around 71% of global desktop browser usage. On mobile, Android Browser, </a:t>
            </a:r>
            <a:r>
              <a:rPr lang="en-US" dirty="0" err="1"/>
              <a:t>iPhone</a:t>
            </a:r>
            <a:r>
              <a:rPr lang="en-US" dirty="0"/>
              <a:t> and Chrome constitute around 54% of usage.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parsing algorithm</a:t>
            </a:r>
            <a:endParaRPr lang="en-US" dirty="0"/>
          </a:p>
        </p:txBody>
      </p:sp>
      <p:pic>
        <p:nvPicPr>
          <p:cNvPr id="2050" name="Picture 2" descr="C:\Users\Adarsh\Desktop\Browser\Vid\image017.png"/>
          <p:cNvPicPr>
            <a:picLocks noChangeAspect="1" noChangeArrowheads="1"/>
          </p:cNvPicPr>
          <p:nvPr/>
        </p:nvPicPr>
        <p:blipFill>
          <a:blip r:embed="rId2"/>
          <a:srcRect/>
          <a:stretch>
            <a:fillRect/>
          </a:stretch>
        </p:blipFill>
        <p:spPr bwMode="auto">
          <a:xfrm>
            <a:off x="3352800" y="1371600"/>
            <a:ext cx="2933700" cy="3810000"/>
          </a:xfrm>
          <a:prstGeom prst="rect">
            <a:avLst/>
          </a:prstGeom>
          <a:noFill/>
        </p:spPr>
      </p:pic>
      <p:sp>
        <p:nvSpPr>
          <p:cNvPr id="5" name="Rectangle 4"/>
          <p:cNvSpPr/>
          <p:nvPr/>
        </p:nvSpPr>
        <p:spPr>
          <a:xfrm>
            <a:off x="1371600" y="5638800"/>
            <a:ext cx="5867400" cy="369332"/>
          </a:xfrm>
          <a:prstGeom prst="rect">
            <a:avLst/>
          </a:prstGeom>
        </p:spPr>
        <p:txBody>
          <a:bodyPr wrap="square">
            <a:spAutoFit/>
          </a:bodyPr>
          <a:lstStyle/>
          <a:p>
            <a:r>
              <a:rPr lang="en-US" b="1" i="1" dirty="0" smtClean="0"/>
              <a:t>Figure : HTML parsing flow (taken from HTML5 spec)</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tokenization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algorithm's output is an HTML token. The algorithm is expressed as a state machine. Each state consumes one or more characters of the input stream and updates the next state according to those characters. The decision is influenced by the current tokenization state and by the tree construction state. This means the same consumed character will yield different results for the correct next state, depending on the current state. The algorithm is too complex to describe fully, so let's see a simple example that will help us understand the principle.</a:t>
            </a:r>
          </a:p>
          <a:p>
            <a:r>
              <a:rPr lang="en-US" dirty="0" smtClean="0"/>
              <a:t>Basic example–tokenizing the following HTML:</a:t>
            </a:r>
          </a:p>
          <a:p>
            <a:r>
              <a:rPr lang="en-US" dirty="0" smtClean="0"/>
              <a:t>&lt;html&gt; &lt;body&gt; Hello world &lt;/body&gt; &lt;/html&gt;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tokenization algorithm</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initial state is the "Data state". When the &lt; character is encountered, the state is changed to </a:t>
            </a:r>
            <a:r>
              <a:rPr lang="en-US" b="1" dirty="0" smtClean="0"/>
              <a:t>"Tag open state"</a:t>
            </a:r>
            <a:r>
              <a:rPr lang="en-US" dirty="0" smtClean="0"/>
              <a:t>. Consuming an a-z character causes creation of a "Start tag token", the state is changed to </a:t>
            </a:r>
            <a:r>
              <a:rPr lang="en-US" b="1" dirty="0" smtClean="0"/>
              <a:t>"Tag name state"</a:t>
            </a:r>
            <a:r>
              <a:rPr lang="en-US" dirty="0" smtClean="0"/>
              <a:t>. We stay in this state until the &gt; character is consumed. Each character is appended to the new token name. In our case the created token is an html token.</a:t>
            </a:r>
          </a:p>
          <a:p>
            <a:r>
              <a:rPr lang="en-US" dirty="0" smtClean="0"/>
              <a:t>When the &gt; tag is reached, the current token is emitted and the state changes back to the </a:t>
            </a:r>
            <a:r>
              <a:rPr lang="en-US" b="1" dirty="0" smtClean="0"/>
              <a:t>"Data state"</a:t>
            </a:r>
            <a:r>
              <a:rPr lang="en-US" dirty="0" smtClean="0"/>
              <a:t>. The &lt;body&gt; tag will be treated by the same steps. So far the html and body tags were emitted. We are now back at the </a:t>
            </a:r>
            <a:r>
              <a:rPr lang="en-US" b="1" dirty="0" smtClean="0"/>
              <a:t>"Data state"</a:t>
            </a:r>
            <a:r>
              <a:rPr lang="en-US" dirty="0" smtClean="0"/>
              <a:t>. Consuming the H character of Hello world will cause creation and emitting of a character token, this goes on until the &lt; of &lt;/body&gt; is reached. We will emit a character token for each character of Hello world.</a:t>
            </a:r>
          </a:p>
          <a:p>
            <a:r>
              <a:rPr lang="en-US" dirty="0" smtClean="0"/>
              <a:t>We are now back at the </a:t>
            </a:r>
            <a:r>
              <a:rPr lang="en-US" b="1" dirty="0" smtClean="0"/>
              <a:t>"Tag open state"</a:t>
            </a:r>
            <a:r>
              <a:rPr lang="en-US" dirty="0" smtClean="0"/>
              <a:t>. Consuming the next input / will cause creation of an end tag token and a move to the </a:t>
            </a:r>
            <a:r>
              <a:rPr lang="en-US" b="1" dirty="0" smtClean="0"/>
              <a:t>"Tag name state"</a:t>
            </a:r>
            <a:r>
              <a:rPr lang="en-US" dirty="0" smtClean="0"/>
              <a:t>. Again we stay in this state until we reach &gt;.Then the new tag token will be emitted and we go back to the </a:t>
            </a:r>
            <a:r>
              <a:rPr lang="en-US" b="1" dirty="0" smtClean="0"/>
              <a:t>"Data state"</a:t>
            </a:r>
            <a:r>
              <a:rPr lang="en-US" dirty="0" smtClean="0"/>
              <a:t>. The &lt;/html&gt; input will be treated like the previous case.</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tokenization algorithm</a:t>
            </a:r>
            <a:endParaRPr lang="en-US" dirty="0"/>
          </a:p>
        </p:txBody>
      </p:sp>
      <p:pic>
        <p:nvPicPr>
          <p:cNvPr id="3074" name="Picture 2" descr="C:\Users\Adarsh\Desktop\Browser\Vid\image019.png"/>
          <p:cNvPicPr>
            <a:picLocks noChangeAspect="1" noChangeArrowheads="1"/>
          </p:cNvPicPr>
          <p:nvPr/>
        </p:nvPicPr>
        <p:blipFill>
          <a:blip r:embed="rId2"/>
          <a:srcRect/>
          <a:stretch>
            <a:fillRect/>
          </a:stretch>
        </p:blipFill>
        <p:spPr bwMode="auto">
          <a:xfrm>
            <a:off x="762000" y="1600200"/>
            <a:ext cx="6936673" cy="4281487"/>
          </a:xfrm>
          <a:prstGeom prst="rect">
            <a:avLst/>
          </a:prstGeom>
          <a:noFill/>
        </p:spPr>
      </p:pic>
      <p:sp>
        <p:nvSpPr>
          <p:cNvPr id="5" name="Rectangle 4"/>
          <p:cNvSpPr/>
          <p:nvPr/>
        </p:nvSpPr>
        <p:spPr>
          <a:xfrm>
            <a:off x="2438400" y="5791200"/>
            <a:ext cx="3746603" cy="369332"/>
          </a:xfrm>
          <a:prstGeom prst="rect">
            <a:avLst/>
          </a:prstGeom>
        </p:spPr>
        <p:txBody>
          <a:bodyPr wrap="none">
            <a:spAutoFit/>
          </a:bodyPr>
          <a:lstStyle/>
          <a:p>
            <a:r>
              <a:rPr lang="en-US" b="1" i="1" dirty="0" smtClean="0"/>
              <a:t>Figure : Tokenizing the example input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Tree construction algorithm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 the parser is created the Document object is created. During the tree construction stage the DOM tree with the Document in its root will be modified and elements will be added to it. Each node emitted by the </a:t>
            </a:r>
            <a:r>
              <a:rPr lang="en-US" dirty="0" err="1" smtClean="0"/>
              <a:t>tokenizer</a:t>
            </a:r>
            <a:r>
              <a:rPr lang="en-US" dirty="0" smtClean="0"/>
              <a:t> will be processed by the tree constructor. For each token the specification defines which DOM element is relevant to it and will be created for this token. The element is added to the DOM tree, and also the stack of open elements. This stack is used to correct nesting mismatches and unclosed tags. The algorithm is also described as a state machine. The states are called "insertion modes".</a:t>
            </a:r>
          </a:p>
          <a:p>
            <a:r>
              <a:rPr lang="en-US" dirty="0" smtClean="0"/>
              <a:t>Let's see the tree construction process for the example input:</a:t>
            </a:r>
          </a:p>
          <a:p>
            <a:r>
              <a:rPr lang="en-US" dirty="0" smtClean="0"/>
              <a:t>&lt;html&gt; &lt;body&gt; Hello world &lt;/body&gt; &lt;/html&gt;</a:t>
            </a:r>
            <a:br>
              <a:rPr lang="en-US" dirty="0" smtClean="0"/>
            </a:b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 construction algorithm</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input to the tree construction stage is a sequence of tokens from the tokenization stage. The first mode is the </a:t>
            </a:r>
            <a:r>
              <a:rPr lang="en-US" b="1" dirty="0" smtClean="0"/>
              <a:t>"initial mode"</a:t>
            </a:r>
            <a:r>
              <a:rPr lang="en-US" dirty="0" smtClean="0"/>
              <a:t>. Receiving the "html" token will cause a move to the </a:t>
            </a:r>
            <a:r>
              <a:rPr lang="en-US" b="1" dirty="0" smtClean="0"/>
              <a:t>"before html"</a:t>
            </a:r>
            <a:r>
              <a:rPr lang="en-US" dirty="0" smtClean="0"/>
              <a:t> mode and a reprocessing of the token in that mode. This will cause creation of the </a:t>
            </a:r>
            <a:r>
              <a:rPr lang="en-US" dirty="0" err="1" smtClean="0"/>
              <a:t>HTMLHtmlElement</a:t>
            </a:r>
            <a:r>
              <a:rPr lang="en-US" dirty="0" smtClean="0"/>
              <a:t> element, which will be appended to the root Document object.</a:t>
            </a:r>
          </a:p>
          <a:p>
            <a:r>
              <a:rPr lang="en-US" dirty="0" smtClean="0"/>
              <a:t>The state will be changed to </a:t>
            </a:r>
            <a:r>
              <a:rPr lang="en-US" b="1" dirty="0" smtClean="0"/>
              <a:t>"before head"</a:t>
            </a:r>
            <a:r>
              <a:rPr lang="en-US" dirty="0" smtClean="0"/>
              <a:t>. The "body" token is then received. An </a:t>
            </a:r>
            <a:r>
              <a:rPr lang="en-US" dirty="0" err="1" smtClean="0"/>
              <a:t>HTMLHeadElement</a:t>
            </a:r>
            <a:r>
              <a:rPr lang="en-US" dirty="0" smtClean="0"/>
              <a:t> will be created implicitly although we don't have a "head" token and it will be added to the tree.</a:t>
            </a:r>
          </a:p>
          <a:p>
            <a:r>
              <a:rPr lang="en-US" dirty="0" smtClean="0"/>
              <a:t>We now move to the </a:t>
            </a:r>
            <a:r>
              <a:rPr lang="en-US" b="1" dirty="0" smtClean="0"/>
              <a:t>"in head"</a:t>
            </a:r>
            <a:r>
              <a:rPr lang="en-US" dirty="0" smtClean="0"/>
              <a:t> mode and then to </a:t>
            </a:r>
            <a:r>
              <a:rPr lang="en-US" b="1" dirty="0" smtClean="0"/>
              <a:t>"after head"</a:t>
            </a:r>
            <a:r>
              <a:rPr lang="en-US" dirty="0" smtClean="0"/>
              <a:t>. The body token is reprocessed, an </a:t>
            </a:r>
            <a:r>
              <a:rPr lang="en-US" dirty="0" err="1" smtClean="0"/>
              <a:t>HTMLBodyElement</a:t>
            </a:r>
            <a:r>
              <a:rPr lang="en-US" dirty="0" smtClean="0"/>
              <a:t> is created and inserted and the mode is transferred to </a:t>
            </a:r>
            <a:r>
              <a:rPr lang="en-US" b="1" dirty="0" smtClean="0"/>
              <a:t>"in body"</a:t>
            </a:r>
            <a:r>
              <a:rPr lang="en-US" dirty="0" smtClean="0"/>
              <a:t>.</a:t>
            </a:r>
          </a:p>
          <a:p>
            <a:r>
              <a:rPr lang="en-US" dirty="0" smtClean="0"/>
              <a:t>The character tokens of the "Hello world" string are now received. The first one will cause creation and insertion of a "Text" node and the other characters will be appended to that node.</a:t>
            </a:r>
          </a:p>
          <a:p>
            <a:r>
              <a:rPr lang="en-US" dirty="0" smtClean="0"/>
              <a:t>The receiving of the body end token will cause a transfer to </a:t>
            </a:r>
            <a:r>
              <a:rPr lang="en-US" b="1" dirty="0" smtClean="0"/>
              <a:t>"after body"</a:t>
            </a:r>
            <a:r>
              <a:rPr lang="en-US" dirty="0" smtClean="0"/>
              <a:t> mode. We will now receive the html end tag which will move us to </a:t>
            </a:r>
            <a:r>
              <a:rPr lang="en-US" b="1" dirty="0" smtClean="0"/>
              <a:t>"after </a:t>
            </a:r>
            <a:r>
              <a:rPr lang="en-US" b="1" dirty="0" err="1" smtClean="0"/>
              <a:t>after</a:t>
            </a:r>
            <a:r>
              <a:rPr lang="en-US" b="1" dirty="0" smtClean="0"/>
              <a:t> </a:t>
            </a:r>
            <a:r>
              <a:rPr lang="en-US" b="1" dirty="0" err="1" smtClean="0"/>
              <a:t>body"</a:t>
            </a:r>
            <a:r>
              <a:rPr lang="en-US" dirty="0" err="1" smtClean="0"/>
              <a:t>mode</a:t>
            </a:r>
            <a:r>
              <a:rPr lang="en-US" dirty="0" smtClean="0"/>
              <a:t>. Receiving the end of file token will end the parsing.</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b="1" dirty="0" smtClean="0"/>
              <a:t>Tree construction algorithm</a:t>
            </a:r>
            <a:endParaRPr lang="en-US" dirty="0"/>
          </a:p>
        </p:txBody>
      </p:sp>
      <p:pic>
        <p:nvPicPr>
          <p:cNvPr id="4098" name="Picture 2" descr="C:\Users\Adarsh\Desktop\Browser\Vid\image022.gif"/>
          <p:cNvPicPr>
            <a:picLocks noChangeAspect="1" noChangeArrowheads="1"/>
          </p:cNvPicPr>
          <p:nvPr/>
        </p:nvPicPr>
        <p:blipFill>
          <a:blip r:embed="rId2"/>
          <a:srcRect/>
          <a:stretch>
            <a:fillRect/>
          </a:stretch>
        </p:blipFill>
        <p:spPr bwMode="auto">
          <a:xfrm>
            <a:off x="457200" y="762000"/>
            <a:ext cx="3505200" cy="5943600"/>
          </a:xfrm>
          <a:prstGeom prst="rect">
            <a:avLst/>
          </a:prstGeom>
          <a:noFill/>
        </p:spPr>
      </p:pic>
      <p:sp>
        <p:nvSpPr>
          <p:cNvPr id="5" name="Rectangle 4"/>
          <p:cNvSpPr/>
          <p:nvPr/>
        </p:nvSpPr>
        <p:spPr>
          <a:xfrm>
            <a:off x="0" y="6564868"/>
            <a:ext cx="4186531" cy="369332"/>
          </a:xfrm>
          <a:prstGeom prst="rect">
            <a:avLst/>
          </a:prstGeom>
        </p:spPr>
        <p:txBody>
          <a:bodyPr wrap="none">
            <a:spAutoFit/>
          </a:bodyPr>
          <a:lstStyle/>
          <a:p>
            <a:r>
              <a:rPr lang="en-US" b="1" i="1" dirty="0" smtClean="0"/>
              <a:t>Figure : tree construction of example html</a:t>
            </a:r>
            <a:endParaRPr lang="en-US" dirty="0"/>
          </a:p>
        </p:txBody>
      </p:sp>
      <p:sp>
        <p:nvSpPr>
          <p:cNvPr id="6" name="Rectangle 5"/>
          <p:cNvSpPr/>
          <p:nvPr/>
        </p:nvSpPr>
        <p:spPr>
          <a:xfrm>
            <a:off x="4038600" y="1066800"/>
            <a:ext cx="4419600" cy="3139321"/>
          </a:xfrm>
          <a:prstGeom prst="rect">
            <a:avLst/>
          </a:prstGeom>
        </p:spPr>
        <p:txBody>
          <a:bodyPr wrap="square">
            <a:spAutoFit/>
          </a:bodyPr>
          <a:lstStyle/>
          <a:p>
            <a:r>
              <a:rPr lang="en-US" b="1" dirty="0" smtClean="0"/>
              <a:t>Actions when the parsing is finished</a:t>
            </a:r>
          </a:p>
          <a:p>
            <a:r>
              <a:rPr lang="en-US" dirty="0" smtClean="0"/>
              <a:t>At this stage the browser will mark the document as interactive and start parsing scripts that are in "deferred" mode: those that should be executed after the document is parsed. The document state will be then set to "complete" and a "load" event will be fired.</a:t>
            </a:r>
          </a:p>
          <a:p>
            <a:r>
              <a:rPr lang="en-US" dirty="0" smtClean="0"/>
              <a:t>You can see </a:t>
            </a:r>
            <a:r>
              <a:rPr lang="en-US" u="sng" dirty="0" smtClean="0">
                <a:hlinkClick r:id="rId3"/>
              </a:rPr>
              <a:t>the full algorithms for tokenization and tree construction in the HTML5 specification</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Browsers' error tolerance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You never get an "Invalid Syntax" error on an HTML page. Browsers fix any invalid content and go on.</a:t>
            </a:r>
          </a:p>
          <a:p>
            <a:r>
              <a:rPr lang="en-US" dirty="0" smtClean="0"/>
              <a:t>Take this HTML for example:</a:t>
            </a:r>
          </a:p>
          <a:p>
            <a:r>
              <a:rPr lang="en-US" dirty="0" smtClean="0"/>
              <a:t>html&gt; &lt;</a:t>
            </a:r>
            <a:r>
              <a:rPr lang="en-US" dirty="0" err="1" smtClean="0"/>
              <a:t>mytag</a:t>
            </a:r>
            <a:r>
              <a:rPr lang="en-US" dirty="0" smtClean="0"/>
              <a:t>&gt; &lt;/</a:t>
            </a:r>
            <a:r>
              <a:rPr lang="en-US" dirty="0" err="1" smtClean="0"/>
              <a:t>mytag</a:t>
            </a:r>
            <a:r>
              <a:rPr lang="en-US" dirty="0" smtClean="0"/>
              <a:t>&gt; &lt;div&gt; &lt;p&gt; &lt;/div&gt; Really lousy HTML &lt;/p&gt; &lt;/html&gt;I must have violated about a million rules ("</a:t>
            </a:r>
            <a:r>
              <a:rPr lang="en-US" dirty="0" err="1" smtClean="0"/>
              <a:t>mytag</a:t>
            </a:r>
            <a:r>
              <a:rPr lang="en-US" dirty="0" smtClean="0"/>
              <a:t>" is not a standard tag, wrong nesting of the "p" and "div" elements and more) but the browser still shows it correctly and doesn't complain. So a lot of the parser code is fixing the HTML author mistakes.</a:t>
            </a:r>
          </a:p>
          <a:p>
            <a:r>
              <a:rPr lang="en-US" dirty="0" smtClean="0"/>
              <a:t>Error handling is quite consistent in browsers, but amazingly enough it hasn't been part of HTML specifications. Like bookmarking and back/forward buttons it's just something that developed in browsers over the years. There are known invalid HTML constructs repeated on many sites, and the browsers try to fix them in a way conformant with other browsers.</a:t>
            </a:r>
          </a:p>
          <a:p>
            <a:r>
              <a:rPr lang="en-US" dirty="0" smtClean="0"/>
              <a:t>The HTML5 specification does define some of these requirements. (</a:t>
            </a:r>
            <a:r>
              <a:rPr lang="en-US" dirty="0" err="1" smtClean="0"/>
              <a:t>WebKit</a:t>
            </a:r>
            <a:r>
              <a:rPr lang="en-US" dirty="0" smtClean="0"/>
              <a:t> summarizes this nicely in the comment at the beginning of the HTML parser class.)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Browsers' error tolerance</a:t>
            </a:r>
            <a:endParaRPr lang="en-US" dirty="0"/>
          </a:p>
        </p:txBody>
      </p:sp>
      <p:sp>
        <p:nvSpPr>
          <p:cNvPr id="3" name="Content Placeholder 2"/>
          <p:cNvSpPr>
            <a:spLocks noGrp="1"/>
          </p:cNvSpPr>
          <p:nvPr>
            <p:ph idx="1"/>
          </p:nvPr>
        </p:nvSpPr>
        <p:spPr>
          <a:xfrm>
            <a:off x="457200" y="1371600"/>
            <a:ext cx="8229600" cy="4525963"/>
          </a:xfrm>
        </p:spPr>
        <p:txBody>
          <a:bodyPr>
            <a:normAutofit fontScale="55000" lnSpcReduction="20000"/>
          </a:bodyPr>
          <a:lstStyle/>
          <a:p>
            <a:r>
              <a:rPr lang="en-US" i="1" dirty="0" smtClean="0"/>
              <a:t>The parser parses tokenized input into the document, building up the document tree. If the document is well-formed, parsing it is straightforward.</a:t>
            </a:r>
          </a:p>
          <a:p>
            <a:r>
              <a:rPr lang="en-US" i="1" dirty="0" smtClean="0"/>
              <a:t>Unfortunately, we have to handle many HTML documents that are not well-formed, so the parser has to be tolerant about errors.</a:t>
            </a:r>
          </a:p>
          <a:p>
            <a:r>
              <a:rPr lang="en-US" i="1" dirty="0" smtClean="0"/>
              <a:t>We have to take care of at least the following error conditions:</a:t>
            </a:r>
          </a:p>
          <a:p>
            <a:r>
              <a:rPr lang="en-US" i="1" dirty="0" smtClean="0"/>
              <a:t>The element being added is explicitly forbidden inside some outer tag. In this case we should close all tags up to the one which forbids the element, and add it afterwards.</a:t>
            </a:r>
          </a:p>
          <a:p>
            <a:r>
              <a:rPr lang="en-US" i="1" dirty="0" smtClean="0"/>
              <a:t>We are not allowed to add the element directly. It could be that the person writing the document forgot some tag in between (or that the tag in between is optional). This could be the case with the following tags: HTML HEAD BODY TBODY TR TD LI (did I forget any?).</a:t>
            </a:r>
          </a:p>
          <a:p>
            <a:r>
              <a:rPr lang="en-US" i="1" dirty="0" smtClean="0"/>
              <a:t>We want to add a block element inside an inline element. Close all inline elements up to the next higher block element.</a:t>
            </a:r>
          </a:p>
          <a:p>
            <a:r>
              <a:rPr lang="en-US" i="1" dirty="0" smtClean="0"/>
              <a:t>If this doesn't help, close elements until we are allowed to add the element–or ignore the tag.</a:t>
            </a:r>
          </a:p>
          <a:p>
            <a:endParaRPr lang="en-US" dirty="0" smtClean="0"/>
          </a:p>
          <a:p>
            <a:r>
              <a:rPr lang="en-US" dirty="0" smtClean="0"/>
              <a:t>Let's see some </a:t>
            </a:r>
            <a:r>
              <a:rPr lang="en-US" dirty="0" err="1" smtClean="0"/>
              <a:t>WebKit</a:t>
            </a:r>
            <a:r>
              <a:rPr lang="en-US" dirty="0" smtClean="0"/>
              <a:t> error tolerance examples: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&lt;/</a:t>
            </a:r>
            <a:r>
              <a:rPr lang="en-US" b="1" dirty="0" err="1" smtClean="0"/>
              <a:t>br</a:t>
            </a:r>
            <a:r>
              <a:rPr lang="en-US" b="1" dirty="0" smtClean="0"/>
              <a:t>&gt; instead of &lt;</a:t>
            </a:r>
            <a:r>
              <a:rPr lang="en-US" b="1" dirty="0" err="1" smtClean="0"/>
              <a:t>br</a:t>
            </a:r>
            <a:r>
              <a:rPr lang="en-US" b="1" dirty="0" smtClean="0"/>
              <a:t>&gt;</a:t>
            </a:r>
            <a:endParaRPr lang="en-US" dirty="0"/>
          </a:p>
        </p:txBody>
      </p:sp>
      <p:sp>
        <p:nvSpPr>
          <p:cNvPr id="3" name="Content Placeholder 2"/>
          <p:cNvSpPr>
            <a:spLocks noGrp="1"/>
          </p:cNvSpPr>
          <p:nvPr>
            <p:ph idx="1"/>
          </p:nvPr>
        </p:nvSpPr>
        <p:spPr/>
        <p:txBody>
          <a:bodyPr/>
          <a:lstStyle/>
          <a:p>
            <a:r>
              <a:rPr lang="en-US" dirty="0" smtClean="0"/>
              <a:t>Some sites use &lt;/</a:t>
            </a:r>
            <a:r>
              <a:rPr lang="en-US" dirty="0" err="1" smtClean="0"/>
              <a:t>br</a:t>
            </a:r>
            <a:r>
              <a:rPr lang="en-US" dirty="0" smtClean="0"/>
              <a:t>&gt; instead of &lt;</a:t>
            </a:r>
            <a:r>
              <a:rPr lang="en-US" dirty="0" err="1" smtClean="0"/>
              <a:t>br</a:t>
            </a:r>
            <a:r>
              <a:rPr lang="en-US" dirty="0" smtClean="0"/>
              <a:t>&gt;. In order to be compatible with IE and Firefox, </a:t>
            </a:r>
            <a:r>
              <a:rPr lang="en-US" dirty="0" err="1" smtClean="0"/>
              <a:t>WebKit</a:t>
            </a:r>
            <a:r>
              <a:rPr lang="en-US" dirty="0" smtClean="0"/>
              <a:t> treats this like &lt;</a:t>
            </a:r>
            <a:r>
              <a:rPr lang="en-US" dirty="0" err="1" smtClean="0"/>
              <a:t>br</a:t>
            </a:r>
            <a:r>
              <a:rPr lang="en-US" dirty="0" smtClean="0"/>
              <a:t>&gt;. </a:t>
            </a:r>
            <a:br>
              <a:rPr lang="en-US" dirty="0" smtClean="0"/>
            </a:br>
            <a:r>
              <a:rPr lang="en-US" dirty="0" smtClean="0"/>
              <a:t>The code:</a:t>
            </a:r>
          </a:p>
          <a:p>
            <a:r>
              <a:rPr lang="en-US" sz="2400" dirty="0" smtClean="0"/>
              <a:t>if (t-&gt;</a:t>
            </a:r>
            <a:r>
              <a:rPr lang="en-US" sz="2400" dirty="0" err="1" smtClean="0"/>
              <a:t>isCloseTag</a:t>
            </a:r>
            <a:r>
              <a:rPr lang="en-US" sz="2400" dirty="0" smtClean="0"/>
              <a:t>(</a:t>
            </a:r>
            <a:r>
              <a:rPr lang="en-US" sz="2400" dirty="0" err="1" smtClean="0"/>
              <a:t>brTag</a:t>
            </a:r>
            <a:r>
              <a:rPr lang="en-US" sz="2400" dirty="0" smtClean="0"/>
              <a:t>) &amp;&amp; </a:t>
            </a:r>
            <a:r>
              <a:rPr lang="en-US" sz="2400" dirty="0" err="1" smtClean="0"/>
              <a:t>m_document</a:t>
            </a:r>
            <a:r>
              <a:rPr lang="en-US" sz="2400" dirty="0" smtClean="0"/>
              <a:t>-&gt;</a:t>
            </a:r>
            <a:r>
              <a:rPr lang="en-US" sz="2400" dirty="0" err="1" smtClean="0"/>
              <a:t>inCompatMode</a:t>
            </a:r>
            <a:r>
              <a:rPr lang="en-US" sz="2400" dirty="0" smtClean="0"/>
              <a:t>()) { </a:t>
            </a:r>
            <a:r>
              <a:rPr lang="en-US" sz="2400" dirty="0" err="1" smtClean="0"/>
              <a:t>reportError</a:t>
            </a:r>
            <a:r>
              <a:rPr lang="en-US" sz="2400" dirty="0" smtClean="0"/>
              <a:t>(</a:t>
            </a:r>
            <a:r>
              <a:rPr lang="en-US" sz="2400" dirty="0" err="1" smtClean="0"/>
              <a:t>MalformedBRError</a:t>
            </a:r>
            <a:r>
              <a:rPr lang="en-US" sz="2400" dirty="0" smtClean="0"/>
              <a:t>); t-&gt;</a:t>
            </a:r>
            <a:r>
              <a:rPr lang="en-US" sz="2400" dirty="0" err="1" smtClean="0"/>
              <a:t>beginTag</a:t>
            </a:r>
            <a:r>
              <a:rPr lang="en-US" sz="2400" dirty="0" smtClean="0"/>
              <a:t> = true; }</a:t>
            </a:r>
          </a:p>
          <a:p>
            <a:r>
              <a:rPr lang="en-US" sz="2400" dirty="0" smtClean="0"/>
              <a:t>Note that the error handling is internal: it won't be presented to the user.</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browser's main </a:t>
            </a:r>
            <a:r>
              <a:rPr lang="en-US" b="1" dirty="0" smtClean="0"/>
              <a:t>functionality</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main function of a browser is to present the web resource you choose, by requesting it from the server and displaying it in the browser window. The resource is usually an HTML document, but may also be a PDF, image, or some other type of content. The location of the resource is specified by the user using a URI (Uniform Resource Identifier).</a:t>
            </a:r>
          </a:p>
          <a:p>
            <a:r>
              <a:rPr lang="en-US" dirty="0"/>
              <a:t>The way the browser interprets and displays HTML files is specified in the HTML and CSS specifications. These specifications are maintained by the </a:t>
            </a:r>
            <a:r>
              <a:rPr lang="en-US" u="sng" dirty="0"/>
              <a:t>W3C</a:t>
            </a:r>
            <a:r>
              <a:rPr lang="en-US" dirty="0"/>
              <a:t> (World Wide Web Consortium) organization, which is the standards organization for the web. For years browsers conformed to only a part of the specifications and developed their own extensions. That caused serious compatibility issues for web authors. Today most of the browsers more or less conform to the specifications.</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 stray table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stray table is a table inside another table, but not inside a table cell.</a:t>
            </a:r>
          </a:p>
          <a:p>
            <a:r>
              <a:rPr lang="en-US" dirty="0" smtClean="0"/>
              <a:t>For example:</a:t>
            </a:r>
          </a:p>
          <a:p>
            <a:r>
              <a:rPr lang="en-US" b="1" dirty="0" smtClean="0"/>
              <a:t>&lt;table&gt; </a:t>
            </a:r>
            <a:r>
              <a:rPr lang="en-US" b="1" dirty="0" smtClean="0">
                <a:solidFill>
                  <a:srgbClr val="FF0000"/>
                </a:solidFill>
              </a:rPr>
              <a:t>&lt;table&gt; </a:t>
            </a:r>
            <a:r>
              <a:rPr lang="en-US" dirty="0" smtClean="0"/>
              <a:t>&lt;</a:t>
            </a:r>
            <a:r>
              <a:rPr lang="en-US" dirty="0" err="1" smtClean="0"/>
              <a:t>tr</a:t>
            </a:r>
            <a:r>
              <a:rPr lang="en-US" dirty="0" smtClean="0"/>
              <a:t>&gt;&lt;td&gt;inner table&lt;/td&gt;&lt;/</a:t>
            </a:r>
            <a:r>
              <a:rPr lang="en-US" dirty="0" err="1" smtClean="0"/>
              <a:t>tr</a:t>
            </a:r>
            <a:r>
              <a:rPr lang="en-US" dirty="0" smtClean="0"/>
              <a:t>&gt; </a:t>
            </a:r>
            <a:r>
              <a:rPr lang="en-US" b="1" dirty="0" smtClean="0">
                <a:solidFill>
                  <a:srgbClr val="FF0000"/>
                </a:solidFill>
              </a:rPr>
              <a:t>&lt;/table&gt; </a:t>
            </a:r>
            <a:r>
              <a:rPr lang="en-US" dirty="0" smtClean="0"/>
              <a:t>&lt;</a:t>
            </a:r>
            <a:r>
              <a:rPr lang="en-US" dirty="0" err="1" smtClean="0"/>
              <a:t>tr</a:t>
            </a:r>
            <a:r>
              <a:rPr lang="en-US" dirty="0" smtClean="0"/>
              <a:t>&gt;&lt;td&gt;outer table&lt;/td&gt;&lt;/</a:t>
            </a:r>
            <a:r>
              <a:rPr lang="en-US" dirty="0" err="1" smtClean="0"/>
              <a:t>tr</a:t>
            </a:r>
            <a:r>
              <a:rPr lang="en-US" dirty="0" smtClean="0"/>
              <a:t>&gt; </a:t>
            </a:r>
            <a:r>
              <a:rPr lang="en-US" b="1" dirty="0" smtClean="0"/>
              <a:t>&lt;/table&gt;</a:t>
            </a:r>
          </a:p>
          <a:p>
            <a:r>
              <a:rPr lang="en-US" dirty="0" err="1" smtClean="0"/>
              <a:t>WebKit</a:t>
            </a:r>
            <a:r>
              <a:rPr lang="en-US" dirty="0" smtClean="0"/>
              <a:t> will change the hierarchy to two sibling tables</a:t>
            </a:r>
            <a:r>
              <a:rPr lang="en-US" b="1" dirty="0" smtClean="0"/>
              <a:t>:&lt;table&gt; </a:t>
            </a:r>
            <a:r>
              <a:rPr lang="en-US" dirty="0" smtClean="0"/>
              <a:t>&lt;</a:t>
            </a:r>
            <a:r>
              <a:rPr lang="en-US" dirty="0" err="1" smtClean="0"/>
              <a:t>tr</a:t>
            </a:r>
            <a:r>
              <a:rPr lang="en-US" dirty="0" smtClean="0"/>
              <a:t>&gt;&lt;td&gt;outer table&lt;/td&gt;&lt;/</a:t>
            </a:r>
            <a:r>
              <a:rPr lang="en-US" dirty="0" err="1" smtClean="0"/>
              <a:t>tr</a:t>
            </a:r>
            <a:r>
              <a:rPr lang="en-US" dirty="0" smtClean="0"/>
              <a:t>&gt; </a:t>
            </a:r>
            <a:r>
              <a:rPr lang="en-US" b="1" dirty="0" smtClean="0"/>
              <a:t>&lt;/table&gt; </a:t>
            </a:r>
            <a:r>
              <a:rPr lang="en-US" b="1" dirty="0" smtClean="0">
                <a:solidFill>
                  <a:srgbClr val="FF0000"/>
                </a:solidFill>
              </a:rPr>
              <a:t>&lt;table&gt; </a:t>
            </a:r>
            <a:r>
              <a:rPr lang="en-US" dirty="0" smtClean="0"/>
              <a:t>&lt;</a:t>
            </a:r>
            <a:r>
              <a:rPr lang="en-US" dirty="0" err="1" smtClean="0"/>
              <a:t>tr</a:t>
            </a:r>
            <a:r>
              <a:rPr lang="en-US" dirty="0" smtClean="0"/>
              <a:t>&gt;&lt;td&gt;inner table&lt;/td&gt;&lt;/</a:t>
            </a:r>
            <a:r>
              <a:rPr lang="en-US" dirty="0" err="1" smtClean="0"/>
              <a:t>tr</a:t>
            </a:r>
            <a:r>
              <a:rPr lang="en-US" dirty="0" smtClean="0"/>
              <a:t>&gt; </a:t>
            </a:r>
            <a:r>
              <a:rPr lang="en-US" b="1" dirty="0" smtClean="0">
                <a:solidFill>
                  <a:srgbClr val="FF0000"/>
                </a:solidFill>
              </a:rPr>
              <a:t>&lt;/table&gt;</a:t>
            </a:r>
          </a:p>
          <a:p>
            <a:r>
              <a:rPr lang="en-US" dirty="0" smtClean="0"/>
              <a:t>The code:</a:t>
            </a:r>
          </a:p>
          <a:p>
            <a:r>
              <a:rPr lang="en-US" dirty="0" smtClean="0"/>
              <a:t>if (</a:t>
            </a:r>
            <a:r>
              <a:rPr lang="en-US" dirty="0" err="1" smtClean="0"/>
              <a:t>m_inStrayTableContent</a:t>
            </a:r>
            <a:r>
              <a:rPr lang="en-US" dirty="0" smtClean="0"/>
              <a:t> &amp;&amp; </a:t>
            </a:r>
            <a:r>
              <a:rPr lang="en-US" dirty="0" err="1" smtClean="0"/>
              <a:t>localName</a:t>
            </a:r>
            <a:r>
              <a:rPr lang="en-US" dirty="0" smtClean="0"/>
              <a:t> == </a:t>
            </a:r>
            <a:r>
              <a:rPr lang="en-US" dirty="0" err="1" smtClean="0"/>
              <a:t>tableTag</a:t>
            </a:r>
            <a:r>
              <a:rPr lang="en-US" dirty="0" smtClean="0"/>
              <a:t>) </a:t>
            </a:r>
            <a:r>
              <a:rPr lang="en-US" dirty="0" err="1" smtClean="0"/>
              <a:t>popBlock</a:t>
            </a:r>
            <a:r>
              <a:rPr lang="en-US" dirty="0" smtClean="0"/>
              <a:t>(</a:t>
            </a:r>
            <a:r>
              <a:rPr lang="en-US" dirty="0" err="1" smtClean="0"/>
              <a:t>tableTag</a:t>
            </a:r>
            <a:r>
              <a:rPr lang="en-US" dirty="0" smtClean="0"/>
              <a:t>);</a:t>
            </a:r>
          </a:p>
          <a:p>
            <a:r>
              <a:rPr lang="en-US" dirty="0" err="1" smtClean="0"/>
              <a:t>WebKit</a:t>
            </a:r>
            <a:r>
              <a:rPr lang="en-US" dirty="0" smtClean="0"/>
              <a:t> uses a stack for the current element contents: it will pop the inner table out of the outer table stack. The tables will now be siblings.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Nested form elements</a:t>
            </a:r>
            <a:endParaRPr lang="en-US" dirty="0"/>
          </a:p>
        </p:txBody>
      </p:sp>
      <p:sp>
        <p:nvSpPr>
          <p:cNvPr id="3" name="Content Placeholder 2"/>
          <p:cNvSpPr>
            <a:spLocks noGrp="1"/>
          </p:cNvSpPr>
          <p:nvPr>
            <p:ph idx="1"/>
          </p:nvPr>
        </p:nvSpPr>
        <p:spPr/>
        <p:txBody>
          <a:bodyPr/>
          <a:lstStyle/>
          <a:p>
            <a:r>
              <a:rPr lang="en-US" dirty="0" smtClean="0"/>
              <a:t>In case the user puts a form inside another form, the second form is ignored. </a:t>
            </a:r>
            <a:br>
              <a:rPr lang="en-US" dirty="0" smtClean="0"/>
            </a:br>
            <a:r>
              <a:rPr lang="en-US" dirty="0" smtClean="0"/>
              <a:t>The code:</a:t>
            </a:r>
          </a:p>
          <a:p>
            <a:r>
              <a:rPr lang="en-US" dirty="0" smtClean="0"/>
              <a:t>if (!</a:t>
            </a:r>
            <a:r>
              <a:rPr lang="en-US" dirty="0" err="1" smtClean="0"/>
              <a:t>m_currentFormElement</a:t>
            </a:r>
            <a:r>
              <a:rPr lang="en-US" dirty="0" smtClean="0"/>
              <a:t>) { </a:t>
            </a:r>
            <a:r>
              <a:rPr lang="en-US" dirty="0" err="1" smtClean="0"/>
              <a:t>m_currentFormElement</a:t>
            </a:r>
            <a:r>
              <a:rPr lang="en-US" dirty="0" smtClean="0"/>
              <a:t> = new </a:t>
            </a:r>
            <a:r>
              <a:rPr lang="en-US" dirty="0" err="1" smtClean="0"/>
              <a:t>HTMLFormElement</a:t>
            </a:r>
            <a:r>
              <a:rPr lang="en-US" dirty="0" smtClean="0"/>
              <a:t>(</a:t>
            </a:r>
            <a:r>
              <a:rPr lang="en-US" dirty="0" err="1" smtClean="0"/>
              <a:t>formTag</a:t>
            </a:r>
            <a:r>
              <a:rPr lang="en-US" dirty="0" smtClean="0"/>
              <a:t>, </a:t>
            </a:r>
            <a:r>
              <a:rPr lang="en-US" dirty="0" err="1" smtClean="0"/>
              <a:t>m_document</a:t>
            </a:r>
            <a:r>
              <a:rPr lang="en-US" dirty="0" smtClean="0"/>
              <a:t>);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 too deep tag hierarchy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comment speaks for itself. </a:t>
            </a:r>
            <a:br>
              <a:rPr lang="en-US" dirty="0" smtClean="0"/>
            </a:br>
            <a:endParaRPr lang="en-US" dirty="0" smtClean="0"/>
          </a:p>
          <a:p>
            <a:r>
              <a:rPr lang="en-US" dirty="0" smtClean="0"/>
              <a:t>www.liceo.edu.mx is an example of a site that achieves a level of nesting of about 1500 tags, all from a bunch of &lt;b&gt;s. We will only allow at most 20 nested tags of the same type before just ignoring them all together.</a:t>
            </a:r>
          </a:p>
          <a:p>
            <a:r>
              <a:rPr lang="en-US" dirty="0" err="1" smtClean="0"/>
              <a:t>bool</a:t>
            </a:r>
            <a:r>
              <a:rPr lang="en-US" dirty="0" smtClean="0"/>
              <a:t> </a:t>
            </a:r>
            <a:r>
              <a:rPr lang="en-US" dirty="0" err="1" smtClean="0"/>
              <a:t>HTMLParser</a:t>
            </a:r>
            <a:r>
              <a:rPr lang="en-US" dirty="0" smtClean="0"/>
              <a:t>::</a:t>
            </a:r>
            <a:r>
              <a:rPr lang="en-US" dirty="0" err="1" smtClean="0"/>
              <a:t>allowNestedRedundantTag</a:t>
            </a:r>
            <a:r>
              <a:rPr lang="en-US" dirty="0" smtClean="0"/>
              <a:t>(const </a:t>
            </a:r>
            <a:r>
              <a:rPr lang="en-US" dirty="0" err="1" smtClean="0"/>
              <a:t>AtomicString</a:t>
            </a:r>
            <a:r>
              <a:rPr lang="en-US" dirty="0" smtClean="0"/>
              <a:t>&amp; </a:t>
            </a:r>
            <a:r>
              <a:rPr lang="en-US" dirty="0" err="1" smtClean="0"/>
              <a:t>tagName</a:t>
            </a:r>
            <a:r>
              <a:rPr lang="en-US" dirty="0" smtClean="0"/>
              <a:t>) { unsigned </a:t>
            </a:r>
            <a:r>
              <a:rPr lang="en-US" dirty="0" err="1" smtClean="0"/>
              <a:t>i</a:t>
            </a:r>
            <a:r>
              <a:rPr lang="en-US" dirty="0" smtClean="0"/>
              <a:t> = 0; for (</a:t>
            </a:r>
            <a:r>
              <a:rPr lang="en-US" dirty="0" err="1" smtClean="0"/>
              <a:t>HTMLStackElem</a:t>
            </a:r>
            <a:r>
              <a:rPr lang="en-US" dirty="0" smtClean="0"/>
              <a:t>* </a:t>
            </a:r>
            <a:r>
              <a:rPr lang="en-US" dirty="0" err="1" smtClean="0"/>
              <a:t>curr</a:t>
            </a:r>
            <a:r>
              <a:rPr lang="en-US" dirty="0" smtClean="0"/>
              <a:t> = </a:t>
            </a:r>
            <a:r>
              <a:rPr lang="en-US" dirty="0" err="1" smtClean="0"/>
              <a:t>m_blockStack</a:t>
            </a:r>
            <a:r>
              <a:rPr lang="en-US" dirty="0" smtClean="0"/>
              <a:t>; </a:t>
            </a:r>
            <a:r>
              <a:rPr lang="en-US" dirty="0" err="1" smtClean="0"/>
              <a:t>i</a:t>
            </a:r>
            <a:r>
              <a:rPr lang="en-US" dirty="0" smtClean="0"/>
              <a:t> &lt; </a:t>
            </a:r>
            <a:r>
              <a:rPr lang="en-US" dirty="0" err="1" smtClean="0"/>
              <a:t>cMaxRedundantTagDepth</a:t>
            </a:r>
            <a:r>
              <a:rPr lang="en-US" dirty="0" smtClean="0"/>
              <a:t> &amp;&amp; </a:t>
            </a:r>
            <a:r>
              <a:rPr lang="en-US" dirty="0" err="1" smtClean="0"/>
              <a:t>curr</a:t>
            </a:r>
            <a:r>
              <a:rPr lang="en-US" dirty="0" smtClean="0"/>
              <a:t> &amp;&amp; </a:t>
            </a:r>
            <a:r>
              <a:rPr lang="en-US" dirty="0" err="1" smtClean="0"/>
              <a:t>curr</a:t>
            </a:r>
            <a:r>
              <a:rPr lang="en-US" dirty="0" smtClean="0"/>
              <a:t>-&gt;</a:t>
            </a:r>
            <a:r>
              <a:rPr lang="en-US" dirty="0" err="1" smtClean="0"/>
              <a:t>tagName</a:t>
            </a:r>
            <a:r>
              <a:rPr lang="en-US" dirty="0" smtClean="0"/>
              <a:t> == </a:t>
            </a:r>
            <a:r>
              <a:rPr lang="en-US" dirty="0" err="1" smtClean="0"/>
              <a:t>tagName</a:t>
            </a:r>
            <a:r>
              <a:rPr lang="en-US" dirty="0" smtClean="0"/>
              <a:t>; </a:t>
            </a:r>
            <a:r>
              <a:rPr lang="en-US" dirty="0" err="1" smtClean="0"/>
              <a:t>curr</a:t>
            </a:r>
            <a:r>
              <a:rPr lang="en-US" dirty="0" smtClean="0"/>
              <a:t> = </a:t>
            </a:r>
            <a:r>
              <a:rPr lang="en-US" dirty="0" err="1" smtClean="0"/>
              <a:t>curr</a:t>
            </a:r>
            <a:r>
              <a:rPr lang="en-US" dirty="0" smtClean="0"/>
              <a:t>-&gt;next, </a:t>
            </a:r>
            <a:r>
              <a:rPr lang="en-US" dirty="0" err="1" smtClean="0"/>
              <a:t>i</a:t>
            </a:r>
            <a:r>
              <a:rPr lang="en-US" dirty="0" smtClean="0"/>
              <a:t>++) { } return </a:t>
            </a:r>
            <a:r>
              <a:rPr lang="en-US" dirty="0" err="1" smtClean="0"/>
              <a:t>i</a:t>
            </a:r>
            <a:r>
              <a:rPr lang="en-US" dirty="0" smtClean="0"/>
              <a:t> != </a:t>
            </a:r>
            <a:r>
              <a:rPr lang="en-US" dirty="0" err="1" smtClean="0"/>
              <a:t>cMaxRedundantTagDepth</a:t>
            </a:r>
            <a:r>
              <a:rPr lang="en-US" dirty="0" smtClean="0"/>
              <a:t>;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Misplaced html or body end tags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Again–the comment speaks for itself.</a:t>
            </a:r>
          </a:p>
          <a:p>
            <a:r>
              <a:rPr lang="en-US" dirty="0" smtClean="0"/>
              <a:t>Support for really broken HTML. We never close the body tag, since some stupid web pages close it before the actual end of the doc. Let's rely on the end() call to close things.</a:t>
            </a:r>
          </a:p>
          <a:p>
            <a:r>
              <a:rPr lang="en-US" dirty="0" smtClean="0"/>
              <a:t>if (t-&gt;</a:t>
            </a:r>
            <a:r>
              <a:rPr lang="en-US" dirty="0" err="1" smtClean="0"/>
              <a:t>tagName</a:t>
            </a:r>
            <a:r>
              <a:rPr lang="en-US" dirty="0" smtClean="0"/>
              <a:t> == </a:t>
            </a:r>
            <a:r>
              <a:rPr lang="en-US" dirty="0" err="1" smtClean="0"/>
              <a:t>htmlTag</a:t>
            </a:r>
            <a:r>
              <a:rPr lang="en-US" dirty="0" smtClean="0"/>
              <a:t> || t-&gt;</a:t>
            </a:r>
            <a:r>
              <a:rPr lang="en-US" dirty="0" err="1" smtClean="0"/>
              <a:t>tagName</a:t>
            </a:r>
            <a:r>
              <a:rPr lang="en-US" dirty="0" smtClean="0"/>
              <a:t> == </a:t>
            </a:r>
            <a:r>
              <a:rPr lang="en-US" dirty="0" err="1" smtClean="0"/>
              <a:t>bodyTag</a:t>
            </a:r>
            <a:r>
              <a:rPr lang="en-US" dirty="0" smtClean="0"/>
              <a:t> ) return; </a:t>
            </a:r>
          </a:p>
          <a:p>
            <a:r>
              <a:rPr lang="en-US" dirty="0" smtClean="0"/>
              <a:t>So web authors beware–unless you want to appear as an example in a </a:t>
            </a:r>
            <a:r>
              <a:rPr lang="en-US" dirty="0" err="1" smtClean="0"/>
              <a:t>WebKit</a:t>
            </a:r>
            <a:r>
              <a:rPr lang="en-US" dirty="0" smtClean="0"/>
              <a:t> error tolerance code snippet–write well formed HTML.</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CSS parsing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Remember the parsing concepts in the introduction? Well, unlike HTML, CSS is a context free grammar and can be parsed using the types of parsers described in the introduction. In fact </a:t>
            </a:r>
            <a:r>
              <a:rPr lang="en-US" u="sng" dirty="0" smtClean="0">
                <a:hlinkClick r:id="rId2"/>
              </a:rPr>
              <a:t>the CSS specification defines CSS lexical and syntax grammar</a:t>
            </a:r>
            <a:r>
              <a:rPr lang="en-US" dirty="0" smtClean="0"/>
              <a:t>.</a:t>
            </a:r>
          </a:p>
          <a:p>
            <a:r>
              <a:rPr lang="en-US" dirty="0" smtClean="0"/>
              <a:t>Let's see some examples: </a:t>
            </a:r>
            <a:br>
              <a:rPr lang="en-US" dirty="0" smtClean="0"/>
            </a:br>
            <a:r>
              <a:rPr lang="en-US" dirty="0" smtClean="0"/>
              <a:t>The lexical grammar (vocabulary) is defined by regular expressions for each token:</a:t>
            </a:r>
          </a:p>
          <a:p>
            <a:r>
              <a:rPr lang="en-US" dirty="0" smtClean="0"/>
              <a:t>comment \/\*[^*]*\*+([^/*][^*]*\*+)*\/ </a:t>
            </a:r>
          </a:p>
          <a:p>
            <a:r>
              <a:rPr lang="en-US" dirty="0" smtClean="0"/>
              <a:t>num [0-9]+|[0-9]*"."[0-9]+ </a:t>
            </a:r>
          </a:p>
          <a:p>
            <a:r>
              <a:rPr lang="en-US" dirty="0" err="1" smtClean="0"/>
              <a:t>nonascii</a:t>
            </a:r>
            <a:r>
              <a:rPr lang="en-US" dirty="0" smtClean="0"/>
              <a:t> [\200-\377] </a:t>
            </a:r>
          </a:p>
          <a:p>
            <a:r>
              <a:rPr lang="en-US" dirty="0" err="1" smtClean="0"/>
              <a:t>nmstart</a:t>
            </a:r>
            <a:r>
              <a:rPr lang="en-US" dirty="0" smtClean="0"/>
              <a:t> [_a-z]|{</a:t>
            </a:r>
            <a:r>
              <a:rPr lang="en-US" dirty="0" err="1" smtClean="0"/>
              <a:t>nonascii</a:t>
            </a:r>
            <a:r>
              <a:rPr lang="en-US" dirty="0" smtClean="0"/>
              <a:t>}|{escape} </a:t>
            </a:r>
          </a:p>
          <a:p>
            <a:r>
              <a:rPr lang="en-US" dirty="0" err="1" smtClean="0"/>
              <a:t>nmchar</a:t>
            </a:r>
            <a:r>
              <a:rPr lang="en-US" dirty="0" smtClean="0"/>
              <a:t> [_a-z0-9-]|{</a:t>
            </a:r>
            <a:r>
              <a:rPr lang="en-US" dirty="0" err="1" smtClean="0"/>
              <a:t>nonascii</a:t>
            </a:r>
            <a:r>
              <a:rPr lang="en-US" dirty="0" smtClean="0"/>
              <a:t>}|{escape} </a:t>
            </a:r>
          </a:p>
          <a:p>
            <a:r>
              <a:rPr lang="en-US" dirty="0" smtClean="0"/>
              <a:t>name {</a:t>
            </a:r>
            <a:r>
              <a:rPr lang="en-US" dirty="0" err="1" smtClean="0"/>
              <a:t>nmchar</a:t>
            </a:r>
            <a:r>
              <a:rPr lang="en-US" dirty="0" smtClean="0"/>
              <a:t>}+ </a:t>
            </a:r>
          </a:p>
          <a:p>
            <a:r>
              <a:rPr lang="en-US" dirty="0" err="1" smtClean="0"/>
              <a:t>ident</a:t>
            </a:r>
            <a:r>
              <a:rPr lang="en-US" dirty="0" smtClean="0"/>
              <a:t> {</a:t>
            </a:r>
            <a:r>
              <a:rPr lang="en-US" dirty="0" err="1" smtClean="0"/>
              <a:t>nmstart</a:t>
            </a:r>
            <a:r>
              <a:rPr lang="en-US" dirty="0" smtClean="0"/>
              <a:t>}{</a:t>
            </a:r>
            <a:r>
              <a:rPr lang="en-US" dirty="0" err="1" smtClean="0"/>
              <a:t>nmchar</a:t>
            </a:r>
            <a:r>
              <a:rPr lang="en-US" dirty="0" smtClean="0"/>
              <a:t>}*</a:t>
            </a:r>
          </a:p>
          <a:p>
            <a:r>
              <a:rPr lang="en-US" dirty="0" smtClean="0"/>
              <a:t>"</a:t>
            </a:r>
            <a:r>
              <a:rPr lang="en-US" dirty="0" err="1" smtClean="0"/>
              <a:t>ident</a:t>
            </a:r>
            <a:r>
              <a:rPr lang="en-US" dirty="0" smtClean="0"/>
              <a:t>" is short for identifier, like a class name. "name" is an element id (that is referred by "#"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parsing</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The syntax grammar is described in BNF.</a:t>
            </a:r>
          </a:p>
          <a:p>
            <a:r>
              <a:rPr lang="en-US" dirty="0" err="1" smtClean="0"/>
              <a:t>ruleset</a:t>
            </a:r>
            <a:r>
              <a:rPr lang="en-US" dirty="0" smtClean="0"/>
              <a:t> : selector [ ',' S* selector ]* '{' S* declaration [ ';' S* declaration ]* '}' S* ; </a:t>
            </a:r>
          </a:p>
          <a:p>
            <a:r>
              <a:rPr lang="en-US" dirty="0" smtClean="0"/>
              <a:t>selector : </a:t>
            </a:r>
            <a:r>
              <a:rPr lang="en-US" dirty="0" err="1" smtClean="0"/>
              <a:t>simple_selector</a:t>
            </a:r>
            <a:r>
              <a:rPr lang="en-US" dirty="0" smtClean="0"/>
              <a:t> [ </a:t>
            </a:r>
            <a:r>
              <a:rPr lang="en-US" dirty="0" err="1" smtClean="0"/>
              <a:t>combinator</a:t>
            </a:r>
            <a:r>
              <a:rPr lang="en-US" dirty="0" smtClean="0"/>
              <a:t> selector | S+ [ </a:t>
            </a:r>
            <a:r>
              <a:rPr lang="en-US" dirty="0" err="1" smtClean="0"/>
              <a:t>combinator</a:t>
            </a:r>
            <a:r>
              <a:rPr lang="en-US" dirty="0" smtClean="0"/>
              <a:t>? selector ]? ]? ;</a:t>
            </a:r>
          </a:p>
          <a:p>
            <a:r>
              <a:rPr lang="en-US" dirty="0" smtClean="0"/>
              <a:t> </a:t>
            </a:r>
            <a:r>
              <a:rPr lang="en-US" dirty="0" err="1" smtClean="0"/>
              <a:t>simple_selector</a:t>
            </a:r>
            <a:r>
              <a:rPr lang="en-US" dirty="0" smtClean="0"/>
              <a:t> : </a:t>
            </a:r>
            <a:r>
              <a:rPr lang="en-US" dirty="0" err="1" smtClean="0"/>
              <a:t>element_name</a:t>
            </a:r>
            <a:r>
              <a:rPr lang="en-US" dirty="0" smtClean="0"/>
              <a:t> [ HASH | class | attrib | pseudo ]* | [ HASH | class | attrib | pseudo ]+ ; </a:t>
            </a:r>
          </a:p>
          <a:p>
            <a:r>
              <a:rPr lang="en-US" dirty="0" smtClean="0"/>
              <a:t>class : '.' IDENT ; </a:t>
            </a:r>
          </a:p>
          <a:p>
            <a:r>
              <a:rPr lang="en-US" dirty="0" err="1" smtClean="0"/>
              <a:t>element_name</a:t>
            </a:r>
            <a:r>
              <a:rPr lang="en-US" dirty="0" smtClean="0"/>
              <a:t> : IDENT | '*' ; </a:t>
            </a:r>
          </a:p>
          <a:p>
            <a:r>
              <a:rPr lang="en-US" dirty="0" smtClean="0"/>
              <a:t>attrib : '[' S* IDENT S* [ [ '=' | INCLUDES | DASHMATCH ] S* [ IDENT | STRING ] S* ] ']' ; </a:t>
            </a:r>
          </a:p>
          <a:p>
            <a:r>
              <a:rPr lang="en-US" dirty="0" smtClean="0"/>
              <a:t>pseudo : ':' [ IDENT | FUNCTION S* [IDENT S*] ')' ] ;</a:t>
            </a:r>
          </a:p>
          <a:p>
            <a:r>
              <a:rPr lang="en-US" dirty="0" smtClean="0"/>
              <a:t>Explanation: A </a:t>
            </a:r>
            <a:r>
              <a:rPr lang="en-US" dirty="0" err="1" smtClean="0"/>
              <a:t>ruleset</a:t>
            </a:r>
            <a:r>
              <a:rPr lang="en-US" dirty="0" smtClean="0"/>
              <a:t> is this structure:</a:t>
            </a:r>
          </a:p>
          <a:p>
            <a:r>
              <a:rPr lang="en-US" dirty="0" err="1" smtClean="0"/>
              <a:t>div.error</a:t>
            </a:r>
            <a:r>
              <a:rPr lang="en-US" dirty="0" smtClean="0"/>
              <a:t>, </a:t>
            </a:r>
            <a:r>
              <a:rPr lang="en-US" dirty="0" err="1" smtClean="0"/>
              <a:t>a.error</a:t>
            </a:r>
            <a:r>
              <a:rPr lang="en-US" dirty="0" smtClean="0"/>
              <a:t> { </a:t>
            </a:r>
            <a:r>
              <a:rPr lang="en-US" dirty="0" err="1" smtClean="0"/>
              <a:t>color:red</a:t>
            </a:r>
            <a:r>
              <a:rPr lang="en-US" dirty="0" smtClean="0"/>
              <a:t>; font-</a:t>
            </a:r>
            <a:r>
              <a:rPr lang="en-US" dirty="0" err="1" smtClean="0"/>
              <a:t>weight:bold</a:t>
            </a:r>
            <a:r>
              <a:rPr lang="en-US" dirty="0" smtClean="0"/>
              <a:t>; }</a:t>
            </a:r>
          </a:p>
          <a:p>
            <a:r>
              <a:rPr lang="en-US" dirty="0" err="1" smtClean="0"/>
              <a:t>div.error</a:t>
            </a:r>
            <a:r>
              <a:rPr lang="en-US" dirty="0" smtClean="0"/>
              <a:t> and </a:t>
            </a:r>
            <a:r>
              <a:rPr lang="en-US" dirty="0" err="1" smtClean="0"/>
              <a:t>a.error</a:t>
            </a:r>
            <a:r>
              <a:rPr lang="en-US" dirty="0" smtClean="0"/>
              <a:t> are selectors. The part inside the curly braces contains the rules that are applied by this </a:t>
            </a:r>
            <a:r>
              <a:rPr lang="en-US" dirty="0" err="1" smtClean="0"/>
              <a:t>ruleset</a:t>
            </a:r>
            <a:r>
              <a:rPr lang="en-US" dirty="0" smtClean="0"/>
              <a:t>. This structure is defined formally in this definition:</a:t>
            </a:r>
          </a:p>
          <a:p>
            <a:r>
              <a:rPr lang="en-US" dirty="0" err="1" smtClean="0"/>
              <a:t>ruleset</a:t>
            </a:r>
            <a:r>
              <a:rPr lang="en-US" dirty="0" smtClean="0"/>
              <a:t> : selector [ ',' S* selector ]* '{' S* declaration [ ';' S* declaration ]* '}' S* ;</a:t>
            </a:r>
          </a:p>
          <a:p>
            <a:r>
              <a:rPr lang="en-US" dirty="0" smtClean="0"/>
              <a:t>This means a </a:t>
            </a:r>
            <a:r>
              <a:rPr lang="en-US" dirty="0" err="1" smtClean="0"/>
              <a:t>ruleset</a:t>
            </a:r>
            <a:r>
              <a:rPr lang="en-US" dirty="0" smtClean="0"/>
              <a:t> is a selector or optionally a number of selectors separated by a comma and spaces (S stands for white space). A </a:t>
            </a:r>
            <a:r>
              <a:rPr lang="en-US" dirty="0" err="1" smtClean="0"/>
              <a:t>ruleset</a:t>
            </a:r>
            <a:r>
              <a:rPr lang="en-US" dirty="0" smtClean="0"/>
              <a:t> contains curly braces and inside them a declaration or optionally a number of declarations separated by a semicolon. "declaration" and "selector" will be defined in the following BNF definitions.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WebKit</a:t>
            </a:r>
            <a:r>
              <a:rPr lang="en-US" b="1" dirty="0" smtClean="0"/>
              <a:t> CSS parser</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WebKit</a:t>
            </a:r>
            <a:r>
              <a:rPr lang="en-US" dirty="0" smtClean="0"/>
              <a:t> uses </a:t>
            </a:r>
            <a:r>
              <a:rPr lang="en-US" u="sng" dirty="0" smtClean="0">
                <a:hlinkClick r:id="rId2"/>
              </a:rPr>
              <a:t>Flex and Bison</a:t>
            </a:r>
            <a:r>
              <a:rPr lang="en-US" dirty="0" smtClean="0"/>
              <a:t> parser generators to create parsers automatically from the CSS grammar files. As you recall from the parser introduction, </a:t>
            </a:r>
            <a:r>
              <a:rPr lang="en-US" b="1" dirty="0" smtClean="0"/>
              <a:t>Bison creates a bottom up shift-reduce parser</a:t>
            </a:r>
            <a:r>
              <a:rPr lang="en-US" dirty="0" smtClean="0"/>
              <a:t>. Firefox uses a top down parser written manually. </a:t>
            </a:r>
          </a:p>
          <a:p>
            <a:r>
              <a:rPr lang="en-US" dirty="0" smtClean="0"/>
              <a:t>In both cases each CSS file is parsed into a </a:t>
            </a:r>
            <a:r>
              <a:rPr lang="en-US" dirty="0" err="1" smtClean="0"/>
              <a:t>StyleSheet</a:t>
            </a:r>
            <a:r>
              <a:rPr lang="en-US" dirty="0" smtClean="0"/>
              <a:t> object. Each object contains CSS rules. The CSS rule objects contain selector and declaration objects and other objects corresponding to CSS grammar.</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WebKit</a:t>
            </a:r>
            <a:r>
              <a:rPr lang="en-US" b="1" dirty="0" smtClean="0"/>
              <a:t> CSS parser</a:t>
            </a:r>
            <a:endParaRPr lang="en-US" dirty="0"/>
          </a:p>
        </p:txBody>
      </p:sp>
      <p:pic>
        <p:nvPicPr>
          <p:cNvPr id="5122" name="Picture 2" descr="C:\Users\Adarsh\Desktop\Browser\Vid\image023.png"/>
          <p:cNvPicPr>
            <a:picLocks noChangeAspect="1" noChangeArrowheads="1"/>
          </p:cNvPicPr>
          <p:nvPr/>
        </p:nvPicPr>
        <p:blipFill>
          <a:blip r:embed="rId2"/>
          <a:srcRect/>
          <a:stretch>
            <a:fillRect/>
          </a:stretch>
        </p:blipFill>
        <p:spPr bwMode="auto">
          <a:xfrm>
            <a:off x="1752600" y="1752600"/>
            <a:ext cx="5731966" cy="4505325"/>
          </a:xfrm>
          <a:prstGeom prst="rect">
            <a:avLst/>
          </a:prstGeom>
          <a:noFill/>
        </p:spPr>
      </p:pic>
      <p:sp>
        <p:nvSpPr>
          <p:cNvPr id="5" name="Rectangle 4"/>
          <p:cNvSpPr/>
          <p:nvPr/>
        </p:nvSpPr>
        <p:spPr>
          <a:xfrm>
            <a:off x="3505200" y="6324600"/>
            <a:ext cx="2060179" cy="369332"/>
          </a:xfrm>
          <a:prstGeom prst="rect">
            <a:avLst/>
          </a:prstGeom>
        </p:spPr>
        <p:txBody>
          <a:bodyPr wrap="none">
            <a:spAutoFit/>
          </a:bodyPr>
          <a:lstStyle/>
          <a:p>
            <a:r>
              <a:rPr lang="en-US" b="1" i="1" dirty="0" smtClean="0"/>
              <a:t>Figure : parsing CSS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l"/>
            <a:r>
              <a:rPr lang="en-US" sz="3600" b="1" dirty="0" smtClean="0"/>
              <a:t>The order of processing scripts and style sheets</a:t>
            </a:r>
            <a:endParaRPr lang="en-US" sz="3600" dirty="0"/>
          </a:p>
        </p:txBody>
      </p:sp>
      <p:sp>
        <p:nvSpPr>
          <p:cNvPr id="3" name="Content Placeholder 2"/>
          <p:cNvSpPr>
            <a:spLocks noGrp="1"/>
          </p:cNvSpPr>
          <p:nvPr>
            <p:ph idx="1"/>
          </p:nvPr>
        </p:nvSpPr>
        <p:spPr>
          <a:xfrm>
            <a:off x="304800" y="1752600"/>
            <a:ext cx="8229600" cy="4525963"/>
          </a:xfrm>
        </p:spPr>
        <p:txBody>
          <a:bodyPr>
            <a:normAutofit fontScale="77500" lnSpcReduction="20000"/>
          </a:bodyPr>
          <a:lstStyle/>
          <a:p>
            <a:r>
              <a:rPr lang="en-US" dirty="0" smtClean="0"/>
              <a:t>The model of the web is synchronous. Authors expect scripts to be parsed and executed immediately when the parser reaches a &lt;script&gt; tag. The parsing of the document halts until the script has been executed. If the script is external then the resource must first be fetched from the network–this is also done synchronously, and parsing halts until the resource is fetched. This was the model for many years and is also specified in HTML4 and 5 specifications. Authors can add the "defer" attribute to a script, in which case it will not halt document parsing and will execute after the document is parsed. </a:t>
            </a:r>
            <a:r>
              <a:rPr lang="en-US" b="1" dirty="0" smtClean="0"/>
              <a:t>HTML5 adds an option to mark the script as asynchronous so it will be parsed and executed by a different thread.</a:t>
            </a:r>
            <a:endParaRPr lang="en-US" b="1" dirty="0"/>
          </a:p>
        </p:txBody>
      </p:sp>
      <p:sp>
        <p:nvSpPr>
          <p:cNvPr id="4" name="Title 1"/>
          <p:cNvSpPr txBox="1">
            <a:spLocks/>
          </p:cNvSpPr>
          <p:nvPr/>
        </p:nvSpPr>
        <p:spPr>
          <a:xfrm>
            <a:off x="609600" y="838200"/>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itle 1"/>
          <p:cNvSpPr txBox="1">
            <a:spLocks/>
          </p:cNvSpPr>
          <p:nvPr/>
        </p:nvSpPr>
        <p:spPr>
          <a:xfrm>
            <a:off x="304800" y="762000"/>
            <a:ext cx="8229600" cy="1143000"/>
          </a:xfrm>
          <a:prstGeom prst="rect">
            <a:avLst/>
          </a:prstGeom>
        </p:spPr>
        <p:txBody>
          <a:bodyPr vert="horz" lIns="91440" tIns="45720" rIns="91440" bIns="45720" rtlCol="0" anchor="ctr">
            <a:normAutofit fontScale="97500"/>
          </a:bodyPr>
          <a:lstStyle/>
          <a:p>
            <a:pPr>
              <a:spcBef>
                <a:spcPct val="0"/>
              </a:spcBef>
            </a:pPr>
            <a:r>
              <a:rPr lang="en-US" sz="4400" b="1" dirty="0" smtClean="0"/>
              <a:t>Scripts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Speculative parsing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Both </a:t>
            </a:r>
            <a:r>
              <a:rPr lang="en-US" dirty="0" err="1" smtClean="0"/>
              <a:t>WebKit</a:t>
            </a:r>
            <a:r>
              <a:rPr lang="en-US" dirty="0" smtClean="0"/>
              <a:t> and Firefox do this optimization. While executing scripts, another thread parses the rest of the document and finds out what other resources need to be loaded from the network and loads them. In this way, resources can be loaded on parallel connections and overall speed is improved. </a:t>
            </a:r>
          </a:p>
          <a:p>
            <a:pPr algn="just"/>
            <a:r>
              <a:rPr lang="en-US" dirty="0" smtClean="0"/>
              <a:t>Note: the speculative parser only parses references to external resources like external scripts, style sheets and images: it doesn't modify the DOM tree–that is left to the main parser.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browser's main </a:t>
            </a:r>
            <a:r>
              <a:rPr lang="en-US" b="1" dirty="0" smtClean="0"/>
              <a:t>functionality</a:t>
            </a:r>
            <a:endParaRPr lang="en-US" dirty="0"/>
          </a:p>
        </p:txBody>
      </p:sp>
      <p:sp>
        <p:nvSpPr>
          <p:cNvPr id="3" name="Content Placeholder 2"/>
          <p:cNvSpPr>
            <a:spLocks noGrp="1"/>
          </p:cNvSpPr>
          <p:nvPr>
            <p:ph idx="1"/>
          </p:nvPr>
        </p:nvSpPr>
        <p:spPr/>
        <p:txBody>
          <a:bodyPr>
            <a:normAutofit fontScale="70000" lnSpcReduction="20000"/>
          </a:bodyPr>
          <a:lstStyle/>
          <a:p>
            <a:r>
              <a:rPr lang="en-US" dirty="0"/>
              <a:t>Browser user interfaces have a lot in common with each other. Among the common user interface elements are:</a:t>
            </a:r>
          </a:p>
          <a:p>
            <a:r>
              <a:rPr lang="en-US" dirty="0"/>
              <a:t>Address bar for inserting a URI</a:t>
            </a:r>
          </a:p>
          <a:p>
            <a:r>
              <a:rPr lang="en-US" dirty="0"/>
              <a:t>Back and forward buttons</a:t>
            </a:r>
          </a:p>
          <a:p>
            <a:r>
              <a:rPr lang="en-US" dirty="0"/>
              <a:t>Bookmarking options</a:t>
            </a:r>
          </a:p>
          <a:p>
            <a:r>
              <a:rPr lang="en-US" dirty="0"/>
              <a:t>Refresh and stop buttons for refreshing or stopping the loading of current documents</a:t>
            </a:r>
          </a:p>
          <a:p>
            <a:r>
              <a:rPr lang="en-US" dirty="0"/>
              <a:t>Home button that takes you to your home page</a:t>
            </a:r>
          </a:p>
          <a:p>
            <a:r>
              <a:rPr lang="en-US" dirty="0"/>
              <a:t>Strangely enough, the browser's user interface is not specified in any formal specification, it just comes from good practices shaped over years of experience and by browsers imitating each other. The HTML5 specification doesn't define UI elements a browser must have, but lists some common elements. Among those are the address bar, status bar and tool bar. There are, of course, features unique to a specific browser like Firefox's downloads manager.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Style sheets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Style sheets on the other hand have a different model. Conceptually it seems that since style sheets don't change the DOM tree, there is no reason to wait for them and stop the document parsing. </a:t>
            </a:r>
          </a:p>
          <a:p>
            <a:r>
              <a:rPr lang="en-US" dirty="0" smtClean="0"/>
              <a:t>There is an issue, though, of scripts asking for style information during the document parsing stage. If the style is not loaded and parsed yet, the script will get wrong answers and apparently this caused lots of problems. It seems to be an edge case but is quite common.</a:t>
            </a:r>
          </a:p>
          <a:p>
            <a:r>
              <a:rPr lang="en-US" dirty="0" smtClean="0"/>
              <a:t> </a:t>
            </a:r>
            <a:r>
              <a:rPr lang="en-US" b="1" dirty="0" smtClean="0"/>
              <a:t>Firefox blocks all scripts when there is a style sheet that is still being loaded and parsed</a:t>
            </a:r>
            <a:r>
              <a:rPr lang="en-US" dirty="0" smtClean="0"/>
              <a:t>. </a:t>
            </a:r>
          </a:p>
          <a:p>
            <a:r>
              <a:rPr lang="en-US" b="1" dirty="0" err="1" smtClean="0"/>
              <a:t>WebKit</a:t>
            </a:r>
            <a:r>
              <a:rPr lang="en-US" b="1" dirty="0" smtClean="0"/>
              <a:t> blocks scripts only when they try to access certain style properties that may be affected by unloaded style sheets</a:t>
            </a:r>
            <a:r>
              <a:rPr lang="en-US" dirty="0" smtClean="0"/>
              <a: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Render tree construction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While the DOM tree is being constructed, the browser constructs another tree, the render tree. This tree is of visual elements in the order in which they will be displayed. It is the visual representation of the document. The purpose of this tree is to enable painting the contents in their correct order.</a:t>
            </a:r>
          </a:p>
          <a:p>
            <a:r>
              <a:rPr lang="en-US" dirty="0" smtClean="0"/>
              <a:t>Firefox calls the elements in the render tree "frames". </a:t>
            </a:r>
            <a:r>
              <a:rPr lang="en-US" dirty="0" err="1" smtClean="0"/>
              <a:t>WebKit</a:t>
            </a:r>
            <a:r>
              <a:rPr lang="en-US" dirty="0" smtClean="0"/>
              <a:t> uses the term renderer or render object. </a:t>
            </a:r>
            <a:br>
              <a:rPr lang="en-US" dirty="0" smtClean="0"/>
            </a:br>
            <a:r>
              <a:rPr lang="en-US" dirty="0" smtClean="0"/>
              <a:t>A renderer knows how to lay out and paint itself and its children. </a:t>
            </a:r>
            <a:br>
              <a:rPr lang="en-US" dirty="0" smtClean="0"/>
            </a:br>
            <a:r>
              <a:rPr lang="en-US" dirty="0" err="1" smtClean="0"/>
              <a:t>WebKit's</a:t>
            </a:r>
            <a:r>
              <a:rPr lang="en-US" dirty="0" smtClean="0"/>
              <a:t> </a:t>
            </a:r>
            <a:r>
              <a:rPr lang="en-US" dirty="0" err="1" smtClean="0"/>
              <a:t>RenderObject</a:t>
            </a:r>
            <a:r>
              <a:rPr lang="en-US" dirty="0" smtClean="0"/>
              <a:t> class, the base class of the renderers, has the following definition:</a:t>
            </a:r>
          </a:p>
          <a:p>
            <a:pPr>
              <a:buNone/>
            </a:pPr>
            <a:endParaRPr lang="en-US" b="1" dirty="0" smtClean="0"/>
          </a:p>
          <a:p>
            <a:pPr>
              <a:buNone/>
            </a:pPr>
            <a:r>
              <a:rPr lang="en-US" b="1" dirty="0" smtClean="0"/>
              <a:t>class </a:t>
            </a:r>
            <a:r>
              <a:rPr lang="en-US" b="1" dirty="0" err="1" smtClean="0"/>
              <a:t>RenderObject</a:t>
            </a:r>
            <a:endParaRPr lang="en-US" b="1" dirty="0" smtClean="0"/>
          </a:p>
          <a:p>
            <a:pPr>
              <a:buNone/>
            </a:pPr>
            <a:r>
              <a:rPr lang="en-US" b="1" dirty="0" smtClean="0"/>
              <a:t>{ </a:t>
            </a:r>
          </a:p>
          <a:p>
            <a:pPr>
              <a:buNone/>
            </a:pPr>
            <a:r>
              <a:rPr lang="en-US" b="1" dirty="0" smtClean="0"/>
              <a:t>  virtual void layout();</a:t>
            </a:r>
          </a:p>
          <a:p>
            <a:pPr>
              <a:buNone/>
            </a:pPr>
            <a:r>
              <a:rPr lang="en-US" b="1" dirty="0" smtClean="0"/>
              <a:t>  virtual void paint(</a:t>
            </a:r>
            <a:r>
              <a:rPr lang="en-US" b="1" dirty="0" err="1" smtClean="0"/>
              <a:t>PaintInfo</a:t>
            </a:r>
            <a:r>
              <a:rPr lang="en-US" b="1" dirty="0" smtClean="0"/>
              <a:t>); </a:t>
            </a:r>
          </a:p>
          <a:p>
            <a:pPr>
              <a:buNone/>
            </a:pPr>
            <a:r>
              <a:rPr lang="en-US" b="1" dirty="0" smtClean="0"/>
              <a:t>  virtual void </a:t>
            </a:r>
            <a:r>
              <a:rPr lang="en-US" b="1" dirty="0" err="1" smtClean="0"/>
              <a:t>rect</a:t>
            </a:r>
            <a:r>
              <a:rPr lang="en-US" b="1" dirty="0" smtClean="0"/>
              <a:t> </a:t>
            </a:r>
            <a:r>
              <a:rPr lang="en-US" b="1" dirty="0" err="1" smtClean="0"/>
              <a:t>repaintRect</a:t>
            </a:r>
            <a:r>
              <a:rPr lang="en-US" b="1" dirty="0" smtClean="0"/>
              <a:t>(); </a:t>
            </a:r>
          </a:p>
          <a:p>
            <a:pPr>
              <a:buNone/>
            </a:pPr>
            <a:r>
              <a:rPr lang="en-US" b="1" dirty="0" smtClean="0"/>
              <a:t>  Node* node; </a:t>
            </a:r>
            <a:r>
              <a:rPr lang="en-US" b="1" i="1" dirty="0" smtClean="0"/>
              <a:t>//the DOM node</a:t>
            </a:r>
            <a:r>
              <a:rPr lang="en-US" b="1" dirty="0" smtClean="0"/>
              <a:t> </a:t>
            </a:r>
          </a:p>
          <a:p>
            <a:pPr>
              <a:buNone/>
            </a:pPr>
            <a:r>
              <a:rPr lang="en-US" b="1" dirty="0" smtClean="0"/>
              <a:t>  </a:t>
            </a:r>
            <a:r>
              <a:rPr lang="en-US" b="1" dirty="0" err="1" smtClean="0"/>
              <a:t>RenderStyle</a:t>
            </a:r>
            <a:r>
              <a:rPr lang="en-US" b="1" dirty="0" smtClean="0"/>
              <a:t>* style; </a:t>
            </a:r>
            <a:r>
              <a:rPr lang="en-US" b="1" i="1" dirty="0" smtClean="0"/>
              <a:t>// the computed style</a:t>
            </a:r>
          </a:p>
          <a:p>
            <a:pPr>
              <a:buNone/>
            </a:pPr>
            <a:r>
              <a:rPr lang="en-US" b="1" dirty="0" smtClean="0"/>
              <a:t>  </a:t>
            </a:r>
            <a:r>
              <a:rPr lang="en-US" b="1" dirty="0" err="1" smtClean="0"/>
              <a:t>RenderLayer</a:t>
            </a:r>
            <a:r>
              <a:rPr lang="en-US" b="1" dirty="0" smtClean="0"/>
              <a:t>* </a:t>
            </a:r>
            <a:r>
              <a:rPr lang="en-US" b="1" dirty="0" err="1" smtClean="0"/>
              <a:t>containgLayer</a:t>
            </a:r>
            <a:r>
              <a:rPr lang="en-US" b="1" dirty="0" smtClean="0"/>
              <a:t>; </a:t>
            </a:r>
          </a:p>
          <a:p>
            <a:pPr>
              <a:buNone/>
            </a:pPr>
            <a:r>
              <a:rPr lang="en-US" b="1" i="1" dirty="0" smtClean="0"/>
              <a:t>//the containing z-index layer</a:t>
            </a:r>
          </a:p>
          <a:p>
            <a:pPr>
              <a:buNone/>
            </a:pPr>
            <a:r>
              <a:rPr lang="en-US" b="1" dirty="0" smtClean="0"/>
              <a:t> }</a:t>
            </a:r>
            <a:endParaRPr lang="en-US" b="1" dirty="0"/>
          </a:p>
        </p:txBody>
      </p:sp>
      <p:sp>
        <p:nvSpPr>
          <p:cNvPr id="4" name="Rectangle 3"/>
          <p:cNvSpPr/>
          <p:nvPr/>
        </p:nvSpPr>
        <p:spPr>
          <a:xfrm>
            <a:off x="4038600" y="3276600"/>
            <a:ext cx="4876800" cy="2031325"/>
          </a:xfrm>
          <a:prstGeom prst="rect">
            <a:avLst/>
          </a:prstGeom>
        </p:spPr>
        <p:txBody>
          <a:bodyPr wrap="square">
            <a:spAutoFit/>
          </a:bodyPr>
          <a:lstStyle/>
          <a:p>
            <a:pPr algn="just"/>
            <a:r>
              <a:rPr lang="en-US" dirty="0" smtClean="0"/>
              <a:t>Each renderer represents a rectangular area usually corresponding to a node's CSS box, as described by the CSS2 spec. It includes geometric information like width, height and position. </a:t>
            </a:r>
            <a:br>
              <a:rPr lang="en-US" dirty="0" smtClean="0"/>
            </a:br>
            <a:r>
              <a:rPr lang="en-US" dirty="0" smtClean="0"/>
              <a:t>The box type is affected by the "display" value of the style attribute that is relevant to the node (see the </a:t>
            </a:r>
            <a:r>
              <a:rPr lang="en-US" u="sng" dirty="0" smtClean="0">
                <a:hlinkClick r:id="rId2"/>
              </a:rPr>
              <a:t>style computation</a:t>
            </a:r>
            <a:r>
              <a:rPr lang="en-US" dirty="0" smtClean="0"/>
              <a:t> section).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smtClean="0"/>
              <a:t>Render tree construction</a:t>
            </a:r>
            <a:endParaRPr lang="en-US" dirty="0"/>
          </a:p>
        </p:txBody>
      </p:sp>
      <p:sp>
        <p:nvSpPr>
          <p:cNvPr id="3" name="Content Placeholder 2"/>
          <p:cNvSpPr>
            <a:spLocks noGrp="1"/>
          </p:cNvSpPr>
          <p:nvPr>
            <p:ph idx="1"/>
          </p:nvPr>
        </p:nvSpPr>
        <p:spPr>
          <a:xfrm>
            <a:off x="914400" y="990600"/>
            <a:ext cx="8229600" cy="4525963"/>
          </a:xfrm>
        </p:spPr>
        <p:txBody>
          <a:bodyPr/>
          <a:lstStyle/>
          <a:p>
            <a:r>
              <a:rPr lang="en-US" dirty="0" smtClean="0"/>
              <a:t>Here is </a:t>
            </a:r>
            <a:r>
              <a:rPr lang="en-US" dirty="0" err="1" smtClean="0"/>
              <a:t>WebKit</a:t>
            </a:r>
            <a:r>
              <a:rPr lang="en-US" dirty="0" smtClean="0"/>
              <a:t> code for deciding what type of renderer should be created for a DOM node, according to the display attribute:</a:t>
            </a:r>
            <a:endParaRPr lang="en-US" dirty="0"/>
          </a:p>
        </p:txBody>
      </p:sp>
      <p:sp>
        <p:nvSpPr>
          <p:cNvPr id="6" name="Rectangle 5"/>
          <p:cNvSpPr/>
          <p:nvPr/>
        </p:nvSpPr>
        <p:spPr>
          <a:xfrm>
            <a:off x="990600" y="2438400"/>
            <a:ext cx="4572000" cy="4247317"/>
          </a:xfrm>
          <a:prstGeom prst="rect">
            <a:avLst/>
          </a:prstGeom>
        </p:spPr>
        <p:txBody>
          <a:bodyPr wrap="square">
            <a:spAutoFit/>
          </a:bodyPr>
          <a:lstStyle/>
          <a:p>
            <a:r>
              <a:rPr lang="en-US" sz="1000" b="1" dirty="0" err="1" smtClean="0"/>
              <a:t>RenderObject</a:t>
            </a:r>
            <a:r>
              <a:rPr lang="en-US" sz="1000" b="1" dirty="0" smtClean="0"/>
              <a:t>* </a:t>
            </a:r>
            <a:r>
              <a:rPr lang="en-US" sz="1000" b="1" dirty="0" err="1" smtClean="0"/>
              <a:t>RenderObject</a:t>
            </a:r>
            <a:r>
              <a:rPr lang="en-US" sz="1000" b="1" dirty="0" smtClean="0"/>
              <a:t>::</a:t>
            </a:r>
            <a:r>
              <a:rPr lang="en-US" sz="1000" b="1" dirty="0" err="1" smtClean="0"/>
              <a:t>createObject</a:t>
            </a:r>
            <a:r>
              <a:rPr lang="en-US" sz="1000" b="1" dirty="0" smtClean="0"/>
              <a:t>(Node* node, </a:t>
            </a:r>
            <a:r>
              <a:rPr lang="en-US" sz="1000" b="1" dirty="0" err="1" smtClean="0"/>
              <a:t>RenderStyle</a:t>
            </a:r>
            <a:r>
              <a:rPr lang="en-US" sz="1000" b="1" dirty="0" smtClean="0"/>
              <a:t>* style)</a:t>
            </a:r>
          </a:p>
          <a:p>
            <a:r>
              <a:rPr lang="en-US" sz="1000" b="1" dirty="0" smtClean="0"/>
              <a:t>{</a:t>
            </a:r>
          </a:p>
          <a:p>
            <a:r>
              <a:rPr lang="en-US" sz="1000" b="1" dirty="0" smtClean="0"/>
              <a:t>    Document* doc = node-&gt;document();</a:t>
            </a:r>
          </a:p>
          <a:p>
            <a:r>
              <a:rPr lang="en-US" sz="1000" b="1" dirty="0" smtClean="0"/>
              <a:t>    </a:t>
            </a:r>
            <a:r>
              <a:rPr lang="en-US" sz="1000" b="1" dirty="0" err="1" smtClean="0"/>
              <a:t>RenderArena</a:t>
            </a:r>
            <a:r>
              <a:rPr lang="en-US" sz="1000" b="1" dirty="0" smtClean="0"/>
              <a:t>* arena = doc-&gt;</a:t>
            </a:r>
            <a:r>
              <a:rPr lang="en-US" sz="1000" b="1" dirty="0" err="1" smtClean="0"/>
              <a:t>renderArena</a:t>
            </a:r>
            <a:r>
              <a:rPr lang="en-US" sz="1000" b="1" dirty="0" smtClean="0"/>
              <a:t>();</a:t>
            </a:r>
          </a:p>
          <a:p>
            <a:r>
              <a:rPr lang="en-US" sz="1000" b="1" dirty="0" smtClean="0"/>
              <a:t>    ...</a:t>
            </a:r>
          </a:p>
          <a:p>
            <a:r>
              <a:rPr lang="en-US" sz="1000" b="1" dirty="0" smtClean="0"/>
              <a:t>    </a:t>
            </a:r>
            <a:r>
              <a:rPr lang="en-US" sz="1000" b="1" dirty="0" err="1" smtClean="0"/>
              <a:t>RenderObject</a:t>
            </a:r>
            <a:r>
              <a:rPr lang="en-US" sz="1000" b="1" dirty="0" smtClean="0"/>
              <a:t>* o = 0;</a:t>
            </a:r>
          </a:p>
          <a:p>
            <a:endParaRPr lang="en-US" sz="1000" b="1" dirty="0" smtClean="0"/>
          </a:p>
          <a:p>
            <a:r>
              <a:rPr lang="en-US" sz="1000" b="1" dirty="0" smtClean="0"/>
              <a:t>    switch (style-&gt;display()) {</a:t>
            </a:r>
          </a:p>
          <a:p>
            <a:r>
              <a:rPr lang="en-US" sz="1000" b="1" dirty="0" smtClean="0"/>
              <a:t>        case NONE:</a:t>
            </a:r>
          </a:p>
          <a:p>
            <a:r>
              <a:rPr lang="en-US" sz="1000" b="1" dirty="0" smtClean="0"/>
              <a:t>            break;</a:t>
            </a:r>
          </a:p>
          <a:p>
            <a:r>
              <a:rPr lang="en-US" sz="1000" b="1" dirty="0" smtClean="0"/>
              <a:t>        case INLINE:</a:t>
            </a:r>
          </a:p>
          <a:p>
            <a:r>
              <a:rPr lang="en-US" sz="1000" b="1" dirty="0" smtClean="0"/>
              <a:t>            o = new (arena) </a:t>
            </a:r>
            <a:r>
              <a:rPr lang="en-US" sz="1000" b="1" dirty="0" err="1" smtClean="0"/>
              <a:t>RenderInline</a:t>
            </a:r>
            <a:r>
              <a:rPr lang="en-US" sz="1000" b="1" dirty="0" smtClean="0"/>
              <a:t>(node);</a:t>
            </a:r>
          </a:p>
          <a:p>
            <a:r>
              <a:rPr lang="en-US" sz="1000" b="1" dirty="0" smtClean="0"/>
              <a:t>            break;</a:t>
            </a:r>
          </a:p>
          <a:p>
            <a:r>
              <a:rPr lang="en-US" sz="1000" b="1" dirty="0" smtClean="0"/>
              <a:t>        case BLOCK:</a:t>
            </a:r>
          </a:p>
          <a:p>
            <a:r>
              <a:rPr lang="en-US" sz="1000" b="1" dirty="0" smtClean="0"/>
              <a:t>            o = new (arena) </a:t>
            </a:r>
            <a:r>
              <a:rPr lang="en-US" sz="1000" b="1" dirty="0" err="1" smtClean="0"/>
              <a:t>RenderBlock</a:t>
            </a:r>
            <a:r>
              <a:rPr lang="en-US" sz="1000" b="1" dirty="0" smtClean="0"/>
              <a:t>(node);</a:t>
            </a:r>
          </a:p>
          <a:p>
            <a:r>
              <a:rPr lang="en-US" sz="1000" b="1" dirty="0" smtClean="0"/>
              <a:t>            break;</a:t>
            </a:r>
          </a:p>
          <a:p>
            <a:r>
              <a:rPr lang="en-US" sz="1000" b="1" dirty="0" smtClean="0"/>
              <a:t>        case INLINE_BLOCK:</a:t>
            </a:r>
          </a:p>
          <a:p>
            <a:r>
              <a:rPr lang="en-US" sz="1000" b="1" dirty="0" smtClean="0"/>
              <a:t>            o = new (arena) </a:t>
            </a:r>
            <a:r>
              <a:rPr lang="en-US" sz="1000" b="1" dirty="0" err="1" smtClean="0"/>
              <a:t>RenderBlock</a:t>
            </a:r>
            <a:r>
              <a:rPr lang="en-US" sz="1000" b="1" dirty="0" smtClean="0"/>
              <a:t>(node);</a:t>
            </a:r>
          </a:p>
          <a:p>
            <a:r>
              <a:rPr lang="en-US" sz="1000" b="1" dirty="0" smtClean="0"/>
              <a:t>            break;</a:t>
            </a:r>
          </a:p>
          <a:p>
            <a:r>
              <a:rPr lang="en-US" sz="1000" b="1" dirty="0" smtClean="0"/>
              <a:t>        case LIST_ITEM:</a:t>
            </a:r>
          </a:p>
          <a:p>
            <a:r>
              <a:rPr lang="en-US" sz="1000" b="1" dirty="0" smtClean="0"/>
              <a:t>            o = new (arena) </a:t>
            </a:r>
            <a:r>
              <a:rPr lang="en-US" sz="1000" b="1" dirty="0" err="1" smtClean="0"/>
              <a:t>RenderListItem</a:t>
            </a:r>
            <a:r>
              <a:rPr lang="en-US" sz="1000" b="1" dirty="0" smtClean="0"/>
              <a:t>(node);</a:t>
            </a:r>
          </a:p>
          <a:p>
            <a:r>
              <a:rPr lang="en-US" sz="1000" b="1" dirty="0" smtClean="0"/>
              <a:t>            break;</a:t>
            </a:r>
          </a:p>
          <a:p>
            <a:r>
              <a:rPr lang="en-US" sz="1000" b="1" dirty="0" smtClean="0"/>
              <a:t>       ...</a:t>
            </a:r>
          </a:p>
          <a:p>
            <a:r>
              <a:rPr lang="en-US" sz="1000" b="1" dirty="0" smtClean="0"/>
              <a:t>    }</a:t>
            </a:r>
          </a:p>
          <a:p>
            <a:endParaRPr lang="en-US" sz="1000" b="1" dirty="0" smtClean="0"/>
          </a:p>
          <a:p>
            <a:r>
              <a:rPr lang="en-US" sz="1000" b="1" dirty="0" smtClean="0"/>
              <a:t>    return o;</a:t>
            </a:r>
          </a:p>
          <a:p>
            <a:r>
              <a:rPr lang="en-US" sz="1000" b="1" dirty="0" smtClean="0"/>
              <a:t>}</a:t>
            </a:r>
            <a:endParaRPr lang="en-US" sz="1000" b="1" dirty="0"/>
          </a:p>
        </p:txBody>
      </p:sp>
      <p:sp>
        <p:nvSpPr>
          <p:cNvPr id="8" name="Rectangle 7"/>
          <p:cNvSpPr/>
          <p:nvPr/>
        </p:nvSpPr>
        <p:spPr>
          <a:xfrm>
            <a:off x="5181600" y="2667000"/>
            <a:ext cx="3581400" cy="2585323"/>
          </a:xfrm>
          <a:prstGeom prst="rect">
            <a:avLst/>
          </a:prstGeom>
        </p:spPr>
        <p:txBody>
          <a:bodyPr wrap="square">
            <a:spAutoFit/>
          </a:bodyPr>
          <a:lstStyle/>
          <a:p>
            <a:r>
              <a:rPr lang="en-US" dirty="0" smtClean="0"/>
              <a:t>The element type is also considered: for example, form controls and tables have special frames. </a:t>
            </a:r>
          </a:p>
          <a:p>
            <a:r>
              <a:rPr lang="en-US" dirty="0" smtClean="0"/>
              <a:t>In </a:t>
            </a:r>
            <a:r>
              <a:rPr lang="en-US" dirty="0" err="1" smtClean="0"/>
              <a:t>WebKit</a:t>
            </a:r>
            <a:r>
              <a:rPr lang="en-US" dirty="0" smtClean="0"/>
              <a:t> if an element wants to create a special renderer, it will override the </a:t>
            </a:r>
            <a:r>
              <a:rPr lang="en-US" dirty="0" err="1" smtClean="0"/>
              <a:t>createRenderer</a:t>
            </a:r>
            <a:r>
              <a:rPr lang="en-US" dirty="0" smtClean="0"/>
              <a:t>() method. The renderers point to style objects that contains non geometric information.</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smtClean="0"/>
              <a:t>The render tree relation to the DOM tree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renderers correspond to DOM elements, but the relation is not one to one. Non-visual DOM elements will not be inserted in the render tree. An example is the "head" element. Also elements whose display value was assigned to "none" will not appear in the tree (whereas elements with "hidden" visibility will appear in the tree).</a:t>
            </a:r>
          </a:p>
          <a:p>
            <a:r>
              <a:rPr lang="en-US" dirty="0" smtClean="0"/>
              <a:t>There are DOM elements which correspond to several visual objects. These are usually elements with complex structure that cannot be described by a single rectangle. </a:t>
            </a:r>
            <a:r>
              <a:rPr lang="en-US" b="1" dirty="0" smtClean="0"/>
              <a:t>For example, the "select" element has three renderers: one for the display area, one for the drop down list box and one for the button</a:t>
            </a:r>
            <a:r>
              <a:rPr lang="en-US" dirty="0" smtClean="0"/>
              <a:t>. Also when text is broken into multiple lines because the width is not sufficient for one line, the new lines will be added as extra renderers. </a:t>
            </a:r>
            <a:br>
              <a:rPr lang="en-US" dirty="0" smtClean="0"/>
            </a:br>
            <a:r>
              <a:rPr lang="en-US" dirty="0" smtClean="0"/>
              <a:t>Another example of multiple renderers is broken HTML. According to the CSS spec an inline element must contain either only block elements or only inline elements. In the case of mixed content, anonymous block renderers will be created to wrap the inline elements.</a:t>
            </a:r>
          </a:p>
          <a:p>
            <a:r>
              <a:rPr lang="en-US" b="1" dirty="0" smtClean="0"/>
              <a:t>Some render objects correspond to a DOM node but not in the same place in the tree. Floats and absolutely positioned elements are out of flow, placed in a different part of the tree, and mapped to the real frame. A placeholder frame is where they should have been.</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296400" cy="1143000"/>
          </a:xfrm>
        </p:spPr>
        <p:txBody>
          <a:bodyPr>
            <a:normAutofit fontScale="90000"/>
          </a:bodyPr>
          <a:lstStyle/>
          <a:p>
            <a:r>
              <a:rPr lang="en-US" b="1" dirty="0" smtClean="0"/>
              <a:t>The render tree relation to the DOM tree</a:t>
            </a:r>
            <a:endParaRPr lang="en-US" dirty="0"/>
          </a:p>
        </p:txBody>
      </p:sp>
      <p:pic>
        <p:nvPicPr>
          <p:cNvPr id="31745" name="Picture 1" descr="C:\Users\Adarsh\Desktop\Browser\Vid\image025.png"/>
          <p:cNvPicPr>
            <a:picLocks noChangeAspect="1" noChangeArrowheads="1"/>
          </p:cNvPicPr>
          <p:nvPr/>
        </p:nvPicPr>
        <p:blipFill>
          <a:blip r:embed="rId2"/>
          <a:srcRect/>
          <a:stretch>
            <a:fillRect/>
          </a:stretch>
        </p:blipFill>
        <p:spPr bwMode="auto">
          <a:xfrm>
            <a:off x="533400" y="1295400"/>
            <a:ext cx="7841913" cy="4248150"/>
          </a:xfrm>
          <a:prstGeom prst="rect">
            <a:avLst/>
          </a:prstGeom>
          <a:noFill/>
        </p:spPr>
      </p:pic>
      <p:sp>
        <p:nvSpPr>
          <p:cNvPr id="5" name="Rectangle 4"/>
          <p:cNvSpPr/>
          <p:nvPr/>
        </p:nvSpPr>
        <p:spPr>
          <a:xfrm>
            <a:off x="457200" y="5715000"/>
            <a:ext cx="8382000" cy="646331"/>
          </a:xfrm>
          <a:prstGeom prst="rect">
            <a:avLst/>
          </a:prstGeom>
        </p:spPr>
        <p:txBody>
          <a:bodyPr wrap="square">
            <a:spAutoFit/>
          </a:bodyPr>
          <a:lstStyle/>
          <a:p>
            <a:r>
              <a:rPr lang="en-US" b="1" i="1" dirty="0" smtClean="0"/>
              <a:t>Figure : The render tree and the corresponding DOM tree (</a:t>
            </a:r>
            <a:r>
              <a:rPr lang="en-US" b="1" i="1" u="sng" dirty="0" smtClean="0">
                <a:hlinkClick r:id="rId3"/>
              </a:rPr>
              <a:t>3.1</a:t>
            </a:r>
            <a:r>
              <a:rPr lang="en-US" b="1" i="1" dirty="0" smtClean="0"/>
              <a:t>). The "Viewport" is the initial containing block. In </a:t>
            </a:r>
            <a:r>
              <a:rPr lang="en-US" b="1" i="1" dirty="0" err="1" smtClean="0"/>
              <a:t>WebKit</a:t>
            </a:r>
            <a:r>
              <a:rPr lang="en-US" b="1" i="1" dirty="0" smtClean="0"/>
              <a:t> it will be the "</a:t>
            </a:r>
            <a:r>
              <a:rPr lang="en-US" b="1" i="1" dirty="0" err="1" smtClean="0"/>
              <a:t>RenderView</a:t>
            </a:r>
            <a:r>
              <a:rPr lang="en-US" b="1" i="1" dirty="0" smtClean="0"/>
              <a:t>" object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flow of constructing the tree</a:t>
            </a:r>
            <a:endParaRPr lang="en-US" dirty="0"/>
          </a:p>
        </p:txBody>
      </p:sp>
      <p:sp>
        <p:nvSpPr>
          <p:cNvPr id="3" name="Content Placeholder 2"/>
          <p:cNvSpPr>
            <a:spLocks noGrp="1"/>
          </p:cNvSpPr>
          <p:nvPr>
            <p:ph idx="1"/>
          </p:nvPr>
        </p:nvSpPr>
        <p:spPr>
          <a:xfrm>
            <a:off x="457200" y="1371600"/>
            <a:ext cx="8229600" cy="4525963"/>
          </a:xfrm>
        </p:spPr>
        <p:txBody>
          <a:bodyPr>
            <a:normAutofit fontScale="62500" lnSpcReduction="20000"/>
          </a:bodyPr>
          <a:lstStyle/>
          <a:p>
            <a:r>
              <a:rPr lang="en-US" dirty="0" smtClean="0"/>
              <a:t>In Firefox, the presentation is registered as a listener for DOM updates. The presentation delegates frame creation to the </a:t>
            </a:r>
            <a:r>
              <a:rPr lang="en-US" dirty="0" err="1" smtClean="0"/>
              <a:t>FrameConstructor</a:t>
            </a:r>
            <a:r>
              <a:rPr lang="en-US" dirty="0" smtClean="0"/>
              <a:t> and the constructor resolves style (see </a:t>
            </a:r>
            <a:r>
              <a:rPr lang="en-US" u="sng" dirty="0" smtClean="0">
                <a:hlinkClick r:id="rId2"/>
              </a:rPr>
              <a:t>style computation</a:t>
            </a:r>
            <a:r>
              <a:rPr lang="en-US" dirty="0" smtClean="0"/>
              <a:t>) and creates a frame.</a:t>
            </a:r>
          </a:p>
          <a:p>
            <a:r>
              <a:rPr lang="en-US" dirty="0" smtClean="0"/>
              <a:t>In </a:t>
            </a:r>
            <a:r>
              <a:rPr lang="en-US" dirty="0" err="1" smtClean="0"/>
              <a:t>WebKit</a:t>
            </a:r>
            <a:r>
              <a:rPr lang="en-US" dirty="0" smtClean="0"/>
              <a:t> the process of resolving the style and creating a renderer is called "attachment". Every DOM node has an "attach" method. Attachment is synchronous, node insertion to the DOM tree calls the new node "attach" method.</a:t>
            </a:r>
          </a:p>
          <a:p>
            <a:r>
              <a:rPr lang="en-US" dirty="0" smtClean="0"/>
              <a:t>Processing the html and body tags results in the construction of the render tree root. The root render object corresponds to what the CSS spec calls the containing block: the top most block that contains all other blocks. Its dimensions are the viewport: the browser window display area dimensions. Firefox calls </a:t>
            </a:r>
            <a:r>
              <a:rPr lang="en-US" dirty="0" err="1" smtClean="0"/>
              <a:t>itViewPortFrame</a:t>
            </a:r>
            <a:r>
              <a:rPr lang="en-US" dirty="0" smtClean="0"/>
              <a:t> and </a:t>
            </a:r>
            <a:r>
              <a:rPr lang="en-US" dirty="0" err="1" smtClean="0"/>
              <a:t>WebKit</a:t>
            </a:r>
            <a:r>
              <a:rPr lang="en-US" dirty="0" smtClean="0"/>
              <a:t> calls it </a:t>
            </a:r>
            <a:r>
              <a:rPr lang="en-US" dirty="0" err="1" smtClean="0"/>
              <a:t>RenderView</a:t>
            </a:r>
            <a:r>
              <a:rPr lang="en-US" dirty="0" smtClean="0"/>
              <a:t>. This is the render object that the document points to. The rest of the tree is constructed as a DOM nodes insertion.</a:t>
            </a:r>
          </a:p>
          <a:p>
            <a:r>
              <a:rPr lang="en-US" dirty="0" smtClean="0"/>
              <a:t>See </a:t>
            </a:r>
            <a:r>
              <a:rPr lang="en-US" u="sng" dirty="0" smtClean="0">
                <a:hlinkClick r:id="rId3"/>
              </a:rPr>
              <a:t>the CSS2 spec on the processing model</a:t>
            </a:r>
            <a:r>
              <a:rPr lang="en-US" dirty="0" smtClean="0"/>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Style Computation</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Building the render tree requires calculating the visual properties of each render object. This is done by calculating the style properties of each element.</a:t>
            </a:r>
          </a:p>
          <a:p>
            <a:r>
              <a:rPr lang="en-US" dirty="0" smtClean="0"/>
              <a:t>The style includes style sheets of various origins, inline style elements and visual properties in the HTML (like the "</a:t>
            </a:r>
            <a:r>
              <a:rPr lang="en-US" dirty="0" err="1" smtClean="0"/>
              <a:t>bgcolor</a:t>
            </a:r>
            <a:r>
              <a:rPr lang="en-US" dirty="0" smtClean="0"/>
              <a:t>" property).The later is translated to matching CSS style properties.</a:t>
            </a:r>
          </a:p>
          <a:p>
            <a:r>
              <a:rPr lang="en-US" dirty="0" smtClean="0"/>
              <a:t>The origins of style sheets are the browser's default style sheets, the style sheets provided by the page author and user style sheets–these are style sheets provided by the browser user (browsers let you define your favorite styles. In Firefox, for instance, this is done by placing a style sheet in the "Firefox Profile" folder).</a:t>
            </a:r>
          </a:p>
          <a:p>
            <a:r>
              <a:rPr lang="en-US" dirty="0" smtClean="0"/>
              <a:t>Style computation brings up a few difficulties:</a:t>
            </a:r>
          </a:p>
          <a:p>
            <a:r>
              <a:rPr lang="en-US" u="sng" dirty="0" smtClean="0"/>
              <a:t>Style</a:t>
            </a:r>
            <a:r>
              <a:rPr lang="en-US" dirty="0" smtClean="0"/>
              <a:t> data is a very large construct, holding the numerous style properties, this can cause memory problems.</a:t>
            </a:r>
          </a:p>
          <a:p>
            <a:r>
              <a:rPr lang="en-US" u="sng" dirty="0" smtClean="0"/>
              <a:t>Finding</a:t>
            </a:r>
            <a:r>
              <a:rPr lang="en-US" dirty="0" smtClean="0"/>
              <a:t> the matching rules for each element can cause performance issues if it's not optimized. Traversing the entire rule list for each element to find matches is a heavy task. Selectors can have complex structure that can cause the matching process to start on a seemingly promising path that is proven to be futile and another path has to be tried.</a:t>
            </a:r>
          </a:p>
          <a:p>
            <a:r>
              <a:rPr lang="en-US" dirty="0" smtClean="0"/>
              <a:t>For example–this compound selector:</a:t>
            </a:r>
          </a:p>
          <a:p>
            <a:r>
              <a:rPr lang="en-US" dirty="0" smtClean="0"/>
              <a:t>div </a:t>
            </a:r>
            <a:r>
              <a:rPr lang="en-US" dirty="0" err="1" smtClean="0"/>
              <a:t>div</a:t>
            </a:r>
            <a:r>
              <a:rPr lang="en-US" dirty="0" smtClean="0"/>
              <a:t> </a:t>
            </a:r>
            <a:r>
              <a:rPr lang="en-US" dirty="0" err="1" smtClean="0"/>
              <a:t>div</a:t>
            </a:r>
            <a:r>
              <a:rPr lang="en-US" dirty="0" smtClean="0"/>
              <a:t> </a:t>
            </a:r>
            <a:r>
              <a:rPr lang="en-US" dirty="0" err="1" smtClean="0"/>
              <a:t>div</a:t>
            </a:r>
            <a:r>
              <a:rPr lang="en-US" dirty="0" smtClean="0"/>
              <a:t>{ ... } </a:t>
            </a:r>
          </a:p>
          <a:p>
            <a:r>
              <a:rPr lang="en-US" dirty="0" smtClean="0"/>
              <a:t>Means the rules apply to a &lt;div&gt; who is the descendant of 3 </a:t>
            </a:r>
            <a:r>
              <a:rPr lang="en-US" dirty="0" err="1" smtClean="0"/>
              <a:t>divs</a:t>
            </a:r>
            <a:r>
              <a:rPr lang="en-US" dirty="0" smtClean="0"/>
              <a:t>. Suppose you want to check if the rule applies for a given &lt;div&gt; element. You choose a certain path up the tree for checking. You may need to traverse the node tree up just to find out there are only two </a:t>
            </a:r>
            <a:r>
              <a:rPr lang="en-US" dirty="0" err="1" smtClean="0"/>
              <a:t>divs</a:t>
            </a:r>
            <a:r>
              <a:rPr lang="en-US" dirty="0" smtClean="0"/>
              <a:t> and the rule does not apply. You then need to try other paths in the tree.</a:t>
            </a:r>
          </a:p>
          <a:p>
            <a:r>
              <a:rPr lang="en-US" u="sng" dirty="0" smtClean="0"/>
              <a:t>Applying</a:t>
            </a:r>
            <a:r>
              <a:rPr lang="en-US" dirty="0" smtClean="0"/>
              <a:t> the rules involves quite complex cascade rules that define the hierarchy of the rules.</a:t>
            </a:r>
          </a:p>
          <a:p>
            <a:r>
              <a:rPr lang="en-US" dirty="0" smtClean="0"/>
              <a:t>Let's see how the browsers face these issues: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Sharing style data</a:t>
            </a:r>
            <a:endParaRPr lang="en-US" dirty="0"/>
          </a:p>
        </p:txBody>
      </p:sp>
      <p:sp>
        <p:nvSpPr>
          <p:cNvPr id="3" name="Content Placeholder 2"/>
          <p:cNvSpPr>
            <a:spLocks noGrp="1"/>
          </p:cNvSpPr>
          <p:nvPr>
            <p:ph idx="1"/>
          </p:nvPr>
        </p:nvSpPr>
        <p:spPr/>
        <p:txBody>
          <a:bodyPr>
            <a:normAutofit fontScale="47500" lnSpcReduction="20000"/>
          </a:bodyPr>
          <a:lstStyle/>
          <a:p>
            <a:r>
              <a:rPr lang="en-US" b="1" dirty="0" err="1" smtClean="0"/>
              <a:t>WebKit</a:t>
            </a:r>
            <a:r>
              <a:rPr lang="en-US" dirty="0" smtClean="0"/>
              <a:t> nodes references style objects (</a:t>
            </a:r>
            <a:r>
              <a:rPr lang="en-US" dirty="0" err="1" smtClean="0"/>
              <a:t>RenderStyle</a:t>
            </a:r>
            <a:r>
              <a:rPr lang="en-US" dirty="0" smtClean="0"/>
              <a:t>) These objects can be shared by nodes in some conditions. The nodes are siblings or cousins and:</a:t>
            </a:r>
          </a:p>
          <a:p>
            <a:r>
              <a:rPr lang="en-US" dirty="0" smtClean="0"/>
              <a:t>The elements must be in the same mouse state (e.g., one can't be in :hover while the other isn't)</a:t>
            </a:r>
          </a:p>
          <a:p>
            <a:r>
              <a:rPr lang="en-US" dirty="0" smtClean="0"/>
              <a:t>Neither element should have an id</a:t>
            </a:r>
          </a:p>
          <a:p>
            <a:r>
              <a:rPr lang="en-US" dirty="0" smtClean="0"/>
              <a:t>The tag names should match</a:t>
            </a:r>
          </a:p>
          <a:p>
            <a:r>
              <a:rPr lang="en-US" dirty="0" smtClean="0"/>
              <a:t>The class attributes should match</a:t>
            </a:r>
          </a:p>
          <a:p>
            <a:r>
              <a:rPr lang="en-US" dirty="0" smtClean="0"/>
              <a:t>The set of mapped attributes must be identical</a:t>
            </a:r>
          </a:p>
          <a:p>
            <a:r>
              <a:rPr lang="en-US" dirty="0" smtClean="0"/>
              <a:t>The link states must match</a:t>
            </a:r>
          </a:p>
          <a:p>
            <a:r>
              <a:rPr lang="en-US" dirty="0" smtClean="0"/>
              <a:t>The focus states must match</a:t>
            </a:r>
          </a:p>
          <a:p>
            <a:r>
              <a:rPr lang="en-US" dirty="0" smtClean="0"/>
              <a:t>Neither element should be affected by attribute selectors, where affected is defined as having any selector match that uses an attribute selector in any position within the selector at all</a:t>
            </a:r>
          </a:p>
          <a:p>
            <a:r>
              <a:rPr lang="en-US" dirty="0" smtClean="0"/>
              <a:t>There must be no inline style attribute on the elements</a:t>
            </a:r>
          </a:p>
          <a:p>
            <a:r>
              <a:rPr lang="en-US" dirty="0" smtClean="0"/>
              <a:t>There must be no sibling selectors in use at all. </a:t>
            </a:r>
            <a:r>
              <a:rPr lang="en-US" dirty="0" err="1" smtClean="0"/>
              <a:t>WebCore</a:t>
            </a:r>
            <a:r>
              <a:rPr lang="en-US" dirty="0" smtClean="0"/>
              <a:t> simply throws a global switch when any sibling selector is encountered and disables style sharing for the entire document when they are present. This includes the + selector and selectors like :first-child and :last-child.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Sharing style data-Firefox rule tree</a:t>
            </a:r>
            <a:endParaRPr lang="en-US" dirty="0"/>
          </a:p>
        </p:txBody>
      </p:sp>
      <p:sp>
        <p:nvSpPr>
          <p:cNvPr id="3" name="Content Placeholder 2"/>
          <p:cNvSpPr>
            <a:spLocks noGrp="1"/>
          </p:cNvSpPr>
          <p:nvPr>
            <p:ph idx="1"/>
          </p:nvPr>
        </p:nvSpPr>
        <p:spPr>
          <a:xfrm>
            <a:off x="457200" y="1143000"/>
            <a:ext cx="8534400" cy="4525963"/>
          </a:xfrm>
        </p:spPr>
        <p:txBody>
          <a:bodyPr>
            <a:normAutofit fontScale="70000" lnSpcReduction="20000"/>
          </a:bodyPr>
          <a:lstStyle/>
          <a:p>
            <a:pPr algn="just"/>
            <a:r>
              <a:rPr lang="en-US" dirty="0" smtClean="0"/>
              <a:t>Firefox has two extra trees for easier style computation: the rule tree and style context tree. </a:t>
            </a:r>
            <a:r>
              <a:rPr lang="en-US" dirty="0" err="1" smtClean="0"/>
              <a:t>WebKit</a:t>
            </a:r>
            <a:r>
              <a:rPr lang="en-US" dirty="0" smtClean="0"/>
              <a:t> also has style objects but they are not stored in a tree like the style context tree, only the DOM node points to its relevant style.</a:t>
            </a:r>
          </a:p>
          <a:p>
            <a:pPr algn="just"/>
            <a:r>
              <a:rPr lang="en-US" dirty="0" smtClean="0"/>
              <a:t>The style contexts contain end values. The values are computed by applying all the matching rules in the correct order and performing manipulations that transform them from logical to concrete values. For example, if the logical value is a percentage of the screen it will be calculated and transformed to absolute units. The rule tree idea is really clever. It enables sharing these values between nodes to avoid computing them again. This also saves space.</a:t>
            </a:r>
          </a:p>
          <a:p>
            <a:pPr algn="just"/>
            <a:r>
              <a:rPr lang="en-US" dirty="0" smtClean="0"/>
              <a:t>All the matched rules are stored in a tree. The bottom nodes in a path have higher priority. The tree contains all the paths for rule matches that were found. Storing the rules is done lazily. The tree isn't calculated at the beginning for every node, but whenever a node style needs to be computed the computed paths are added to the tree.</a:t>
            </a:r>
          </a:p>
          <a:p>
            <a:pPr algn="just"/>
            <a:endParaRPr lang="en-US" dirty="0"/>
          </a:p>
        </p:txBody>
      </p:sp>
      <p:pic>
        <p:nvPicPr>
          <p:cNvPr id="27649" name="Picture 1" descr="C:\Users\Adarsh\Desktop\Browser\Vid\image035.png"/>
          <p:cNvPicPr>
            <a:picLocks noChangeAspect="1" noChangeArrowheads="1"/>
          </p:cNvPicPr>
          <p:nvPr/>
        </p:nvPicPr>
        <p:blipFill>
          <a:blip r:embed="rId2"/>
          <a:srcRect/>
          <a:stretch>
            <a:fillRect/>
          </a:stretch>
        </p:blipFill>
        <p:spPr bwMode="auto">
          <a:xfrm>
            <a:off x="5410200" y="4691062"/>
            <a:ext cx="3407470" cy="2166938"/>
          </a:xfrm>
          <a:prstGeom prst="rect">
            <a:avLst/>
          </a:prstGeom>
          <a:noFill/>
        </p:spPr>
      </p:pic>
      <p:sp>
        <p:nvSpPr>
          <p:cNvPr id="5" name="Rectangle 4"/>
          <p:cNvSpPr/>
          <p:nvPr/>
        </p:nvSpPr>
        <p:spPr>
          <a:xfrm>
            <a:off x="1371600" y="5867400"/>
            <a:ext cx="3749168" cy="369332"/>
          </a:xfrm>
          <a:prstGeom prst="rect">
            <a:avLst/>
          </a:prstGeom>
        </p:spPr>
        <p:txBody>
          <a:bodyPr wrap="none">
            <a:spAutoFit/>
          </a:bodyPr>
          <a:lstStyle/>
          <a:p>
            <a:r>
              <a:rPr lang="en-US" b="1" i="1" dirty="0" smtClean="0"/>
              <a:t>Figure : Firefox style context tree(</a:t>
            </a:r>
            <a:r>
              <a:rPr lang="en-US" b="1" i="1" u="sng" dirty="0" smtClean="0">
                <a:hlinkClick r:id="rId3"/>
              </a:rPr>
              <a:t>2.2</a:t>
            </a:r>
            <a:r>
              <a:rPr lang="en-US" b="1" i="1" dirty="0" smtClean="0"/>
              <a:t>)</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153400" cy="646331"/>
          </a:xfrm>
          <a:prstGeom prst="rect">
            <a:avLst/>
          </a:prstGeom>
        </p:spPr>
        <p:txBody>
          <a:bodyPr wrap="square">
            <a:spAutoFit/>
          </a:bodyPr>
          <a:lstStyle/>
          <a:p>
            <a:r>
              <a:rPr lang="en-US" dirty="0" smtClean="0"/>
              <a:t>The idea is to see the tree paths as words in a lexicon. Lets say we already computed this rule tree:</a:t>
            </a:r>
            <a:endParaRPr lang="en-US" dirty="0"/>
          </a:p>
        </p:txBody>
      </p:sp>
      <p:pic>
        <p:nvPicPr>
          <p:cNvPr id="26625" name="Picture 1" descr="C:\Users\Adarsh\Desktop\Browser\Vid\tree.png"/>
          <p:cNvPicPr>
            <a:picLocks noChangeAspect="1" noChangeArrowheads="1"/>
          </p:cNvPicPr>
          <p:nvPr/>
        </p:nvPicPr>
        <p:blipFill>
          <a:blip r:embed="rId2"/>
          <a:srcRect/>
          <a:stretch>
            <a:fillRect/>
          </a:stretch>
        </p:blipFill>
        <p:spPr bwMode="auto">
          <a:xfrm>
            <a:off x="2362200" y="990600"/>
            <a:ext cx="3810000" cy="2486025"/>
          </a:xfrm>
          <a:prstGeom prst="rect">
            <a:avLst/>
          </a:prstGeom>
          <a:noFill/>
        </p:spPr>
      </p:pic>
      <p:sp>
        <p:nvSpPr>
          <p:cNvPr id="6" name="Rectangle 5"/>
          <p:cNvSpPr/>
          <p:nvPr/>
        </p:nvSpPr>
        <p:spPr>
          <a:xfrm>
            <a:off x="457200" y="3505200"/>
            <a:ext cx="8686800" cy="1200329"/>
          </a:xfrm>
          <a:prstGeom prst="rect">
            <a:avLst/>
          </a:prstGeom>
        </p:spPr>
        <p:txBody>
          <a:bodyPr wrap="square">
            <a:spAutoFit/>
          </a:bodyPr>
          <a:lstStyle/>
          <a:p>
            <a:r>
              <a:rPr lang="en-US" dirty="0" smtClean="0"/>
              <a:t>Suppose we need to match rules for another element in the content tree, and find out the matched rules (in the correct order) are B-E-I. We already have this path in the tree because we already computed path A-B-E-I-L. We will now have less work to do.</a:t>
            </a:r>
          </a:p>
          <a:p>
            <a:r>
              <a:rPr lang="en-US" b="1" dirty="0" smtClean="0"/>
              <a:t>Let's see how the tree saves us work.</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browser's high level </a:t>
            </a:r>
            <a:r>
              <a:rPr lang="en-US" b="1" dirty="0" smtClean="0"/>
              <a:t>structure</a:t>
            </a:r>
            <a:endParaRPr lang="en-US" dirty="0"/>
          </a:p>
        </p:txBody>
      </p:sp>
      <p:sp>
        <p:nvSpPr>
          <p:cNvPr id="3" name="Content Placeholder 2"/>
          <p:cNvSpPr>
            <a:spLocks noGrp="1"/>
          </p:cNvSpPr>
          <p:nvPr>
            <p:ph idx="1"/>
          </p:nvPr>
        </p:nvSpPr>
        <p:spPr/>
        <p:txBody>
          <a:bodyPr>
            <a:normAutofit fontScale="47500" lnSpcReduction="20000"/>
          </a:bodyPr>
          <a:lstStyle/>
          <a:p>
            <a:r>
              <a:rPr lang="en-US" dirty="0"/>
              <a:t>The browser's main components are (</a:t>
            </a:r>
            <a:r>
              <a:rPr lang="en-US" u="sng" dirty="0">
                <a:hlinkClick r:id="rId2"/>
              </a:rPr>
              <a:t>1.1</a:t>
            </a:r>
            <a:r>
              <a:rPr lang="en-US" dirty="0"/>
              <a:t>):</a:t>
            </a:r>
          </a:p>
          <a:p>
            <a:r>
              <a:rPr lang="en-US" b="1" dirty="0"/>
              <a:t>The user interface</a:t>
            </a:r>
            <a:r>
              <a:rPr lang="en-US" dirty="0"/>
              <a:t>: this includes the address bar, back/forward button, bookmarking menu, etc. Every part of the browser display except the window where you see the requested page.</a:t>
            </a:r>
          </a:p>
          <a:p>
            <a:r>
              <a:rPr lang="en-US" b="1" dirty="0"/>
              <a:t>The browser engine</a:t>
            </a:r>
            <a:r>
              <a:rPr lang="en-US" dirty="0"/>
              <a:t>: marshals actions between the UI and the rendering engine.</a:t>
            </a:r>
          </a:p>
          <a:p>
            <a:r>
              <a:rPr lang="en-US" b="1" dirty="0"/>
              <a:t>The rendering engine </a:t>
            </a:r>
            <a:r>
              <a:rPr lang="en-US" dirty="0"/>
              <a:t>: responsible for displaying requested content. For example if the requested content is HTML, the rendering engine parses HTML and CSS, and displays the parsed content on the screen.</a:t>
            </a:r>
          </a:p>
          <a:p>
            <a:r>
              <a:rPr lang="en-US" b="1" dirty="0"/>
              <a:t>Networking</a:t>
            </a:r>
            <a:r>
              <a:rPr lang="en-US" dirty="0"/>
              <a:t>: for network calls such as HTTP requests, using different implementations for different platform behind a platform-independent interface.</a:t>
            </a:r>
          </a:p>
          <a:p>
            <a:r>
              <a:rPr lang="en-US" b="1" dirty="0"/>
              <a:t>UI backend</a:t>
            </a:r>
            <a:r>
              <a:rPr lang="en-US" dirty="0"/>
              <a:t>: used for drawing basic widgets like combo boxes and windows. This backend exposes a generic interface that is not platform specific. Underneath it uses operating system user interface methods.</a:t>
            </a:r>
          </a:p>
          <a:p>
            <a:r>
              <a:rPr lang="en-US" b="1" dirty="0"/>
              <a:t>JavaScript interpreter</a:t>
            </a:r>
            <a:r>
              <a:rPr lang="en-US" dirty="0"/>
              <a:t>. Used to parse and execute JavaScript code.</a:t>
            </a:r>
          </a:p>
          <a:p>
            <a:r>
              <a:rPr lang="en-US" b="1" dirty="0"/>
              <a:t>Data storage</a:t>
            </a:r>
            <a:r>
              <a:rPr lang="en-US" dirty="0"/>
              <a:t>. This is a persistence layer. The browser may need to save all sorts of data locally, such as cookies. Browsers also support storage mechanisms such as </a:t>
            </a:r>
            <a:r>
              <a:rPr lang="en-US" dirty="0" err="1"/>
              <a:t>localStorage</a:t>
            </a:r>
            <a:r>
              <a:rPr lang="en-US" dirty="0"/>
              <a:t>, </a:t>
            </a:r>
            <a:r>
              <a:rPr lang="en-US" dirty="0" err="1"/>
              <a:t>IndexedDB</a:t>
            </a:r>
            <a:r>
              <a:rPr lang="en-US" dirty="0"/>
              <a:t>, </a:t>
            </a:r>
            <a:r>
              <a:rPr lang="en-US" dirty="0" err="1"/>
              <a:t>WebSQL</a:t>
            </a:r>
            <a:r>
              <a:rPr lang="en-US" dirty="0"/>
              <a:t> and </a:t>
            </a:r>
            <a:r>
              <a:rPr lang="en-US" dirty="0" err="1"/>
              <a:t>FileSystem</a:t>
            </a:r>
            <a:r>
              <a:rPr lang="en-US" dirty="0" smtClean="0"/>
              <a:t>.</a:t>
            </a:r>
            <a:r>
              <a:rPr lang="en-US" dirty="0"/>
              <a:t> It is important to note that browsers such as Chrome run multiple instances of the rendering engine: one for each tab. Each tab runs in a separate process</a:t>
            </a:r>
            <a:r>
              <a:rPr lang="en-US" dirty="0" smtClean="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Division into </a:t>
            </a:r>
            <a:r>
              <a:rPr lang="en-US" b="1" dirty="0" err="1" smtClean="0"/>
              <a:t>structs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style contexts are divided into </a:t>
            </a:r>
            <a:r>
              <a:rPr lang="en-US" dirty="0" err="1" smtClean="0"/>
              <a:t>structs</a:t>
            </a:r>
            <a:r>
              <a:rPr lang="en-US" dirty="0" smtClean="0"/>
              <a:t>. Those </a:t>
            </a:r>
            <a:r>
              <a:rPr lang="en-US" dirty="0" err="1" smtClean="0"/>
              <a:t>structs</a:t>
            </a:r>
            <a:r>
              <a:rPr lang="en-US" dirty="0" smtClean="0"/>
              <a:t> contain style information for a certain category like border or color. All the properties in a </a:t>
            </a:r>
            <a:r>
              <a:rPr lang="en-US" dirty="0" err="1" smtClean="0"/>
              <a:t>struct</a:t>
            </a:r>
            <a:r>
              <a:rPr lang="en-US" dirty="0" smtClean="0"/>
              <a:t> are either inherited or non inherited. Inherited properties are properties that unless defined by the element, are inherited from its parent. Non inherited properties (called "reset" properties) use default values if not defined.</a:t>
            </a:r>
          </a:p>
          <a:p>
            <a:r>
              <a:rPr lang="en-US" dirty="0" smtClean="0"/>
              <a:t>The tree helps us by caching entire </a:t>
            </a:r>
            <a:r>
              <a:rPr lang="en-US" dirty="0" err="1" smtClean="0"/>
              <a:t>structs</a:t>
            </a:r>
            <a:r>
              <a:rPr lang="en-US" dirty="0" smtClean="0"/>
              <a:t> (containing the computed end values) in the tree. The idea is that if the bottom node didn't supply a definition for a </a:t>
            </a:r>
            <a:r>
              <a:rPr lang="en-US" dirty="0" err="1" smtClean="0"/>
              <a:t>struct</a:t>
            </a:r>
            <a:r>
              <a:rPr lang="en-US" dirty="0" smtClean="0"/>
              <a:t>, a cached </a:t>
            </a:r>
            <a:r>
              <a:rPr lang="en-US" dirty="0" err="1" smtClean="0"/>
              <a:t>struct</a:t>
            </a:r>
            <a:r>
              <a:rPr lang="en-US" dirty="0" smtClean="0"/>
              <a:t> in an upper node can be used.</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Computing the style contexts using the rule tree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When computing the style context for a certain element, we first compute a path in the rule tree or use an existing one. We then begin to apply the rules in the path to fill the </a:t>
            </a:r>
            <a:r>
              <a:rPr lang="en-US" dirty="0" err="1" smtClean="0"/>
              <a:t>structs</a:t>
            </a:r>
            <a:r>
              <a:rPr lang="en-US" dirty="0" smtClean="0"/>
              <a:t> in our new style context. We start at the bottom node of the path–the one with the highest precedence (usually the most specific selector) and traverse the tree up until our </a:t>
            </a:r>
            <a:r>
              <a:rPr lang="en-US" dirty="0" err="1" smtClean="0"/>
              <a:t>struct</a:t>
            </a:r>
            <a:r>
              <a:rPr lang="en-US" dirty="0" smtClean="0"/>
              <a:t> is full. If there is no specification for the </a:t>
            </a:r>
            <a:r>
              <a:rPr lang="en-US" dirty="0" err="1" smtClean="0"/>
              <a:t>struct</a:t>
            </a:r>
            <a:r>
              <a:rPr lang="en-US" dirty="0" smtClean="0"/>
              <a:t> in that rule node, then we can greatly optimize–we go up the tree until we find a node that specifies it fully and simply point to it–that's the best optimization–the entire </a:t>
            </a:r>
            <a:r>
              <a:rPr lang="en-US" dirty="0" err="1" smtClean="0"/>
              <a:t>struct</a:t>
            </a:r>
            <a:r>
              <a:rPr lang="en-US" dirty="0" smtClean="0"/>
              <a:t> is shared. This saves computation of end values and memory. </a:t>
            </a:r>
            <a:br>
              <a:rPr lang="en-US" dirty="0" smtClean="0"/>
            </a:br>
            <a:r>
              <a:rPr lang="en-US" dirty="0" smtClean="0"/>
              <a:t>If we find partial definitions we go up the tree until the </a:t>
            </a:r>
            <a:r>
              <a:rPr lang="en-US" dirty="0" err="1" smtClean="0"/>
              <a:t>struct</a:t>
            </a:r>
            <a:r>
              <a:rPr lang="en-US" dirty="0" smtClean="0"/>
              <a:t> is filled.</a:t>
            </a:r>
          </a:p>
          <a:p>
            <a:r>
              <a:rPr lang="en-US" dirty="0" smtClean="0"/>
              <a:t>If we didn't find any definitions for our </a:t>
            </a:r>
            <a:r>
              <a:rPr lang="en-US" dirty="0" err="1" smtClean="0"/>
              <a:t>struct</a:t>
            </a:r>
            <a:r>
              <a:rPr lang="en-US" dirty="0" smtClean="0"/>
              <a:t> then, in case the </a:t>
            </a:r>
            <a:r>
              <a:rPr lang="en-US" dirty="0" err="1" smtClean="0"/>
              <a:t>struct</a:t>
            </a:r>
            <a:r>
              <a:rPr lang="en-US" dirty="0" smtClean="0"/>
              <a:t> is an "inherited" type, we point to the </a:t>
            </a:r>
            <a:r>
              <a:rPr lang="en-US" dirty="0" err="1" smtClean="0"/>
              <a:t>struct</a:t>
            </a:r>
            <a:r>
              <a:rPr lang="en-US" dirty="0" smtClean="0"/>
              <a:t> of our parent in the </a:t>
            </a:r>
            <a:r>
              <a:rPr lang="en-US" b="1" dirty="0" smtClean="0"/>
              <a:t>context tree</a:t>
            </a:r>
            <a:r>
              <a:rPr lang="en-US" dirty="0" smtClean="0"/>
              <a:t>. In this case we also succeeded in sharing </a:t>
            </a:r>
            <a:r>
              <a:rPr lang="en-US" dirty="0" err="1" smtClean="0"/>
              <a:t>structs</a:t>
            </a:r>
            <a:r>
              <a:rPr lang="en-US" dirty="0" smtClean="0"/>
              <a:t>. If it's a reset </a:t>
            </a:r>
            <a:r>
              <a:rPr lang="en-US" dirty="0" err="1" smtClean="0"/>
              <a:t>struct</a:t>
            </a:r>
            <a:r>
              <a:rPr lang="en-US" dirty="0" smtClean="0"/>
              <a:t> then default values will be used.</a:t>
            </a:r>
          </a:p>
          <a:p>
            <a:r>
              <a:rPr lang="en-US" dirty="0" smtClean="0"/>
              <a:t>If the most specific node does add values then we need to do some extra calculations for transforming it to actual values. We then cache the result in the tree node so it can be used by children.</a:t>
            </a:r>
          </a:p>
          <a:p>
            <a:r>
              <a:rPr lang="en-US" dirty="0" smtClean="0"/>
              <a:t>In case an element has a sibling or a brother that points to the same tree node then the </a:t>
            </a:r>
            <a:r>
              <a:rPr lang="en-US" b="1" dirty="0" smtClean="0"/>
              <a:t>entire style context</a:t>
            </a:r>
            <a:r>
              <a:rPr lang="en-US" dirty="0" smtClean="0"/>
              <a:t> can be shared between them.</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0"/>
            <a:ext cx="5257800" cy="3970318"/>
          </a:xfrm>
          <a:prstGeom prst="rect">
            <a:avLst/>
          </a:prstGeom>
        </p:spPr>
        <p:txBody>
          <a:bodyPr wrap="square">
            <a:spAutoFit/>
          </a:bodyPr>
          <a:lstStyle/>
          <a:p>
            <a:r>
              <a:rPr lang="en-US" dirty="0" smtClean="0"/>
              <a:t>Lets see an example: Suppose we have this HTML</a:t>
            </a:r>
          </a:p>
          <a:p>
            <a:endParaRPr lang="en-US" dirty="0" smtClean="0"/>
          </a:p>
          <a:p>
            <a:r>
              <a:rPr lang="en-US" dirty="0" smtClean="0"/>
              <a:t>&lt;html&gt;</a:t>
            </a:r>
          </a:p>
          <a:p>
            <a:r>
              <a:rPr lang="en-US" dirty="0" smtClean="0"/>
              <a:t>  &lt;body&gt;</a:t>
            </a:r>
          </a:p>
          <a:p>
            <a:r>
              <a:rPr lang="en-US" dirty="0" smtClean="0"/>
              <a:t>    &lt;div class="err" id="div1"&gt;</a:t>
            </a:r>
          </a:p>
          <a:p>
            <a:r>
              <a:rPr lang="en-US" dirty="0" smtClean="0"/>
              <a:t>      &lt;p&gt;</a:t>
            </a:r>
          </a:p>
          <a:p>
            <a:r>
              <a:rPr lang="en-US" dirty="0" smtClean="0"/>
              <a:t>        this is a &lt;span class="big"&gt; big error &lt;/span&gt;</a:t>
            </a:r>
          </a:p>
          <a:p>
            <a:r>
              <a:rPr lang="en-US" dirty="0" smtClean="0"/>
              <a:t>        this is also a</a:t>
            </a:r>
          </a:p>
          <a:p>
            <a:r>
              <a:rPr lang="en-US" dirty="0" smtClean="0"/>
              <a:t>        &lt;span class="big"&gt; very  big  error&lt;/span&gt; error</a:t>
            </a:r>
          </a:p>
          <a:p>
            <a:r>
              <a:rPr lang="en-US" dirty="0" smtClean="0"/>
              <a:t>      &lt;/p&gt;</a:t>
            </a:r>
          </a:p>
          <a:p>
            <a:r>
              <a:rPr lang="en-US" dirty="0" smtClean="0"/>
              <a:t>    &lt;/div&gt;</a:t>
            </a:r>
          </a:p>
          <a:p>
            <a:r>
              <a:rPr lang="en-US" dirty="0" smtClean="0"/>
              <a:t>    &lt;div class="err" id="div2"&gt;another error&lt;/div&gt;</a:t>
            </a:r>
          </a:p>
          <a:p>
            <a:r>
              <a:rPr lang="en-US" dirty="0" smtClean="0"/>
              <a:t>  &lt;/body&gt;</a:t>
            </a:r>
          </a:p>
          <a:p>
            <a:r>
              <a:rPr lang="en-US" dirty="0" smtClean="0"/>
              <a:t>&lt;/html&gt;</a:t>
            </a:r>
            <a:endParaRPr lang="en-US" dirty="0"/>
          </a:p>
        </p:txBody>
      </p:sp>
      <p:sp>
        <p:nvSpPr>
          <p:cNvPr id="6" name="Rectangle 5"/>
          <p:cNvSpPr/>
          <p:nvPr/>
        </p:nvSpPr>
        <p:spPr>
          <a:xfrm>
            <a:off x="5867400" y="304800"/>
            <a:ext cx="2419893" cy="369332"/>
          </a:xfrm>
          <a:prstGeom prst="rect">
            <a:avLst/>
          </a:prstGeom>
        </p:spPr>
        <p:txBody>
          <a:bodyPr wrap="none">
            <a:spAutoFit/>
          </a:bodyPr>
          <a:lstStyle/>
          <a:p>
            <a:r>
              <a:rPr lang="en-US" dirty="0" smtClean="0"/>
              <a:t>And the following rules:</a:t>
            </a:r>
            <a:endParaRPr lang="en-US" dirty="0"/>
          </a:p>
        </p:txBody>
      </p:sp>
      <p:sp>
        <p:nvSpPr>
          <p:cNvPr id="7" name="Rectangle 6"/>
          <p:cNvSpPr/>
          <p:nvPr/>
        </p:nvSpPr>
        <p:spPr>
          <a:xfrm>
            <a:off x="5943600" y="914400"/>
            <a:ext cx="3200400" cy="1754326"/>
          </a:xfrm>
          <a:prstGeom prst="rect">
            <a:avLst/>
          </a:prstGeom>
        </p:spPr>
        <p:txBody>
          <a:bodyPr wrap="square">
            <a:spAutoFit/>
          </a:bodyPr>
          <a:lstStyle/>
          <a:p>
            <a:r>
              <a:rPr lang="en-US" dirty="0" smtClean="0"/>
              <a:t>div {margin:5px;color:black}</a:t>
            </a:r>
          </a:p>
          <a:p>
            <a:r>
              <a:rPr lang="en-US" dirty="0" smtClean="0"/>
              <a:t>.err {</a:t>
            </a:r>
            <a:r>
              <a:rPr lang="en-US" dirty="0" err="1" smtClean="0"/>
              <a:t>color:red</a:t>
            </a:r>
            <a:r>
              <a:rPr lang="en-US" dirty="0" smtClean="0"/>
              <a:t>}</a:t>
            </a:r>
          </a:p>
          <a:p>
            <a:r>
              <a:rPr lang="en-US" dirty="0" smtClean="0"/>
              <a:t>.big {margin-top:3px}</a:t>
            </a:r>
          </a:p>
          <a:p>
            <a:r>
              <a:rPr lang="en-US" dirty="0" smtClean="0"/>
              <a:t>div span {margin-bottom:4px}</a:t>
            </a:r>
          </a:p>
          <a:p>
            <a:r>
              <a:rPr lang="en-US" dirty="0" smtClean="0"/>
              <a:t>#div1 {</a:t>
            </a:r>
            <a:r>
              <a:rPr lang="en-US" dirty="0" err="1" smtClean="0"/>
              <a:t>color:blue</a:t>
            </a:r>
            <a:r>
              <a:rPr lang="en-US" dirty="0" smtClean="0"/>
              <a:t>}</a:t>
            </a:r>
          </a:p>
          <a:p>
            <a:r>
              <a:rPr lang="en-US" dirty="0" smtClean="0"/>
              <a:t>#div2 {</a:t>
            </a:r>
            <a:r>
              <a:rPr lang="en-US" dirty="0" err="1" smtClean="0"/>
              <a:t>color:green</a:t>
            </a:r>
            <a:r>
              <a:rPr lang="en-US" dirty="0" smtClean="0"/>
              <a:t>}</a:t>
            </a:r>
            <a:endParaRPr lang="en-US" dirty="0"/>
          </a:p>
        </p:txBody>
      </p:sp>
      <p:pic>
        <p:nvPicPr>
          <p:cNvPr id="23554" name="Picture 2" descr="C:\Users\Adarsh\Desktop\Browser\Vid\image027.png"/>
          <p:cNvPicPr>
            <a:picLocks noChangeAspect="1" noChangeArrowheads="1"/>
          </p:cNvPicPr>
          <p:nvPr/>
        </p:nvPicPr>
        <p:blipFill>
          <a:blip r:embed="rId3"/>
          <a:srcRect/>
          <a:stretch>
            <a:fillRect/>
          </a:stretch>
        </p:blipFill>
        <p:spPr bwMode="auto">
          <a:xfrm>
            <a:off x="609600" y="3657600"/>
            <a:ext cx="4762500" cy="2800350"/>
          </a:xfrm>
          <a:prstGeom prst="rect">
            <a:avLst/>
          </a:prstGeom>
          <a:noFill/>
        </p:spPr>
      </p:pic>
      <p:sp>
        <p:nvSpPr>
          <p:cNvPr id="9" name="Rectangle 8"/>
          <p:cNvSpPr/>
          <p:nvPr/>
        </p:nvSpPr>
        <p:spPr>
          <a:xfrm>
            <a:off x="1905000" y="6488668"/>
            <a:ext cx="2173993" cy="369332"/>
          </a:xfrm>
          <a:prstGeom prst="rect">
            <a:avLst/>
          </a:prstGeom>
        </p:spPr>
        <p:txBody>
          <a:bodyPr wrap="none">
            <a:spAutoFit/>
          </a:bodyPr>
          <a:lstStyle/>
          <a:p>
            <a:r>
              <a:rPr lang="en-US" b="1" i="1" dirty="0" smtClean="0"/>
              <a:t>Figure : The rule tree</a:t>
            </a:r>
            <a:endParaRPr lang="en-US" dirty="0"/>
          </a:p>
        </p:txBody>
      </p:sp>
      <p:pic>
        <p:nvPicPr>
          <p:cNvPr id="23555" name="Picture 3" descr="C:\Users\Adarsh\Desktop\Browser\Vid\image029.png"/>
          <p:cNvPicPr>
            <a:picLocks noChangeAspect="1" noChangeArrowheads="1"/>
          </p:cNvPicPr>
          <p:nvPr/>
        </p:nvPicPr>
        <p:blipFill>
          <a:blip r:embed="rId4"/>
          <a:srcRect/>
          <a:stretch>
            <a:fillRect/>
          </a:stretch>
        </p:blipFill>
        <p:spPr bwMode="auto">
          <a:xfrm>
            <a:off x="4876800" y="3200400"/>
            <a:ext cx="3810000" cy="2905125"/>
          </a:xfrm>
          <a:prstGeom prst="rect">
            <a:avLst/>
          </a:prstGeom>
          <a:noFill/>
        </p:spPr>
      </p:pic>
      <p:sp>
        <p:nvSpPr>
          <p:cNvPr id="11" name="Rectangle 10"/>
          <p:cNvSpPr/>
          <p:nvPr/>
        </p:nvSpPr>
        <p:spPr>
          <a:xfrm>
            <a:off x="5715000" y="6248400"/>
            <a:ext cx="2507033" cy="369332"/>
          </a:xfrm>
          <a:prstGeom prst="rect">
            <a:avLst/>
          </a:prstGeom>
        </p:spPr>
        <p:txBody>
          <a:bodyPr wrap="none">
            <a:spAutoFit/>
          </a:bodyPr>
          <a:lstStyle/>
          <a:p>
            <a:r>
              <a:rPr lang="en-US" b="1" i="1" dirty="0" smtClean="0"/>
              <a:t>Figure : The context tree</a:t>
            </a:r>
            <a:endParaRPr lang="en-US" dirty="0"/>
          </a:p>
        </p:txBody>
      </p:sp>
      <p:sp>
        <p:nvSpPr>
          <p:cNvPr id="12" name="Rectangle 11"/>
          <p:cNvSpPr/>
          <p:nvPr/>
        </p:nvSpPr>
        <p:spPr>
          <a:xfrm>
            <a:off x="5486400" y="2667000"/>
            <a:ext cx="3505200" cy="584775"/>
          </a:xfrm>
          <a:prstGeom prst="rect">
            <a:avLst/>
          </a:prstGeom>
        </p:spPr>
        <p:txBody>
          <a:bodyPr wrap="square">
            <a:spAutoFit/>
          </a:bodyPr>
          <a:lstStyle/>
          <a:p>
            <a:r>
              <a:rPr lang="en-US" sz="1600" dirty="0" smtClean="0"/>
              <a:t>The context tree will look like this (node name: rule node they point to):</a:t>
            </a:r>
            <a:endParaRPr lang="en-US" sz="16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Figure : Browser components</a:t>
            </a:r>
            <a:endParaRPr lang="en-US" dirty="0"/>
          </a:p>
        </p:txBody>
      </p:sp>
      <p:sp>
        <p:nvSpPr>
          <p:cNvPr id="75778" name="AutoShape 2" descr="http://www.html5rocks.com/en/tutorials/internals/howbrowserswork/layers.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5779" name="Picture 3" descr="C:\Users\Adarsh\Desktop\Browser\Vid\layers.png"/>
          <p:cNvPicPr>
            <a:picLocks noGrp="1" noChangeAspect="1" noChangeArrowheads="1"/>
          </p:cNvPicPr>
          <p:nvPr>
            <p:ph idx="1"/>
          </p:nvPr>
        </p:nvPicPr>
        <p:blipFill>
          <a:blip r:embed="rId2"/>
          <a:srcRect/>
          <a:stretch>
            <a:fillRect/>
          </a:stretch>
        </p:blipFill>
        <p:spPr bwMode="auto">
          <a:xfrm>
            <a:off x="1219200" y="1524000"/>
            <a:ext cx="6743363" cy="45720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rendering </a:t>
            </a:r>
            <a:r>
              <a:rPr lang="en-US" b="1" dirty="0" smtClean="0"/>
              <a:t>engine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responsibility of the rendering engine is well... Rendering, that is display of the requested contents on the browser screen.</a:t>
            </a:r>
          </a:p>
          <a:p>
            <a:r>
              <a:rPr lang="en-US" dirty="0"/>
              <a:t>By default the rendering engine can display HTML and XML documents and images. It can display other types of data via plug-ins or extension; for example, displaying PDF documents using a PDF viewer plug-in. However, in this chapter we will focus on the main use case: displaying HTML and images that are formatted using CSS.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Rendering </a:t>
            </a:r>
            <a:r>
              <a:rPr lang="en-US" b="1" dirty="0" smtClean="0"/>
              <a:t>engines</a:t>
            </a:r>
            <a:endParaRPr lang="en-US" dirty="0"/>
          </a:p>
        </p:txBody>
      </p:sp>
      <p:sp>
        <p:nvSpPr>
          <p:cNvPr id="3" name="Content Placeholder 2"/>
          <p:cNvSpPr>
            <a:spLocks noGrp="1"/>
          </p:cNvSpPr>
          <p:nvPr>
            <p:ph idx="1"/>
          </p:nvPr>
        </p:nvSpPr>
        <p:spPr/>
        <p:txBody>
          <a:bodyPr>
            <a:normAutofit fontScale="92500"/>
          </a:bodyPr>
          <a:lstStyle/>
          <a:p>
            <a:r>
              <a:rPr lang="en-US" dirty="0"/>
              <a:t>Different browsers use different rendering engines: Internet Explorer uses Trident, Firefox uses Gecko, Safari uses </a:t>
            </a:r>
            <a:r>
              <a:rPr lang="en-US" dirty="0" err="1"/>
              <a:t>WebKit</a:t>
            </a:r>
            <a:r>
              <a:rPr lang="en-US" dirty="0"/>
              <a:t>. Chrome and Opera (from version 15) use Blink, a fork of </a:t>
            </a:r>
            <a:r>
              <a:rPr lang="en-US" dirty="0" err="1"/>
              <a:t>WebKit</a:t>
            </a:r>
            <a:r>
              <a:rPr lang="en-US" dirty="0"/>
              <a:t>.</a:t>
            </a:r>
          </a:p>
          <a:p>
            <a:r>
              <a:rPr lang="en-US" dirty="0" err="1"/>
              <a:t>WebKit</a:t>
            </a:r>
            <a:r>
              <a:rPr lang="en-US" dirty="0"/>
              <a:t> is an open source rendering engine which started as an engine for the Linux platform and was modified by Apple to support Mac and Windows. See</a:t>
            </a:r>
            <a:r>
              <a:rPr lang="en-US" u="sng" dirty="0">
                <a:hlinkClick r:id="rId2"/>
              </a:rPr>
              <a:t>webkit.org</a:t>
            </a:r>
            <a:r>
              <a:rPr lang="en-US" dirty="0"/>
              <a:t> for more details.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5111</Words>
  <Application>Microsoft Office PowerPoint</Application>
  <PresentationFormat>On-screen Show (4:3)</PresentationFormat>
  <Paragraphs>402</Paragraphs>
  <Slides>79</Slides>
  <Notes>3</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Browsers</vt:lpstr>
      <vt:lpstr>Rendering a web page – step by step</vt:lpstr>
      <vt:lpstr>The browsers we will talk about</vt:lpstr>
      <vt:lpstr>The browser's main functionality</vt:lpstr>
      <vt:lpstr>The browser's main functionality</vt:lpstr>
      <vt:lpstr>The browser's high level structure</vt:lpstr>
      <vt:lpstr>Figure : Browser components</vt:lpstr>
      <vt:lpstr>The rendering engine</vt:lpstr>
      <vt:lpstr>Rendering engines</vt:lpstr>
      <vt:lpstr>The main flow</vt:lpstr>
      <vt:lpstr>The main flow</vt:lpstr>
      <vt:lpstr>Main flow examples</vt:lpstr>
      <vt:lpstr>Main flow examples</vt:lpstr>
      <vt:lpstr>Main flow examples</vt:lpstr>
      <vt:lpstr>Parsing–general</vt:lpstr>
      <vt:lpstr>Parsing–general</vt:lpstr>
      <vt:lpstr>Grammars</vt:lpstr>
      <vt:lpstr>Parser–Lexer combination</vt:lpstr>
      <vt:lpstr>Parser–Lexer combination</vt:lpstr>
      <vt:lpstr>Translation</vt:lpstr>
      <vt:lpstr>Parsing example</vt:lpstr>
      <vt:lpstr>Slide 22</vt:lpstr>
      <vt:lpstr>Formal definitions for vocabulary and syntax</vt:lpstr>
      <vt:lpstr>Types of parsers</vt:lpstr>
      <vt:lpstr>Generating parsers automatically</vt:lpstr>
      <vt:lpstr>HTML Parser</vt:lpstr>
      <vt:lpstr>HTML DTD</vt:lpstr>
      <vt:lpstr>DOM</vt:lpstr>
      <vt:lpstr>The parsing algorithm</vt:lpstr>
      <vt:lpstr>The parsing algorithm</vt:lpstr>
      <vt:lpstr>The tokenization algorithm</vt:lpstr>
      <vt:lpstr>The tokenization algorithm</vt:lpstr>
      <vt:lpstr>The tokenization algorithm</vt:lpstr>
      <vt:lpstr>Tree construction algorithm</vt:lpstr>
      <vt:lpstr>Tree construction algorithm</vt:lpstr>
      <vt:lpstr>Tree construction algorithm</vt:lpstr>
      <vt:lpstr>Browsers' error tolerance</vt:lpstr>
      <vt:lpstr>Browsers' error tolerance</vt:lpstr>
      <vt:lpstr>&lt;/br&gt; instead of &lt;br&gt;</vt:lpstr>
      <vt:lpstr>A stray table</vt:lpstr>
      <vt:lpstr>Nested form elements</vt:lpstr>
      <vt:lpstr>A too deep tag hierarchy</vt:lpstr>
      <vt:lpstr>Misplaced html or body end tags</vt:lpstr>
      <vt:lpstr>CSS parsing</vt:lpstr>
      <vt:lpstr>CSS parsing</vt:lpstr>
      <vt:lpstr>WebKit CSS parser</vt:lpstr>
      <vt:lpstr>WebKit CSS parser</vt:lpstr>
      <vt:lpstr>The order of processing scripts and style sheets</vt:lpstr>
      <vt:lpstr>Speculative parsing</vt:lpstr>
      <vt:lpstr>Style sheets</vt:lpstr>
      <vt:lpstr>Render tree construction</vt:lpstr>
      <vt:lpstr>Render tree construction</vt:lpstr>
      <vt:lpstr>The render tree relation to the DOM tree</vt:lpstr>
      <vt:lpstr>The render tree relation to the DOM tree</vt:lpstr>
      <vt:lpstr>The flow of constructing the tree</vt:lpstr>
      <vt:lpstr>Style Computation</vt:lpstr>
      <vt:lpstr>Sharing style data</vt:lpstr>
      <vt:lpstr>Sharing style data-Firefox rule tree</vt:lpstr>
      <vt:lpstr>Slide 59</vt:lpstr>
      <vt:lpstr>Division into structs</vt:lpstr>
      <vt:lpstr>Computing the style contexts using the rule tree</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Browsers</dc:title>
  <dc:creator>Adarsh Maurya</dc:creator>
  <cp:lastModifiedBy>Adarsh Maurya</cp:lastModifiedBy>
  <cp:revision>57</cp:revision>
  <dcterms:created xsi:type="dcterms:W3CDTF">2016-09-28T18:08:55Z</dcterms:created>
  <dcterms:modified xsi:type="dcterms:W3CDTF">2016-10-02T17:24:46Z</dcterms:modified>
</cp:coreProperties>
</file>