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D2C4E3-F82E-4A76-BCA6-F2B1DFDD384D}"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2C4E3-F82E-4A76-BCA6-F2B1DFDD384D}"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2C4E3-F82E-4A76-BCA6-F2B1DFDD384D}"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2C4E3-F82E-4A76-BCA6-F2B1DFDD384D}"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2C4E3-F82E-4A76-BCA6-F2B1DFDD384D}"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D2C4E3-F82E-4A76-BCA6-F2B1DFDD384D}"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D2C4E3-F82E-4A76-BCA6-F2B1DFDD384D}" type="datetimeFigureOut">
              <a:rPr lang="en-US" smtClean="0"/>
              <a:t>10/1/2016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2C4E3-F82E-4A76-BCA6-F2B1DFDD384D}" type="datetimeFigureOut">
              <a:rPr lang="en-US" smtClean="0"/>
              <a:t>10/1/2016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2C4E3-F82E-4A76-BCA6-F2B1DFDD384D}" type="datetimeFigureOut">
              <a:rPr lang="en-US" smtClean="0"/>
              <a:t>10/1/2016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2C4E3-F82E-4A76-BCA6-F2B1DFDD384D}"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2C4E3-F82E-4A76-BCA6-F2B1DFDD384D}"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4DB14-3873-4F17-B339-53B53645FA6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2C4E3-F82E-4A76-BCA6-F2B1DFDD384D}" type="datetimeFigureOut">
              <a:rPr lang="en-US" smtClean="0"/>
              <a:t>10/1/2016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4DB14-3873-4F17-B339-53B53645FA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ckoverflow.com/questions/613146/computing-the-difference-between-images" TargetMode="External"/><Relationship Id="rId2" Type="http://schemas.openxmlformats.org/officeDocument/2006/relationships/hyperlink" Target="http://stackoverflow.com/questions/843972/image-comparison-fast-algorithm" TargetMode="External"/><Relationship Id="rId1" Type="http://schemas.openxmlformats.org/officeDocument/2006/relationships/slideLayout" Target="../slideLayouts/slideLayout1.xml"/><Relationship Id="rId6" Type="http://schemas.openxmlformats.org/officeDocument/2006/relationships/hyperlink" Target="http://www.developer.com/java/other/article.php/3403921/Processing-Image-Pixels-using-Java-Getting-Started.htm" TargetMode="External"/><Relationship Id="rId5" Type="http://schemas.openxmlformats.org/officeDocument/2006/relationships/hyperlink" Target="http://stackoverflow.com/questions/4328187/image-comparison-techniques-with-java" TargetMode="External"/><Relationship Id="rId4" Type="http://schemas.openxmlformats.org/officeDocument/2006/relationships/hyperlink" Target="http://stackoverflow.com/questions/23931/algorithm-to-compare-two-imag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ackoverflow.com/questions/843972/image-comparison-fast-algorith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search?q=keypoint+matching" TargetMode="External"/><Relationship Id="rId2" Type="http://schemas.openxmlformats.org/officeDocument/2006/relationships/hyperlink" Target="http://www.google.com/search?q=keypoint+extraction" TargetMode="External"/><Relationship Id="rId1" Type="http://schemas.openxmlformats.org/officeDocument/2006/relationships/slideLayout" Target="../slideLayouts/slideLayout2.xml"/><Relationship Id="rId5" Type="http://schemas.openxmlformats.org/officeDocument/2006/relationships/hyperlink" Target="http://people.csail.mit.edu/albert/ladypack/wiki/index.php?title=Known_implementations_of_SIFT" TargetMode="External"/><Relationship Id="rId4" Type="http://schemas.openxmlformats.org/officeDocument/2006/relationships/hyperlink" Target="http://en.wikipedia.org/wiki/Scale-invariant_feature_transfor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lab.epfl.ch/publications/publications/2006/LepetitF06.pdf" TargetMode="External"/><Relationship Id="rId2" Type="http://schemas.openxmlformats.org/officeDocument/2006/relationships/hyperlink" Target="http://jamie.shotton.org/work/publications/cvpr08.pdf" TargetMode="External"/><Relationship Id="rId1" Type="http://schemas.openxmlformats.org/officeDocument/2006/relationships/slideLayout" Target="../slideLayouts/slideLayout2.xml"/><Relationship Id="rId5" Type="http://schemas.openxmlformats.org/officeDocument/2006/relationships/hyperlink" Target="http://cvlab.epfl.ch/publications/publications/2010/LepetitF10.pdf" TargetMode="External"/><Relationship Id="rId4" Type="http://schemas.openxmlformats.org/officeDocument/2006/relationships/hyperlink" Target="http://cvlab.epfl.ch/publications/publications/2010/OzuysalCLF10.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Diff Comparison</a:t>
            </a:r>
            <a:endParaRPr lang="en-US" dirty="0"/>
          </a:p>
        </p:txBody>
      </p:sp>
      <p:sp>
        <p:nvSpPr>
          <p:cNvPr id="4" name="Rectangle 3"/>
          <p:cNvSpPr/>
          <p:nvPr/>
        </p:nvSpPr>
        <p:spPr>
          <a:xfrm>
            <a:off x="152400" y="4724400"/>
            <a:ext cx="8763000" cy="2031325"/>
          </a:xfrm>
          <a:prstGeom prst="rect">
            <a:avLst/>
          </a:prstGeom>
        </p:spPr>
        <p:txBody>
          <a:bodyPr wrap="square">
            <a:spAutoFit/>
          </a:bodyPr>
          <a:lstStyle/>
          <a:p>
            <a:r>
              <a:rPr lang="en-US" dirty="0" smtClean="0">
                <a:hlinkClick r:id="rId2"/>
              </a:rPr>
              <a:t>http://stackoverflow.com/questions/843972/image-comparison-fast-algorithm</a:t>
            </a:r>
            <a:endParaRPr lang="en-US" dirty="0" smtClean="0"/>
          </a:p>
          <a:p>
            <a:r>
              <a:rPr lang="en-US" dirty="0" smtClean="0">
                <a:hlinkClick r:id="rId3"/>
              </a:rPr>
              <a:t>http://stackoverflow.com/questions/613146/computing-the-difference-between-images</a:t>
            </a:r>
            <a:endParaRPr lang="en-US" dirty="0" smtClean="0"/>
          </a:p>
          <a:p>
            <a:r>
              <a:rPr lang="en-US" dirty="0" smtClean="0">
                <a:hlinkClick r:id="rId4"/>
              </a:rPr>
              <a:t>http://stackoverflow.com/questions/23931/algorithm-to-compare-two-images</a:t>
            </a:r>
            <a:endParaRPr lang="en-US" dirty="0" smtClean="0"/>
          </a:p>
          <a:p>
            <a:r>
              <a:rPr lang="en-US" dirty="0" smtClean="0">
                <a:hlinkClick r:id="rId5"/>
              </a:rPr>
              <a:t>http://stackoverflow.com/questions/4328187/image-comparison-techniques-with-java</a:t>
            </a:r>
            <a:endParaRPr lang="en-US" dirty="0" smtClean="0"/>
          </a:p>
          <a:p>
            <a:r>
              <a:rPr lang="en-US" dirty="0" smtClean="0">
                <a:hlinkClick r:id="rId6"/>
              </a:rPr>
              <a:t>http://www.developer.com/java/other/article.php/3403921/Processing-Image-Pixels-using-Java-Getting-Started.htm</a:t>
            </a:r>
            <a:endParaRPr lang="en-US" dirty="0" smtClean="0"/>
          </a:p>
          <a:p>
            <a:endParaRPr lang="en-US" dirty="0" smtClean="0"/>
          </a:p>
        </p:txBody>
      </p:sp>
      <p:sp>
        <p:nvSpPr>
          <p:cNvPr id="5" name="Rectangle 4"/>
          <p:cNvSpPr/>
          <p:nvPr/>
        </p:nvSpPr>
        <p:spPr>
          <a:xfrm>
            <a:off x="304800" y="3105835"/>
            <a:ext cx="8458200" cy="369332"/>
          </a:xfrm>
          <a:prstGeom prst="rect">
            <a:avLst/>
          </a:prstGeom>
        </p:spPr>
        <p:txBody>
          <a:bodyPr wrap="square">
            <a:spAutoFit/>
          </a:bodyPr>
          <a:lstStyle/>
          <a:p>
            <a:r>
              <a:rPr lang="en-US" dirty="0" smtClean="0"/>
              <a:t>http://www.morethanseven.net/2008/10/13/unit-testing-css-looking-solution/</a:t>
            </a:r>
            <a:endParaRPr lang="en-US" dirty="0"/>
          </a:p>
        </p:txBody>
      </p:sp>
      <p:sp>
        <p:nvSpPr>
          <p:cNvPr id="6" name="Rectangle 5"/>
          <p:cNvSpPr/>
          <p:nvPr/>
        </p:nvSpPr>
        <p:spPr>
          <a:xfrm>
            <a:off x="228600" y="3505200"/>
            <a:ext cx="3243196" cy="369332"/>
          </a:xfrm>
          <a:prstGeom prst="rect">
            <a:avLst/>
          </a:prstGeom>
        </p:spPr>
        <p:txBody>
          <a:bodyPr wrap="none">
            <a:spAutoFit/>
          </a:bodyPr>
          <a:lstStyle/>
          <a:p>
            <a:r>
              <a:rPr lang="en-US" dirty="0" smtClean="0"/>
              <a:t>http://cutycapt.sourceforge.net/</a:t>
            </a:r>
            <a:endParaRPr lang="en-US" dirty="0"/>
          </a:p>
        </p:txBody>
      </p:sp>
      <p:sp>
        <p:nvSpPr>
          <p:cNvPr id="7" name="Rectangle 6"/>
          <p:cNvSpPr/>
          <p:nvPr/>
        </p:nvSpPr>
        <p:spPr>
          <a:xfrm>
            <a:off x="304800" y="4038600"/>
            <a:ext cx="3595023" cy="369332"/>
          </a:xfrm>
          <a:prstGeom prst="rect">
            <a:avLst/>
          </a:prstGeom>
        </p:spPr>
        <p:txBody>
          <a:bodyPr wrap="none">
            <a:spAutoFit/>
          </a:bodyPr>
          <a:lstStyle/>
          <a:p>
            <a:r>
              <a:rPr lang="en-US" dirty="0" smtClean="0"/>
              <a:t>https://visualregressiontesting.com/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hlinkClick r:id="rId2"/>
              </a:rPr>
              <a:t>Image comparison - fast </a:t>
            </a:r>
            <a:r>
              <a:rPr lang="en-US" dirty="0" smtClean="0">
                <a:hlinkClick r:id="rId2"/>
              </a:rPr>
              <a:t>algorithm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Below are three approaches to solving </a:t>
            </a:r>
            <a:r>
              <a:rPr lang="en-US" dirty="0" smtClean="0"/>
              <a:t>this problem </a:t>
            </a:r>
            <a:r>
              <a:rPr lang="en-US" dirty="0"/>
              <a:t>(and there are many others</a:t>
            </a:r>
            <a:r>
              <a:rPr lang="en-US" dirty="0" smtClean="0"/>
              <a:t>):</a:t>
            </a:r>
          </a:p>
          <a:p>
            <a:r>
              <a:rPr lang="en-US" dirty="0"/>
              <a:t>The first is a standard approach in computer vision, </a:t>
            </a:r>
            <a:r>
              <a:rPr lang="en-US" dirty="0" err="1"/>
              <a:t>keypoint</a:t>
            </a:r>
            <a:r>
              <a:rPr lang="en-US" dirty="0"/>
              <a:t> matching. This may require some background knowledge to implement, and can be slow</a:t>
            </a:r>
            <a:r>
              <a:rPr lang="en-US" dirty="0" smtClean="0"/>
              <a:t>.</a:t>
            </a:r>
          </a:p>
          <a:p>
            <a:r>
              <a:rPr lang="en-US" dirty="0"/>
              <a:t>The second method uses only elementary image processing, and is potentially faster than the first approach, and is straightforward to implement. However, what it gains in understandability, it lacks in robustness -- matching fails on scaled, rotated, or discolored images</a:t>
            </a:r>
            <a:r>
              <a:rPr lang="en-US" dirty="0" smtClean="0"/>
              <a:t>.</a:t>
            </a:r>
          </a:p>
          <a:p>
            <a:r>
              <a:rPr lang="en-US" dirty="0"/>
              <a:t>The third method is both fast and robust, but is potentially the hardest to implement.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Keypoint</a:t>
            </a:r>
            <a:r>
              <a:rPr lang="en-US" b="1" dirty="0"/>
              <a:t> Matching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Better than picking 100 random points is picking 100 </a:t>
            </a:r>
            <a:r>
              <a:rPr lang="en-US" i="1" dirty="0"/>
              <a:t>important</a:t>
            </a:r>
            <a:r>
              <a:rPr lang="en-US" dirty="0"/>
              <a:t> points. Certain parts of an image have more information than others (particularly at edges and corners), and these are the ones you'll want to use for smart image matching. Google "</a:t>
            </a:r>
            <a:r>
              <a:rPr lang="en-US" dirty="0" err="1">
                <a:hlinkClick r:id="rId2"/>
              </a:rPr>
              <a:t>keypoint</a:t>
            </a:r>
            <a:r>
              <a:rPr lang="en-US" dirty="0">
                <a:hlinkClick r:id="rId2"/>
              </a:rPr>
              <a:t> extraction</a:t>
            </a:r>
            <a:r>
              <a:rPr lang="en-US" dirty="0"/>
              <a:t>" and "</a:t>
            </a:r>
            <a:r>
              <a:rPr lang="en-US" dirty="0" err="1">
                <a:hlinkClick r:id="rId3"/>
              </a:rPr>
              <a:t>keypoint</a:t>
            </a:r>
            <a:r>
              <a:rPr lang="en-US" dirty="0">
                <a:hlinkClick r:id="rId3"/>
              </a:rPr>
              <a:t> matching</a:t>
            </a:r>
            <a:r>
              <a:rPr lang="en-US" dirty="0"/>
              <a:t>" and you'll find quite a few academic papers on the subject. These days, </a:t>
            </a:r>
            <a:r>
              <a:rPr lang="en-US" dirty="0">
                <a:hlinkClick r:id="rId4"/>
              </a:rPr>
              <a:t>SIFT </a:t>
            </a:r>
            <a:r>
              <a:rPr lang="en-US" dirty="0" err="1">
                <a:hlinkClick r:id="rId4"/>
              </a:rPr>
              <a:t>keypoints</a:t>
            </a:r>
            <a:r>
              <a:rPr lang="en-US" dirty="0"/>
              <a:t> are arguably the most popular, since they can match images under different scales, rotations, and lighting. Some SIFT implementations can be found </a:t>
            </a:r>
            <a:r>
              <a:rPr lang="en-US" dirty="0">
                <a:hlinkClick r:id="rId5"/>
              </a:rPr>
              <a:t>here</a:t>
            </a:r>
            <a:r>
              <a:rPr lang="en-US" dirty="0"/>
              <a:t>.</a:t>
            </a:r>
          </a:p>
          <a:p>
            <a:r>
              <a:rPr lang="en-US" dirty="0"/>
              <a:t>One downside to </a:t>
            </a:r>
            <a:r>
              <a:rPr lang="en-US" dirty="0" err="1"/>
              <a:t>keypoint</a:t>
            </a:r>
            <a:r>
              <a:rPr lang="en-US" dirty="0"/>
              <a:t> matching is the running time of a naive implementation: O(n^2m), where n is the number of </a:t>
            </a:r>
            <a:r>
              <a:rPr lang="en-US" dirty="0" err="1"/>
              <a:t>keypoints</a:t>
            </a:r>
            <a:r>
              <a:rPr lang="en-US" dirty="0"/>
              <a:t> in each image, and m is the number of images in the database. Some clever algorithms might find the closest match faster, like </a:t>
            </a:r>
            <a:r>
              <a:rPr lang="en-US" dirty="0" err="1"/>
              <a:t>quadtrees</a:t>
            </a:r>
            <a:r>
              <a:rPr lang="en-US" dirty="0"/>
              <a:t> or binary space partitioning.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Alternative solution: Histogram method</a:t>
            </a:r>
            <a:endParaRPr lang="en-US" dirty="0"/>
          </a:p>
        </p:txBody>
      </p:sp>
      <p:sp>
        <p:nvSpPr>
          <p:cNvPr id="3" name="Content Placeholder 2"/>
          <p:cNvSpPr>
            <a:spLocks noGrp="1"/>
          </p:cNvSpPr>
          <p:nvPr>
            <p:ph idx="1"/>
          </p:nvPr>
        </p:nvSpPr>
        <p:spPr>
          <a:xfrm>
            <a:off x="152400" y="1600200"/>
            <a:ext cx="8991600" cy="4525963"/>
          </a:xfrm>
        </p:spPr>
        <p:txBody>
          <a:bodyPr>
            <a:noAutofit/>
          </a:bodyPr>
          <a:lstStyle/>
          <a:p>
            <a:r>
              <a:rPr lang="en-US" sz="1200" dirty="0"/>
              <a:t>Another less robust but potentially faster solution is to build feature histograms for each image, and choose the image with the histogram closest to the input image's histogram. I implemented this as an undergrad, and we used 3 color histograms (red, green, and blue), and two texture histograms, direction and scale. I'll give the details below, but I should note that this only worked well for matching images VERY similar to the database images. Re-scaled, rotated, or discolored images can fail with this method, but small changes like cropping won't break the algorithm</a:t>
            </a:r>
          </a:p>
          <a:p>
            <a:r>
              <a:rPr lang="en-US" sz="1200" dirty="0"/>
              <a:t>Computing the color histograms is straightforward -- just pick the range for your histogram buckets, and for each range, tally the number of pixels with a color in that range. For example, consider the "green" histogram, and suppose we choose 4 buckets for our histogram: 0-63, 64-127, 128-191, and 192-255. Then for each pixel, we look at the green value, and add a tally to the appropriate bucket. When we're done tallying, we divide each bucket total by the number of pixels in the entire image to get a normalized histogram for the green channel.</a:t>
            </a:r>
          </a:p>
          <a:p>
            <a:r>
              <a:rPr lang="en-US" sz="1200" dirty="0"/>
              <a:t>For the texture direction histogram, we started by performing edge detection on the image. Each edge point has a normal vector pointing in the direction perpendicular to the edge. We quantized the normal vector's angle into one of 6 buckets between 0 and PI (since edges have 180-degree symmetry, we converted angles between -PI and 0 to be between 0 and PI). After tallying up the number of edge points in each direction, we have an un-normalized histogram representing texture direction, which we normalized by dividing each bucket by the total number of edge points in the image.</a:t>
            </a:r>
          </a:p>
          <a:p>
            <a:r>
              <a:rPr lang="en-US" sz="1200" dirty="0"/>
              <a:t>To compute the texture scale histogram, for each edge point, we measured the distance to the next-closest edge point with the same direction. For example, if edge point A has a direction of 45 degrees, the algorithm walks in that direction until it finds another edge point with a direction of 45 degrees (or within a reasonable deviation). After computing this distance for each edge point, we dump those values into a histogram and normalize it by dividing by the total number of edge points.</a:t>
            </a:r>
          </a:p>
          <a:p>
            <a:r>
              <a:rPr lang="en-US" sz="1200" dirty="0"/>
              <a:t>Now you have 5 histograms for each image. To compare two images, you take the absolute value of the difference between each histogram bucket, and then sum these values. For example, to compare images A and B, we would compute</a:t>
            </a:r>
          </a:p>
          <a:p>
            <a:r>
              <a:rPr lang="en-US" sz="1200" dirty="0" smtClean="0"/>
              <a:t>|A.green_histogram.bucket_1 - B.green_histogram.bucket_1| </a:t>
            </a:r>
            <a:r>
              <a:rPr lang="en-US" sz="1200" dirty="0"/>
              <a:t>for each bucket in the green histogram, and repeat for the other histograms, and then sum up all the results. The smaller the result, the better the match. Repeat for all images in the database, and the match with the smallest result wins. You'd probably want to have a threshold, above which the algorithm concludes that no match was found.</a:t>
            </a:r>
          </a:p>
          <a:p>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Third Choice - </a:t>
            </a:r>
            <a:r>
              <a:rPr lang="en-US" b="1" dirty="0" err="1"/>
              <a:t>Keypoints</a:t>
            </a:r>
            <a:r>
              <a:rPr lang="en-US" b="1" dirty="0"/>
              <a:t> + Decision Trees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A third approach that is probably much faster than the other two is using </a:t>
            </a:r>
            <a:r>
              <a:rPr lang="en-US" dirty="0">
                <a:hlinkClick r:id="rId2"/>
              </a:rPr>
              <a:t>semantic </a:t>
            </a:r>
            <a:r>
              <a:rPr lang="en-US" dirty="0" err="1">
                <a:hlinkClick r:id="rId2"/>
              </a:rPr>
              <a:t>texton</a:t>
            </a:r>
            <a:r>
              <a:rPr lang="en-US" dirty="0">
                <a:hlinkClick r:id="rId2"/>
              </a:rPr>
              <a:t> forests</a:t>
            </a:r>
            <a:r>
              <a:rPr lang="en-US" dirty="0"/>
              <a:t>(PDF). This involves extracting simple </a:t>
            </a:r>
            <a:r>
              <a:rPr lang="en-US" dirty="0" err="1"/>
              <a:t>keypoints</a:t>
            </a:r>
            <a:r>
              <a:rPr lang="en-US" dirty="0"/>
              <a:t> and using a collection decision trees to classify the image. This is faster than simple SIFT </a:t>
            </a:r>
            <a:r>
              <a:rPr lang="en-US" dirty="0" err="1"/>
              <a:t>keypoint</a:t>
            </a:r>
            <a:r>
              <a:rPr lang="en-US" dirty="0"/>
              <a:t> matching, because it avoids the costly matching process, and </a:t>
            </a:r>
            <a:r>
              <a:rPr lang="en-US" dirty="0" err="1"/>
              <a:t>keypoints</a:t>
            </a:r>
            <a:r>
              <a:rPr lang="en-US" dirty="0"/>
              <a:t> are much simpler than SIFT, so </a:t>
            </a:r>
            <a:r>
              <a:rPr lang="en-US" dirty="0" err="1"/>
              <a:t>keypoint</a:t>
            </a:r>
            <a:r>
              <a:rPr lang="en-US" dirty="0"/>
              <a:t> extraction is much faster. However, it preserves the SIFT method's invariance to rotation, scale, and lighting, an important feature that the histogram method lacked.</a:t>
            </a:r>
          </a:p>
          <a:p>
            <a:r>
              <a:rPr lang="en-US" b="1" dirty="0"/>
              <a:t>Update</a:t>
            </a:r>
            <a:r>
              <a:rPr lang="en-US" dirty="0"/>
              <a:t>:</a:t>
            </a:r>
          </a:p>
          <a:p>
            <a:r>
              <a:rPr lang="en-US" dirty="0"/>
              <a:t>My mistake -- the Semantic </a:t>
            </a:r>
            <a:r>
              <a:rPr lang="en-US" dirty="0" err="1"/>
              <a:t>Texton</a:t>
            </a:r>
            <a:r>
              <a:rPr lang="en-US" dirty="0"/>
              <a:t> Forests paper isn't specifically about image matching, but rather region labeling. The original paper that does matching is this one: </a:t>
            </a:r>
            <a:r>
              <a:rPr lang="en-US" dirty="0" err="1">
                <a:hlinkClick r:id="rId3"/>
              </a:rPr>
              <a:t>Keypoint</a:t>
            </a:r>
            <a:r>
              <a:rPr lang="en-US" dirty="0">
                <a:hlinkClick r:id="rId3"/>
              </a:rPr>
              <a:t> Recognition using Randomized Trees</a:t>
            </a:r>
            <a:r>
              <a:rPr lang="en-US" dirty="0"/>
              <a:t>. Also, the papers below continue to develop the ideas and represent the state of the art (c. 2010):</a:t>
            </a:r>
          </a:p>
          <a:p>
            <a:r>
              <a:rPr lang="en-US" dirty="0">
                <a:hlinkClick r:id="rId4"/>
              </a:rPr>
              <a:t>Fast </a:t>
            </a:r>
            <a:r>
              <a:rPr lang="en-US" dirty="0" err="1">
                <a:hlinkClick r:id="rId4"/>
              </a:rPr>
              <a:t>Keypoint</a:t>
            </a:r>
            <a:r>
              <a:rPr lang="en-US" dirty="0">
                <a:hlinkClick r:id="rId4"/>
              </a:rPr>
              <a:t> Recognition using Random Ferns</a:t>
            </a:r>
            <a:r>
              <a:rPr lang="en-US" dirty="0"/>
              <a:t> - faster and more scalable than </a:t>
            </a:r>
            <a:r>
              <a:rPr lang="en-US" dirty="0" err="1"/>
              <a:t>Lepetit</a:t>
            </a:r>
            <a:r>
              <a:rPr lang="en-US" dirty="0"/>
              <a:t> 06</a:t>
            </a:r>
          </a:p>
          <a:p>
            <a:r>
              <a:rPr lang="en-US" strike="sngStrike" dirty="0">
                <a:hlinkClick r:id="rId5"/>
              </a:rPr>
              <a:t>BRIEF: Binary Robust Independent Elementary Features</a:t>
            </a:r>
            <a:r>
              <a:rPr lang="en-US" dirty="0"/>
              <a:t> - less robust but very fast -- I think the goal here is real-time matching on smart phones and other handhelds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 Marvin Framework</a:t>
            </a:r>
          </a:p>
        </p:txBody>
      </p:sp>
      <p:sp>
        <p:nvSpPr>
          <p:cNvPr id="20482" name="AutoShape 2" descr="http://marvinproject.sourceforge.net/en/tutorials/01_introduction/res/marvinArchitectur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3" name="Picture 3" descr="C:\Users\Adarsh\Desktop\Browser\Vid\marvinArchitecture.png"/>
          <p:cNvPicPr>
            <a:picLocks noChangeAspect="1" noChangeArrowheads="1"/>
          </p:cNvPicPr>
          <p:nvPr/>
        </p:nvPicPr>
        <p:blipFill>
          <a:blip r:embed="rId2"/>
          <a:srcRect/>
          <a:stretch>
            <a:fillRect/>
          </a:stretch>
        </p:blipFill>
        <p:spPr bwMode="auto">
          <a:xfrm>
            <a:off x="152400" y="1066800"/>
            <a:ext cx="4953000" cy="5410200"/>
          </a:xfrm>
          <a:prstGeom prst="rect">
            <a:avLst/>
          </a:prstGeom>
          <a:noFill/>
        </p:spPr>
      </p:pic>
      <p:sp>
        <p:nvSpPr>
          <p:cNvPr id="6" name="Rectangle 5"/>
          <p:cNvSpPr/>
          <p:nvPr/>
        </p:nvSpPr>
        <p:spPr>
          <a:xfrm>
            <a:off x="5105400" y="990600"/>
            <a:ext cx="3810000" cy="5693866"/>
          </a:xfrm>
          <a:prstGeom prst="rect">
            <a:avLst/>
          </a:prstGeom>
        </p:spPr>
        <p:txBody>
          <a:bodyPr wrap="square">
            <a:spAutoFit/>
          </a:bodyPr>
          <a:lstStyle/>
          <a:p>
            <a:pPr algn="just"/>
            <a:r>
              <a:rPr lang="en-US" sz="1400" dirty="0"/>
              <a:t>In this first tutorial you are going to know the main concepts behind Marvin Framework. Marvin is a cross-platform, open-source image processing framework that aims to provide a high productive environment. The main goal of the framework is to integrate the efforts from researchers, software developers and end-users in order to improve the usage of image processing applications. Using Marvin, </a:t>
            </a:r>
            <a:r>
              <a:rPr lang="en-US" sz="1400" dirty="0" err="1"/>
              <a:t>reasearchers</a:t>
            </a:r>
            <a:r>
              <a:rPr lang="en-US" sz="1400" dirty="0"/>
              <a:t> can implement image processing </a:t>
            </a:r>
            <a:r>
              <a:rPr lang="en-US" sz="1400" dirty="0" err="1"/>
              <a:t>aproaches</a:t>
            </a:r>
            <a:r>
              <a:rPr lang="en-US" sz="1400" dirty="0"/>
              <a:t> and deliver it as plug-ins. Software developers can incorporate Marvin plug-ins in their applications to provide image processing features. Finally, end-users uses the applications and can give a feedback in order to create a development cycle. Therefore, the architecture of the solutions developed using Marvin can be separated in three layers, as shown in </a:t>
            </a:r>
            <a:r>
              <a:rPr lang="en-US" sz="1400" b="1" dirty="0"/>
              <a:t>Figure 1</a:t>
            </a:r>
            <a:r>
              <a:rPr lang="en-US" sz="1400" dirty="0"/>
              <a:t>. </a:t>
            </a:r>
            <a:endParaRPr lang="en-US" sz="1400" dirty="0" smtClean="0"/>
          </a:p>
          <a:p>
            <a:pPr algn="just"/>
            <a:endParaRPr lang="en-US" sz="1400" dirty="0"/>
          </a:p>
          <a:p>
            <a:pPr algn="just"/>
            <a:r>
              <a:rPr lang="en-US" sz="1400" dirty="0"/>
              <a:t>In the green layer are the features provided by the framework, developed by the Marvin team. In red are the plug-ins, developed by third-parties using the interfaces provided by the framework. Finally, in the blue layer are the final applications, developed by third-parties using the framework interfaces and plug-ins.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852</Words>
  <Application>Microsoft Office PowerPoint</Application>
  <PresentationFormat>On-screen Show (4:3)</PresentationFormat>
  <Paragraphs>34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Image Diff Comparison</vt:lpstr>
      <vt:lpstr>Image comparison - fast algorithm</vt:lpstr>
      <vt:lpstr>Keypoint Matching</vt:lpstr>
      <vt:lpstr>Alternative solution: Histogram method</vt:lpstr>
      <vt:lpstr>Third Choice - Keypoints + Decision Trees</vt:lpstr>
      <vt:lpstr> Marvin Framework</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Diff Comparison</dc:title>
  <dc:creator>Adarsh Maurya</dc:creator>
  <cp:lastModifiedBy>Adarsh Maurya</cp:lastModifiedBy>
  <cp:revision>10</cp:revision>
  <dcterms:created xsi:type="dcterms:W3CDTF">2016-10-01T15:46:18Z</dcterms:created>
  <dcterms:modified xsi:type="dcterms:W3CDTF">2016-10-01T23:30:53Z</dcterms:modified>
</cp:coreProperties>
</file>