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3" r:id="rId3"/>
    <p:sldId id="260" r:id="rId4"/>
    <p:sldId id="261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1B95BE-D842-4B9A-BFDB-D40059C02866}" v="4" dt="2023-07-23T16:26:37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F48D3DE-93A1-40A0-A992-0C239EF3C817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7893-36B6-4024-ABDF-30DE052A8A6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38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D3DE-93A1-40A0-A992-0C239EF3C817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7893-36B6-4024-ABDF-30DE052A8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07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D3DE-93A1-40A0-A992-0C239EF3C817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7893-36B6-4024-ABDF-30DE052A8A6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34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D3DE-93A1-40A0-A992-0C239EF3C817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7893-36B6-4024-ABDF-30DE052A8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05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D3DE-93A1-40A0-A992-0C239EF3C817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7893-36B6-4024-ABDF-30DE052A8A6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52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D3DE-93A1-40A0-A992-0C239EF3C817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7893-36B6-4024-ABDF-30DE052A8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49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D3DE-93A1-40A0-A992-0C239EF3C817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7893-36B6-4024-ABDF-30DE052A8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79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D3DE-93A1-40A0-A992-0C239EF3C817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7893-36B6-4024-ABDF-30DE052A8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21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D3DE-93A1-40A0-A992-0C239EF3C817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7893-36B6-4024-ABDF-30DE052A8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3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D3DE-93A1-40A0-A992-0C239EF3C817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7893-36B6-4024-ABDF-30DE052A8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28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D3DE-93A1-40A0-A992-0C239EF3C817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7893-36B6-4024-ABDF-30DE052A8A6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91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F48D3DE-93A1-40A0-A992-0C239EF3C817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2E7893-36B6-4024-ABDF-30DE052A8A6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38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1A58-C3A3-B0F1-0CCF-F6CC8D149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800" dirty="0"/>
              <a:t>FURNACES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5C805E5-EAD2-89A5-682D-A4768BD5A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</a:t>
            </a:r>
            <a:r>
              <a:rPr lang="en-IN"/>
              <a:t>Adarsh Mishra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67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403B22-B732-9048-9765-A0B15825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17" y="2728735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KOKUSAI Electric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80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0675-50EB-A585-0B07-5FFF5119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chemeClr val="tx1"/>
                </a:solidFill>
                <a:effectLst/>
                <a:latin typeface="Noto Sans JP"/>
              </a:rPr>
              <a:t>TSURUGI-C²</a:t>
            </a:r>
            <a:br>
              <a:rPr lang="en-IN" b="1" i="0" dirty="0">
                <a:solidFill>
                  <a:schemeClr val="tx1"/>
                </a:solidFill>
                <a:effectLst/>
                <a:latin typeface="Noto Sans JP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074C-B21F-4E7A-7B84-A8F6DD42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557121" cy="4195481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Noto Sans JP"/>
              </a:rPr>
              <a:t>Process Applications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Thin film deposition</a:t>
            </a:r>
          </a:p>
          <a:p>
            <a:pPr algn="l"/>
            <a:r>
              <a:rPr lang="en-IN" b="1" i="0" dirty="0">
                <a:effectLst/>
                <a:latin typeface="Noto Sans JP"/>
              </a:rPr>
              <a:t>Features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Noto Sans JP"/>
              </a:rPr>
              <a:t>High performance wafer reactor</a:t>
            </a:r>
            <a:br>
              <a:rPr lang="en-IN" b="0" i="0" dirty="0">
                <a:effectLst/>
                <a:latin typeface="Noto Sans JP"/>
              </a:rPr>
            </a:br>
            <a:r>
              <a:rPr lang="en-IN" b="0" i="0" dirty="0">
                <a:effectLst/>
                <a:latin typeface="Noto Sans JP"/>
              </a:rPr>
              <a:t>ーNew Innovative reactor design provides thickness uniformity improvement with the least loading effect</a:t>
            </a:r>
            <a:br>
              <a:rPr lang="en-IN" b="0" i="0" dirty="0">
                <a:effectLst/>
                <a:latin typeface="Noto Sans JP"/>
              </a:rPr>
            </a:br>
            <a:r>
              <a:rPr lang="en-IN" b="0" i="0" dirty="0">
                <a:effectLst/>
                <a:latin typeface="Noto Sans JP"/>
              </a:rPr>
              <a:t>ーShortens total deposition time dramatically with improved reaction gas purging efficiency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Noto Sans JP"/>
              </a:rPr>
              <a:t>Low particle &amp; high speed wafer transfer automation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Noto Sans JP"/>
              </a:rPr>
              <a:t>High productivity, small footprint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54F10-0292-A88F-6EAF-7CA42F05C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856" y="1853248"/>
            <a:ext cx="3520745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0874-9075-52FA-5212-47A0AB45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 err="1">
                <a:solidFill>
                  <a:schemeClr val="tx1"/>
                </a:solidFill>
                <a:effectLst/>
                <a:latin typeface="Noto Sans JP"/>
              </a:rPr>
              <a:t>AdvancedAce</a:t>
            </a:r>
            <a:r>
              <a:rPr lang="en-IN" b="1" dirty="0">
                <a:solidFill>
                  <a:schemeClr val="tx1"/>
                </a:solidFill>
                <a:latin typeface="Noto Sans JP"/>
              </a:rPr>
              <a:t> </a:t>
            </a:r>
            <a:r>
              <a:rPr lang="en-IN" b="1" i="0" dirty="0">
                <a:solidFill>
                  <a:schemeClr val="tx1"/>
                </a:solidFill>
                <a:effectLst/>
                <a:latin typeface="Noto Sans JP"/>
              </a:rPr>
              <a:t>-300</a:t>
            </a:r>
            <a:br>
              <a:rPr lang="en-IN" b="1" i="0" dirty="0">
                <a:solidFill>
                  <a:schemeClr val="tx1"/>
                </a:solidFill>
                <a:effectLst/>
                <a:latin typeface="Noto Sans JP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B4607-49C7-CB56-A977-1864E5529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174565" cy="419548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i="0" dirty="0">
                <a:effectLst/>
                <a:latin typeface="Noto Sans JP"/>
              </a:rPr>
              <a:t>Process Applications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LP CVD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Oxidation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Annealing (low/high temp.)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Diffusion</a:t>
            </a:r>
          </a:p>
          <a:p>
            <a:pPr algn="l"/>
            <a:r>
              <a:rPr lang="en-US" b="1" i="0" dirty="0">
                <a:effectLst/>
                <a:latin typeface="Noto Sans JP"/>
              </a:rPr>
              <a:t>Features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Achieved high productivity: Improved 1.5times(*) larger lot processing in a time (* Compared with previous model)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Capable of conformal films into deep trench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Realized high accurate, high quality film deposition in low temperature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Health check function (Option)</a:t>
            </a:r>
          </a:p>
          <a:p>
            <a:pPr marL="0" indent="0" algn="l" fontAlgn="t">
              <a:buNone/>
            </a:pPr>
            <a:endParaRPr lang="en-US" b="0" i="0" dirty="0">
              <a:effectLst/>
              <a:latin typeface="Noto Sans JP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997A9E-391D-7F6C-E66C-0864E8D23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801" y="2052918"/>
            <a:ext cx="3154953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6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71E7-6C24-E612-EBA0-EC20B686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chemeClr val="tx1"/>
                </a:solidFill>
                <a:effectLst/>
                <a:latin typeface="Noto Sans JP"/>
              </a:rPr>
              <a:t>VERTRON® Revolution</a:t>
            </a:r>
            <a:br>
              <a:rPr lang="en-IN" b="1" i="0" dirty="0">
                <a:solidFill>
                  <a:schemeClr val="tx1"/>
                </a:solidFill>
                <a:effectLst/>
                <a:latin typeface="Noto Sans JP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9C53-D8FE-B2E0-D875-92A359344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641096" cy="419548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i="0" dirty="0">
                <a:effectLst/>
                <a:latin typeface="Noto Sans JP"/>
              </a:rPr>
              <a:t>Process Applications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LP CVD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Oxidation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Annealing (low/high temp.)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Diffusion</a:t>
            </a:r>
          </a:p>
          <a:p>
            <a:pPr algn="l"/>
            <a:r>
              <a:rPr lang="en-US" b="1" i="0" dirty="0">
                <a:effectLst/>
                <a:latin typeface="Noto Sans JP"/>
              </a:rPr>
              <a:t>Features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Compatible with processes of other models in the proven VERTRON® series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Incorporates the latest 300-mm technology for increased processing speed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High productivity (175 wafers) and low ceiling height (100 wafers) options are also available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Optional atmosphere control to accommodate processes sensitive to oxygen concentration and humidity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Controller architecture has been revamped to improve processing performance and eliminate risk of production stoppage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6939A-7616-838C-3ACE-57B2CBA57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57" y="1853248"/>
            <a:ext cx="2463281" cy="372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3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FAA23E-CF87-9229-DED4-459542748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4"/>
            <a:ext cx="9404723" cy="2235151"/>
          </a:xfrm>
        </p:spPr>
        <p:txBody>
          <a:bodyPr/>
          <a:lstStyle/>
          <a:p>
            <a:pPr algn="ctr"/>
            <a:r>
              <a:rPr lang="en-US" dirty="0"/>
              <a:t>ASML -</a:t>
            </a:r>
            <a:r>
              <a:rPr lang="en-IN" b="0" i="0" dirty="0">
                <a:solidFill>
                  <a:schemeClr val="tx1"/>
                </a:solidFill>
                <a:effectLst/>
                <a:latin typeface="Google Sans"/>
              </a:rPr>
              <a:t>Advanced Semiconductor Materials Lithography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62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F016-B1CB-38F9-1D3C-593C3F040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NeueHaasGrotesk"/>
              </a:rPr>
              <a:t>A lithography system is essentially a projection system. Light is projected through a blueprint of the pattern that will be printed (known as a ‘mask’ or ‘reticle’). The blueprint is four times larger than the intended pattern on the chip. With the pattern encoded in the light, the system’s optics shrink and focus the pattern onto a photosensitive silicon wafer. After the pattern is printed, the system moves the wafer slightly and makes another copy on the wafer.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414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159</TotalTime>
  <Words>299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Integral</vt:lpstr>
      <vt:lpstr>FURNACES</vt:lpstr>
      <vt:lpstr>KOKUSAI Electric</vt:lpstr>
      <vt:lpstr>TSURUGI-C² </vt:lpstr>
      <vt:lpstr>AdvancedAce -300 </vt:lpstr>
      <vt:lpstr>VERTRON® Revolution </vt:lpstr>
      <vt:lpstr>ASML -Advanced Semiconductor Materials Lithography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FURNACES</dc:title>
  <dc:creator>Adarsh Mishra</dc:creator>
  <cp:lastModifiedBy>Adarsh Mishra</cp:lastModifiedBy>
  <cp:revision>5</cp:revision>
  <dcterms:created xsi:type="dcterms:W3CDTF">2023-07-16T18:15:03Z</dcterms:created>
  <dcterms:modified xsi:type="dcterms:W3CDTF">2023-07-23T16:27:41Z</dcterms:modified>
</cp:coreProperties>
</file>