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quickStyle5.xml" ContentType="application/vnd.openxmlformats-officedocument.drawingml.diagramStyl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312" r:id="rId3"/>
    <p:sldId id="284" r:id="rId4"/>
    <p:sldId id="285" r:id="rId5"/>
    <p:sldId id="286" r:id="rId6"/>
    <p:sldId id="288" r:id="rId7"/>
    <p:sldId id="287" r:id="rId8"/>
    <p:sldId id="289" r:id="rId9"/>
    <p:sldId id="290" r:id="rId10"/>
    <p:sldId id="291" r:id="rId11"/>
    <p:sldId id="292" r:id="rId12"/>
    <p:sldId id="293" r:id="rId13"/>
    <p:sldId id="274" r:id="rId14"/>
    <p:sldId id="275" r:id="rId15"/>
    <p:sldId id="276" r:id="rId16"/>
    <p:sldId id="277" r:id="rId17"/>
    <p:sldId id="278" r:id="rId18"/>
    <p:sldId id="279" r:id="rId19"/>
    <p:sldId id="280" r:id="rId20"/>
    <p:sldId id="281" r:id="rId21"/>
    <p:sldId id="282" r:id="rId22"/>
    <p:sldId id="283" r:id="rId23"/>
    <p:sldId id="313" r:id="rId24"/>
    <p:sldId id="314" r:id="rId25"/>
    <p:sldId id="315" r:id="rId26"/>
    <p:sldId id="316" r:id="rId27"/>
    <p:sldId id="258" r:id="rId28"/>
    <p:sldId id="259" r:id="rId29"/>
    <p:sldId id="260" r:id="rId30"/>
    <p:sldId id="261" r:id="rId31"/>
    <p:sldId id="262" r:id="rId32"/>
    <p:sldId id="263" r:id="rId33"/>
    <p:sldId id="264" r:id="rId34"/>
    <p:sldId id="265" r:id="rId35"/>
    <p:sldId id="266" r:id="rId36"/>
    <p:sldId id="268" r:id="rId37"/>
    <p:sldId id="267" r:id="rId38"/>
    <p:sldId id="269" r:id="rId39"/>
    <p:sldId id="270" r:id="rId40"/>
    <p:sldId id="271" r:id="rId41"/>
    <p:sldId id="272" r:id="rId42"/>
    <p:sldId id="27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D7F111-AD43-43B2-B47D-1872AF1B367A}" type="doc">
      <dgm:prSet loTypeId="urn:microsoft.com/office/officeart/2005/8/layout/chevron2" loCatId="list" qsTypeId="urn:microsoft.com/office/officeart/2005/8/quickstyle/simple1" qsCatId="simple" csTypeId="urn:microsoft.com/office/officeart/2005/8/colors/colorful1" csCatId="colorful" phldr="1"/>
      <dgm:spPr/>
      <dgm:t>
        <a:bodyPr/>
        <a:lstStyle/>
        <a:p>
          <a:endParaRPr lang="en-US"/>
        </a:p>
      </dgm:t>
    </dgm:pt>
    <dgm:pt modelId="{1E5A1BDE-C655-4033-9985-366FECED4E92}">
      <dgm:prSet phldrT="[Text]"/>
      <dgm:spPr/>
      <dgm:t>
        <a:bodyPr/>
        <a:lstStyle/>
        <a:p>
          <a:r>
            <a:rPr lang="en-IN" b="1" dirty="0" smtClean="0">
              <a:latin typeface="Times New Roman" pitchFamily="18" charset="0"/>
              <a:cs typeface="Times New Roman" pitchFamily="18" charset="0"/>
            </a:rPr>
            <a:t>Priming</a:t>
          </a:r>
          <a:endParaRPr lang="en-US" b="1" dirty="0">
            <a:latin typeface="Times New Roman" pitchFamily="18" charset="0"/>
            <a:cs typeface="Times New Roman" pitchFamily="18" charset="0"/>
          </a:endParaRPr>
        </a:p>
      </dgm:t>
    </dgm:pt>
    <dgm:pt modelId="{FBA6C8FB-B129-40C5-88B2-59019E68FE9E}" type="parTrans" cxnId="{CE78F7E4-A307-42BD-82D2-F675045CDE3A}">
      <dgm:prSet/>
      <dgm:spPr/>
      <dgm:t>
        <a:bodyPr/>
        <a:lstStyle/>
        <a:p>
          <a:endParaRPr lang="en-US"/>
        </a:p>
      </dgm:t>
    </dgm:pt>
    <dgm:pt modelId="{2BEA3A67-335D-4281-A1E3-78C27703D97D}" type="sibTrans" cxnId="{CE78F7E4-A307-42BD-82D2-F675045CDE3A}">
      <dgm:prSet/>
      <dgm:spPr/>
      <dgm:t>
        <a:bodyPr/>
        <a:lstStyle/>
        <a:p>
          <a:endParaRPr lang="en-US"/>
        </a:p>
      </dgm:t>
    </dgm:pt>
    <dgm:pt modelId="{88B53EEF-CC4D-47EF-B519-FA79C0A1D0B2}">
      <dgm:prSet phldrT="[Text]" custT="1"/>
      <dgm:spPr/>
      <dgm:t>
        <a:bodyPr/>
        <a:lstStyle/>
        <a:p>
          <a:pPr algn="just"/>
          <a:r>
            <a:rPr lang="en-IN" sz="1900" dirty="0" smtClean="0">
              <a:latin typeface="Times New Roman" pitchFamily="18" charset="0"/>
              <a:cs typeface="Times New Roman" pitchFamily="18" charset="0"/>
            </a:rPr>
            <a:t>Wafer is coated with a primer (HMDS).</a:t>
          </a:r>
          <a:endParaRPr lang="en-US" sz="1900" dirty="0">
            <a:latin typeface="Times New Roman" pitchFamily="18" charset="0"/>
            <a:cs typeface="Times New Roman" pitchFamily="18" charset="0"/>
          </a:endParaRPr>
        </a:p>
      </dgm:t>
    </dgm:pt>
    <dgm:pt modelId="{F6D86024-338D-4FE5-9EEF-EFD25E095E21}" type="parTrans" cxnId="{F29897B3-5DA3-4EA4-854B-719BC347E3DF}">
      <dgm:prSet/>
      <dgm:spPr/>
      <dgm:t>
        <a:bodyPr/>
        <a:lstStyle/>
        <a:p>
          <a:endParaRPr lang="en-US"/>
        </a:p>
      </dgm:t>
    </dgm:pt>
    <dgm:pt modelId="{7DFE76D4-08BF-46EB-9A87-640FE0C07D46}" type="sibTrans" cxnId="{F29897B3-5DA3-4EA4-854B-719BC347E3DF}">
      <dgm:prSet/>
      <dgm:spPr/>
      <dgm:t>
        <a:bodyPr/>
        <a:lstStyle/>
        <a:p>
          <a:endParaRPr lang="en-US"/>
        </a:p>
      </dgm:t>
    </dgm:pt>
    <dgm:pt modelId="{6C373801-162D-4D2A-9EFF-37CEC72CE784}">
      <dgm:prSet phldrT="[Text]" custT="1"/>
      <dgm:spPr/>
      <dgm:t>
        <a:bodyPr/>
        <a:lstStyle/>
        <a:p>
          <a:pPr algn="just"/>
          <a:r>
            <a:rPr lang="en-IN" sz="1900" dirty="0" smtClean="0">
              <a:latin typeface="Times New Roman" pitchFamily="18" charset="0"/>
              <a:cs typeface="Times New Roman" pitchFamily="18" charset="0"/>
            </a:rPr>
            <a:t>This is done to ensure the photo resist adhesion to the surface. </a:t>
          </a:r>
          <a:endParaRPr lang="en-US" sz="1900" dirty="0">
            <a:latin typeface="Times New Roman" pitchFamily="18" charset="0"/>
            <a:cs typeface="Times New Roman" pitchFamily="18" charset="0"/>
          </a:endParaRPr>
        </a:p>
      </dgm:t>
    </dgm:pt>
    <dgm:pt modelId="{06D350C9-8EE1-458B-8C77-D44E2E792DB5}" type="parTrans" cxnId="{33A40ECD-00F4-4562-88E1-986D3AB375C6}">
      <dgm:prSet/>
      <dgm:spPr/>
      <dgm:t>
        <a:bodyPr/>
        <a:lstStyle/>
        <a:p>
          <a:endParaRPr lang="en-US"/>
        </a:p>
      </dgm:t>
    </dgm:pt>
    <dgm:pt modelId="{27832612-DCA0-4634-8CE2-B828DB7AF726}" type="sibTrans" cxnId="{33A40ECD-00F4-4562-88E1-986D3AB375C6}">
      <dgm:prSet/>
      <dgm:spPr/>
      <dgm:t>
        <a:bodyPr/>
        <a:lstStyle/>
        <a:p>
          <a:endParaRPr lang="en-US"/>
        </a:p>
      </dgm:t>
    </dgm:pt>
    <dgm:pt modelId="{A16C527F-C2A1-4F6A-BBC1-7325CDEB97DC}">
      <dgm:prSet phldrT="[Text]"/>
      <dgm:spPr/>
      <dgm:t>
        <a:bodyPr/>
        <a:lstStyle/>
        <a:p>
          <a:r>
            <a:rPr lang="en-US" dirty="0" smtClean="0">
              <a:latin typeface="Times New Roman" pitchFamily="18" charset="0"/>
              <a:cs typeface="Times New Roman" pitchFamily="18" charset="0"/>
            </a:rPr>
            <a:t>ARC</a:t>
          </a:r>
          <a:endParaRPr lang="en-US" dirty="0">
            <a:latin typeface="Times New Roman" pitchFamily="18" charset="0"/>
            <a:cs typeface="Times New Roman" pitchFamily="18" charset="0"/>
          </a:endParaRPr>
        </a:p>
      </dgm:t>
    </dgm:pt>
    <dgm:pt modelId="{D1ACC9A6-996E-4984-A228-2BCDB7549FF3}" type="parTrans" cxnId="{026F525D-B0B6-406D-A1FB-1F856DB24831}">
      <dgm:prSet/>
      <dgm:spPr/>
      <dgm:t>
        <a:bodyPr/>
        <a:lstStyle/>
        <a:p>
          <a:endParaRPr lang="en-US"/>
        </a:p>
      </dgm:t>
    </dgm:pt>
    <dgm:pt modelId="{4BB9F5D4-DF41-4466-A844-78872C3ADB5A}" type="sibTrans" cxnId="{026F525D-B0B6-406D-A1FB-1F856DB24831}">
      <dgm:prSet/>
      <dgm:spPr/>
      <dgm:t>
        <a:bodyPr/>
        <a:lstStyle/>
        <a:p>
          <a:endParaRPr lang="en-US"/>
        </a:p>
      </dgm:t>
    </dgm:pt>
    <dgm:pt modelId="{5BBDF7C7-1A7F-413D-BA99-2226A13BF2FB}">
      <dgm:prSet phldrT="[Text]" custT="1"/>
      <dgm:spPr/>
      <dgm:t>
        <a:bodyPr/>
        <a:lstStyle/>
        <a:p>
          <a:pPr algn="just"/>
          <a:r>
            <a:rPr lang="en-US" sz="2000" dirty="0" smtClean="0">
              <a:latin typeface="Times New Roman" pitchFamily="18" charset="0"/>
              <a:cs typeface="Times New Roman" pitchFamily="18" charset="0"/>
            </a:rPr>
            <a:t>An anti-reflective coating is applied to the substrate to minimize reflection and enhance the contrast during the exposure step.</a:t>
          </a:r>
          <a:endParaRPr lang="en-US" sz="2000" dirty="0">
            <a:latin typeface="Times New Roman" pitchFamily="18" charset="0"/>
            <a:cs typeface="Times New Roman" pitchFamily="18" charset="0"/>
          </a:endParaRPr>
        </a:p>
      </dgm:t>
    </dgm:pt>
    <dgm:pt modelId="{9AFCE63C-2B2B-4BA9-A6A1-D6706284C17A}" type="parTrans" cxnId="{9801DA4C-57FC-4938-BA57-B0F7051AC7FC}">
      <dgm:prSet/>
      <dgm:spPr/>
      <dgm:t>
        <a:bodyPr/>
        <a:lstStyle/>
        <a:p>
          <a:endParaRPr lang="en-US"/>
        </a:p>
      </dgm:t>
    </dgm:pt>
    <dgm:pt modelId="{1498E3B6-ECD9-426E-B31D-24B4ECF1D38A}" type="sibTrans" cxnId="{9801DA4C-57FC-4938-BA57-B0F7051AC7FC}">
      <dgm:prSet/>
      <dgm:spPr/>
      <dgm:t>
        <a:bodyPr/>
        <a:lstStyle/>
        <a:p>
          <a:endParaRPr lang="en-US"/>
        </a:p>
      </dgm:t>
    </dgm:pt>
    <dgm:pt modelId="{DB0C4D1D-84A6-4BB8-9EA8-014832A44052}">
      <dgm:prSet phldrT="[Text]" custT="1"/>
      <dgm:spPr/>
      <dgm:t>
        <a:bodyPr/>
        <a:lstStyle/>
        <a:p>
          <a:pPr algn="just"/>
          <a:r>
            <a:rPr lang="en-US" sz="1550" dirty="0" smtClean="0"/>
            <a:t> </a:t>
          </a:r>
          <a:r>
            <a:rPr lang="en-US" sz="1900" dirty="0" smtClean="0">
              <a:latin typeface="Times New Roman" pitchFamily="18" charset="0"/>
              <a:cs typeface="Times New Roman" pitchFamily="18" charset="0"/>
            </a:rPr>
            <a:t>Pre heating of the wafer is done to remove any moisture present.</a:t>
          </a:r>
          <a:endParaRPr lang="en-US" sz="1900" dirty="0">
            <a:latin typeface="Times New Roman" pitchFamily="18" charset="0"/>
            <a:cs typeface="Times New Roman" pitchFamily="18" charset="0"/>
          </a:endParaRPr>
        </a:p>
      </dgm:t>
    </dgm:pt>
    <dgm:pt modelId="{0C2B7157-18B1-41F4-8DEF-FAEDD7E09F23}" type="parTrans" cxnId="{5B3DB20E-61E9-4F76-9DD1-49C46E615FC9}">
      <dgm:prSet/>
      <dgm:spPr/>
      <dgm:t>
        <a:bodyPr/>
        <a:lstStyle/>
        <a:p>
          <a:endParaRPr lang="en-US"/>
        </a:p>
      </dgm:t>
    </dgm:pt>
    <dgm:pt modelId="{F2572FD4-660B-4B8F-B094-BE0151A3E586}" type="sibTrans" cxnId="{5B3DB20E-61E9-4F76-9DD1-49C46E615FC9}">
      <dgm:prSet/>
      <dgm:spPr/>
      <dgm:t>
        <a:bodyPr/>
        <a:lstStyle/>
        <a:p>
          <a:endParaRPr lang="en-US"/>
        </a:p>
      </dgm:t>
    </dgm:pt>
    <dgm:pt modelId="{2920DDCA-6A4A-4552-A11F-D0CF41D68B72}">
      <dgm:prSet phldrT="[Text]" custT="1"/>
      <dgm:spPr/>
      <dgm:t>
        <a:bodyPr/>
        <a:lstStyle/>
        <a:p>
          <a:pPr algn="just"/>
          <a:r>
            <a:rPr lang="en-US" sz="1900" dirty="0" smtClean="0">
              <a:latin typeface="Times New Roman" pitchFamily="18" charset="0"/>
              <a:cs typeface="Times New Roman" pitchFamily="18" charset="0"/>
            </a:rPr>
            <a:t> </a:t>
          </a:r>
          <a:r>
            <a:rPr lang="en-IN" sz="1900" dirty="0" smtClean="0">
              <a:latin typeface="Times New Roman" pitchFamily="18" charset="0"/>
              <a:cs typeface="Times New Roman" pitchFamily="18" charset="0"/>
            </a:rPr>
            <a:t>The wafer is placed on a chill plate to ensure that the coated resist does not evaporate too rapidly due to its high temperature</a:t>
          </a:r>
          <a:r>
            <a:rPr lang="en-IN" sz="1550" dirty="0" smtClean="0"/>
            <a:t>.</a:t>
          </a:r>
          <a:endParaRPr lang="en-US" sz="1550" dirty="0"/>
        </a:p>
      </dgm:t>
    </dgm:pt>
    <dgm:pt modelId="{653AD5DA-C3BB-4FEF-A208-D310832189B7}" type="parTrans" cxnId="{08ECF284-0AEB-46BC-A5BB-BF4B25410A4F}">
      <dgm:prSet/>
      <dgm:spPr/>
      <dgm:t>
        <a:bodyPr/>
        <a:lstStyle/>
        <a:p>
          <a:endParaRPr lang="en-US"/>
        </a:p>
      </dgm:t>
    </dgm:pt>
    <dgm:pt modelId="{21069BCD-19A1-43F9-A471-607FF6684065}" type="sibTrans" cxnId="{08ECF284-0AEB-46BC-A5BB-BF4B25410A4F}">
      <dgm:prSet/>
      <dgm:spPr/>
      <dgm:t>
        <a:bodyPr/>
        <a:lstStyle/>
        <a:p>
          <a:endParaRPr lang="en-US"/>
        </a:p>
      </dgm:t>
    </dgm:pt>
    <dgm:pt modelId="{7E933823-F0C2-4DAF-B515-FDC08380F751}" type="pres">
      <dgm:prSet presAssocID="{08D7F111-AD43-43B2-B47D-1872AF1B367A}" presName="linearFlow" presStyleCnt="0">
        <dgm:presLayoutVars>
          <dgm:dir/>
          <dgm:animLvl val="lvl"/>
          <dgm:resizeHandles val="exact"/>
        </dgm:presLayoutVars>
      </dgm:prSet>
      <dgm:spPr/>
      <dgm:t>
        <a:bodyPr/>
        <a:lstStyle/>
        <a:p>
          <a:endParaRPr lang="en-US"/>
        </a:p>
      </dgm:t>
    </dgm:pt>
    <dgm:pt modelId="{CF4A0653-B871-4AD9-B3C9-A21D5D7AC31F}" type="pres">
      <dgm:prSet presAssocID="{1E5A1BDE-C655-4033-9985-366FECED4E92}" presName="composite" presStyleCnt="0"/>
      <dgm:spPr/>
    </dgm:pt>
    <dgm:pt modelId="{7E52F7B1-BF9A-449F-8076-780BA08016F5}" type="pres">
      <dgm:prSet presAssocID="{1E5A1BDE-C655-4033-9985-366FECED4E92}" presName="parentText" presStyleLbl="alignNode1" presStyleIdx="0" presStyleCnt="2">
        <dgm:presLayoutVars>
          <dgm:chMax val="1"/>
          <dgm:bulletEnabled val="1"/>
        </dgm:presLayoutVars>
      </dgm:prSet>
      <dgm:spPr/>
      <dgm:t>
        <a:bodyPr/>
        <a:lstStyle/>
        <a:p>
          <a:endParaRPr lang="en-US"/>
        </a:p>
      </dgm:t>
    </dgm:pt>
    <dgm:pt modelId="{55C33C40-DC33-435E-9F36-362DEF488575}" type="pres">
      <dgm:prSet presAssocID="{1E5A1BDE-C655-4033-9985-366FECED4E92}" presName="descendantText" presStyleLbl="alignAcc1" presStyleIdx="0" presStyleCnt="2" custScaleY="167696" custLinFactNeighborX="1134" custLinFactNeighborY="1163">
        <dgm:presLayoutVars>
          <dgm:bulletEnabled val="1"/>
        </dgm:presLayoutVars>
      </dgm:prSet>
      <dgm:spPr/>
      <dgm:t>
        <a:bodyPr/>
        <a:lstStyle/>
        <a:p>
          <a:endParaRPr lang="en-US"/>
        </a:p>
      </dgm:t>
    </dgm:pt>
    <dgm:pt modelId="{82ECA80F-1989-49D7-A974-7C7B61ECE620}" type="pres">
      <dgm:prSet presAssocID="{2BEA3A67-335D-4281-A1E3-78C27703D97D}" presName="sp" presStyleCnt="0"/>
      <dgm:spPr/>
    </dgm:pt>
    <dgm:pt modelId="{A8B9A664-A6B8-47A9-8D77-384023B11619}" type="pres">
      <dgm:prSet presAssocID="{A16C527F-C2A1-4F6A-BBC1-7325CDEB97DC}" presName="composite" presStyleCnt="0"/>
      <dgm:spPr/>
    </dgm:pt>
    <dgm:pt modelId="{0F9AF73E-47A2-408E-84D6-CB3D5BA7F217}" type="pres">
      <dgm:prSet presAssocID="{A16C527F-C2A1-4F6A-BBC1-7325CDEB97DC}" presName="parentText" presStyleLbl="alignNode1" presStyleIdx="1" presStyleCnt="2" custLinFactNeighborY="3181">
        <dgm:presLayoutVars>
          <dgm:chMax val="1"/>
          <dgm:bulletEnabled val="1"/>
        </dgm:presLayoutVars>
      </dgm:prSet>
      <dgm:spPr/>
      <dgm:t>
        <a:bodyPr/>
        <a:lstStyle/>
        <a:p>
          <a:endParaRPr lang="en-US"/>
        </a:p>
      </dgm:t>
    </dgm:pt>
    <dgm:pt modelId="{FD47F989-E2BC-4191-BE8D-F1FBF89C26A3}" type="pres">
      <dgm:prSet presAssocID="{A16C527F-C2A1-4F6A-BBC1-7325CDEB97DC}" presName="descendantText" presStyleLbl="alignAcc1" presStyleIdx="1" presStyleCnt="2" custLinFactNeighborX="562" custLinFactNeighborY="10523">
        <dgm:presLayoutVars>
          <dgm:bulletEnabled val="1"/>
        </dgm:presLayoutVars>
      </dgm:prSet>
      <dgm:spPr/>
      <dgm:t>
        <a:bodyPr/>
        <a:lstStyle/>
        <a:p>
          <a:endParaRPr lang="en-US"/>
        </a:p>
      </dgm:t>
    </dgm:pt>
  </dgm:ptLst>
  <dgm:cxnLst>
    <dgm:cxn modelId="{08ECF284-0AEB-46BC-A5BB-BF4B25410A4F}" srcId="{1E5A1BDE-C655-4033-9985-366FECED4E92}" destId="{2920DDCA-6A4A-4552-A11F-D0CF41D68B72}" srcOrd="3" destOrd="0" parTransId="{653AD5DA-C3BB-4FEF-A208-D310832189B7}" sibTransId="{21069BCD-19A1-43F9-A471-607FF6684065}"/>
    <dgm:cxn modelId="{F29897B3-5DA3-4EA4-854B-719BC347E3DF}" srcId="{1E5A1BDE-C655-4033-9985-366FECED4E92}" destId="{88B53EEF-CC4D-47EF-B519-FA79C0A1D0B2}" srcOrd="1" destOrd="0" parTransId="{F6D86024-338D-4FE5-9EEF-EFD25E095E21}" sibTransId="{7DFE76D4-08BF-46EB-9A87-640FE0C07D46}"/>
    <dgm:cxn modelId="{A07B4ED2-C50E-485B-9651-6CC4979D2444}" type="presOf" srcId="{6C373801-162D-4D2A-9EFF-37CEC72CE784}" destId="{55C33C40-DC33-435E-9F36-362DEF488575}" srcOrd="0" destOrd="2" presId="urn:microsoft.com/office/officeart/2005/8/layout/chevron2"/>
    <dgm:cxn modelId="{8F304584-C891-4C65-BED8-A43CDBC618B5}" type="presOf" srcId="{88B53EEF-CC4D-47EF-B519-FA79C0A1D0B2}" destId="{55C33C40-DC33-435E-9F36-362DEF488575}" srcOrd="0" destOrd="1" presId="urn:microsoft.com/office/officeart/2005/8/layout/chevron2"/>
    <dgm:cxn modelId="{6E165AA1-6A1B-45DA-8C23-CACF2CB62FF7}" type="presOf" srcId="{1E5A1BDE-C655-4033-9985-366FECED4E92}" destId="{7E52F7B1-BF9A-449F-8076-780BA08016F5}" srcOrd="0" destOrd="0" presId="urn:microsoft.com/office/officeart/2005/8/layout/chevron2"/>
    <dgm:cxn modelId="{63B79A24-0BD8-4AA0-A4E0-42C1131D6D14}" type="presOf" srcId="{5BBDF7C7-1A7F-413D-BA99-2226A13BF2FB}" destId="{FD47F989-E2BC-4191-BE8D-F1FBF89C26A3}" srcOrd="0" destOrd="0" presId="urn:microsoft.com/office/officeart/2005/8/layout/chevron2"/>
    <dgm:cxn modelId="{D3E3A7D3-370D-45CB-BF3F-1AC942C70217}" type="presOf" srcId="{A16C527F-C2A1-4F6A-BBC1-7325CDEB97DC}" destId="{0F9AF73E-47A2-408E-84D6-CB3D5BA7F217}" srcOrd="0" destOrd="0" presId="urn:microsoft.com/office/officeart/2005/8/layout/chevron2"/>
    <dgm:cxn modelId="{026F525D-B0B6-406D-A1FB-1F856DB24831}" srcId="{08D7F111-AD43-43B2-B47D-1872AF1B367A}" destId="{A16C527F-C2A1-4F6A-BBC1-7325CDEB97DC}" srcOrd="1" destOrd="0" parTransId="{D1ACC9A6-996E-4984-A228-2BCDB7549FF3}" sibTransId="{4BB9F5D4-DF41-4466-A844-78872C3ADB5A}"/>
    <dgm:cxn modelId="{CB3B50F6-46E7-4B14-89F0-814DBD1AE0D1}" type="presOf" srcId="{DB0C4D1D-84A6-4BB8-9EA8-014832A44052}" destId="{55C33C40-DC33-435E-9F36-362DEF488575}" srcOrd="0" destOrd="0" presId="urn:microsoft.com/office/officeart/2005/8/layout/chevron2"/>
    <dgm:cxn modelId="{5B3DB20E-61E9-4F76-9DD1-49C46E615FC9}" srcId="{1E5A1BDE-C655-4033-9985-366FECED4E92}" destId="{DB0C4D1D-84A6-4BB8-9EA8-014832A44052}" srcOrd="0" destOrd="0" parTransId="{0C2B7157-18B1-41F4-8DEF-FAEDD7E09F23}" sibTransId="{F2572FD4-660B-4B8F-B094-BE0151A3E586}"/>
    <dgm:cxn modelId="{9801DA4C-57FC-4938-BA57-B0F7051AC7FC}" srcId="{A16C527F-C2A1-4F6A-BBC1-7325CDEB97DC}" destId="{5BBDF7C7-1A7F-413D-BA99-2226A13BF2FB}" srcOrd="0" destOrd="0" parTransId="{9AFCE63C-2B2B-4BA9-A6A1-D6706284C17A}" sibTransId="{1498E3B6-ECD9-426E-B31D-24B4ECF1D38A}"/>
    <dgm:cxn modelId="{5E13D4D4-DF4A-46B5-B3DB-5CD0A6750475}" type="presOf" srcId="{08D7F111-AD43-43B2-B47D-1872AF1B367A}" destId="{7E933823-F0C2-4DAF-B515-FDC08380F751}" srcOrd="0" destOrd="0" presId="urn:microsoft.com/office/officeart/2005/8/layout/chevron2"/>
    <dgm:cxn modelId="{33A40ECD-00F4-4562-88E1-986D3AB375C6}" srcId="{1E5A1BDE-C655-4033-9985-366FECED4E92}" destId="{6C373801-162D-4D2A-9EFF-37CEC72CE784}" srcOrd="2" destOrd="0" parTransId="{06D350C9-8EE1-458B-8C77-D44E2E792DB5}" sibTransId="{27832612-DCA0-4634-8CE2-B828DB7AF726}"/>
    <dgm:cxn modelId="{CE78F7E4-A307-42BD-82D2-F675045CDE3A}" srcId="{08D7F111-AD43-43B2-B47D-1872AF1B367A}" destId="{1E5A1BDE-C655-4033-9985-366FECED4E92}" srcOrd="0" destOrd="0" parTransId="{FBA6C8FB-B129-40C5-88B2-59019E68FE9E}" sibTransId="{2BEA3A67-335D-4281-A1E3-78C27703D97D}"/>
    <dgm:cxn modelId="{A3DBF2C0-E897-464D-81F4-DC62178A04A8}" type="presOf" srcId="{2920DDCA-6A4A-4552-A11F-D0CF41D68B72}" destId="{55C33C40-DC33-435E-9F36-362DEF488575}" srcOrd="0" destOrd="3" presId="urn:microsoft.com/office/officeart/2005/8/layout/chevron2"/>
    <dgm:cxn modelId="{3EC96AF2-0BE3-4056-9060-7AE467B67CB1}" type="presParOf" srcId="{7E933823-F0C2-4DAF-B515-FDC08380F751}" destId="{CF4A0653-B871-4AD9-B3C9-A21D5D7AC31F}" srcOrd="0" destOrd="0" presId="urn:microsoft.com/office/officeart/2005/8/layout/chevron2"/>
    <dgm:cxn modelId="{9E367913-E797-41CC-AE21-46D7FC32FA06}" type="presParOf" srcId="{CF4A0653-B871-4AD9-B3C9-A21D5D7AC31F}" destId="{7E52F7B1-BF9A-449F-8076-780BA08016F5}" srcOrd="0" destOrd="0" presId="urn:microsoft.com/office/officeart/2005/8/layout/chevron2"/>
    <dgm:cxn modelId="{111C1C4B-7106-4A41-BD20-CA7976EC2AC0}" type="presParOf" srcId="{CF4A0653-B871-4AD9-B3C9-A21D5D7AC31F}" destId="{55C33C40-DC33-435E-9F36-362DEF488575}" srcOrd="1" destOrd="0" presId="urn:microsoft.com/office/officeart/2005/8/layout/chevron2"/>
    <dgm:cxn modelId="{9E5333AD-299E-494B-9479-E4D34F67F884}" type="presParOf" srcId="{7E933823-F0C2-4DAF-B515-FDC08380F751}" destId="{82ECA80F-1989-49D7-A974-7C7B61ECE620}" srcOrd="1" destOrd="0" presId="urn:microsoft.com/office/officeart/2005/8/layout/chevron2"/>
    <dgm:cxn modelId="{288BC858-4886-4DB3-9411-5CC91A34FE5D}" type="presParOf" srcId="{7E933823-F0C2-4DAF-B515-FDC08380F751}" destId="{A8B9A664-A6B8-47A9-8D77-384023B11619}" srcOrd="2" destOrd="0" presId="urn:microsoft.com/office/officeart/2005/8/layout/chevron2"/>
    <dgm:cxn modelId="{50256338-68FF-4494-8E4B-CC4B7D97041B}" type="presParOf" srcId="{A8B9A664-A6B8-47A9-8D77-384023B11619}" destId="{0F9AF73E-47A2-408E-84D6-CB3D5BA7F217}" srcOrd="0" destOrd="0" presId="urn:microsoft.com/office/officeart/2005/8/layout/chevron2"/>
    <dgm:cxn modelId="{2E34856D-781B-47E0-AC98-E539A84CC8C3}" type="presParOf" srcId="{A8B9A664-A6B8-47A9-8D77-384023B11619}" destId="{FD47F989-E2BC-4191-BE8D-F1FBF89C26A3}" srcOrd="1" destOrd="0" presId="urn:microsoft.com/office/officeart/2005/8/layout/chevron2"/>
  </dgm:cxnLst>
  <dgm:bg/>
  <dgm:whole/>
</dgm:dataModel>
</file>

<file path=ppt/diagrams/data2.xml><?xml version="1.0" encoding="utf-8"?>
<dgm:dataModel xmlns:dgm="http://schemas.openxmlformats.org/drawingml/2006/diagram" xmlns:a="http://schemas.openxmlformats.org/drawingml/2006/main">
  <dgm:ptLst>
    <dgm:pt modelId="{A740D562-EA38-44C5-BB25-0D7A5DA539CE}" type="doc">
      <dgm:prSet loTypeId="urn:microsoft.com/office/officeart/2005/8/layout/chevron2" loCatId="list" qsTypeId="urn:microsoft.com/office/officeart/2005/8/quickstyle/simple1" qsCatId="simple" csTypeId="urn:microsoft.com/office/officeart/2005/8/colors/colorful1" csCatId="colorful" phldr="1"/>
      <dgm:spPr/>
      <dgm:t>
        <a:bodyPr/>
        <a:lstStyle/>
        <a:p>
          <a:endParaRPr lang="en-US"/>
        </a:p>
      </dgm:t>
    </dgm:pt>
    <dgm:pt modelId="{CD2BF950-7107-497A-90C6-8834AE6B059F}">
      <dgm:prSet phldrT="[Text]"/>
      <dgm:spPr/>
      <dgm:t>
        <a:bodyPr/>
        <a:lstStyle/>
        <a:p>
          <a:r>
            <a:rPr lang="en-US" dirty="0" smtClean="0">
              <a:latin typeface="Times New Roman" pitchFamily="18" charset="0"/>
              <a:cs typeface="Times New Roman" pitchFamily="18" charset="0"/>
            </a:rPr>
            <a:t>Photoresist</a:t>
          </a:r>
          <a:endParaRPr lang="en-US" dirty="0">
            <a:latin typeface="Times New Roman" pitchFamily="18" charset="0"/>
            <a:cs typeface="Times New Roman" pitchFamily="18" charset="0"/>
          </a:endParaRPr>
        </a:p>
      </dgm:t>
    </dgm:pt>
    <dgm:pt modelId="{7431C973-677C-4DCA-9774-2B36A3BA5A71}" type="parTrans" cxnId="{11BADC88-5EB4-4FF7-A4E8-8B34905742AE}">
      <dgm:prSet/>
      <dgm:spPr/>
      <dgm:t>
        <a:bodyPr/>
        <a:lstStyle/>
        <a:p>
          <a:endParaRPr lang="en-US"/>
        </a:p>
      </dgm:t>
    </dgm:pt>
    <dgm:pt modelId="{D7FD1853-4028-42F8-AD9C-1BF84606F395}" type="sibTrans" cxnId="{11BADC88-5EB4-4FF7-A4E8-8B34905742AE}">
      <dgm:prSet/>
      <dgm:spPr/>
      <dgm:t>
        <a:bodyPr/>
        <a:lstStyle/>
        <a:p>
          <a:endParaRPr lang="en-US"/>
        </a:p>
      </dgm:t>
    </dgm:pt>
    <dgm:pt modelId="{44352DB5-013B-4DFC-BF97-2D2439478326}">
      <dgm:prSet phldrT="[Text]" custT="1"/>
      <dgm:spPr/>
      <dgm:t>
        <a:bodyPr/>
        <a:lstStyle/>
        <a:p>
          <a:r>
            <a:rPr lang="en-US" sz="2000" dirty="0" smtClean="0">
              <a:latin typeface="Times New Roman" pitchFamily="18" charset="0"/>
              <a:cs typeface="Times New Roman" pitchFamily="18" charset="0"/>
            </a:rPr>
            <a:t>A layer of photoresist material is spin-coated onto the substrate.</a:t>
          </a:r>
          <a:endParaRPr lang="en-US" sz="2000" dirty="0">
            <a:latin typeface="Times New Roman" pitchFamily="18" charset="0"/>
            <a:cs typeface="Times New Roman" pitchFamily="18" charset="0"/>
          </a:endParaRPr>
        </a:p>
      </dgm:t>
    </dgm:pt>
    <dgm:pt modelId="{4E03B753-557A-41FD-A2E5-5BCAA03E1EA3}" type="parTrans" cxnId="{A759A383-E2B7-4C72-960F-ABA854E0B7C4}">
      <dgm:prSet/>
      <dgm:spPr/>
      <dgm:t>
        <a:bodyPr/>
        <a:lstStyle/>
        <a:p>
          <a:endParaRPr lang="en-US"/>
        </a:p>
      </dgm:t>
    </dgm:pt>
    <dgm:pt modelId="{0FAF7398-1068-4A72-AE6E-FDF13341ACD4}" type="sibTrans" cxnId="{A759A383-E2B7-4C72-960F-ABA854E0B7C4}">
      <dgm:prSet/>
      <dgm:spPr/>
      <dgm:t>
        <a:bodyPr/>
        <a:lstStyle/>
        <a:p>
          <a:endParaRPr lang="en-US"/>
        </a:p>
      </dgm:t>
    </dgm:pt>
    <dgm:pt modelId="{DF6641BF-D717-4805-B6C5-AAD1E7234AFB}">
      <dgm:prSet phldrT="[Text]"/>
      <dgm:spPr/>
      <dgm:t>
        <a:bodyPr/>
        <a:lstStyle/>
        <a:p>
          <a:r>
            <a:rPr lang="en-IN" dirty="0" smtClean="0">
              <a:latin typeface="Times New Roman" pitchFamily="18" charset="0"/>
              <a:cs typeface="Times New Roman" pitchFamily="18" charset="0"/>
            </a:rPr>
            <a:t>Spin Dry</a:t>
          </a:r>
          <a:endParaRPr lang="en-US" dirty="0">
            <a:latin typeface="Times New Roman" pitchFamily="18" charset="0"/>
            <a:cs typeface="Times New Roman" pitchFamily="18" charset="0"/>
          </a:endParaRPr>
        </a:p>
      </dgm:t>
    </dgm:pt>
    <dgm:pt modelId="{15C65FBA-E6A1-4774-B381-B4F16FD09A89}" type="parTrans" cxnId="{B7FF6B94-50D7-4B1B-B4F5-4D43125F5C7C}">
      <dgm:prSet/>
      <dgm:spPr/>
      <dgm:t>
        <a:bodyPr/>
        <a:lstStyle/>
        <a:p>
          <a:endParaRPr lang="en-US"/>
        </a:p>
      </dgm:t>
    </dgm:pt>
    <dgm:pt modelId="{F79F02A7-174D-4575-A35A-542FB2CC3C81}" type="sibTrans" cxnId="{B7FF6B94-50D7-4B1B-B4F5-4D43125F5C7C}">
      <dgm:prSet/>
      <dgm:spPr/>
      <dgm:t>
        <a:bodyPr/>
        <a:lstStyle/>
        <a:p>
          <a:endParaRPr lang="en-US"/>
        </a:p>
      </dgm:t>
    </dgm:pt>
    <dgm:pt modelId="{4F111CF9-DBE6-4A24-9E0E-154C5C90A6A9}">
      <dgm:prSet phldrT="[Text]" custT="1"/>
      <dgm:spPr/>
      <dgm:t>
        <a:bodyPr/>
        <a:lstStyle/>
        <a:p>
          <a:r>
            <a:rPr lang="en-IN" sz="2000" dirty="0" smtClean="0">
              <a:latin typeface="Times New Roman" pitchFamily="18" charset="0"/>
              <a:cs typeface="Times New Roman" pitchFamily="18" charset="0"/>
            </a:rPr>
            <a:t>The wafer is rotated at high speed to evenly spread out the dispensed photo resist.</a:t>
          </a:r>
          <a:endParaRPr lang="en-US" sz="2000" dirty="0">
            <a:latin typeface="Times New Roman" pitchFamily="18" charset="0"/>
            <a:cs typeface="Times New Roman" pitchFamily="18" charset="0"/>
          </a:endParaRPr>
        </a:p>
      </dgm:t>
    </dgm:pt>
    <dgm:pt modelId="{3EE53036-D205-43F2-8D49-1301402E5848}" type="parTrans" cxnId="{2DEADB88-4824-4096-8ABC-DC2D20B83397}">
      <dgm:prSet/>
      <dgm:spPr/>
      <dgm:t>
        <a:bodyPr/>
        <a:lstStyle/>
        <a:p>
          <a:endParaRPr lang="en-US"/>
        </a:p>
      </dgm:t>
    </dgm:pt>
    <dgm:pt modelId="{AD764C99-EF4E-485A-A251-A3670DE2BED4}" type="sibTrans" cxnId="{2DEADB88-4824-4096-8ABC-DC2D20B83397}">
      <dgm:prSet/>
      <dgm:spPr/>
      <dgm:t>
        <a:bodyPr/>
        <a:lstStyle/>
        <a:p>
          <a:endParaRPr lang="en-US"/>
        </a:p>
      </dgm:t>
    </dgm:pt>
    <dgm:pt modelId="{01EE5958-7BBA-4E72-A7B3-02D8692DAF8D}">
      <dgm:prSet phldrT="[Text]" custT="1"/>
      <dgm:spPr/>
      <dgm:t>
        <a:bodyPr/>
        <a:lstStyle/>
        <a:p>
          <a:r>
            <a:rPr lang="en-IN" sz="2000" dirty="0" smtClean="0">
              <a:latin typeface="Times New Roman" pitchFamily="18" charset="0"/>
              <a:cs typeface="Times New Roman" pitchFamily="18" charset="0"/>
            </a:rPr>
            <a:t>The wafer is rotated at high speed to evenly spread out the dispensed photo resist.</a:t>
          </a:r>
          <a:endParaRPr lang="en-US" sz="2000" dirty="0">
            <a:latin typeface="Times New Roman" pitchFamily="18" charset="0"/>
            <a:cs typeface="Times New Roman" pitchFamily="18" charset="0"/>
          </a:endParaRPr>
        </a:p>
      </dgm:t>
    </dgm:pt>
    <dgm:pt modelId="{B1B644A7-6B7F-4E0D-A5FA-D39918256F56}" type="parTrans" cxnId="{55F94C64-F975-4E29-AD9B-55C8DB271EF0}">
      <dgm:prSet/>
      <dgm:spPr/>
      <dgm:t>
        <a:bodyPr/>
        <a:lstStyle/>
        <a:p>
          <a:endParaRPr lang="en-US"/>
        </a:p>
      </dgm:t>
    </dgm:pt>
    <dgm:pt modelId="{C5289138-70E4-4AE3-963C-34D223718D7A}" type="sibTrans" cxnId="{55F94C64-F975-4E29-AD9B-55C8DB271EF0}">
      <dgm:prSet/>
      <dgm:spPr/>
      <dgm:t>
        <a:bodyPr/>
        <a:lstStyle/>
        <a:p>
          <a:endParaRPr lang="en-US"/>
        </a:p>
      </dgm:t>
    </dgm:pt>
    <dgm:pt modelId="{2AE9D31F-492A-4AC7-96D6-E23D42527DD5}" type="pres">
      <dgm:prSet presAssocID="{A740D562-EA38-44C5-BB25-0D7A5DA539CE}" presName="linearFlow" presStyleCnt="0">
        <dgm:presLayoutVars>
          <dgm:dir/>
          <dgm:animLvl val="lvl"/>
          <dgm:resizeHandles val="exact"/>
        </dgm:presLayoutVars>
      </dgm:prSet>
      <dgm:spPr/>
      <dgm:t>
        <a:bodyPr/>
        <a:lstStyle/>
        <a:p>
          <a:endParaRPr lang="en-US"/>
        </a:p>
      </dgm:t>
    </dgm:pt>
    <dgm:pt modelId="{9FF1347A-9FE0-48B8-B1FE-2946DB01B69F}" type="pres">
      <dgm:prSet presAssocID="{CD2BF950-7107-497A-90C6-8834AE6B059F}" presName="composite" presStyleCnt="0"/>
      <dgm:spPr/>
    </dgm:pt>
    <dgm:pt modelId="{63254E2A-2A9A-4ED5-8DEB-C57F2CB1F95F}" type="pres">
      <dgm:prSet presAssocID="{CD2BF950-7107-497A-90C6-8834AE6B059F}" presName="parentText" presStyleLbl="alignNode1" presStyleIdx="0" presStyleCnt="2">
        <dgm:presLayoutVars>
          <dgm:chMax val="1"/>
          <dgm:bulletEnabled val="1"/>
        </dgm:presLayoutVars>
      </dgm:prSet>
      <dgm:spPr/>
      <dgm:t>
        <a:bodyPr/>
        <a:lstStyle/>
        <a:p>
          <a:endParaRPr lang="en-US"/>
        </a:p>
      </dgm:t>
    </dgm:pt>
    <dgm:pt modelId="{CD8D3C11-1AA7-4EA3-88FC-046BEEEE5312}" type="pres">
      <dgm:prSet presAssocID="{CD2BF950-7107-497A-90C6-8834AE6B059F}" presName="descendantText" presStyleLbl="alignAcc1" presStyleIdx="0" presStyleCnt="2">
        <dgm:presLayoutVars>
          <dgm:bulletEnabled val="1"/>
        </dgm:presLayoutVars>
      </dgm:prSet>
      <dgm:spPr/>
      <dgm:t>
        <a:bodyPr/>
        <a:lstStyle/>
        <a:p>
          <a:endParaRPr lang="en-US"/>
        </a:p>
      </dgm:t>
    </dgm:pt>
    <dgm:pt modelId="{4E1922E9-309B-458C-A10C-4707F65394AA}" type="pres">
      <dgm:prSet presAssocID="{D7FD1853-4028-42F8-AD9C-1BF84606F395}" presName="sp" presStyleCnt="0"/>
      <dgm:spPr/>
    </dgm:pt>
    <dgm:pt modelId="{FDE83361-AAD2-4C34-BA48-B2E1E13356D0}" type="pres">
      <dgm:prSet presAssocID="{DF6641BF-D717-4805-B6C5-AAD1E7234AFB}" presName="composite" presStyleCnt="0"/>
      <dgm:spPr/>
    </dgm:pt>
    <dgm:pt modelId="{7EB27F68-FFF4-4C28-9DE9-AF7D56056B7A}" type="pres">
      <dgm:prSet presAssocID="{DF6641BF-D717-4805-B6C5-AAD1E7234AFB}" presName="parentText" presStyleLbl="alignNode1" presStyleIdx="1" presStyleCnt="2" custLinFactNeighborX="2039" custLinFactNeighborY="-186">
        <dgm:presLayoutVars>
          <dgm:chMax val="1"/>
          <dgm:bulletEnabled val="1"/>
        </dgm:presLayoutVars>
      </dgm:prSet>
      <dgm:spPr/>
      <dgm:t>
        <a:bodyPr/>
        <a:lstStyle/>
        <a:p>
          <a:endParaRPr lang="en-US"/>
        </a:p>
      </dgm:t>
    </dgm:pt>
    <dgm:pt modelId="{3D197AE5-97F8-4562-88EF-2DE78D985F73}" type="pres">
      <dgm:prSet presAssocID="{DF6641BF-D717-4805-B6C5-AAD1E7234AFB}" presName="descendantText" presStyleLbl="alignAcc1" presStyleIdx="1" presStyleCnt="2">
        <dgm:presLayoutVars>
          <dgm:bulletEnabled val="1"/>
        </dgm:presLayoutVars>
      </dgm:prSet>
      <dgm:spPr/>
      <dgm:t>
        <a:bodyPr/>
        <a:lstStyle/>
        <a:p>
          <a:endParaRPr lang="en-US"/>
        </a:p>
      </dgm:t>
    </dgm:pt>
  </dgm:ptLst>
  <dgm:cxnLst>
    <dgm:cxn modelId="{B7FF6B94-50D7-4B1B-B4F5-4D43125F5C7C}" srcId="{A740D562-EA38-44C5-BB25-0D7A5DA539CE}" destId="{DF6641BF-D717-4805-B6C5-AAD1E7234AFB}" srcOrd="1" destOrd="0" parTransId="{15C65FBA-E6A1-4774-B381-B4F16FD09A89}" sibTransId="{F79F02A7-174D-4575-A35A-542FB2CC3C81}"/>
    <dgm:cxn modelId="{11BADC88-5EB4-4FF7-A4E8-8B34905742AE}" srcId="{A740D562-EA38-44C5-BB25-0D7A5DA539CE}" destId="{CD2BF950-7107-497A-90C6-8834AE6B059F}" srcOrd="0" destOrd="0" parTransId="{7431C973-677C-4DCA-9774-2B36A3BA5A71}" sibTransId="{D7FD1853-4028-42F8-AD9C-1BF84606F395}"/>
    <dgm:cxn modelId="{15F342E8-E030-4A34-B2DE-8D578622D195}" type="presOf" srcId="{01EE5958-7BBA-4E72-A7B3-02D8692DAF8D}" destId="{CD8D3C11-1AA7-4EA3-88FC-046BEEEE5312}" srcOrd="0" destOrd="1" presId="urn:microsoft.com/office/officeart/2005/8/layout/chevron2"/>
    <dgm:cxn modelId="{55F94C64-F975-4E29-AD9B-55C8DB271EF0}" srcId="{CD2BF950-7107-497A-90C6-8834AE6B059F}" destId="{01EE5958-7BBA-4E72-A7B3-02D8692DAF8D}" srcOrd="1" destOrd="0" parTransId="{B1B644A7-6B7F-4E0D-A5FA-D39918256F56}" sibTransId="{C5289138-70E4-4AE3-963C-34D223718D7A}"/>
    <dgm:cxn modelId="{1076A9F3-AAD9-4B10-B719-276E7C60A64A}" type="presOf" srcId="{CD2BF950-7107-497A-90C6-8834AE6B059F}" destId="{63254E2A-2A9A-4ED5-8DEB-C57F2CB1F95F}" srcOrd="0" destOrd="0" presId="urn:microsoft.com/office/officeart/2005/8/layout/chevron2"/>
    <dgm:cxn modelId="{8ABB29EA-7718-405D-817A-02375127EA37}" type="presOf" srcId="{4F111CF9-DBE6-4A24-9E0E-154C5C90A6A9}" destId="{3D197AE5-97F8-4562-88EF-2DE78D985F73}" srcOrd="0" destOrd="0" presId="urn:microsoft.com/office/officeart/2005/8/layout/chevron2"/>
    <dgm:cxn modelId="{323B0185-0867-429C-B193-AABCCC812E40}" type="presOf" srcId="{A740D562-EA38-44C5-BB25-0D7A5DA539CE}" destId="{2AE9D31F-492A-4AC7-96D6-E23D42527DD5}" srcOrd="0" destOrd="0" presId="urn:microsoft.com/office/officeart/2005/8/layout/chevron2"/>
    <dgm:cxn modelId="{A759A383-E2B7-4C72-960F-ABA854E0B7C4}" srcId="{CD2BF950-7107-497A-90C6-8834AE6B059F}" destId="{44352DB5-013B-4DFC-BF97-2D2439478326}" srcOrd="0" destOrd="0" parTransId="{4E03B753-557A-41FD-A2E5-5BCAA03E1EA3}" sibTransId="{0FAF7398-1068-4A72-AE6E-FDF13341ACD4}"/>
    <dgm:cxn modelId="{550D9D39-40C1-4446-9630-456BAE86C2E8}" type="presOf" srcId="{44352DB5-013B-4DFC-BF97-2D2439478326}" destId="{CD8D3C11-1AA7-4EA3-88FC-046BEEEE5312}" srcOrd="0" destOrd="0" presId="urn:microsoft.com/office/officeart/2005/8/layout/chevron2"/>
    <dgm:cxn modelId="{2DEADB88-4824-4096-8ABC-DC2D20B83397}" srcId="{DF6641BF-D717-4805-B6C5-AAD1E7234AFB}" destId="{4F111CF9-DBE6-4A24-9E0E-154C5C90A6A9}" srcOrd="0" destOrd="0" parTransId="{3EE53036-D205-43F2-8D49-1301402E5848}" sibTransId="{AD764C99-EF4E-485A-A251-A3670DE2BED4}"/>
    <dgm:cxn modelId="{15642535-DB4A-4D4B-B2CC-CFF20B096C57}" type="presOf" srcId="{DF6641BF-D717-4805-B6C5-AAD1E7234AFB}" destId="{7EB27F68-FFF4-4C28-9DE9-AF7D56056B7A}" srcOrd="0" destOrd="0" presId="urn:microsoft.com/office/officeart/2005/8/layout/chevron2"/>
    <dgm:cxn modelId="{F0EEC687-AF27-463D-8683-0B9D93CAC7AB}" type="presParOf" srcId="{2AE9D31F-492A-4AC7-96D6-E23D42527DD5}" destId="{9FF1347A-9FE0-48B8-B1FE-2946DB01B69F}" srcOrd="0" destOrd="0" presId="urn:microsoft.com/office/officeart/2005/8/layout/chevron2"/>
    <dgm:cxn modelId="{418D55A9-EE6C-44A5-8AED-B6E6E6AEC8FF}" type="presParOf" srcId="{9FF1347A-9FE0-48B8-B1FE-2946DB01B69F}" destId="{63254E2A-2A9A-4ED5-8DEB-C57F2CB1F95F}" srcOrd="0" destOrd="0" presId="urn:microsoft.com/office/officeart/2005/8/layout/chevron2"/>
    <dgm:cxn modelId="{26949711-43DF-4DF0-9B30-8FD28F03DC69}" type="presParOf" srcId="{9FF1347A-9FE0-48B8-B1FE-2946DB01B69F}" destId="{CD8D3C11-1AA7-4EA3-88FC-046BEEEE5312}" srcOrd="1" destOrd="0" presId="urn:microsoft.com/office/officeart/2005/8/layout/chevron2"/>
    <dgm:cxn modelId="{6A89A5EC-EABD-4799-8228-2B4C47A8F45A}" type="presParOf" srcId="{2AE9D31F-492A-4AC7-96D6-E23D42527DD5}" destId="{4E1922E9-309B-458C-A10C-4707F65394AA}" srcOrd="1" destOrd="0" presId="urn:microsoft.com/office/officeart/2005/8/layout/chevron2"/>
    <dgm:cxn modelId="{E936F58B-A765-4415-A2BA-B89F448E6AE4}" type="presParOf" srcId="{2AE9D31F-492A-4AC7-96D6-E23D42527DD5}" destId="{FDE83361-AAD2-4C34-BA48-B2E1E13356D0}" srcOrd="2" destOrd="0" presId="urn:microsoft.com/office/officeart/2005/8/layout/chevron2"/>
    <dgm:cxn modelId="{CC6E3F46-EC8A-4C08-945F-ED0C313243DE}" type="presParOf" srcId="{FDE83361-AAD2-4C34-BA48-B2E1E13356D0}" destId="{7EB27F68-FFF4-4C28-9DE9-AF7D56056B7A}" srcOrd="0" destOrd="0" presId="urn:microsoft.com/office/officeart/2005/8/layout/chevron2"/>
    <dgm:cxn modelId="{9BE8F17E-F90F-47B8-830F-75B8879C68F2}" type="presParOf" srcId="{FDE83361-AAD2-4C34-BA48-B2E1E13356D0}" destId="{3D197AE5-97F8-4562-88EF-2DE78D985F73}" srcOrd="1" destOrd="0" presId="urn:microsoft.com/office/officeart/2005/8/layout/chevron2"/>
  </dgm:cxnLst>
  <dgm:bg/>
  <dgm:whole/>
</dgm:dataModel>
</file>

<file path=ppt/diagrams/data3.xml><?xml version="1.0" encoding="utf-8"?>
<dgm:dataModel xmlns:dgm="http://schemas.openxmlformats.org/drawingml/2006/diagram" xmlns:a="http://schemas.openxmlformats.org/drawingml/2006/main">
  <dgm:ptLst>
    <dgm:pt modelId="{528EA553-F16A-41C1-8BEB-FA42D79ACD66}" type="doc">
      <dgm:prSet loTypeId="urn:microsoft.com/office/officeart/2005/8/layout/chevron2" loCatId="list" qsTypeId="urn:microsoft.com/office/officeart/2005/8/quickstyle/simple1" qsCatId="simple" csTypeId="urn:microsoft.com/office/officeart/2005/8/colors/colorful1" csCatId="colorful" phldr="1"/>
      <dgm:spPr/>
      <dgm:t>
        <a:bodyPr/>
        <a:lstStyle/>
        <a:p>
          <a:endParaRPr lang="en-US"/>
        </a:p>
      </dgm:t>
    </dgm:pt>
    <dgm:pt modelId="{2EC4DF8F-921A-44A4-85C8-4614DF6D716F}">
      <dgm:prSet phldrT="[Text]" custT="1"/>
      <dgm:spPr/>
      <dgm:t>
        <a:bodyPr/>
        <a:lstStyle/>
        <a:p>
          <a:r>
            <a:rPr lang="en-IN" sz="2400" dirty="0" smtClean="0">
              <a:latin typeface="Times New Roman" pitchFamily="18" charset="0"/>
              <a:cs typeface="Times New Roman" pitchFamily="18" charset="0"/>
            </a:rPr>
            <a:t>Soft</a:t>
          </a:r>
        </a:p>
        <a:p>
          <a:r>
            <a:rPr lang="en-IN" sz="2400" dirty="0" smtClean="0">
              <a:latin typeface="Times New Roman" pitchFamily="18" charset="0"/>
              <a:cs typeface="Times New Roman" pitchFamily="18" charset="0"/>
            </a:rPr>
            <a:t>Bake</a:t>
          </a:r>
          <a:endParaRPr lang="en-US" sz="2400" dirty="0">
            <a:latin typeface="Times New Roman" pitchFamily="18" charset="0"/>
            <a:cs typeface="Times New Roman" pitchFamily="18" charset="0"/>
          </a:endParaRPr>
        </a:p>
      </dgm:t>
    </dgm:pt>
    <dgm:pt modelId="{045B4AFF-D28F-49FB-A525-8F2D6BCF8CA9}" type="parTrans" cxnId="{8D9385DC-1A25-481A-BCC8-4476F410C115}">
      <dgm:prSet/>
      <dgm:spPr/>
      <dgm:t>
        <a:bodyPr/>
        <a:lstStyle/>
        <a:p>
          <a:endParaRPr lang="en-US"/>
        </a:p>
      </dgm:t>
    </dgm:pt>
    <dgm:pt modelId="{03B7577B-F34C-451D-8E55-BDD71D811005}" type="sibTrans" cxnId="{8D9385DC-1A25-481A-BCC8-4476F410C115}">
      <dgm:prSet/>
      <dgm:spPr/>
      <dgm:t>
        <a:bodyPr/>
        <a:lstStyle/>
        <a:p>
          <a:endParaRPr lang="en-US"/>
        </a:p>
      </dgm:t>
    </dgm:pt>
    <dgm:pt modelId="{6CBD07C4-D3D5-4168-8121-399A7BD9DC60}">
      <dgm:prSet phldrT="[Text]"/>
      <dgm:spPr/>
      <dgm:t>
        <a:bodyPr/>
        <a:lstStyle/>
        <a:p>
          <a:pPr algn="just"/>
          <a:r>
            <a:rPr lang="en-IN" dirty="0" smtClean="0">
              <a:latin typeface="Times New Roman" pitchFamily="18" charset="0"/>
              <a:cs typeface="Times New Roman" pitchFamily="18" charset="0"/>
            </a:rPr>
            <a:t>This is done to vaporize any solvent remaining in the photo resist </a:t>
          </a:r>
          <a:r>
            <a:rPr lang="en-US" dirty="0" smtClean="0">
              <a:latin typeface="Times New Roman" pitchFamily="18" charset="0"/>
              <a:cs typeface="Times New Roman" pitchFamily="18" charset="0"/>
            </a:rPr>
            <a:t>and to improve the uniformity and adhesion of the resist layer.</a:t>
          </a:r>
          <a:endParaRPr lang="en-US" dirty="0">
            <a:latin typeface="Times New Roman" pitchFamily="18" charset="0"/>
            <a:cs typeface="Times New Roman" pitchFamily="18" charset="0"/>
          </a:endParaRPr>
        </a:p>
      </dgm:t>
    </dgm:pt>
    <dgm:pt modelId="{65D57521-D0FA-44E5-9C9B-076E7ED6EBED}" type="parTrans" cxnId="{E1F7FE0F-FB33-4643-8E4D-F7A5BE796A35}">
      <dgm:prSet/>
      <dgm:spPr/>
      <dgm:t>
        <a:bodyPr/>
        <a:lstStyle/>
        <a:p>
          <a:endParaRPr lang="en-US"/>
        </a:p>
      </dgm:t>
    </dgm:pt>
    <dgm:pt modelId="{94631842-7EDB-4EDB-A16D-D051A3AD426B}" type="sibTrans" cxnId="{E1F7FE0F-FB33-4643-8E4D-F7A5BE796A35}">
      <dgm:prSet/>
      <dgm:spPr/>
      <dgm:t>
        <a:bodyPr/>
        <a:lstStyle/>
        <a:p>
          <a:endParaRPr lang="en-US"/>
        </a:p>
      </dgm:t>
    </dgm:pt>
    <dgm:pt modelId="{5362B6EF-420A-4A13-B230-4A44E5ABE782}">
      <dgm:prSet phldrT="[Text]"/>
      <dgm:spPr/>
      <dgm:t>
        <a:bodyPr/>
        <a:lstStyle/>
        <a:p>
          <a:r>
            <a:rPr lang="en-IN" dirty="0" smtClean="0">
              <a:latin typeface="Times New Roman" pitchFamily="18" charset="0"/>
              <a:cs typeface="Times New Roman" pitchFamily="18" charset="0"/>
            </a:rPr>
            <a:t>Mask Alignment &amp; Exposure</a:t>
          </a:r>
          <a:endParaRPr lang="en-US" dirty="0">
            <a:latin typeface="Times New Roman" pitchFamily="18" charset="0"/>
            <a:cs typeface="Times New Roman" pitchFamily="18" charset="0"/>
          </a:endParaRPr>
        </a:p>
      </dgm:t>
    </dgm:pt>
    <dgm:pt modelId="{9CE51D89-7668-47A8-A66B-4FDF0609FD19}" type="parTrans" cxnId="{6BEF040B-EBCB-48A9-9C0D-3CEEB6A207AF}">
      <dgm:prSet/>
      <dgm:spPr/>
      <dgm:t>
        <a:bodyPr/>
        <a:lstStyle/>
        <a:p>
          <a:endParaRPr lang="en-US"/>
        </a:p>
      </dgm:t>
    </dgm:pt>
    <dgm:pt modelId="{9BF4035F-F1E0-4636-B11F-433C0802A50A}" type="sibTrans" cxnId="{6BEF040B-EBCB-48A9-9C0D-3CEEB6A207AF}">
      <dgm:prSet/>
      <dgm:spPr/>
      <dgm:t>
        <a:bodyPr/>
        <a:lstStyle/>
        <a:p>
          <a:endParaRPr lang="en-US"/>
        </a:p>
      </dgm:t>
    </dgm:pt>
    <dgm:pt modelId="{91EA28A5-FD08-4B8B-8D00-A1504060578E}">
      <dgm:prSet phldrT="[Text]"/>
      <dgm:spPr/>
      <dgm:t>
        <a:bodyPr/>
        <a:lstStyle/>
        <a:p>
          <a:pPr algn="just"/>
          <a:r>
            <a:rPr lang="en-US" dirty="0" smtClean="0">
              <a:latin typeface="Times New Roman" pitchFamily="18" charset="0"/>
              <a:cs typeface="Times New Roman" pitchFamily="18" charset="0"/>
            </a:rPr>
            <a:t>The photoresist-coated substrate is aligned with a photomask, which contains the desired pattern to be transferred. </a:t>
          </a:r>
          <a:endParaRPr lang="en-US" dirty="0">
            <a:latin typeface="Times New Roman" pitchFamily="18" charset="0"/>
            <a:cs typeface="Times New Roman" pitchFamily="18" charset="0"/>
          </a:endParaRPr>
        </a:p>
      </dgm:t>
    </dgm:pt>
    <dgm:pt modelId="{289830FA-0828-4DFD-B807-06148C5C2F52}" type="parTrans" cxnId="{5B0D4D62-467F-4E39-B90E-8AFBDF689C84}">
      <dgm:prSet/>
      <dgm:spPr/>
      <dgm:t>
        <a:bodyPr/>
        <a:lstStyle/>
        <a:p>
          <a:endParaRPr lang="en-US"/>
        </a:p>
      </dgm:t>
    </dgm:pt>
    <dgm:pt modelId="{008DE6C7-326D-4EA7-9BAC-E335F5CEA25F}" type="sibTrans" cxnId="{5B0D4D62-467F-4E39-B90E-8AFBDF689C84}">
      <dgm:prSet/>
      <dgm:spPr/>
      <dgm:t>
        <a:bodyPr/>
        <a:lstStyle/>
        <a:p>
          <a:endParaRPr lang="en-US"/>
        </a:p>
      </dgm:t>
    </dgm:pt>
    <dgm:pt modelId="{86416BA3-5AB2-42C0-B30D-6AC9D96D34EF}">
      <dgm:prSet phldrT="[Text]"/>
      <dgm:spPr/>
      <dgm:t>
        <a:bodyPr/>
        <a:lstStyle/>
        <a:p>
          <a:pPr algn="just"/>
          <a:r>
            <a:rPr lang="en-US" dirty="0" smtClean="0">
              <a:latin typeface="Times New Roman" pitchFamily="18" charset="0"/>
              <a:cs typeface="Times New Roman" pitchFamily="18" charset="0"/>
            </a:rPr>
            <a:t> The substrate is exposed to ultraviolet (UV) light through the photomask. The UV light passes through the transparent areas of the mask, exposing the corresponding regions of the photoresist.</a:t>
          </a:r>
          <a:endParaRPr lang="en-US" dirty="0">
            <a:latin typeface="Times New Roman" pitchFamily="18" charset="0"/>
            <a:cs typeface="Times New Roman" pitchFamily="18" charset="0"/>
          </a:endParaRPr>
        </a:p>
      </dgm:t>
    </dgm:pt>
    <dgm:pt modelId="{6DBC2979-F125-440D-9434-365FEDE8AFAA}" type="parTrans" cxnId="{B6249C7A-DC27-4E99-9400-8CBE3259CB5D}">
      <dgm:prSet/>
      <dgm:spPr/>
    </dgm:pt>
    <dgm:pt modelId="{78448BF2-5647-43E5-9493-76AF44B2A936}" type="sibTrans" cxnId="{B6249C7A-DC27-4E99-9400-8CBE3259CB5D}">
      <dgm:prSet/>
      <dgm:spPr/>
    </dgm:pt>
    <dgm:pt modelId="{AFF6791E-2126-4D42-9510-1DE0E8FAFEAC}" type="pres">
      <dgm:prSet presAssocID="{528EA553-F16A-41C1-8BEB-FA42D79ACD66}" presName="linearFlow" presStyleCnt="0">
        <dgm:presLayoutVars>
          <dgm:dir/>
          <dgm:animLvl val="lvl"/>
          <dgm:resizeHandles val="exact"/>
        </dgm:presLayoutVars>
      </dgm:prSet>
      <dgm:spPr/>
      <dgm:t>
        <a:bodyPr/>
        <a:lstStyle/>
        <a:p>
          <a:endParaRPr lang="en-US"/>
        </a:p>
      </dgm:t>
    </dgm:pt>
    <dgm:pt modelId="{C16ED708-6ED4-4D16-966D-1979D11DA119}" type="pres">
      <dgm:prSet presAssocID="{2EC4DF8F-921A-44A4-85C8-4614DF6D716F}" presName="composite" presStyleCnt="0"/>
      <dgm:spPr/>
    </dgm:pt>
    <dgm:pt modelId="{7B902964-3790-4098-8A9F-1E73F3D2237E}" type="pres">
      <dgm:prSet presAssocID="{2EC4DF8F-921A-44A4-85C8-4614DF6D716F}" presName="parentText" presStyleLbl="alignNode1" presStyleIdx="0" presStyleCnt="2" custLinFactNeighborY="-3676">
        <dgm:presLayoutVars>
          <dgm:chMax val="1"/>
          <dgm:bulletEnabled val="1"/>
        </dgm:presLayoutVars>
      </dgm:prSet>
      <dgm:spPr/>
      <dgm:t>
        <a:bodyPr/>
        <a:lstStyle/>
        <a:p>
          <a:endParaRPr lang="en-US"/>
        </a:p>
      </dgm:t>
    </dgm:pt>
    <dgm:pt modelId="{B0DAFB8E-7662-40E9-9D7E-596CE1C12AAD}" type="pres">
      <dgm:prSet presAssocID="{2EC4DF8F-921A-44A4-85C8-4614DF6D716F}" presName="descendantText" presStyleLbl="alignAcc1" presStyleIdx="0" presStyleCnt="2" custScaleY="100000">
        <dgm:presLayoutVars>
          <dgm:bulletEnabled val="1"/>
        </dgm:presLayoutVars>
      </dgm:prSet>
      <dgm:spPr/>
      <dgm:t>
        <a:bodyPr/>
        <a:lstStyle/>
        <a:p>
          <a:endParaRPr lang="en-US"/>
        </a:p>
      </dgm:t>
    </dgm:pt>
    <dgm:pt modelId="{845EE119-0B10-4820-A723-F1D63F2881BE}" type="pres">
      <dgm:prSet presAssocID="{03B7577B-F34C-451D-8E55-BDD71D811005}" presName="sp" presStyleCnt="0"/>
      <dgm:spPr/>
    </dgm:pt>
    <dgm:pt modelId="{9D475EE5-0AAF-4073-9F64-EF89D190A21C}" type="pres">
      <dgm:prSet presAssocID="{5362B6EF-420A-4A13-B230-4A44E5ABE782}" presName="composite" presStyleCnt="0"/>
      <dgm:spPr/>
    </dgm:pt>
    <dgm:pt modelId="{74FD43E9-EB36-441B-8709-C4C0DC23475D}" type="pres">
      <dgm:prSet presAssocID="{5362B6EF-420A-4A13-B230-4A44E5ABE782}" presName="parentText" presStyleLbl="alignNode1" presStyleIdx="1" presStyleCnt="2">
        <dgm:presLayoutVars>
          <dgm:chMax val="1"/>
          <dgm:bulletEnabled val="1"/>
        </dgm:presLayoutVars>
      </dgm:prSet>
      <dgm:spPr/>
      <dgm:t>
        <a:bodyPr/>
        <a:lstStyle/>
        <a:p>
          <a:endParaRPr lang="en-US"/>
        </a:p>
      </dgm:t>
    </dgm:pt>
    <dgm:pt modelId="{53AB4415-82C5-4A40-91CF-04DCE5E4347A}" type="pres">
      <dgm:prSet presAssocID="{5362B6EF-420A-4A13-B230-4A44E5ABE782}" presName="descendantText" presStyleLbl="alignAcc1" presStyleIdx="1" presStyleCnt="2">
        <dgm:presLayoutVars>
          <dgm:bulletEnabled val="1"/>
        </dgm:presLayoutVars>
      </dgm:prSet>
      <dgm:spPr/>
      <dgm:t>
        <a:bodyPr/>
        <a:lstStyle/>
        <a:p>
          <a:endParaRPr lang="en-US"/>
        </a:p>
      </dgm:t>
    </dgm:pt>
  </dgm:ptLst>
  <dgm:cxnLst>
    <dgm:cxn modelId="{CED103BA-A62C-4EF2-929E-2ADE077EC3A5}" type="presOf" srcId="{6CBD07C4-D3D5-4168-8121-399A7BD9DC60}" destId="{B0DAFB8E-7662-40E9-9D7E-596CE1C12AAD}" srcOrd="0" destOrd="0" presId="urn:microsoft.com/office/officeart/2005/8/layout/chevron2"/>
    <dgm:cxn modelId="{6BEF040B-EBCB-48A9-9C0D-3CEEB6A207AF}" srcId="{528EA553-F16A-41C1-8BEB-FA42D79ACD66}" destId="{5362B6EF-420A-4A13-B230-4A44E5ABE782}" srcOrd="1" destOrd="0" parTransId="{9CE51D89-7668-47A8-A66B-4FDF0609FD19}" sibTransId="{9BF4035F-F1E0-4636-B11F-433C0802A50A}"/>
    <dgm:cxn modelId="{5B0D4D62-467F-4E39-B90E-8AFBDF689C84}" srcId="{5362B6EF-420A-4A13-B230-4A44E5ABE782}" destId="{91EA28A5-FD08-4B8B-8D00-A1504060578E}" srcOrd="0" destOrd="0" parTransId="{289830FA-0828-4DFD-B807-06148C5C2F52}" sibTransId="{008DE6C7-326D-4EA7-9BAC-E335F5CEA25F}"/>
    <dgm:cxn modelId="{AC801D39-F9AD-4867-9613-8BBA82B3713D}" type="presOf" srcId="{2EC4DF8F-921A-44A4-85C8-4614DF6D716F}" destId="{7B902964-3790-4098-8A9F-1E73F3D2237E}" srcOrd="0" destOrd="0" presId="urn:microsoft.com/office/officeart/2005/8/layout/chevron2"/>
    <dgm:cxn modelId="{10B05CDD-4BBE-4776-ADCD-D42A921E159F}" type="presOf" srcId="{91EA28A5-FD08-4B8B-8D00-A1504060578E}" destId="{53AB4415-82C5-4A40-91CF-04DCE5E4347A}" srcOrd="0" destOrd="0" presId="urn:microsoft.com/office/officeart/2005/8/layout/chevron2"/>
    <dgm:cxn modelId="{B6249C7A-DC27-4E99-9400-8CBE3259CB5D}" srcId="{5362B6EF-420A-4A13-B230-4A44E5ABE782}" destId="{86416BA3-5AB2-42C0-B30D-6AC9D96D34EF}" srcOrd="1" destOrd="0" parTransId="{6DBC2979-F125-440D-9434-365FEDE8AFAA}" sibTransId="{78448BF2-5647-43E5-9493-76AF44B2A936}"/>
    <dgm:cxn modelId="{E1F7FE0F-FB33-4643-8E4D-F7A5BE796A35}" srcId="{2EC4DF8F-921A-44A4-85C8-4614DF6D716F}" destId="{6CBD07C4-D3D5-4168-8121-399A7BD9DC60}" srcOrd="0" destOrd="0" parTransId="{65D57521-D0FA-44E5-9C9B-076E7ED6EBED}" sibTransId="{94631842-7EDB-4EDB-A16D-D051A3AD426B}"/>
    <dgm:cxn modelId="{020E0DBA-A0CA-4435-9534-E6E43B827BD3}" type="presOf" srcId="{528EA553-F16A-41C1-8BEB-FA42D79ACD66}" destId="{AFF6791E-2126-4D42-9510-1DE0E8FAFEAC}" srcOrd="0" destOrd="0" presId="urn:microsoft.com/office/officeart/2005/8/layout/chevron2"/>
    <dgm:cxn modelId="{F0BE6F8D-25DA-436F-8151-A1060A9E6C7A}" type="presOf" srcId="{86416BA3-5AB2-42C0-B30D-6AC9D96D34EF}" destId="{53AB4415-82C5-4A40-91CF-04DCE5E4347A}" srcOrd="0" destOrd="1" presId="urn:microsoft.com/office/officeart/2005/8/layout/chevron2"/>
    <dgm:cxn modelId="{751946C5-9849-4CA1-A088-F397B70FA0A3}" type="presOf" srcId="{5362B6EF-420A-4A13-B230-4A44E5ABE782}" destId="{74FD43E9-EB36-441B-8709-C4C0DC23475D}" srcOrd="0" destOrd="0" presId="urn:microsoft.com/office/officeart/2005/8/layout/chevron2"/>
    <dgm:cxn modelId="{8D9385DC-1A25-481A-BCC8-4476F410C115}" srcId="{528EA553-F16A-41C1-8BEB-FA42D79ACD66}" destId="{2EC4DF8F-921A-44A4-85C8-4614DF6D716F}" srcOrd="0" destOrd="0" parTransId="{045B4AFF-D28F-49FB-A525-8F2D6BCF8CA9}" sibTransId="{03B7577B-F34C-451D-8E55-BDD71D811005}"/>
    <dgm:cxn modelId="{600B2A4F-6A22-473A-9A44-409597F4CA1A}" type="presParOf" srcId="{AFF6791E-2126-4D42-9510-1DE0E8FAFEAC}" destId="{C16ED708-6ED4-4D16-966D-1979D11DA119}" srcOrd="0" destOrd="0" presId="urn:microsoft.com/office/officeart/2005/8/layout/chevron2"/>
    <dgm:cxn modelId="{2A2C44B3-9369-4AEE-8175-2775BCE63DEA}" type="presParOf" srcId="{C16ED708-6ED4-4D16-966D-1979D11DA119}" destId="{7B902964-3790-4098-8A9F-1E73F3D2237E}" srcOrd="0" destOrd="0" presId="urn:microsoft.com/office/officeart/2005/8/layout/chevron2"/>
    <dgm:cxn modelId="{C438717A-FA7C-493C-B2AB-C3CD9E0B608B}" type="presParOf" srcId="{C16ED708-6ED4-4D16-966D-1979D11DA119}" destId="{B0DAFB8E-7662-40E9-9D7E-596CE1C12AAD}" srcOrd="1" destOrd="0" presId="urn:microsoft.com/office/officeart/2005/8/layout/chevron2"/>
    <dgm:cxn modelId="{3E2D56FA-CC65-4657-8238-0CC5F81933EE}" type="presParOf" srcId="{AFF6791E-2126-4D42-9510-1DE0E8FAFEAC}" destId="{845EE119-0B10-4820-A723-F1D63F2881BE}" srcOrd="1" destOrd="0" presId="urn:microsoft.com/office/officeart/2005/8/layout/chevron2"/>
    <dgm:cxn modelId="{D09F805F-0585-4369-A81A-E07F03428CEF}" type="presParOf" srcId="{AFF6791E-2126-4D42-9510-1DE0E8FAFEAC}" destId="{9D475EE5-0AAF-4073-9F64-EF89D190A21C}" srcOrd="2" destOrd="0" presId="urn:microsoft.com/office/officeart/2005/8/layout/chevron2"/>
    <dgm:cxn modelId="{D3640037-C132-4737-B6E9-3D27A11B4500}" type="presParOf" srcId="{9D475EE5-0AAF-4073-9F64-EF89D190A21C}" destId="{74FD43E9-EB36-441B-8709-C4C0DC23475D}" srcOrd="0" destOrd="0" presId="urn:microsoft.com/office/officeart/2005/8/layout/chevron2"/>
    <dgm:cxn modelId="{A343853B-910F-40CA-964A-0C99B5DA0487}" type="presParOf" srcId="{9D475EE5-0AAF-4073-9F64-EF89D190A21C}" destId="{53AB4415-82C5-4A40-91CF-04DCE5E4347A}" srcOrd="1" destOrd="0" presId="urn:microsoft.com/office/officeart/2005/8/layout/chevron2"/>
  </dgm:cxnLst>
  <dgm:bg/>
  <dgm:whole/>
</dgm:dataModel>
</file>

<file path=ppt/diagrams/data4.xml><?xml version="1.0" encoding="utf-8"?>
<dgm:dataModel xmlns:dgm="http://schemas.openxmlformats.org/drawingml/2006/diagram" xmlns:a="http://schemas.openxmlformats.org/drawingml/2006/main">
  <dgm:ptLst>
    <dgm:pt modelId="{FBBA47F7-FA20-49F1-86B7-803BDEEE442B}" type="doc">
      <dgm:prSet loTypeId="urn:microsoft.com/office/officeart/2005/8/layout/chevron2" loCatId="list" qsTypeId="urn:microsoft.com/office/officeart/2005/8/quickstyle/simple1" qsCatId="simple" csTypeId="urn:microsoft.com/office/officeart/2005/8/colors/colorful1" csCatId="colorful" phldr="1"/>
      <dgm:spPr/>
      <dgm:t>
        <a:bodyPr/>
        <a:lstStyle/>
        <a:p>
          <a:endParaRPr lang="en-US"/>
        </a:p>
      </dgm:t>
    </dgm:pt>
    <dgm:pt modelId="{57692D95-735D-4A93-88E3-986CDE3D84D2}">
      <dgm:prSet phldrT="[Text]"/>
      <dgm:spPr/>
      <dgm:t>
        <a:bodyPr/>
        <a:lstStyle/>
        <a:p>
          <a:r>
            <a:rPr lang="en-US" dirty="0" smtClean="0">
              <a:latin typeface="Times New Roman" pitchFamily="18" charset="0"/>
              <a:cs typeface="Times New Roman" pitchFamily="18" charset="0"/>
            </a:rPr>
            <a:t>Post Exposure Bake</a:t>
          </a:r>
          <a:endParaRPr lang="en-US" dirty="0">
            <a:latin typeface="Times New Roman" pitchFamily="18" charset="0"/>
            <a:cs typeface="Times New Roman" pitchFamily="18" charset="0"/>
          </a:endParaRPr>
        </a:p>
      </dgm:t>
    </dgm:pt>
    <dgm:pt modelId="{F7BEB0CA-DB87-4F59-B75E-0C4D0DF8ED37}" type="parTrans" cxnId="{BB7C23DE-6870-491D-8391-31441F2A1429}">
      <dgm:prSet/>
      <dgm:spPr/>
      <dgm:t>
        <a:bodyPr/>
        <a:lstStyle/>
        <a:p>
          <a:endParaRPr lang="en-US"/>
        </a:p>
      </dgm:t>
    </dgm:pt>
    <dgm:pt modelId="{A6F171B9-F64B-433A-B0EE-DB7962C71FC3}" type="sibTrans" cxnId="{BB7C23DE-6870-491D-8391-31441F2A1429}">
      <dgm:prSet/>
      <dgm:spPr/>
      <dgm:t>
        <a:bodyPr/>
        <a:lstStyle/>
        <a:p>
          <a:endParaRPr lang="en-US"/>
        </a:p>
      </dgm:t>
    </dgm:pt>
    <dgm:pt modelId="{EF1791EC-AE87-4A3E-A69F-2F1E58ACA48A}">
      <dgm:prSet phldrT="[Text]"/>
      <dgm:spPr/>
      <dgm:t>
        <a:bodyPr/>
        <a:lstStyle/>
        <a:p>
          <a:pPr algn="just"/>
          <a:r>
            <a:rPr lang="en-US" dirty="0" smtClean="0">
              <a:latin typeface="Times New Roman" pitchFamily="18" charset="0"/>
              <a:cs typeface="Times New Roman" pitchFamily="18" charset="0"/>
            </a:rPr>
            <a:t>The exposed substrate is subjected to a post-exposure bake process. This step enhances the chemical reactions in the photoresist and helps to define the desired pattern.</a:t>
          </a:r>
          <a:endParaRPr lang="en-US" dirty="0">
            <a:latin typeface="Times New Roman" pitchFamily="18" charset="0"/>
            <a:cs typeface="Times New Roman" pitchFamily="18" charset="0"/>
          </a:endParaRPr>
        </a:p>
      </dgm:t>
    </dgm:pt>
    <dgm:pt modelId="{E793CF82-3628-496C-83F9-9E044B816D3E}" type="parTrans" cxnId="{5A750ADF-8588-44AB-885B-3EFB3F20DA25}">
      <dgm:prSet/>
      <dgm:spPr/>
      <dgm:t>
        <a:bodyPr/>
        <a:lstStyle/>
        <a:p>
          <a:endParaRPr lang="en-US"/>
        </a:p>
      </dgm:t>
    </dgm:pt>
    <dgm:pt modelId="{00058FA2-5EC0-475E-9270-EA73B64FA4A9}" type="sibTrans" cxnId="{5A750ADF-8588-44AB-885B-3EFB3F20DA25}">
      <dgm:prSet/>
      <dgm:spPr/>
      <dgm:t>
        <a:bodyPr/>
        <a:lstStyle/>
        <a:p>
          <a:endParaRPr lang="en-US"/>
        </a:p>
      </dgm:t>
    </dgm:pt>
    <dgm:pt modelId="{0F5C8E7D-3355-4291-A927-16336C4DE391}">
      <dgm:prSet phldrT="[Text]"/>
      <dgm:spPr/>
      <dgm:t>
        <a:bodyPr/>
        <a:lstStyle/>
        <a:p>
          <a:r>
            <a:rPr lang="en-US" dirty="0" smtClean="0">
              <a:latin typeface="Times New Roman" pitchFamily="18" charset="0"/>
              <a:cs typeface="Times New Roman" pitchFamily="18" charset="0"/>
            </a:rPr>
            <a:t>Development</a:t>
          </a:r>
          <a:endParaRPr lang="en-US" dirty="0">
            <a:latin typeface="Times New Roman" pitchFamily="18" charset="0"/>
            <a:cs typeface="Times New Roman" pitchFamily="18" charset="0"/>
          </a:endParaRPr>
        </a:p>
      </dgm:t>
    </dgm:pt>
    <dgm:pt modelId="{4EB3152F-696B-419B-B10E-D1F1F9B0C4CE}" type="parTrans" cxnId="{FF0FFDB8-9287-4976-B86B-911778B469E6}">
      <dgm:prSet/>
      <dgm:spPr/>
      <dgm:t>
        <a:bodyPr/>
        <a:lstStyle/>
        <a:p>
          <a:endParaRPr lang="en-US"/>
        </a:p>
      </dgm:t>
    </dgm:pt>
    <dgm:pt modelId="{343BE511-EAD4-4D7B-85FA-C5536E173A07}" type="sibTrans" cxnId="{FF0FFDB8-9287-4976-B86B-911778B469E6}">
      <dgm:prSet/>
      <dgm:spPr/>
      <dgm:t>
        <a:bodyPr/>
        <a:lstStyle/>
        <a:p>
          <a:endParaRPr lang="en-US"/>
        </a:p>
      </dgm:t>
    </dgm:pt>
    <dgm:pt modelId="{6BEA0E18-C9C2-4270-B433-70D306A9E21A}">
      <dgm:prSet phldrT="[Text]"/>
      <dgm:spPr/>
      <dgm:t>
        <a:bodyPr/>
        <a:lstStyle/>
        <a:p>
          <a:pPr algn="just"/>
          <a:r>
            <a:rPr lang="en-US" dirty="0" smtClean="0">
              <a:latin typeface="Times New Roman" pitchFamily="18" charset="0"/>
              <a:cs typeface="Times New Roman" pitchFamily="18" charset="0"/>
            </a:rPr>
            <a:t>The substrate is immersed in a developer solution that selectively removes the exposed regions of the photoresist.</a:t>
          </a:r>
          <a:endParaRPr lang="en-US" dirty="0">
            <a:latin typeface="Times New Roman" pitchFamily="18" charset="0"/>
            <a:cs typeface="Times New Roman" pitchFamily="18" charset="0"/>
          </a:endParaRPr>
        </a:p>
      </dgm:t>
    </dgm:pt>
    <dgm:pt modelId="{C0C515B9-3956-41B1-BE46-8FC878E98BBF}" type="parTrans" cxnId="{9E3EBBF0-F82C-40FF-ABD9-9FCB8B8F69EF}">
      <dgm:prSet/>
      <dgm:spPr/>
      <dgm:t>
        <a:bodyPr/>
        <a:lstStyle/>
        <a:p>
          <a:endParaRPr lang="en-US"/>
        </a:p>
      </dgm:t>
    </dgm:pt>
    <dgm:pt modelId="{0612729E-8C9A-40BB-A1DD-EC43F406C0F7}" type="sibTrans" cxnId="{9E3EBBF0-F82C-40FF-ABD9-9FCB8B8F69EF}">
      <dgm:prSet/>
      <dgm:spPr/>
      <dgm:t>
        <a:bodyPr/>
        <a:lstStyle/>
        <a:p>
          <a:endParaRPr lang="en-US"/>
        </a:p>
      </dgm:t>
    </dgm:pt>
    <dgm:pt modelId="{6681061C-FA7D-430B-8C9F-E55B4437EC35}">
      <dgm:prSet phldrT="[Text]"/>
      <dgm:spPr/>
      <dgm:t>
        <a:bodyPr/>
        <a:lstStyle/>
        <a:p>
          <a:r>
            <a:rPr lang="en-IN" dirty="0" smtClean="0">
              <a:latin typeface="Times New Roman" pitchFamily="18" charset="0"/>
              <a:cs typeface="Times New Roman" pitchFamily="18" charset="0"/>
            </a:rPr>
            <a:t>Hard</a:t>
          </a:r>
          <a:r>
            <a:rPr lang="en-IN" dirty="0" smtClean="0"/>
            <a:t> </a:t>
          </a:r>
          <a:r>
            <a:rPr lang="en-IN" dirty="0" smtClean="0">
              <a:latin typeface="Times New Roman" pitchFamily="18" charset="0"/>
              <a:cs typeface="Times New Roman" pitchFamily="18" charset="0"/>
            </a:rPr>
            <a:t>Bake</a:t>
          </a:r>
        </a:p>
        <a:p>
          <a:r>
            <a:rPr lang="en-IN" dirty="0" smtClean="0">
              <a:latin typeface="Times New Roman" pitchFamily="18" charset="0"/>
              <a:cs typeface="Times New Roman" pitchFamily="18" charset="0"/>
            </a:rPr>
            <a:t>(optional)</a:t>
          </a:r>
          <a:endParaRPr lang="en-US" dirty="0">
            <a:latin typeface="Times New Roman" pitchFamily="18" charset="0"/>
            <a:cs typeface="Times New Roman" pitchFamily="18" charset="0"/>
          </a:endParaRPr>
        </a:p>
      </dgm:t>
    </dgm:pt>
    <dgm:pt modelId="{F4065503-4F27-46F6-B201-A7A3D5C17D45}" type="parTrans" cxnId="{EEA79FFD-E244-4CCC-BE3B-1FAC111B4955}">
      <dgm:prSet/>
      <dgm:spPr/>
      <dgm:t>
        <a:bodyPr/>
        <a:lstStyle/>
        <a:p>
          <a:endParaRPr lang="en-US"/>
        </a:p>
      </dgm:t>
    </dgm:pt>
    <dgm:pt modelId="{60583B21-24E8-4825-83F0-D25A89AA5E3D}" type="sibTrans" cxnId="{EEA79FFD-E244-4CCC-BE3B-1FAC111B4955}">
      <dgm:prSet/>
      <dgm:spPr/>
      <dgm:t>
        <a:bodyPr/>
        <a:lstStyle/>
        <a:p>
          <a:endParaRPr lang="en-US"/>
        </a:p>
      </dgm:t>
    </dgm:pt>
    <dgm:pt modelId="{64F8F5BC-EF27-465D-82A8-5815ABE42EC1}">
      <dgm:prSet phldrT="[Text]"/>
      <dgm:spPr/>
      <dgm:t>
        <a:bodyPr/>
        <a:lstStyle/>
        <a:p>
          <a:pPr algn="just"/>
          <a:r>
            <a:rPr lang="en-IN" dirty="0" smtClean="0">
              <a:latin typeface="Times New Roman" pitchFamily="18" charset="0"/>
              <a:cs typeface="Times New Roman" pitchFamily="18" charset="0"/>
            </a:rPr>
            <a:t>This is done to harden the photo resist and improve its adhesion to the substrate for further processes like diffusion and ion implantation.</a:t>
          </a:r>
          <a:endParaRPr lang="en-US" dirty="0">
            <a:latin typeface="Times New Roman" pitchFamily="18" charset="0"/>
            <a:cs typeface="Times New Roman" pitchFamily="18" charset="0"/>
          </a:endParaRPr>
        </a:p>
      </dgm:t>
    </dgm:pt>
    <dgm:pt modelId="{32BF27DD-EC1B-439B-AB37-2488D5C068D8}" type="parTrans" cxnId="{A1499E9F-96E7-40C5-BC27-CDCB95E9F923}">
      <dgm:prSet/>
      <dgm:spPr/>
      <dgm:t>
        <a:bodyPr/>
        <a:lstStyle/>
        <a:p>
          <a:endParaRPr lang="en-US"/>
        </a:p>
      </dgm:t>
    </dgm:pt>
    <dgm:pt modelId="{D97650C0-035B-4530-869D-EF63EEB9B182}" type="sibTrans" cxnId="{A1499E9F-96E7-40C5-BC27-CDCB95E9F923}">
      <dgm:prSet/>
      <dgm:spPr/>
      <dgm:t>
        <a:bodyPr/>
        <a:lstStyle/>
        <a:p>
          <a:endParaRPr lang="en-US"/>
        </a:p>
      </dgm:t>
    </dgm:pt>
    <dgm:pt modelId="{07AB31C5-C016-4EC0-8E0B-A470D07E845B}">
      <dgm:prSet phldrT="[Text]"/>
      <dgm:spPr/>
      <dgm:t>
        <a:bodyPr/>
        <a:lstStyle/>
        <a:p>
          <a:pPr algn="just"/>
          <a:r>
            <a:rPr lang="en-US" dirty="0" smtClean="0">
              <a:latin typeface="Times New Roman" pitchFamily="18" charset="0"/>
              <a:cs typeface="Times New Roman" pitchFamily="18" charset="0"/>
            </a:rPr>
            <a:t>The substrate is rinsed with a solvent, such as DI water, to remove any remaining developer solution and photoresist residues.</a:t>
          </a:r>
          <a:endParaRPr lang="en-US" dirty="0">
            <a:latin typeface="Times New Roman" pitchFamily="18" charset="0"/>
            <a:cs typeface="Times New Roman" pitchFamily="18" charset="0"/>
          </a:endParaRPr>
        </a:p>
      </dgm:t>
    </dgm:pt>
    <dgm:pt modelId="{EF401DAD-79DF-462E-B92E-62A0FE7F5120}" type="parTrans" cxnId="{91EF5FA6-48C8-432E-9CCE-CB419A8A444B}">
      <dgm:prSet/>
      <dgm:spPr/>
    </dgm:pt>
    <dgm:pt modelId="{4D3050D2-A099-46D9-BAEB-F34191DA19EE}" type="sibTrans" cxnId="{91EF5FA6-48C8-432E-9CCE-CB419A8A444B}">
      <dgm:prSet/>
      <dgm:spPr/>
    </dgm:pt>
    <dgm:pt modelId="{9AFB1168-396D-4051-9F64-D5D983C07D84}">
      <dgm:prSet phldrT="[Text]"/>
      <dgm:spPr/>
      <dgm:t>
        <a:bodyPr/>
        <a:lstStyle/>
        <a:p>
          <a:pPr algn="just"/>
          <a:r>
            <a:rPr lang="en-US" dirty="0" smtClean="0">
              <a:latin typeface="Times New Roman" pitchFamily="18" charset="0"/>
              <a:cs typeface="Times New Roman" pitchFamily="18" charset="0"/>
            </a:rPr>
            <a:t> also known as post development bake.</a:t>
          </a:r>
          <a:endParaRPr lang="en-US" dirty="0">
            <a:latin typeface="Times New Roman" pitchFamily="18" charset="0"/>
            <a:cs typeface="Times New Roman" pitchFamily="18" charset="0"/>
          </a:endParaRPr>
        </a:p>
      </dgm:t>
    </dgm:pt>
    <dgm:pt modelId="{671D401E-16DB-4D81-A62C-E8A460D2DFE3}" type="parTrans" cxnId="{940D13B7-E300-4CC6-A632-FAB181EE7558}">
      <dgm:prSet/>
      <dgm:spPr/>
    </dgm:pt>
    <dgm:pt modelId="{AA9C2C10-81C1-451E-8CBD-D9875796D717}" type="sibTrans" cxnId="{940D13B7-E300-4CC6-A632-FAB181EE7558}">
      <dgm:prSet/>
      <dgm:spPr/>
    </dgm:pt>
    <dgm:pt modelId="{B2B9CDD7-B9EE-42F8-A609-2708AE6A19CC}" type="pres">
      <dgm:prSet presAssocID="{FBBA47F7-FA20-49F1-86B7-803BDEEE442B}" presName="linearFlow" presStyleCnt="0">
        <dgm:presLayoutVars>
          <dgm:dir/>
          <dgm:animLvl val="lvl"/>
          <dgm:resizeHandles val="exact"/>
        </dgm:presLayoutVars>
      </dgm:prSet>
      <dgm:spPr/>
      <dgm:t>
        <a:bodyPr/>
        <a:lstStyle/>
        <a:p>
          <a:endParaRPr lang="en-US"/>
        </a:p>
      </dgm:t>
    </dgm:pt>
    <dgm:pt modelId="{C65EA86B-0758-45CB-9B74-C130D0C122EC}" type="pres">
      <dgm:prSet presAssocID="{57692D95-735D-4A93-88E3-986CDE3D84D2}" presName="composite" presStyleCnt="0"/>
      <dgm:spPr/>
    </dgm:pt>
    <dgm:pt modelId="{91EEA610-69DA-410B-97CD-6211CC9484C6}" type="pres">
      <dgm:prSet presAssocID="{57692D95-735D-4A93-88E3-986CDE3D84D2}" presName="parentText" presStyleLbl="alignNode1" presStyleIdx="0" presStyleCnt="3">
        <dgm:presLayoutVars>
          <dgm:chMax val="1"/>
          <dgm:bulletEnabled val="1"/>
        </dgm:presLayoutVars>
      </dgm:prSet>
      <dgm:spPr/>
      <dgm:t>
        <a:bodyPr/>
        <a:lstStyle/>
        <a:p>
          <a:endParaRPr lang="en-US"/>
        </a:p>
      </dgm:t>
    </dgm:pt>
    <dgm:pt modelId="{90646577-54ED-4574-9DCD-5922A17AFCBD}" type="pres">
      <dgm:prSet presAssocID="{57692D95-735D-4A93-88E3-986CDE3D84D2}" presName="descendantText" presStyleLbl="alignAcc1" presStyleIdx="0" presStyleCnt="3">
        <dgm:presLayoutVars>
          <dgm:bulletEnabled val="1"/>
        </dgm:presLayoutVars>
      </dgm:prSet>
      <dgm:spPr/>
      <dgm:t>
        <a:bodyPr/>
        <a:lstStyle/>
        <a:p>
          <a:endParaRPr lang="en-US"/>
        </a:p>
      </dgm:t>
    </dgm:pt>
    <dgm:pt modelId="{E4CB341B-09D9-41A3-91F3-3A6D83708E50}" type="pres">
      <dgm:prSet presAssocID="{A6F171B9-F64B-433A-B0EE-DB7962C71FC3}" presName="sp" presStyleCnt="0"/>
      <dgm:spPr/>
    </dgm:pt>
    <dgm:pt modelId="{2F3AFF75-4561-49EB-A5C4-B51F3715B104}" type="pres">
      <dgm:prSet presAssocID="{0F5C8E7D-3355-4291-A927-16336C4DE391}" presName="composite" presStyleCnt="0"/>
      <dgm:spPr/>
    </dgm:pt>
    <dgm:pt modelId="{CC14C6AC-D574-490B-A622-82E2C85D77A1}" type="pres">
      <dgm:prSet presAssocID="{0F5C8E7D-3355-4291-A927-16336C4DE391}" presName="parentText" presStyleLbl="alignNode1" presStyleIdx="1" presStyleCnt="3">
        <dgm:presLayoutVars>
          <dgm:chMax val="1"/>
          <dgm:bulletEnabled val="1"/>
        </dgm:presLayoutVars>
      </dgm:prSet>
      <dgm:spPr/>
      <dgm:t>
        <a:bodyPr/>
        <a:lstStyle/>
        <a:p>
          <a:endParaRPr lang="en-US"/>
        </a:p>
      </dgm:t>
    </dgm:pt>
    <dgm:pt modelId="{A2A8957D-2618-489E-B674-8CE0371D25C1}" type="pres">
      <dgm:prSet presAssocID="{0F5C8E7D-3355-4291-A927-16336C4DE391}" presName="descendantText" presStyleLbl="alignAcc1" presStyleIdx="1" presStyleCnt="3">
        <dgm:presLayoutVars>
          <dgm:bulletEnabled val="1"/>
        </dgm:presLayoutVars>
      </dgm:prSet>
      <dgm:spPr/>
      <dgm:t>
        <a:bodyPr/>
        <a:lstStyle/>
        <a:p>
          <a:endParaRPr lang="en-US"/>
        </a:p>
      </dgm:t>
    </dgm:pt>
    <dgm:pt modelId="{4948B61D-CA32-457A-8F66-011FB774056D}" type="pres">
      <dgm:prSet presAssocID="{343BE511-EAD4-4D7B-85FA-C5536E173A07}" presName="sp" presStyleCnt="0"/>
      <dgm:spPr/>
    </dgm:pt>
    <dgm:pt modelId="{95EB6D2D-08C1-4679-9F60-78055A5C885B}" type="pres">
      <dgm:prSet presAssocID="{6681061C-FA7D-430B-8C9F-E55B4437EC35}" presName="composite" presStyleCnt="0"/>
      <dgm:spPr/>
    </dgm:pt>
    <dgm:pt modelId="{0F57143A-C0BE-45AE-80BF-69F7494111B8}" type="pres">
      <dgm:prSet presAssocID="{6681061C-FA7D-430B-8C9F-E55B4437EC35}" presName="parentText" presStyleLbl="alignNode1" presStyleIdx="2" presStyleCnt="3">
        <dgm:presLayoutVars>
          <dgm:chMax val="1"/>
          <dgm:bulletEnabled val="1"/>
        </dgm:presLayoutVars>
      </dgm:prSet>
      <dgm:spPr/>
      <dgm:t>
        <a:bodyPr/>
        <a:lstStyle/>
        <a:p>
          <a:endParaRPr lang="en-US"/>
        </a:p>
      </dgm:t>
    </dgm:pt>
    <dgm:pt modelId="{1A51EF7F-6716-4815-8295-2D4522527EEE}" type="pres">
      <dgm:prSet presAssocID="{6681061C-FA7D-430B-8C9F-E55B4437EC35}" presName="descendantText" presStyleLbl="alignAcc1" presStyleIdx="2" presStyleCnt="3">
        <dgm:presLayoutVars>
          <dgm:bulletEnabled val="1"/>
        </dgm:presLayoutVars>
      </dgm:prSet>
      <dgm:spPr/>
      <dgm:t>
        <a:bodyPr/>
        <a:lstStyle/>
        <a:p>
          <a:endParaRPr lang="en-US"/>
        </a:p>
      </dgm:t>
    </dgm:pt>
  </dgm:ptLst>
  <dgm:cxnLst>
    <dgm:cxn modelId="{EEA79FFD-E244-4CCC-BE3B-1FAC111B4955}" srcId="{FBBA47F7-FA20-49F1-86B7-803BDEEE442B}" destId="{6681061C-FA7D-430B-8C9F-E55B4437EC35}" srcOrd="2" destOrd="0" parTransId="{F4065503-4F27-46F6-B201-A7A3D5C17D45}" sibTransId="{60583B21-24E8-4825-83F0-D25A89AA5E3D}"/>
    <dgm:cxn modelId="{083E95B9-B42D-4E02-834A-AD77724FA46B}" type="presOf" srcId="{57692D95-735D-4A93-88E3-986CDE3D84D2}" destId="{91EEA610-69DA-410B-97CD-6211CC9484C6}" srcOrd="0" destOrd="0" presId="urn:microsoft.com/office/officeart/2005/8/layout/chevron2"/>
    <dgm:cxn modelId="{A1499E9F-96E7-40C5-BC27-CDCB95E9F923}" srcId="{6681061C-FA7D-430B-8C9F-E55B4437EC35}" destId="{64F8F5BC-EF27-465D-82A8-5815ABE42EC1}" srcOrd="1" destOrd="0" parTransId="{32BF27DD-EC1B-439B-AB37-2488D5C068D8}" sibTransId="{D97650C0-035B-4530-869D-EF63EEB9B182}"/>
    <dgm:cxn modelId="{FF0FFDB8-9287-4976-B86B-911778B469E6}" srcId="{FBBA47F7-FA20-49F1-86B7-803BDEEE442B}" destId="{0F5C8E7D-3355-4291-A927-16336C4DE391}" srcOrd="1" destOrd="0" parTransId="{4EB3152F-696B-419B-B10E-D1F1F9B0C4CE}" sibTransId="{343BE511-EAD4-4D7B-85FA-C5536E173A07}"/>
    <dgm:cxn modelId="{6703E85B-D290-477C-B9E1-63482447DA2B}" type="presOf" srcId="{FBBA47F7-FA20-49F1-86B7-803BDEEE442B}" destId="{B2B9CDD7-B9EE-42F8-A609-2708AE6A19CC}" srcOrd="0" destOrd="0" presId="urn:microsoft.com/office/officeart/2005/8/layout/chevron2"/>
    <dgm:cxn modelId="{9E3EBBF0-F82C-40FF-ABD9-9FCB8B8F69EF}" srcId="{0F5C8E7D-3355-4291-A927-16336C4DE391}" destId="{6BEA0E18-C9C2-4270-B433-70D306A9E21A}" srcOrd="0" destOrd="0" parTransId="{C0C515B9-3956-41B1-BE46-8FC878E98BBF}" sibTransId="{0612729E-8C9A-40BB-A1DD-EC43F406C0F7}"/>
    <dgm:cxn modelId="{BB7C23DE-6870-491D-8391-31441F2A1429}" srcId="{FBBA47F7-FA20-49F1-86B7-803BDEEE442B}" destId="{57692D95-735D-4A93-88E3-986CDE3D84D2}" srcOrd="0" destOrd="0" parTransId="{F7BEB0CA-DB87-4F59-B75E-0C4D0DF8ED37}" sibTransId="{A6F171B9-F64B-433A-B0EE-DB7962C71FC3}"/>
    <dgm:cxn modelId="{5A750ADF-8588-44AB-885B-3EFB3F20DA25}" srcId="{57692D95-735D-4A93-88E3-986CDE3D84D2}" destId="{EF1791EC-AE87-4A3E-A69F-2F1E58ACA48A}" srcOrd="0" destOrd="0" parTransId="{E793CF82-3628-496C-83F9-9E044B816D3E}" sibTransId="{00058FA2-5EC0-475E-9270-EA73B64FA4A9}"/>
    <dgm:cxn modelId="{F3CEBC35-5244-4BB1-9D3C-2F6E7F718B66}" type="presOf" srcId="{6BEA0E18-C9C2-4270-B433-70D306A9E21A}" destId="{A2A8957D-2618-489E-B674-8CE0371D25C1}" srcOrd="0" destOrd="0" presId="urn:microsoft.com/office/officeart/2005/8/layout/chevron2"/>
    <dgm:cxn modelId="{C9E18D76-DDC9-446B-BC82-0F1129F20F93}" type="presOf" srcId="{6681061C-FA7D-430B-8C9F-E55B4437EC35}" destId="{0F57143A-C0BE-45AE-80BF-69F7494111B8}" srcOrd="0" destOrd="0" presId="urn:microsoft.com/office/officeart/2005/8/layout/chevron2"/>
    <dgm:cxn modelId="{617DC9C3-C26B-42DF-B833-93CBBAF5F571}" type="presOf" srcId="{07AB31C5-C016-4EC0-8E0B-A470D07E845B}" destId="{A2A8957D-2618-489E-B674-8CE0371D25C1}" srcOrd="0" destOrd="1" presId="urn:microsoft.com/office/officeart/2005/8/layout/chevron2"/>
    <dgm:cxn modelId="{940D13B7-E300-4CC6-A632-FAB181EE7558}" srcId="{6681061C-FA7D-430B-8C9F-E55B4437EC35}" destId="{9AFB1168-396D-4051-9F64-D5D983C07D84}" srcOrd="0" destOrd="0" parTransId="{671D401E-16DB-4D81-A62C-E8A460D2DFE3}" sibTransId="{AA9C2C10-81C1-451E-8CBD-D9875796D717}"/>
    <dgm:cxn modelId="{BB14B025-FFA6-437D-80A0-A55C21CD79A1}" type="presOf" srcId="{9AFB1168-396D-4051-9F64-D5D983C07D84}" destId="{1A51EF7F-6716-4815-8295-2D4522527EEE}" srcOrd="0" destOrd="0" presId="urn:microsoft.com/office/officeart/2005/8/layout/chevron2"/>
    <dgm:cxn modelId="{E4A6B1BC-730A-424B-AE5F-8136406907A6}" type="presOf" srcId="{EF1791EC-AE87-4A3E-A69F-2F1E58ACA48A}" destId="{90646577-54ED-4574-9DCD-5922A17AFCBD}" srcOrd="0" destOrd="0" presId="urn:microsoft.com/office/officeart/2005/8/layout/chevron2"/>
    <dgm:cxn modelId="{5686A087-DA0A-45EC-80DB-EE71A3493A38}" type="presOf" srcId="{0F5C8E7D-3355-4291-A927-16336C4DE391}" destId="{CC14C6AC-D574-490B-A622-82E2C85D77A1}" srcOrd="0" destOrd="0" presId="urn:microsoft.com/office/officeart/2005/8/layout/chevron2"/>
    <dgm:cxn modelId="{91EF5FA6-48C8-432E-9CCE-CB419A8A444B}" srcId="{0F5C8E7D-3355-4291-A927-16336C4DE391}" destId="{07AB31C5-C016-4EC0-8E0B-A470D07E845B}" srcOrd="1" destOrd="0" parTransId="{EF401DAD-79DF-462E-B92E-62A0FE7F5120}" sibTransId="{4D3050D2-A099-46D9-BAEB-F34191DA19EE}"/>
    <dgm:cxn modelId="{70F8C98A-4DF9-470F-B42E-40A31752A069}" type="presOf" srcId="{64F8F5BC-EF27-465D-82A8-5815ABE42EC1}" destId="{1A51EF7F-6716-4815-8295-2D4522527EEE}" srcOrd="0" destOrd="1" presId="urn:microsoft.com/office/officeart/2005/8/layout/chevron2"/>
    <dgm:cxn modelId="{2DEA122F-E284-45F3-B9CE-6325C0D7D9C0}" type="presParOf" srcId="{B2B9CDD7-B9EE-42F8-A609-2708AE6A19CC}" destId="{C65EA86B-0758-45CB-9B74-C130D0C122EC}" srcOrd="0" destOrd="0" presId="urn:microsoft.com/office/officeart/2005/8/layout/chevron2"/>
    <dgm:cxn modelId="{D5125F86-6C05-4C48-8936-1D518FB59A01}" type="presParOf" srcId="{C65EA86B-0758-45CB-9B74-C130D0C122EC}" destId="{91EEA610-69DA-410B-97CD-6211CC9484C6}" srcOrd="0" destOrd="0" presId="urn:microsoft.com/office/officeart/2005/8/layout/chevron2"/>
    <dgm:cxn modelId="{47A039F0-077F-4A7D-A6DD-B927D1B6EF4C}" type="presParOf" srcId="{C65EA86B-0758-45CB-9B74-C130D0C122EC}" destId="{90646577-54ED-4574-9DCD-5922A17AFCBD}" srcOrd="1" destOrd="0" presId="urn:microsoft.com/office/officeart/2005/8/layout/chevron2"/>
    <dgm:cxn modelId="{F6E88AA0-2A45-4936-964E-177B6084829F}" type="presParOf" srcId="{B2B9CDD7-B9EE-42F8-A609-2708AE6A19CC}" destId="{E4CB341B-09D9-41A3-91F3-3A6D83708E50}" srcOrd="1" destOrd="0" presId="urn:microsoft.com/office/officeart/2005/8/layout/chevron2"/>
    <dgm:cxn modelId="{A79B0FDD-577C-4081-ACA1-110EAB936B67}" type="presParOf" srcId="{B2B9CDD7-B9EE-42F8-A609-2708AE6A19CC}" destId="{2F3AFF75-4561-49EB-A5C4-B51F3715B104}" srcOrd="2" destOrd="0" presId="urn:microsoft.com/office/officeart/2005/8/layout/chevron2"/>
    <dgm:cxn modelId="{3A7B0533-80C2-4BDD-8E19-76666B4AE5C2}" type="presParOf" srcId="{2F3AFF75-4561-49EB-A5C4-B51F3715B104}" destId="{CC14C6AC-D574-490B-A622-82E2C85D77A1}" srcOrd="0" destOrd="0" presId="urn:microsoft.com/office/officeart/2005/8/layout/chevron2"/>
    <dgm:cxn modelId="{50C45A1C-8C58-475E-B259-E1619C6462A3}" type="presParOf" srcId="{2F3AFF75-4561-49EB-A5C4-B51F3715B104}" destId="{A2A8957D-2618-489E-B674-8CE0371D25C1}" srcOrd="1" destOrd="0" presId="urn:microsoft.com/office/officeart/2005/8/layout/chevron2"/>
    <dgm:cxn modelId="{E482B340-68B3-4F13-AF45-F1E5F2B98620}" type="presParOf" srcId="{B2B9CDD7-B9EE-42F8-A609-2708AE6A19CC}" destId="{4948B61D-CA32-457A-8F66-011FB774056D}" srcOrd="3" destOrd="0" presId="urn:microsoft.com/office/officeart/2005/8/layout/chevron2"/>
    <dgm:cxn modelId="{20DBE045-A5B3-42A6-9391-3426A69A64B8}" type="presParOf" srcId="{B2B9CDD7-B9EE-42F8-A609-2708AE6A19CC}" destId="{95EB6D2D-08C1-4679-9F60-78055A5C885B}" srcOrd="4" destOrd="0" presId="urn:microsoft.com/office/officeart/2005/8/layout/chevron2"/>
    <dgm:cxn modelId="{93E6692D-BE33-4E23-A395-2182EBDB3242}" type="presParOf" srcId="{95EB6D2D-08C1-4679-9F60-78055A5C885B}" destId="{0F57143A-C0BE-45AE-80BF-69F7494111B8}" srcOrd="0" destOrd="0" presId="urn:microsoft.com/office/officeart/2005/8/layout/chevron2"/>
    <dgm:cxn modelId="{2B8CF3E1-05DF-456A-BE06-FBFA757827DC}" type="presParOf" srcId="{95EB6D2D-08C1-4679-9F60-78055A5C885B}" destId="{1A51EF7F-6716-4815-8295-2D4522527EEE}" srcOrd="1" destOrd="0" presId="urn:microsoft.com/office/officeart/2005/8/layout/chevron2"/>
  </dgm:cxnLst>
  <dgm:bg/>
  <dgm:whole/>
</dgm:dataModel>
</file>

<file path=ppt/diagrams/data5.xml><?xml version="1.0" encoding="utf-8"?>
<dgm:dataModel xmlns:dgm="http://schemas.openxmlformats.org/drawingml/2006/diagram" xmlns:a="http://schemas.openxmlformats.org/drawingml/2006/main">
  <dgm:ptLst>
    <dgm:pt modelId="{40010639-1D6F-4AAA-A7B7-D8B4F8FB2D7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31CE067-4C19-45B8-B829-927BC1114B3F}">
      <dgm:prSet/>
      <dgm:spPr/>
      <dgm:t>
        <a:bodyPr/>
        <a:lstStyle/>
        <a:p>
          <a:pPr rtl="0"/>
          <a:r>
            <a:rPr lang="en-IN" dirty="0" smtClean="0">
              <a:latin typeface="Times New Roman" pitchFamily="18" charset="0"/>
              <a:cs typeface="Times New Roman" pitchFamily="18" charset="0"/>
            </a:rPr>
            <a:t>A high intensity electric arc is passed through a gas filled quartz bulb to produce light.</a:t>
          </a:r>
          <a:endParaRPr lang="en-US" dirty="0">
            <a:latin typeface="Times New Roman" pitchFamily="18" charset="0"/>
            <a:ea typeface="Tahoma" pitchFamily="34" charset="0"/>
            <a:cs typeface="Times New Roman" pitchFamily="18" charset="0"/>
          </a:endParaRPr>
        </a:p>
      </dgm:t>
    </dgm:pt>
    <dgm:pt modelId="{E405E0CC-F141-4312-B5AE-B67050688F03}" type="parTrans" cxnId="{DA7EF067-9EC3-4241-A495-3913F9D30ADE}">
      <dgm:prSet/>
      <dgm:spPr/>
      <dgm:t>
        <a:bodyPr/>
        <a:lstStyle/>
        <a:p>
          <a:endParaRPr lang="en-US"/>
        </a:p>
      </dgm:t>
    </dgm:pt>
    <dgm:pt modelId="{62634016-0962-4558-991E-9567DF4FF1C3}" type="sibTrans" cxnId="{DA7EF067-9EC3-4241-A495-3913F9D30ADE}">
      <dgm:prSet/>
      <dgm:spPr/>
      <dgm:t>
        <a:bodyPr/>
        <a:lstStyle/>
        <a:p>
          <a:endParaRPr lang="en-US"/>
        </a:p>
      </dgm:t>
    </dgm:pt>
    <dgm:pt modelId="{4CDE9F4C-97A3-4B6F-AFF6-F4734A1BABD4}">
      <dgm:prSet/>
      <dgm:spPr/>
      <dgm:t>
        <a:bodyPr/>
        <a:lstStyle/>
        <a:p>
          <a:pPr rtl="0"/>
          <a:r>
            <a:rPr lang="en-IN" dirty="0" smtClean="0">
              <a:latin typeface="Times New Roman" pitchFamily="18" charset="0"/>
              <a:cs typeface="Times New Roman" pitchFamily="18" charset="0"/>
            </a:rPr>
            <a:t>The vapour pressure ranges from 30-40 bars.</a:t>
          </a:r>
          <a:endParaRPr lang="en-US" dirty="0">
            <a:latin typeface="Times New Roman" pitchFamily="18" charset="0"/>
            <a:cs typeface="Times New Roman" pitchFamily="18" charset="0"/>
          </a:endParaRPr>
        </a:p>
      </dgm:t>
    </dgm:pt>
    <dgm:pt modelId="{EECBEB4A-F762-4ABA-AEC8-6C09242C045D}" type="parTrans" cxnId="{287336A6-11BE-4196-AC5B-AC6EC05DB9D1}">
      <dgm:prSet/>
      <dgm:spPr/>
      <dgm:t>
        <a:bodyPr/>
        <a:lstStyle/>
        <a:p>
          <a:endParaRPr lang="en-US"/>
        </a:p>
      </dgm:t>
    </dgm:pt>
    <dgm:pt modelId="{4E81690B-63E9-4365-A4BB-72C244527E91}" type="sibTrans" cxnId="{287336A6-11BE-4196-AC5B-AC6EC05DB9D1}">
      <dgm:prSet/>
      <dgm:spPr/>
      <dgm:t>
        <a:bodyPr/>
        <a:lstStyle/>
        <a:p>
          <a:endParaRPr lang="en-US"/>
        </a:p>
      </dgm:t>
    </dgm:pt>
    <dgm:pt modelId="{A10E667D-92BC-469E-A315-8CB91ECB6BFF}">
      <dgm:prSet/>
      <dgm:spPr/>
      <dgm:t>
        <a:bodyPr/>
        <a:lstStyle/>
        <a:p>
          <a:pPr rtl="0"/>
          <a:r>
            <a:rPr lang="en-US" dirty="0" smtClean="0">
              <a:latin typeface="Times New Roman" pitchFamily="18" charset="0"/>
              <a:cs typeface="Times New Roman" pitchFamily="18" charset="0"/>
            </a:rPr>
            <a:t>The gas inside the bulb, typically mercury or xenon, is excited by the arc discharge, resulting in the emission of intense UV light.</a:t>
          </a:r>
          <a:endParaRPr lang="en-IN" dirty="0" smtClean="0">
            <a:latin typeface="Times New Roman" pitchFamily="18" charset="0"/>
            <a:cs typeface="Times New Roman" pitchFamily="18" charset="0"/>
          </a:endParaRPr>
        </a:p>
      </dgm:t>
    </dgm:pt>
    <dgm:pt modelId="{9E9DFE34-8A09-4F10-91D8-91DFB4CC7C3D}" type="parTrans" cxnId="{A3AF1F9B-38C9-48BE-9CA1-7E0D2102FC38}">
      <dgm:prSet/>
      <dgm:spPr/>
      <dgm:t>
        <a:bodyPr/>
        <a:lstStyle/>
        <a:p>
          <a:endParaRPr lang="en-US"/>
        </a:p>
      </dgm:t>
    </dgm:pt>
    <dgm:pt modelId="{59825B8E-D4EE-4632-96C0-3EFEDCF30D3B}" type="sibTrans" cxnId="{A3AF1F9B-38C9-48BE-9CA1-7E0D2102FC38}">
      <dgm:prSet/>
      <dgm:spPr/>
      <dgm:t>
        <a:bodyPr/>
        <a:lstStyle/>
        <a:p>
          <a:endParaRPr lang="en-US"/>
        </a:p>
      </dgm:t>
    </dgm:pt>
    <dgm:pt modelId="{D1B2B77F-9B4B-4C95-9D2D-3D61AC99C7C8}">
      <dgm:prSet/>
      <dgm:spPr/>
      <dgm:t>
        <a:bodyPr/>
        <a:lstStyle/>
        <a:p>
          <a:pPr rtl="0"/>
          <a:r>
            <a:rPr lang="en-IN" dirty="0" smtClean="0">
              <a:latin typeface="Times New Roman" pitchFamily="18" charset="0"/>
              <a:cs typeface="Times New Roman" pitchFamily="18" charset="0"/>
            </a:rPr>
            <a:t>Typical power consumption is around 2.5kW.</a:t>
          </a:r>
          <a:endParaRPr lang="en-IN" dirty="0">
            <a:latin typeface="Times New Roman" pitchFamily="18" charset="0"/>
            <a:cs typeface="Times New Roman" pitchFamily="18" charset="0"/>
          </a:endParaRPr>
        </a:p>
      </dgm:t>
    </dgm:pt>
    <dgm:pt modelId="{8A5EB0F4-A0AF-4207-BC90-1842034271C9}" type="parTrans" cxnId="{D649BFC8-2DDB-4DEB-AD6D-C4D9BCEBAC9F}">
      <dgm:prSet/>
      <dgm:spPr/>
      <dgm:t>
        <a:bodyPr/>
        <a:lstStyle/>
        <a:p>
          <a:endParaRPr lang="en-US"/>
        </a:p>
      </dgm:t>
    </dgm:pt>
    <dgm:pt modelId="{406C3133-D4C1-4E93-A81E-1A69603162CB}" type="sibTrans" cxnId="{D649BFC8-2DDB-4DEB-AD6D-C4D9BCEBAC9F}">
      <dgm:prSet/>
      <dgm:spPr/>
      <dgm:t>
        <a:bodyPr/>
        <a:lstStyle/>
        <a:p>
          <a:endParaRPr lang="en-US"/>
        </a:p>
      </dgm:t>
    </dgm:pt>
    <dgm:pt modelId="{25250B6D-5186-4804-962A-EB14431FE0CD}">
      <dgm:prSet/>
      <dgm:spPr/>
      <dgm:t>
        <a:bodyPr/>
        <a:lstStyle/>
        <a:p>
          <a:r>
            <a:rPr lang="en-US" dirty="0" smtClean="0">
              <a:latin typeface="Times New Roman" pitchFamily="18" charset="0"/>
              <a:cs typeface="Times New Roman" pitchFamily="18" charset="0"/>
            </a:rPr>
            <a:t>It offers relatively lower cost compared to some other light sources, and they provide a stable and consistent light output over a long period of time.</a:t>
          </a:r>
          <a:endParaRPr lang="en-US" dirty="0">
            <a:latin typeface="Times New Roman" pitchFamily="18" charset="0"/>
            <a:cs typeface="Times New Roman" pitchFamily="18" charset="0"/>
          </a:endParaRPr>
        </a:p>
      </dgm:t>
    </dgm:pt>
    <dgm:pt modelId="{103D8BAF-CD38-4542-975B-20CAE60BA049}" type="parTrans" cxnId="{AA307987-3127-4E91-BCDE-E803CEA809BD}">
      <dgm:prSet/>
      <dgm:spPr/>
      <dgm:t>
        <a:bodyPr/>
        <a:lstStyle/>
        <a:p>
          <a:endParaRPr lang="en-US"/>
        </a:p>
      </dgm:t>
    </dgm:pt>
    <dgm:pt modelId="{61F4821F-8366-42B4-BC73-48810A43CB0C}" type="sibTrans" cxnId="{AA307987-3127-4E91-BCDE-E803CEA809BD}">
      <dgm:prSet/>
      <dgm:spPr/>
      <dgm:t>
        <a:bodyPr/>
        <a:lstStyle/>
        <a:p>
          <a:endParaRPr lang="en-US"/>
        </a:p>
      </dgm:t>
    </dgm:pt>
    <dgm:pt modelId="{DF653AE1-01D1-4825-9BAD-2BCAC869FFF8}" type="pres">
      <dgm:prSet presAssocID="{40010639-1D6F-4AAA-A7B7-D8B4F8FB2D7D}" presName="linear" presStyleCnt="0">
        <dgm:presLayoutVars>
          <dgm:animLvl val="lvl"/>
          <dgm:resizeHandles val="exact"/>
        </dgm:presLayoutVars>
      </dgm:prSet>
      <dgm:spPr/>
      <dgm:t>
        <a:bodyPr/>
        <a:lstStyle/>
        <a:p>
          <a:endParaRPr lang="en-US"/>
        </a:p>
      </dgm:t>
    </dgm:pt>
    <dgm:pt modelId="{6D15808F-D629-424F-98AA-EFC8AE700239}" type="pres">
      <dgm:prSet presAssocID="{731CE067-4C19-45B8-B829-927BC1114B3F}" presName="parentText" presStyleLbl="node1" presStyleIdx="0" presStyleCnt="5">
        <dgm:presLayoutVars>
          <dgm:chMax val="0"/>
          <dgm:bulletEnabled val="1"/>
        </dgm:presLayoutVars>
      </dgm:prSet>
      <dgm:spPr/>
      <dgm:t>
        <a:bodyPr/>
        <a:lstStyle/>
        <a:p>
          <a:endParaRPr lang="en-US"/>
        </a:p>
      </dgm:t>
    </dgm:pt>
    <dgm:pt modelId="{427EC695-226C-4E8F-81F2-8C5E48FCA4EE}" type="pres">
      <dgm:prSet presAssocID="{62634016-0962-4558-991E-9567DF4FF1C3}" presName="spacer" presStyleCnt="0"/>
      <dgm:spPr/>
    </dgm:pt>
    <dgm:pt modelId="{2997A5B6-D746-4180-B29C-9260C6F804A7}" type="pres">
      <dgm:prSet presAssocID="{4CDE9F4C-97A3-4B6F-AFF6-F4734A1BABD4}" presName="parentText" presStyleLbl="node1" presStyleIdx="1" presStyleCnt="5">
        <dgm:presLayoutVars>
          <dgm:chMax val="0"/>
          <dgm:bulletEnabled val="1"/>
        </dgm:presLayoutVars>
      </dgm:prSet>
      <dgm:spPr/>
      <dgm:t>
        <a:bodyPr/>
        <a:lstStyle/>
        <a:p>
          <a:endParaRPr lang="en-US"/>
        </a:p>
      </dgm:t>
    </dgm:pt>
    <dgm:pt modelId="{DB35B1DF-DF7D-4978-90A3-606E9F5868F7}" type="pres">
      <dgm:prSet presAssocID="{4E81690B-63E9-4365-A4BB-72C244527E91}" presName="spacer" presStyleCnt="0"/>
      <dgm:spPr/>
    </dgm:pt>
    <dgm:pt modelId="{EADB7C7B-17C1-4B50-9552-9F5B7B817487}" type="pres">
      <dgm:prSet presAssocID="{A10E667D-92BC-469E-A315-8CB91ECB6BFF}" presName="parentText" presStyleLbl="node1" presStyleIdx="2" presStyleCnt="5">
        <dgm:presLayoutVars>
          <dgm:chMax val="0"/>
          <dgm:bulletEnabled val="1"/>
        </dgm:presLayoutVars>
      </dgm:prSet>
      <dgm:spPr/>
      <dgm:t>
        <a:bodyPr/>
        <a:lstStyle/>
        <a:p>
          <a:endParaRPr lang="en-US"/>
        </a:p>
      </dgm:t>
    </dgm:pt>
    <dgm:pt modelId="{360862F6-D14D-444B-B52F-63A98AE10262}" type="pres">
      <dgm:prSet presAssocID="{59825B8E-D4EE-4632-96C0-3EFEDCF30D3B}" presName="spacer" presStyleCnt="0"/>
      <dgm:spPr/>
    </dgm:pt>
    <dgm:pt modelId="{E50780D2-A672-4B3B-86F0-BE45DE13BE90}" type="pres">
      <dgm:prSet presAssocID="{25250B6D-5186-4804-962A-EB14431FE0CD}" presName="parentText" presStyleLbl="node1" presStyleIdx="3" presStyleCnt="5">
        <dgm:presLayoutVars>
          <dgm:chMax val="0"/>
          <dgm:bulletEnabled val="1"/>
        </dgm:presLayoutVars>
      </dgm:prSet>
      <dgm:spPr/>
      <dgm:t>
        <a:bodyPr/>
        <a:lstStyle/>
        <a:p>
          <a:endParaRPr lang="en-US"/>
        </a:p>
      </dgm:t>
    </dgm:pt>
    <dgm:pt modelId="{60881B03-6460-48A8-9771-D5AA7495F0F0}" type="pres">
      <dgm:prSet presAssocID="{61F4821F-8366-42B4-BC73-48810A43CB0C}" presName="spacer" presStyleCnt="0"/>
      <dgm:spPr/>
    </dgm:pt>
    <dgm:pt modelId="{36A79E1C-DA12-49C3-8A05-F735156FA579}" type="pres">
      <dgm:prSet presAssocID="{D1B2B77F-9B4B-4C95-9D2D-3D61AC99C7C8}" presName="parentText" presStyleLbl="node1" presStyleIdx="4" presStyleCnt="5">
        <dgm:presLayoutVars>
          <dgm:chMax val="0"/>
          <dgm:bulletEnabled val="1"/>
        </dgm:presLayoutVars>
      </dgm:prSet>
      <dgm:spPr/>
      <dgm:t>
        <a:bodyPr/>
        <a:lstStyle/>
        <a:p>
          <a:endParaRPr lang="en-US"/>
        </a:p>
      </dgm:t>
    </dgm:pt>
  </dgm:ptLst>
  <dgm:cxnLst>
    <dgm:cxn modelId="{DA7EF067-9EC3-4241-A495-3913F9D30ADE}" srcId="{40010639-1D6F-4AAA-A7B7-D8B4F8FB2D7D}" destId="{731CE067-4C19-45B8-B829-927BC1114B3F}" srcOrd="0" destOrd="0" parTransId="{E405E0CC-F141-4312-B5AE-B67050688F03}" sibTransId="{62634016-0962-4558-991E-9567DF4FF1C3}"/>
    <dgm:cxn modelId="{7781695F-B130-4284-8BF1-976262291FA1}" type="presOf" srcId="{D1B2B77F-9B4B-4C95-9D2D-3D61AC99C7C8}" destId="{36A79E1C-DA12-49C3-8A05-F735156FA579}" srcOrd="0" destOrd="0" presId="urn:microsoft.com/office/officeart/2005/8/layout/vList2"/>
    <dgm:cxn modelId="{AA307987-3127-4E91-BCDE-E803CEA809BD}" srcId="{40010639-1D6F-4AAA-A7B7-D8B4F8FB2D7D}" destId="{25250B6D-5186-4804-962A-EB14431FE0CD}" srcOrd="3" destOrd="0" parTransId="{103D8BAF-CD38-4542-975B-20CAE60BA049}" sibTransId="{61F4821F-8366-42B4-BC73-48810A43CB0C}"/>
    <dgm:cxn modelId="{287336A6-11BE-4196-AC5B-AC6EC05DB9D1}" srcId="{40010639-1D6F-4AAA-A7B7-D8B4F8FB2D7D}" destId="{4CDE9F4C-97A3-4B6F-AFF6-F4734A1BABD4}" srcOrd="1" destOrd="0" parTransId="{EECBEB4A-F762-4ABA-AEC8-6C09242C045D}" sibTransId="{4E81690B-63E9-4365-A4BB-72C244527E91}"/>
    <dgm:cxn modelId="{D31165DF-C470-436F-9C10-10EB7B914A95}" type="presOf" srcId="{40010639-1D6F-4AAA-A7B7-D8B4F8FB2D7D}" destId="{DF653AE1-01D1-4825-9BAD-2BCAC869FFF8}" srcOrd="0" destOrd="0" presId="urn:microsoft.com/office/officeart/2005/8/layout/vList2"/>
    <dgm:cxn modelId="{AF37F732-EE21-4B19-AC7D-B984737A3183}" type="presOf" srcId="{25250B6D-5186-4804-962A-EB14431FE0CD}" destId="{E50780D2-A672-4B3B-86F0-BE45DE13BE90}" srcOrd="0" destOrd="0" presId="urn:microsoft.com/office/officeart/2005/8/layout/vList2"/>
    <dgm:cxn modelId="{D649BFC8-2DDB-4DEB-AD6D-C4D9BCEBAC9F}" srcId="{40010639-1D6F-4AAA-A7B7-D8B4F8FB2D7D}" destId="{D1B2B77F-9B4B-4C95-9D2D-3D61AC99C7C8}" srcOrd="4" destOrd="0" parTransId="{8A5EB0F4-A0AF-4207-BC90-1842034271C9}" sibTransId="{406C3133-D4C1-4E93-A81E-1A69603162CB}"/>
    <dgm:cxn modelId="{0014A13B-267A-472A-8F5E-26CDC2837B61}" type="presOf" srcId="{A10E667D-92BC-469E-A315-8CB91ECB6BFF}" destId="{EADB7C7B-17C1-4B50-9552-9F5B7B817487}" srcOrd="0" destOrd="0" presId="urn:microsoft.com/office/officeart/2005/8/layout/vList2"/>
    <dgm:cxn modelId="{3E66D2C0-4984-45CA-849A-C25B0E812F7A}" type="presOf" srcId="{731CE067-4C19-45B8-B829-927BC1114B3F}" destId="{6D15808F-D629-424F-98AA-EFC8AE700239}" srcOrd="0" destOrd="0" presId="urn:microsoft.com/office/officeart/2005/8/layout/vList2"/>
    <dgm:cxn modelId="{AAAEF2D4-9CE8-4D3B-919F-57EE9AA34596}" type="presOf" srcId="{4CDE9F4C-97A3-4B6F-AFF6-F4734A1BABD4}" destId="{2997A5B6-D746-4180-B29C-9260C6F804A7}" srcOrd="0" destOrd="0" presId="urn:microsoft.com/office/officeart/2005/8/layout/vList2"/>
    <dgm:cxn modelId="{A3AF1F9B-38C9-48BE-9CA1-7E0D2102FC38}" srcId="{40010639-1D6F-4AAA-A7B7-D8B4F8FB2D7D}" destId="{A10E667D-92BC-469E-A315-8CB91ECB6BFF}" srcOrd="2" destOrd="0" parTransId="{9E9DFE34-8A09-4F10-91D8-91DFB4CC7C3D}" sibTransId="{59825B8E-D4EE-4632-96C0-3EFEDCF30D3B}"/>
    <dgm:cxn modelId="{B5A83656-996D-4321-93BE-7E967815DD33}" type="presParOf" srcId="{DF653AE1-01D1-4825-9BAD-2BCAC869FFF8}" destId="{6D15808F-D629-424F-98AA-EFC8AE700239}" srcOrd="0" destOrd="0" presId="urn:microsoft.com/office/officeart/2005/8/layout/vList2"/>
    <dgm:cxn modelId="{F932B539-61AE-4595-A1EB-1180F8280C11}" type="presParOf" srcId="{DF653AE1-01D1-4825-9BAD-2BCAC869FFF8}" destId="{427EC695-226C-4E8F-81F2-8C5E48FCA4EE}" srcOrd="1" destOrd="0" presId="urn:microsoft.com/office/officeart/2005/8/layout/vList2"/>
    <dgm:cxn modelId="{6FBC9FCA-D48F-44D9-BED2-7A0B4C97B357}" type="presParOf" srcId="{DF653AE1-01D1-4825-9BAD-2BCAC869FFF8}" destId="{2997A5B6-D746-4180-B29C-9260C6F804A7}" srcOrd="2" destOrd="0" presId="urn:microsoft.com/office/officeart/2005/8/layout/vList2"/>
    <dgm:cxn modelId="{B2F5A01F-B315-4B16-9D2F-17F47FF89CDB}" type="presParOf" srcId="{DF653AE1-01D1-4825-9BAD-2BCAC869FFF8}" destId="{DB35B1DF-DF7D-4978-90A3-606E9F5868F7}" srcOrd="3" destOrd="0" presId="urn:microsoft.com/office/officeart/2005/8/layout/vList2"/>
    <dgm:cxn modelId="{0C019E10-3765-4305-93D2-31368061C53D}" type="presParOf" srcId="{DF653AE1-01D1-4825-9BAD-2BCAC869FFF8}" destId="{EADB7C7B-17C1-4B50-9552-9F5B7B817487}" srcOrd="4" destOrd="0" presId="urn:microsoft.com/office/officeart/2005/8/layout/vList2"/>
    <dgm:cxn modelId="{B0562C9B-07CA-4D90-BC19-4FA62ADEB7EF}" type="presParOf" srcId="{DF653AE1-01D1-4825-9BAD-2BCAC869FFF8}" destId="{360862F6-D14D-444B-B52F-63A98AE10262}" srcOrd="5" destOrd="0" presId="urn:microsoft.com/office/officeart/2005/8/layout/vList2"/>
    <dgm:cxn modelId="{5D53E8FD-B0BB-43DE-9158-C73CA03D96ED}" type="presParOf" srcId="{DF653AE1-01D1-4825-9BAD-2BCAC869FFF8}" destId="{E50780D2-A672-4B3B-86F0-BE45DE13BE90}" srcOrd="6" destOrd="0" presId="urn:microsoft.com/office/officeart/2005/8/layout/vList2"/>
    <dgm:cxn modelId="{EEA2D093-441B-4DFA-95EB-63109D82E552}" type="presParOf" srcId="{DF653AE1-01D1-4825-9BAD-2BCAC869FFF8}" destId="{60881B03-6460-48A8-9771-D5AA7495F0F0}" srcOrd="7" destOrd="0" presId="urn:microsoft.com/office/officeart/2005/8/layout/vList2"/>
    <dgm:cxn modelId="{12333E5A-2312-4429-B709-F4C06C4C6E96}" type="presParOf" srcId="{DF653AE1-01D1-4825-9BAD-2BCAC869FFF8}" destId="{36A79E1C-DA12-49C3-8A05-F735156FA579}" srcOrd="8" destOrd="0" presId="urn:microsoft.com/office/officeart/2005/8/layout/vList2"/>
  </dgm:cxnLst>
  <dgm:bg/>
  <dgm:whole/>
</dgm:dataModel>
</file>

<file path=ppt/diagrams/data6.xml><?xml version="1.0" encoding="utf-8"?>
<dgm:dataModel xmlns:dgm="http://schemas.openxmlformats.org/drawingml/2006/diagram" xmlns:a="http://schemas.openxmlformats.org/drawingml/2006/main">
  <dgm:ptLst>
    <dgm:pt modelId="{40010639-1D6F-4AAA-A7B7-D8B4F8FB2D7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31CE067-4C19-45B8-B829-927BC1114B3F}">
      <dgm:prSet/>
      <dgm:spPr/>
      <dgm:t>
        <a:bodyPr/>
        <a:lstStyle/>
        <a:p>
          <a:pPr rtl="0"/>
          <a:r>
            <a:rPr lang="en-US" dirty="0" smtClean="0">
              <a:latin typeface="Times New Roman" pitchFamily="18" charset="0"/>
              <a:cs typeface="Times New Roman" pitchFamily="18" charset="0"/>
            </a:rPr>
            <a:t>Excimer lasers use a combination of gases, typically a noble gas (such as argon, Krypton) and a halogen gas (such as fluorine), to create a laser beam. </a:t>
          </a:r>
          <a:endParaRPr lang="en-US" dirty="0">
            <a:latin typeface="Times New Roman" pitchFamily="18" charset="0"/>
            <a:ea typeface="Tahoma" pitchFamily="34" charset="0"/>
            <a:cs typeface="Times New Roman" pitchFamily="18" charset="0"/>
          </a:endParaRPr>
        </a:p>
      </dgm:t>
    </dgm:pt>
    <dgm:pt modelId="{E405E0CC-F141-4312-B5AE-B67050688F03}" type="parTrans" cxnId="{DA7EF067-9EC3-4241-A495-3913F9D30ADE}">
      <dgm:prSet/>
      <dgm:spPr/>
      <dgm:t>
        <a:bodyPr/>
        <a:lstStyle/>
        <a:p>
          <a:endParaRPr lang="en-US"/>
        </a:p>
      </dgm:t>
    </dgm:pt>
    <dgm:pt modelId="{62634016-0962-4558-991E-9567DF4FF1C3}" type="sibTrans" cxnId="{DA7EF067-9EC3-4241-A495-3913F9D30ADE}">
      <dgm:prSet/>
      <dgm:spPr/>
      <dgm:t>
        <a:bodyPr/>
        <a:lstStyle/>
        <a:p>
          <a:endParaRPr lang="en-US"/>
        </a:p>
      </dgm:t>
    </dgm:pt>
    <dgm:pt modelId="{4CDE9F4C-97A3-4B6F-AFF6-F4734A1BABD4}">
      <dgm:prSet/>
      <dgm:spPr/>
      <dgm:t>
        <a:bodyPr/>
        <a:lstStyle/>
        <a:p>
          <a:pPr rtl="0"/>
          <a:r>
            <a:rPr lang="en-US" dirty="0" smtClean="0">
              <a:latin typeface="Times New Roman" pitchFamily="18" charset="0"/>
              <a:cs typeface="Times New Roman" pitchFamily="18" charset="0"/>
            </a:rPr>
            <a:t>The gases are excited by an electrical discharge, producing short-pulsed UV light with specific wavelengths.</a:t>
          </a:r>
          <a:endParaRPr lang="en-US" dirty="0">
            <a:latin typeface="Times New Roman" pitchFamily="18" charset="0"/>
            <a:cs typeface="Times New Roman" pitchFamily="18" charset="0"/>
          </a:endParaRPr>
        </a:p>
      </dgm:t>
    </dgm:pt>
    <dgm:pt modelId="{EECBEB4A-F762-4ABA-AEC8-6C09242C045D}" type="parTrans" cxnId="{287336A6-11BE-4196-AC5B-AC6EC05DB9D1}">
      <dgm:prSet/>
      <dgm:spPr/>
      <dgm:t>
        <a:bodyPr/>
        <a:lstStyle/>
        <a:p>
          <a:endParaRPr lang="en-US"/>
        </a:p>
      </dgm:t>
    </dgm:pt>
    <dgm:pt modelId="{4E81690B-63E9-4365-A4BB-72C244527E91}" type="sibTrans" cxnId="{287336A6-11BE-4196-AC5B-AC6EC05DB9D1}">
      <dgm:prSet/>
      <dgm:spPr/>
      <dgm:t>
        <a:bodyPr/>
        <a:lstStyle/>
        <a:p>
          <a:endParaRPr lang="en-US"/>
        </a:p>
      </dgm:t>
    </dgm:pt>
    <dgm:pt modelId="{D1B2B77F-9B4B-4C95-9D2D-3D61AC99C7C8}">
      <dgm:prSet/>
      <dgm:spPr/>
      <dgm:t>
        <a:bodyPr/>
        <a:lstStyle/>
        <a:p>
          <a:pPr rtl="0"/>
          <a:r>
            <a:rPr lang="en-IN" dirty="0" smtClean="0">
              <a:latin typeface="Times New Roman" pitchFamily="18" charset="0"/>
              <a:cs typeface="Times New Roman" pitchFamily="18" charset="0"/>
            </a:rPr>
            <a:t>Bandwidth of about 1 nm.</a:t>
          </a:r>
          <a:endParaRPr lang="en-IN" dirty="0">
            <a:latin typeface="Times New Roman" pitchFamily="18" charset="0"/>
            <a:cs typeface="Times New Roman" pitchFamily="18" charset="0"/>
          </a:endParaRPr>
        </a:p>
      </dgm:t>
    </dgm:pt>
    <dgm:pt modelId="{8A5EB0F4-A0AF-4207-BC90-1842034271C9}" type="parTrans" cxnId="{D649BFC8-2DDB-4DEB-AD6D-C4D9BCEBAC9F}">
      <dgm:prSet/>
      <dgm:spPr/>
      <dgm:t>
        <a:bodyPr/>
        <a:lstStyle/>
        <a:p>
          <a:endParaRPr lang="en-US"/>
        </a:p>
      </dgm:t>
    </dgm:pt>
    <dgm:pt modelId="{406C3133-D4C1-4E93-A81E-1A69603162CB}" type="sibTrans" cxnId="{D649BFC8-2DDB-4DEB-AD6D-C4D9BCEBAC9F}">
      <dgm:prSet/>
      <dgm:spPr/>
      <dgm:t>
        <a:bodyPr/>
        <a:lstStyle/>
        <a:p>
          <a:endParaRPr lang="en-US"/>
        </a:p>
      </dgm:t>
    </dgm:pt>
    <dgm:pt modelId="{25250B6D-5186-4804-962A-EB14431FE0CD}">
      <dgm:prSet/>
      <dgm:spPr/>
      <dgm:t>
        <a:bodyPr/>
        <a:lstStyle/>
        <a:p>
          <a:r>
            <a:rPr lang="en-US" dirty="0" smtClean="0">
              <a:latin typeface="Times New Roman" pitchFamily="18" charset="0"/>
              <a:cs typeface="Times New Roman" pitchFamily="18" charset="0"/>
            </a:rPr>
            <a:t>KrF (248 nm) and ArF (193 nm), emerged as the brightest deep UV light sources.</a:t>
          </a:r>
          <a:endParaRPr lang="en-US" dirty="0">
            <a:latin typeface="Times New Roman" pitchFamily="18" charset="0"/>
            <a:cs typeface="Times New Roman" pitchFamily="18" charset="0"/>
          </a:endParaRPr>
        </a:p>
      </dgm:t>
    </dgm:pt>
    <dgm:pt modelId="{103D8BAF-CD38-4542-975B-20CAE60BA049}" type="parTrans" cxnId="{AA307987-3127-4E91-BCDE-E803CEA809BD}">
      <dgm:prSet/>
      <dgm:spPr/>
      <dgm:t>
        <a:bodyPr/>
        <a:lstStyle/>
        <a:p>
          <a:endParaRPr lang="en-US"/>
        </a:p>
      </dgm:t>
    </dgm:pt>
    <dgm:pt modelId="{61F4821F-8366-42B4-BC73-48810A43CB0C}" type="sibTrans" cxnId="{AA307987-3127-4E91-BCDE-E803CEA809BD}">
      <dgm:prSet/>
      <dgm:spPr/>
      <dgm:t>
        <a:bodyPr/>
        <a:lstStyle/>
        <a:p>
          <a:endParaRPr lang="en-US"/>
        </a:p>
      </dgm:t>
    </dgm:pt>
    <dgm:pt modelId="{A10E667D-92BC-469E-A315-8CB91ECB6BFF}">
      <dgm:prSet/>
      <dgm:spPr/>
      <dgm:t>
        <a:bodyPr/>
        <a:lstStyle/>
        <a:p>
          <a:pPr rtl="0"/>
          <a:endParaRPr lang="en-IN" dirty="0" smtClean="0">
            <a:latin typeface="Times New Roman" pitchFamily="18" charset="0"/>
            <a:cs typeface="Times New Roman" pitchFamily="18" charset="0"/>
          </a:endParaRPr>
        </a:p>
      </dgm:t>
    </dgm:pt>
    <dgm:pt modelId="{59825B8E-D4EE-4632-96C0-3EFEDCF30D3B}" type="sibTrans" cxnId="{A3AF1F9B-38C9-48BE-9CA1-7E0D2102FC38}">
      <dgm:prSet/>
      <dgm:spPr/>
      <dgm:t>
        <a:bodyPr/>
        <a:lstStyle/>
        <a:p>
          <a:endParaRPr lang="en-US"/>
        </a:p>
      </dgm:t>
    </dgm:pt>
    <dgm:pt modelId="{9E9DFE34-8A09-4F10-91D8-91DFB4CC7C3D}" type="parTrans" cxnId="{A3AF1F9B-38C9-48BE-9CA1-7E0D2102FC38}">
      <dgm:prSet/>
      <dgm:spPr/>
      <dgm:t>
        <a:bodyPr/>
        <a:lstStyle/>
        <a:p>
          <a:endParaRPr lang="en-US"/>
        </a:p>
      </dgm:t>
    </dgm:pt>
    <dgm:pt modelId="{DF653AE1-01D1-4825-9BAD-2BCAC869FFF8}" type="pres">
      <dgm:prSet presAssocID="{40010639-1D6F-4AAA-A7B7-D8B4F8FB2D7D}" presName="linear" presStyleCnt="0">
        <dgm:presLayoutVars>
          <dgm:animLvl val="lvl"/>
          <dgm:resizeHandles val="exact"/>
        </dgm:presLayoutVars>
      </dgm:prSet>
      <dgm:spPr/>
      <dgm:t>
        <a:bodyPr/>
        <a:lstStyle/>
        <a:p>
          <a:endParaRPr lang="en-US"/>
        </a:p>
      </dgm:t>
    </dgm:pt>
    <dgm:pt modelId="{6D15808F-D629-424F-98AA-EFC8AE700239}" type="pres">
      <dgm:prSet presAssocID="{731CE067-4C19-45B8-B829-927BC1114B3F}" presName="parentText" presStyleLbl="node1" presStyleIdx="0" presStyleCnt="5">
        <dgm:presLayoutVars>
          <dgm:chMax val="0"/>
          <dgm:bulletEnabled val="1"/>
        </dgm:presLayoutVars>
      </dgm:prSet>
      <dgm:spPr/>
      <dgm:t>
        <a:bodyPr/>
        <a:lstStyle/>
        <a:p>
          <a:endParaRPr lang="en-US"/>
        </a:p>
      </dgm:t>
    </dgm:pt>
    <dgm:pt modelId="{427EC695-226C-4E8F-81F2-8C5E48FCA4EE}" type="pres">
      <dgm:prSet presAssocID="{62634016-0962-4558-991E-9567DF4FF1C3}" presName="spacer" presStyleCnt="0"/>
      <dgm:spPr/>
    </dgm:pt>
    <dgm:pt modelId="{2997A5B6-D746-4180-B29C-9260C6F804A7}" type="pres">
      <dgm:prSet presAssocID="{4CDE9F4C-97A3-4B6F-AFF6-F4734A1BABD4}" presName="parentText" presStyleLbl="node1" presStyleIdx="1" presStyleCnt="5" custLinFactY="13495" custLinFactNeighborY="100000">
        <dgm:presLayoutVars>
          <dgm:chMax val="0"/>
          <dgm:bulletEnabled val="1"/>
        </dgm:presLayoutVars>
      </dgm:prSet>
      <dgm:spPr/>
      <dgm:t>
        <a:bodyPr/>
        <a:lstStyle/>
        <a:p>
          <a:endParaRPr lang="en-US"/>
        </a:p>
      </dgm:t>
    </dgm:pt>
    <dgm:pt modelId="{DB35B1DF-DF7D-4978-90A3-606E9F5868F7}" type="pres">
      <dgm:prSet presAssocID="{4E81690B-63E9-4365-A4BB-72C244527E91}" presName="spacer" presStyleCnt="0"/>
      <dgm:spPr/>
    </dgm:pt>
    <dgm:pt modelId="{EADB7C7B-17C1-4B50-9552-9F5B7B817487}" type="pres">
      <dgm:prSet presAssocID="{A10E667D-92BC-469E-A315-8CB91ECB6BFF}" presName="parentText" presStyleLbl="node1" presStyleIdx="2" presStyleCnt="5" custScaleY="82585" custLinFactY="46840" custLinFactNeighborX="868" custLinFactNeighborY="100000">
        <dgm:presLayoutVars>
          <dgm:chMax val="0"/>
          <dgm:bulletEnabled val="1"/>
        </dgm:presLayoutVars>
      </dgm:prSet>
      <dgm:spPr/>
      <dgm:t>
        <a:bodyPr/>
        <a:lstStyle/>
        <a:p>
          <a:endParaRPr lang="en-US"/>
        </a:p>
      </dgm:t>
    </dgm:pt>
    <dgm:pt modelId="{360862F6-D14D-444B-B52F-63A98AE10262}" type="pres">
      <dgm:prSet presAssocID="{59825B8E-D4EE-4632-96C0-3EFEDCF30D3B}" presName="spacer" presStyleCnt="0"/>
      <dgm:spPr/>
    </dgm:pt>
    <dgm:pt modelId="{E50780D2-A672-4B3B-86F0-BE45DE13BE90}" type="pres">
      <dgm:prSet presAssocID="{25250B6D-5186-4804-962A-EB14431FE0CD}" presName="parentText" presStyleLbl="node1" presStyleIdx="3" presStyleCnt="5" custLinFactY="-29778" custLinFactNeighborY="-100000">
        <dgm:presLayoutVars>
          <dgm:chMax val="0"/>
          <dgm:bulletEnabled val="1"/>
        </dgm:presLayoutVars>
      </dgm:prSet>
      <dgm:spPr/>
      <dgm:t>
        <a:bodyPr/>
        <a:lstStyle/>
        <a:p>
          <a:endParaRPr lang="en-US"/>
        </a:p>
      </dgm:t>
    </dgm:pt>
    <dgm:pt modelId="{60881B03-6460-48A8-9771-D5AA7495F0F0}" type="pres">
      <dgm:prSet presAssocID="{61F4821F-8366-42B4-BC73-48810A43CB0C}" presName="spacer" presStyleCnt="0"/>
      <dgm:spPr/>
    </dgm:pt>
    <dgm:pt modelId="{36A79E1C-DA12-49C3-8A05-F735156FA579}" type="pres">
      <dgm:prSet presAssocID="{D1B2B77F-9B4B-4C95-9D2D-3D61AC99C7C8}" presName="parentText" presStyleLbl="node1" presStyleIdx="4" presStyleCnt="5" custLinFactY="-13847" custLinFactNeighborY="-100000">
        <dgm:presLayoutVars>
          <dgm:chMax val="0"/>
          <dgm:bulletEnabled val="1"/>
        </dgm:presLayoutVars>
      </dgm:prSet>
      <dgm:spPr/>
      <dgm:t>
        <a:bodyPr/>
        <a:lstStyle/>
        <a:p>
          <a:endParaRPr lang="en-US"/>
        </a:p>
      </dgm:t>
    </dgm:pt>
  </dgm:ptLst>
  <dgm:cxnLst>
    <dgm:cxn modelId="{DA7EF067-9EC3-4241-A495-3913F9D30ADE}" srcId="{40010639-1D6F-4AAA-A7B7-D8B4F8FB2D7D}" destId="{731CE067-4C19-45B8-B829-927BC1114B3F}" srcOrd="0" destOrd="0" parTransId="{E405E0CC-F141-4312-B5AE-B67050688F03}" sibTransId="{62634016-0962-4558-991E-9567DF4FF1C3}"/>
    <dgm:cxn modelId="{AA307987-3127-4E91-BCDE-E803CEA809BD}" srcId="{40010639-1D6F-4AAA-A7B7-D8B4F8FB2D7D}" destId="{25250B6D-5186-4804-962A-EB14431FE0CD}" srcOrd="3" destOrd="0" parTransId="{103D8BAF-CD38-4542-975B-20CAE60BA049}" sibTransId="{61F4821F-8366-42B4-BC73-48810A43CB0C}"/>
    <dgm:cxn modelId="{5CAC0C8F-F66E-4235-81D6-BC85292C1595}" type="presOf" srcId="{25250B6D-5186-4804-962A-EB14431FE0CD}" destId="{E50780D2-A672-4B3B-86F0-BE45DE13BE90}" srcOrd="0" destOrd="0" presId="urn:microsoft.com/office/officeart/2005/8/layout/vList2"/>
    <dgm:cxn modelId="{287336A6-11BE-4196-AC5B-AC6EC05DB9D1}" srcId="{40010639-1D6F-4AAA-A7B7-D8B4F8FB2D7D}" destId="{4CDE9F4C-97A3-4B6F-AFF6-F4734A1BABD4}" srcOrd="1" destOrd="0" parTransId="{EECBEB4A-F762-4ABA-AEC8-6C09242C045D}" sibTransId="{4E81690B-63E9-4365-A4BB-72C244527E91}"/>
    <dgm:cxn modelId="{20D4AAAD-77D2-4C12-AB07-362444D79B4C}" type="presOf" srcId="{40010639-1D6F-4AAA-A7B7-D8B4F8FB2D7D}" destId="{DF653AE1-01D1-4825-9BAD-2BCAC869FFF8}" srcOrd="0" destOrd="0" presId="urn:microsoft.com/office/officeart/2005/8/layout/vList2"/>
    <dgm:cxn modelId="{D649BFC8-2DDB-4DEB-AD6D-C4D9BCEBAC9F}" srcId="{40010639-1D6F-4AAA-A7B7-D8B4F8FB2D7D}" destId="{D1B2B77F-9B4B-4C95-9D2D-3D61AC99C7C8}" srcOrd="4" destOrd="0" parTransId="{8A5EB0F4-A0AF-4207-BC90-1842034271C9}" sibTransId="{406C3133-D4C1-4E93-A81E-1A69603162CB}"/>
    <dgm:cxn modelId="{53A7E66A-B473-462B-BD31-7E0CD0C9DAAD}" type="presOf" srcId="{D1B2B77F-9B4B-4C95-9D2D-3D61AC99C7C8}" destId="{36A79E1C-DA12-49C3-8A05-F735156FA579}" srcOrd="0" destOrd="0" presId="urn:microsoft.com/office/officeart/2005/8/layout/vList2"/>
    <dgm:cxn modelId="{5F5D4ACB-F1F9-468D-8744-29F4DC8594C6}" type="presOf" srcId="{A10E667D-92BC-469E-A315-8CB91ECB6BFF}" destId="{EADB7C7B-17C1-4B50-9552-9F5B7B817487}" srcOrd="0" destOrd="0" presId="urn:microsoft.com/office/officeart/2005/8/layout/vList2"/>
    <dgm:cxn modelId="{FC54BBED-895A-4A62-9663-CB146A9EBA0D}" type="presOf" srcId="{4CDE9F4C-97A3-4B6F-AFF6-F4734A1BABD4}" destId="{2997A5B6-D746-4180-B29C-9260C6F804A7}" srcOrd="0" destOrd="0" presId="urn:microsoft.com/office/officeart/2005/8/layout/vList2"/>
    <dgm:cxn modelId="{A3AF1F9B-38C9-48BE-9CA1-7E0D2102FC38}" srcId="{40010639-1D6F-4AAA-A7B7-D8B4F8FB2D7D}" destId="{A10E667D-92BC-469E-A315-8CB91ECB6BFF}" srcOrd="2" destOrd="0" parTransId="{9E9DFE34-8A09-4F10-91D8-91DFB4CC7C3D}" sibTransId="{59825B8E-D4EE-4632-96C0-3EFEDCF30D3B}"/>
    <dgm:cxn modelId="{550007E6-7283-485A-9DD8-3233EF0061F9}" type="presOf" srcId="{731CE067-4C19-45B8-B829-927BC1114B3F}" destId="{6D15808F-D629-424F-98AA-EFC8AE700239}" srcOrd="0" destOrd="0" presId="urn:microsoft.com/office/officeart/2005/8/layout/vList2"/>
    <dgm:cxn modelId="{72DB7B63-57D5-46CA-B2E8-3CB539EE988B}" type="presParOf" srcId="{DF653AE1-01D1-4825-9BAD-2BCAC869FFF8}" destId="{6D15808F-D629-424F-98AA-EFC8AE700239}" srcOrd="0" destOrd="0" presId="urn:microsoft.com/office/officeart/2005/8/layout/vList2"/>
    <dgm:cxn modelId="{3FD0D034-6119-4521-B8EC-032E7C1B153F}" type="presParOf" srcId="{DF653AE1-01D1-4825-9BAD-2BCAC869FFF8}" destId="{427EC695-226C-4E8F-81F2-8C5E48FCA4EE}" srcOrd="1" destOrd="0" presId="urn:microsoft.com/office/officeart/2005/8/layout/vList2"/>
    <dgm:cxn modelId="{495E8EA9-E2EB-4189-9C26-15787C3A5FCF}" type="presParOf" srcId="{DF653AE1-01D1-4825-9BAD-2BCAC869FFF8}" destId="{2997A5B6-D746-4180-B29C-9260C6F804A7}" srcOrd="2" destOrd="0" presId="urn:microsoft.com/office/officeart/2005/8/layout/vList2"/>
    <dgm:cxn modelId="{3AD407DA-4753-4486-9D39-076C032562CF}" type="presParOf" srcId="{DF653AE1-01D1-4825-9BAD-2BCAC869FFF8}" destId="{DB35B1DF-DF7D-4978-90A3-606E9F5868F7}" srcOrd="3" destOrd="0" presId="urn:microsoft.com/office/officeart/2005/8/layout/vList2"/>
    <dgm:cxn modelId="{200E012E-8103-478A-A692-78D787DC59E1}" type="presParOf" srcId="{DF653AE1-01D1-4825-9BAD-2BCAC869FFF8}" destId="{EADB7C7B-17C1-4B50-9552-9F5B7B817487}" srcOrd="4" destOrd="0" presId="urn:microsoft.com/office/officeart/2005/8/layout/vList2"/>
    <dgm:cxn modelId="{FB4D37AE-9947-45DB-AB34-BCB31755CB82}" type="presParOf" srcId="{DF653AE1-01D1-4825-9BAD-2BCAC869FFF8}" destId="{360862F6-D14D-444B-B52F-63A98AE10262}" srcOrd="5" destOrd="0" presId="urn:microsoft.com/office/officeart/2005/8/layout/vList2"/>
    <dgm:cxn modelId="{F7638E40-B43B-43CB-84A7-F4D5233FF31B}" type="presParOf" srcId="{DF653AE1-01D1-4825-9BAD-2BCAC869FFF8}" destId="{E50780D2-A672-4B3B-86F0-BE45DE13BE90}" srcOrd="6" destOrd="0" presId="urn:microsoft.com/office/officeart/2005/8/layout/vList2"/>
    <dgm:cxn modelId="{49EC30B0-B174-4867-B988-BFA19A4FDB5C}" type="presParOf" srcId="{DF653AE1-01D1-4825-9BAD-2BCAC869FFF8}" destId="{60881B03-6460-48A8-9771-D5AA7495F0F0}" srcOrd="7" destOrd="0" presId="urn:microsoft.com/office/officeart/2005/8/layout/vList2"/>
    <dgm:cxn modelId="{BAB0A81F-9DC4-480E-AEFF-8462D0FD0E33}" type="presParOf" srcId="{DF653AE1-01D1-4825-9BAD-2BCAC869FFF8}" destId="{36A79E1C-DA12-49C3-8A05-F735156FA579}" srcOrd="8" destOrd="0" presId="urn:microsoft.com/office/officeart/2005/8/layout/vList2"/>
  </dgm:cxnLst>
  <dgm:bg/>
  <dgm:whole/>
</dgm:dataModel>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03842F-3CC0-4F04-B82A-817EE5A548AA}" type="datetimeFigureOut">
              <a:rPr lang="en-US" smtClean="0"/>
              <a:t>7/21/2023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0E0F13-80CB-4F81-ADE7-9A42F258E8B5}"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AA9676A2-90BA-4EC2-A5F0-4711BA026D1F}" type="slidenum">
              <a:rPr lang="en-US" smtClean="0"/>
              <a:pPr/>
              <a:t>51</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marL="1600200" lvl="3" indent="-228600" eaLnBrk="1" hangingPunct="1">
              <a:spcBef>
                <a:spcPct val="50000"/>
              </a:spcBef>
            </a:pPr>
            <a:r>
              <a:rPr lang="en-IE" dirty="0" smtClean="0"/>
              <a:t>This is a frequency that a certain amount of power can be radiated at without interfering with communications.</a:t>
            </a:r>
          </a:p>
          <a:p>
            <a:pPr marL="228600" indent="-228600" eaLnBrk="1" hangingPunct="1"/>
            <a:endParaRPr lang="en-US" dirty="0" smtClean="0"/>
          </a:p>
        </p:txBody>
      </p:sp>
    </p:spTree>
    <p:extLst>
      <p:ext uri="{BB962C8B-B14F-4D97-AF65-F5344CB8AC3E}">
        <p14:creationId xmlns="" xmlns:p14="http://schemas.microsoft.com/office/powerpoint/2010/main" val="2937502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67025365-41CF-48E1-AFE4-4C9793F14F11}" type="slidenum">
              <a:rPr lang="en-US" smtClean="0"/>
              <a:pPr/>
              <a:t>53</a:t>
            </a:fld>
            <a:endParaRPr lang="en-US"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r>
              <a:rPr lang="en-IE" smtClean="0"/>
              <a:t>The most sold aluminium etcher in this decade uses an inductively coupled plasma source</a:t>
            </a:r>
            <a:endParaRPr lang="en-US" smtClean="0"/>
          </a:p>
        </p:txBody>
      </p:sp>
    </p:spTree>
    <p:extLst>
      <p:ext uri="{BB962C8B-B14F-4D97-AF65-F5344CB8AC3E}">
        <p14:creationId xmlns="" xmlns:p14="http://schemas.microsoft.com/office/powerpoint/2010/main" val="1500263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6E8AD5-0317-4B73-BA5B-0B54254C1D5B}" type="slidenum">
              <a:rPr lang="en-US" smtClean="0"/>
              <a:pPr/>
              <a:t>57</a:t>
            </a:fld>
            <a:endParaRPr lang="en-US"/>
          </a:p>
        </p:txBody>
      </p:sp>
    </p:spTree>
    <p:extLst>
      <p:ext uri="{BB962C8B-B14F-4D97-AF65-F5344CB8AC3E}">
        <p14:creationId xmlns="" xmlns:p14="http://schemas.microsoft.com/office/powerpoint/2010/main" val="791978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45A1E14-7B14-473A-AEFB-1E76A4B758BD}" type="datetimeFigureOut">
              <a:rPr lang="en-US" smtClean="0"/>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44568-559D-4320-A860-1425E4FE095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5A1E14-7B14-473A-AEFB-1E76A4B758BD}" type="datetimeFigureOut">
              <a:rPr lang="en-US" smtClean="0"/>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44568-559D-4320-A860-1425E4FE095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5A1E14-7B14-473A-AEFB-1E76A4B758BD}" type="datetimeFigureOut">
              <a:rPr lang="en-US" smtClean="0"/>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44568-559D-4320-A860-1425E4FE095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12"/>
          <p:cNvSpPr>
            <a:spLocks noGrp="1" noChangeArrowheads="1"/>
          </p:cNvSpPr>
          <p:nvPr>
            <p:ph type="sldNum" sz="quarter" idx="10"/>
          </p:nvPr>
        </p:nvSpPr>
        <p:spPr>
          <a:ln/>
        </p:spPr>
        <p:txBody>
          <a:bodyPr/>
          <a:lstStyle>
            <a:lvl1pPr>
              <a:defRPr/>
            </a:lvl1pPr>
          </a:lstStyle>
          <a:p>
            <a:pPr>
              <a:defRPr/>
            </a:pPr>
            <a:fld id="{FC5EC3DC-E9BB-42F0-8A47-A8EE6205B89C}"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5A1E14-7B14-473A-AEFB-1E76A4B758BD}" type="datetimeFigureOut">
              <a:rPr lang="en-US" smtClean="0"/>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44568-559D-4320-A860-1425E4FE095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5A1E14-7B14-473A-AEFB-1E76A4B758BD}" type="datetimeFigureOut">
              <a:rPr lang="en-US" smtClean="0"/>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44568-559D-4320-A860-1425E4FE095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5A1E14-7B14-473A-AEFB-1E76A4B758BD}" type="datetimeFigureOut">
              <a:rPr lang="en-US" smtClean="0"/>
              <a:t>7/21/2023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144568-559D-4320-A860-1425E4FE095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5A1E14-7B14-473A-AEFB-1E76A4B758BD}" type="datetimeFigureOut">
              <a:rPr lang="en-US" smtClean="0"/>
              <a:t>7/21/2023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144568-559D-4320-A860-1425E4FE095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5A1E14-7B14-473A-AEFB-1E76A4B758BD}" type="datetimeFigureOut">
              <a:rPr lang="en-US" smtClean="0"/>
              <a:t>7/21/2023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144568-559D-4320-A860-1425E4FE095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5A1E14-7B14-473A-AEFB-1E76A4B758BD}" type="datetimeFigureOut">
              <a:rPr lang="en-US" smtClean="0"/>
              <a:t>7/21/2023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144568-559D-4320-A860-1425E4FE095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5A1E14-7B14-473A-AEFB-1E76A4B758BD}" type="datetimeFigureOut">
              <a:rPr lang="en-US" smtClean="0"/>
              <a:t>7/21/2023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144568-559D-4320-A860-1425E4FE095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5A1E14-7B14-473A-AEFB-1E76A4B758BD}" type="datetimeFigureOut">
              <a:rPr lang="en-US" smtClean="0"/>
              <a:t>7/21/2023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144568-559D-4320-A860-1425E4FE095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5A1E14-7B14-473A-AEFB-1E76A4B758BD}" type="datetimeFigureOut">
              <a:rPr lang="en-US" smtClean="0"/>
              <a:t>7/21/2023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144568-559D-4320-A860-1425E4FE095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8” WAFER FAB PROCESS</a:t>
            </a:r>
            <a:endParaRPr lang="en-US" dirty="0"/>
          </a:p>
        </p:txBody>
      </p:sp>
      <p:sp>
        <p:nvSpPr>
          <p:cNvPr id="3" name="Subtitle 2"/>
          <p:cNvSpPr>
            <a:spLocks noGrp="1"/>
          </p:cNvSpPr>
          <p:nvPr>
            <p:ph type="subTitle" idx="1"/>
          </p:nvPr>
        </p:nvSpPr>
        <p:spPr/>
        <p:txBody>
          <a:bodyPr/>
          <a:lstStyle/>
          <a:p>
            <a:r>
              <a:rPr lang="en-US" dirty="0" smtClean="0"/>
              <a:t>By ADARSH MISHRA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5" name="Rectangle 2"/>
          <p:cNvSpPr>
            <a:spLocks noGrp="1" noChangeArrowheads="1"/>
          </p:cNvSpPr>
          <p:nvPr>
            <p:ph type="title"/>
          </p:nvPr>
        </p:nvSpPr>
        <p:spPr>
          <a:xfrm>
            <a:off x="457200" y="215900"/>
            <a:ext cx="8293100" cy="457200"/>
          </a:xfrm>
          <a:ln/>
        </p:spPr>
        <p:txBody>
          <a:bodyPr/>
          <a:lstStyle/>
          <a:p>
            <a:r>
              <a:rPr lang="en-US" sz="2400" b="1"/>
              <a:t>FACTORS WHICH AFFECT OXIDATION RATE</a:t>
            </a:r>
          </a:p>
        </p:txBody>
      </p:sp>
      <p:sp>
        <p:nvSpPr>
          <p:cNvPr id="168966" name="Rectangle 3"/>
          <p:cNvSpPr>
            <a:spLocks noChangeArrowheads="1"/>
          </p:cNvSpPr>
          <p:nvPr/>
        </p:nvSpPr>
        <p:spPr bwMode="auto">
          <a:xfrm>
            <a:off x="381000" y="1003300"/>
            <a:ext cx="8310563" cy="5105400"/>
          </a:xfrm>
          <a:prstGeom prst="rect">
            <a:avLst/>
          </a:prstGeom>
          <a:noFill/>
          <a:ln w="9525">
            <a:noFill/>
            <a:miter lim="800000"/>
            <a:headEnd/>
            <a:tailEnd/>
          </a:ln>
        </p:spPr>
        <p:txBody>
          <a:bodyPr/>
          <a:lstStyle/>
          <a:p>
            <a:pPr marL="342900" indent="-342900">
              <a:lnSpc>
                <a:spcPct val="80000"/>
              </a:lnSpc>
              <a:spcBef>
                <a:spcPct val="20000"/>
              </a:spcBef>
              <a:buClr>
                <a:schemeClr val="accent2"/>
              </a:buClr>
              <a:buFont typeface="Wingdings" pitchFamily="2" charset="2"/>
              <a:buChar char="Ø"/>
            </a:pPr>
            <a:r>
              <a:rPr lang="en-US" sz="2000">
                <a:solidFill>
                  <a:schemeClr val="tx1"/>
                </a:solidFill>
              </a:rPr>
              <a:t>Crystal orientation</a:t>
            </a:r>
          </a:p>
          <a:p>
            <a:pPr marL="742950" lvl="1" indent="-285750">
              <a:lnSpc>
                <a:spcPct val="80000"/>
              </a:lnSpc>
              <a:spcBef>
                <a:spcPct val="20000"/>
              </a:spcBef>
              <a:buClr>
                <a:schemeClr val="accent2"/>
              </a:buClr>
              <a:buSzPct val="55000"/>
              <a:buFont typeface="Wingdings" pitchFamily="2" charset="2"/>
              <a:buChar char="n"/>
            </a:pPr>
            <a:r>
              <a:rPr lang="en-US" sz="2000" b="0">
                <a:solidFill>
                  <a:schemeClr val="tx1"/>
                </a:solidFill>
              </a:rPr>
              <a:t>Number of silicon atoms/bonds available for reaction, so hike in linear rate constt (B/A). </a:t>
            </a:r>
          </a:p>
          <a:p>
            <a:pPr marL="1085850" lvl="2" indent="-228600">
              <a:lnSpc>
                <a:spcPct val="80000"/>
              </a:lnSpc>
              <a:spcBef>
                <a:spcPct val="20000"/>
              </a:spcBef>
              <a:buClr>
                <a:schemeClr val="accent2"/>
              </a:buClr>
              <a:buSzPct val="65000"/>
              <a:buFont typeface="Wingdings" pitchFamily="2" charset="2"/>
              <a:buChar char="l"/>
            </a:pPr>
            <a:r>
              <a:rPr lang="en-US" sz="2000" b="0">
                <a:solidFill>
                  <a:schemeClr val="tx1"/>
                </a:solidFill>
              </a:rPr>
              <a:t>Oxidation rate: </a:t>
            </a:r>
            <a:r>
              <a:rPr lang="en-US" sz="2000" i="1" u="sng">
                <a:solidFill>
                  <a:srgbClr val="FF3300"/>
                </a:solidFill>
              </a:rPr>
              <a:t>(110) &gt; (111) &gt; (100) upto 150 A of SiO2</a:t>
            </a:r>
          </a:p>
          <a:p>
            <a:pPr marL="1085850" lvl="2" indent="-228600">
              <a:lnSpc>
                <a:spcPct val="80000"/>
              </a:lnSpc>
              <a:spcBef>
                <a:spcPct val="20000"/>
              </a:spcBef>
              <a:buClr>
                <a:schemeClr val="accent2"/>
              </a:buClr>
              <a:buSzPct val="65000"/>
              <a:buFont typeface="Wingdings" pitchFamily="2" charset="2"/>
              <a:buChar char="l"/>
            </a:pPr>
            <a:r>
              <a:rPr lang="en-US" sz="2000" b="0">
                <a:solidFill>
                  <a:schemeClr val="tx1"/>
                </a:solidFill>
              </a:rPr>
              <a:t>Oxidation rate: (111) &gt; (110) &gt; (100) for oxide greater than 150A.</a:t>
            </a:r>
          </a:p>
          <a:p>
            <a:pPr marL="742950" lvl="1" indent="-285750">
              <a:lnSpc>
                <a:spcPct val="80000"/>
              </a:lnSpc>
              <a:spcBef>
                <a:spcPct val="20000"/>
              </a:spcBef>
              <a:buClr>
                <a:schemeClr val="accent2"/>
              </a:buClr>
              <a:buSzPct val="55000"/>
              <a:buFont typeface="Wingdings" pitchFamily="2" charset="2"/>
              <a:buChar char="n"/>
            </a:pPr>
            <a:r>
              <a:rPr lang="en-US" sz="2000" b="0">
                <a:solidFill>
                  <a:schemeClr val="tx1"/>
                </a:solidFill>
              </a:rPr>
              <a:t>Orientation dependence (due to </a:t>
            </a:r>
            <a:r>
              <a:rPr lang="en-US" sz="2000" i="1" u="sng">
                <a:solidFill>
                  <a:srgbClr val="FF3300"/>
                </a:solidFill>
              </a:rPr>
              <a:t>steric hindrance</a:t>
            </a:r>
            <a:r>
              <a:rPr lang="en-US" sz="2000" b="0">
                <a:solidFill>
                  <a:schemeClr val="tx1"/>
                </a:solidFill>
              </a:rPr>
              <a:t>) of activation energy that is required to initiate the reaction.</a:t>
            </a:r>
          </a:p>
          <a:p>
            <a:pPr marL="342900" indent="-342900">
              <a:lnSpc>
                <a:spcPct val="80000"/>
              </a:lnSpc>
              <a:spcBef>
                <a:spcPct val="20000"/>
              </a:spcBef>
              <a:buClr>
                <a:schemeClr val="accent2"/>
              </a:buClr>
              <a:buFont typeface="Wingdings" pitchFamily="2" charset="2"/>
              <a:buChar char="w"/>
            </a:pPr>
            <a:r>
              <a:rPr lang="en-US" sz="2000">
                <a:solidFill>
                  <a:schemeClr val="tx1"/>
                </a:solidFill>
              </a:rPr>
              <a:t>Dopant Type &amp; Concentration</a:t>
            </a:r>
          </a:p>
          <a:p>
            <a:pPr marL="742950" lvl="1" indent="-285750">
              <a:lnSpc>
                <a:spcPct val="80000"/>
              </a:lnSpc>
              <a:spcBef>
                <a:spcPct val="20000"/>
              </a:spcBef>
              <a:buClr>
                <a:schemeClr val="accent2"/>
              </a:buClr>
              <a:buSzPct val="55000"/>
              <a:buFont typeface="Wingdings" pitchFamily="2" charset="2"/>
              <a:buChar char="n"/>
            </a:pPr>
            <a:r>
              <a:rPr lang="en-US" sz="2000" b="0">
                <a:solidFill>
                  <a:schemeClr val="tx1"/>
                </a:solidFill>
              </a:rPr>
              <a:t>Increase in both the constants (B &amp; B/A) at high doping (&gt;10</a:t>
            </a:r>
            <a:r>
              <a:rPr lang="en-US" sz="2000" b="0" baseline="30000">
                <a:solidFill>
                  <a:schemeClr val="tx1"/>
                </a:solidFill>
              </a:rPr>
              <a:t>19</a:t>
            </a:r>
            <a:r>
              <a:rPr lang="en-US" sz="2000" b="0">
                <a:solidFill>
                  <a:schemeClr val="tx1"/>
                </a:solidFill>
              </a:rPr>
              <a:t> cm-3). </a:t>
            </a:r>
          </a:p>
          <a:p>
            <a:pPr marL="742950" lvl="1" indent="-285750">
              <a:lnSpc>
                <a:spcPct val="80000"/>
              </a:lnSpc>
              <a:spcBef>
                <a:spcPct val="20000"/>
              </a:spcBef>
              <a:buClr>
                <a:schemeClr val="accent2"/>
              </a:buClr>
              <a:buSzPct val="55000"/>
              <a:buFont typeface="Wingdings" pitchFamily="2" charset="2"/>
              <a:buChar char="n"/>
            </a:pPr>
            <a:r>
              <a:rPr lang="en-US" sz="2000" b="0">
                <a:solidFill>
                  <a:schemeClr val="tx1"/>
                </a:solidFill>
              </a:rPr>
              <a:t>In case of ‘Boron’, linear rate constant (B/A) has negligible effects however the parabolic rate constant (B) increases rapidly. </a:t>
            </a:r>
          </a:p>
          <a:p>
            <a:pPr marL="742950" lvl="1" indent="-285750">
              <a:lnSpc>
                <a:spcPct val="80000"/>
              </a:lnSpc>
              <a:spcBef>
                <a:spcPct val="20000"/>
              </a:spcBef>
              <a:buClr>
                <a:schemeClr val="accent2"/>
              </a:buClr>
              <a:buSzPct val="55000"/>
              <a:buFont typeface="Wingdings" pitchFamily="2" charset="2"/>
              <a:buChar char="n"/>
            </a:pPr>
            <a:r>
              <a:rPr lang="en-US" sz="2000" b="0" i="1">
                <a:solidFill>
                  <a:schemeClr val="tx1"/>
                </a:solidFill>
              </a:rPr>
              <a:t>Attributed to weakening of bond structure of SiO2 (since boron segregates in SiO2).</a:t>
            </a:r>
          </a:p>
          <a:p>
            <a:pPr marL="742950" lvl="1" indent="-285750">
              <a:lnSpc>
                <a:spcPct val="80000"/>
              </a:lnSpc>
              <a:spcBef>
                <a:spcPct val="20000"/>
              </a:spcBef>
              <a:buClr>
                <a:schemeClr val="accent2"/>
              </a:buClr>
              <a:buSzPct val="55000"/>
              <a:buFont typeface="Wingdings" pitchFamily="2" charset="2"/>
              <a:buChar char="n"/>
            </a:pPr>
            <a:r>
              <a:rPr lang="en-US" sz="2000" b="0">
                <a:solidFill>
                  <a:schemeClr val="tx1"/>
                </a:solidFill>
              </a:rPr>
              <a:t>In case of ‘Phosphorus’ which segregates into the silicon, high conc. of phosphorus shifts the position of Fermi level, which in turn increases the surface vacancy [V] concentration. The vacancies are thought to provide the additional sites for reaction of oxidizing species with the silicon thereby increasing (B/A).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8" name="Rectangle 2"/>
          <p:cNvSpPr>
            <a:spLocks noGrp="1" noChangeArrowheads="1"/>
          </p:cNvSpPr>
          <p:nvPr>
            <p:ph type="title"/>
          </p:nvPr>
        </p:nvSpPr>
        <p:spPr>
          <a:xfrm>
            <a:off x="635000" y="177800"/>
            <a:ext cx="7988300" cy="431800"/>
          </a:xfrm>
          <a:ln/>
        </p:spPr>
        <p:txBody>
          <a:bodyPr>
            <a:normAutofit fontScale="90000"/>
          </a:bodyPr>
          <a:lstStyle/>
          <a:p>
            <a:r>
              <a:rPr lang="en-US" sz="2400" b="1"/>
              <a:t>FACTORS WHICH AFFECT OXIDATION RATE</a:t>
            </a:r>
          </a:p>
        </p:txBody>
      </p:sp>
      <p:sp>
        <p:nvSpPr>
          <p:cNvPr id="169989" name="Rectangle 3"/>
          <p:cNvSpPr>
            <a:spLocks noChangeArrowheads="1"/>
          </p:cNvSpPr>
          <p:nvPr/>
        </p:nvSpPr>
        <p:spPr bwMode="auto">
          <a:xfrm>
            <a:off x="457200" y="914400"/>
            <a:ext cx="8229600" cy="5105400"/>
          </a:xfrm>
          <a:prstGeom prst="rect">
            <a:avLst/>
          </a:prstGeom>
          <a:noFill/>
          <a:ln w="9525">
            <a:noFill/>
            <a:miter lim="800000"/>
            <a:headEnd/>
            <a:tailEnd/>
          </a:ln>
        </p:spPr>
        <p:txBody>
          <a:bodyPr/>
          <a:lstStyle/>
          <a:p>
            <a:pPr marL="342900" indent="-342900">
              <a:lnSpc>
                <a:spcPct val="80000"/>
              </a:lnSpc>
              <a:spcBef>
                <a:spcPct val="20000"/>
              </a:spcBef>
              <a:buClr>
                <a:srgbClr val="FF3300"/>
              </a:buClr>
              <a:buFont typeface="Wingdings" pitchFamily="2" charset="2"/>
              <a:buChar char="§"/>
            </a:pPr>
            <a:r>
              <a:rPr lang="en-US" sz="1800" b="0">
                <a:solidFill>
                  <a:srgbClr val="0066FF"/>
                </a:solidFill>
              </a:rPr>
              <a:t>Ambient (O2 or H2O)</a:t>
            </a:r>
          </a:p>
          <a:p>
            <a:pPr marL="742950" lvl="1" indent="-285750">
              <a:lnSpc>
                <a:spcPct val="80000"/>
              </a:lnSpc>
              <a:spcBef>
                <a:spcPct val="20000"/>
              </a:spcBef>
              <a:buClr>
                <a:srgbClr val="FF3300"/>
              </a:buClr>
              <a:buSzPct val="55000"/>
              <a:buFont typeface="Wingdings" pitchFamily="2" charset="2"/>
              <a:buNone/>
            </a:pPr>
            <a:r>
              <a:rPr lang="en-US" sz="1800" b="0">
                <a:solidFill>
                  <a:schemeClr val="tx1"/>
                </a:solidFill>
              </a:rPr>
              <a:t>	The linear rate constt. (B/A) and parabolic rate constt. (B) is very high in case of wet oxidation. Actually the solid solubility (C*) of H2O in SiO2 is very high (about 1000 times higher than of O2) which affects the hike in parabolic rate constt.</a:t>
            </a:r>
          </a:p>
          <a:p>
            <a:pPr marL="742950" lvl="1" indent="-285750">
              <a:lnSpc>
                <a:spcPct val="80000"/>
              </a:lnSpc>
              <a:spcBef>
                <a:spcPct val="20000"/>
              </a:spcBef>
              <a:buClr>
                <a:srgbClr val="FF3300"/>
              </a:buClr>
              <a:buSzPct val="55000"/>
              <a:buFont typeface="Wingdings" pitchFamily="2" charset="2"/>
              <a:buChar char="§"/>
            </a:pPr>
            <a:endParaRPr lang="en-US" sz="1800" b="0">
              <a:solidFill>
                <a:schemeClr val="tx1"/>
              </a:solidFill>
            </a:endParaRPr>
          </a:p>
          <a:p>
            <a:pPr marL="342900" indent="-342900">
              <a:lnSpc>
                <a:spcPct val="80000"/>
              </a:lnSpc>
              <a:spcBef>
                <a:spcPct val="20000"/>
              </a:spcBef>
              <a:buClr>
                <a:srgbClr val="FF3300"/>
              </a:buClr>
              <a:buFont typeface="Wingdings" pitchFamily="2" charset="2"/>
              <a:buChar char="§"/>
            </a:pPr>
            <a:r>
              <a:rPr lang="en-US" sz="1800" b="0">
                <a:solidFill>
                  <a:srgbClr val="0066FF"/>
                </a:solidFill>
              </a:rPr>
              <a:t>DCE/TCE/TCA/HCl (Chlorine containing gas) presence</a:t>
            </a:r>
          </a:p>
          <a:p>
            <a:pPr marL="742950" lvl="1" indent="-285750">
              <a:lnSpc>
                <a:spcPct val="80000"/>
              </a:lnSpc>
              <a:spcBef>
                <a:spcPct val="20000"/>
              </a:spcBef>
              <a:buClr>
                <a:srgbClr val="FF3300"/>
              </a:buClr>
              <a:buSzPct val="55000"/>
              <a:buFont typeface="Wingdings" pitchFamily="2" charset="2"/>
              <a:buChar char="ª"/>
            </a:pPr>
            <a:r>
              <a:rPr lang="en-US" sz="1800" b="0">
                <a:solidFill>
                  <a:schemeClr val="tx1"/>
                </a:solidFill>
              </a:rPr>
              <a:t>A little amount of water vapor formation in the oxide increases the parabolic rate constt.</a:t>
            </a:r>
          </a:p>
          <a:p>
            <a:pPr marL="742950" lvl="1" indent="-285750">
              <a:lnSpc>
                <a:spcPct val="80000"/>
              </a:lnSpc>
              <a:spcBef>
                <a:spcPct val="20000"/>
              </a:spcBef>
              <a:buClr>
                <a:srgbClr val="FF3300"/>
              </a:buClr>
              <a:buSzPct val="55000"/>
              <a:buFont typeface="Wingdings" pitchFamily="2" charset="2"/>
              <a:buChar char="ª"/>
            </a:pPr>
            <a:r>
              <a:rPr lang="en-US" sz="1800" b="0">
                <a:solidFill>
                  <a:schemeClr val="tx1"/>
                </a:solidFill>
              </a:rPr>
              <a:t>Halogen reacts with Si and creates vacancies [V] to increase the oxidation. This is the main factor which affects the oxidation rate (B/A). </a:t>
            </a:r>
          </a:p>
          <a:p>
            <a:pPr marL="342900" indent="-342900">
              <a:lnSpc>
                <a:spcPct val="80000"/>
              </a:lnSpc>
              <a:spcBef>
                <a:spcPct val="20000"/>
              </a:spcBef>
              <a:buClr>
                <a:srgbClr val="FF3300"/>
              </a:buClr>
              <a:buFont typeface="Wingdings" pitchFamily="2" charset="2"/>
              <a:buChar char="§"/>
            </a:pPr>
            <a:r>
              <a:rPr lang="en-US" sz="1800" b="0">
                <a:solidFill>
                  <a:srgbClr val="0066FF"/>
                </a:solidFill>
              </a:rPr>
              <a:t>Temperature</a:t>
            </a:r>
          </a:p>
          <a:p>
            <a:pPr marL="742950" lvl="1" indent="-285750">
              <a:lnSpc>
                <a:spcPct val="80000"/>
              </a:lnSpc>
              <a:spcBef>
                <a:spcPct val="20000"/>
              </a:spcBef>
              <a:buClr>
                <a:srgbClr val="FF3300"/>
              </a:buClr>
              <a:buSzPct val="55000"/>
              <a:buFont typeface="Wingdings" pitchFamily="2" charset="2"/>
              <a:buChar char="§"/>
            </a:pPr>
            <a:r>
              <a:rPr lang="en-US" sz="1800" b="0">
                <a:solidFill>
                  <a:schemeClr val="tx1"/>
                </a:solidFill>
              </a:rPr>
              <a:t>Both the constants (linear as well as parabolic) are temp. dependent as per Arrhenious equation and increases with temp.</a:t>
            </a:r>
          </a:p>
          <a:p>
            <a:pPr marL="342900" indent="-342900">
              <a:lnSpc>
                <a:spcPct val="80000"/>
              </a:lnSpc>
              <a:spcBef>
                <a:spcPct val="20000"/>
              </a:spcBef>
              <a:buClr>
                <a:srgbClr val="FF3300"/>
              </a:buClr>
              <a:buFont typeface="Wingdings" pitchFamily="2" charset="2"/>
              <a:buChar char="§"/>
            </a:pPr>
            <a:r>
              <a:rPr lang="en-US" sz="1800" b="0">
                <a:solidFill>
                  <a:srgbClr val="0066FF"/>
                </a:solidFill>
              </a:rPr>
              <a:t>Pressure</a:t>
            </a:r>
          </a:p>
          <a:p>
            <a:pPr marL="742950" lvl="1" indent="-285750">
              <a:lnSpc>
                <a:spcPct val="80000"/>
              </a:lnSpc>
              <a:spcBef>
                <a:spcPct val="20000"/>
              </a:spcBef>
              <a:buClr>
                <a:srgbClr val="FF3300"/>
              </a:buClr>
              <a:buSzPct val="55000"/>
              <a:buFont typeface="Wingdings" pitchFamily="2" charset="2"/>
              <a:buNone/>
            </a:pPr>
            <a:r>
              <a:rPr lang="en-US" sz="1800" b="0">
                <a:solidFill>
                  <a:schemeClr val="tx1"/>
                </a:solidFill>
              </a:rPr>
              <a:t>	Pressure increases both the linear rate (B/A) constt. and parabolic rate constt. (B). This is attributed to increases in the C*, the equilibrium bulk conc. of the oxidizing species in the oxide, which is proportional to partial pressure of the oxidizing species ( henry law).</a:t>
            </a:r>
            <a:r>
              <a:rPr lang="en-US" sz="2000" b="0">
                <a:solidFill>
                  <a:schemeClr val="tx1"/>
                </a:solidFill>
              </a:rPr>
              <a:t> </a:t>
            </a:r>
          </a:p>
          <a:p>
            <a:pPr marL="742950" lvl="1" indent="-285750">
              <a:lnSpc>
                <a:spcPct val="80000"/>
              </a:lnSpc>
              <a:spcBef>
                <a:spcPct val="20000"/>
              </a:spcBef>
              <a:buClr>
                <a:srgbClr val="FF3300"/>
              </a:buClr>
              <a:buSzPct val="55000"/>
              <a:buFont typeface="Wingdings" pitchFamily="2" charset="2"/>
              <a:buNone/>
            </a:pPr>
            <a:r>
              <a:rPr lang="en-US" sz="2000" b="0">
                <a:solidFill>
                  <a:schemeClr val="tx1"/>
                </a:solidFill>
              </a:rPr>
              <a:t>	</a:t>
            </a:r>
            <a:r>
              <a:rPr lang="en-US" sz="2000" b="0">
                <a:solidFill>
                  <a:srgbClr val="FF00FF"/>
                </a:solidFill>
              </a:rPr>
              <a:t>C </a:t>
            </a:r>
            <a:r>
              <a:rPr lang="en-US" sz="2000" b="0">
                <a:solidFill>
                  <a:srgbClr val="FF00FF"/>
                </a:solidFill>
                <a:sym typeface="Symbol" pitchFamily="18" charset="2"/>
              </a:rPr>
              <a:t> P</a:t>
            </a:r>
          </a:p>
          <a:p>
            <a:pPr marL="742950" lvl="1" indent="-285750">
              <a:lnSpc>
                <a:spcPct val="80000"/>
              </a:lnSpc>
              <a:spcBef>
                <a:spcPct val="20000"/>
              </a:spcBef>
              <a:buClr>
                <a:srgbClr val="FF3300"/>
              </a:buClr>
              <a:buSzPct val="55000"/>
              <a:buFont typeface="Wingdings" pitchFamily="2" charset="2"/>
              <a:buNone/>
            </a:pPr>
            <a:endParaRPr lang="en-US" sz="2000" b="0">
              <a:solidFill>
                <a:srgbClr val="FF00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5" name="Rectangle 3"/>
          <p:cNvSpPr>
            <a:spLocks noGrp="1" noChangeArrowheads="1"/>
          </p:cNvSpPr>
          <p:nvPr>
            <p:ph type="body" idx="1"/>
          </p:nvPr>
        </p:nvSpPr>
        <p:spPr>
          <a:xfrm>
            <a:off x="914400" y="1447800"/>
            <a:ext cx="7162800" cy="3962400"/>
          </a:xfrm>
        </p:spPr>
        <p:txBody>
          <a:bodyPr/>
          <a:lstStyle/>
          <a:p>
            <a:pPr marL="609600" indent="-609600" algn="just">
              <a:buClr>
                <a:srgbClr val="000000"/>
              </a:buClr>
              <a:buFontTx/>
              <a:buChar char="•"/>
            </a:pPr>
            <a:r>
              <a:rPr lang="en-US" sz="2400" b="1">
                <a:solidFill>
                  <a:srgbClr val="000000"/>
                </a:solidFill>
                <a:cs typeface="Times New Roman" pitchFamily="18" charset="0"/>
              </a:rPr>
              <a:t>C-V (Capacitance-Voltage) measurement is done periodically for quartz tube qualification.This is the most common oxide quality monitoring diagnostic employed in semiconductor device manufacturing. C–V plot provides useful informations like mobile ion concentration, substrate doping and oxide charges etc. These are the main sources of furnace contamination as well as device failure.</a:t>
            </a:r>
          </a:p>
        </p:txBody>
      </p:sp>
      <p:sp>
        <p:nvSpPr>
          <p:cNvPr id="90126" name="Rectangle 14"/>
          <p:cNvSpPr>
            <a:spLocks noGrp="1" noChangeArrowheads="1"/>
          </p:cNvSpPr>
          <p:nvPr>
            <p:ph type="title"/>
          </p:nvPr>
        </p:nvSpPr>
        <p:spPr>
          <a:xfrm>
            <a:off x="1066800" y="457200"/>
            <a:ext cx="7378700" cy="609600"/>
          </a:xfrm>
          <a:noFill/>
          <a:ln/>
        </p:spPr>
        <p:txBody>
          <a:bodyPr/>
          <a:lstStyle/>
          <a:p>
            <a:pPr algn="l"/>
            <a:r>
              <a:rPr lang="en-US" sz="2400" b="1">
                <a:solidFill>
                  <a:srgbClr val="000000"/>
                </a:solidFill>
              </a:rPr>
              <a:t>OXIDE FURNACE C-V QUALIFICATION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90126"/>
                                        </p:tgtEl>
                                        <p:attrNameLst>
                                          <p:attrName>style.visibility</p:attrName>
                                        </p:attrNameLst>
                                      </p:cBhvr>
                                      <p:to>
                                        <p:strVal val="visible"/>
                                      </p:to>
                                    </p:set>
                                    <p:anim calcmode="lin" valueType="num">
                                      <p:cBhvr>
                                        <p:cTn id="7" dur="500" fill="hold"/>
                                        <p:tgtEl>
                                          <p:spTgt spid="90126"/>
                                        </p:tgtEl>
                                        <p:attrNameLst>
                                          <p:attrName>ppt_w</p:attrName>
                                        </p:attrNameLst>
                                      </p:cBhvr>
                                      <p:tavLst>
                                        <p:tav tm="0">
                                          <p:val>
                                            <p:fltVal val="0"/>
                                          </p:val>
                                        </p:tav>
                                        <p:tav tm="100000">
                                          <p:val>
                                            <p:strVal val="#ppt_w"/>
                                          </p:val>
                                        </p:tav>
                                      </p:tavLst>
                                    </p:anim>
                                    <p:anim calcmode="lin" valueType="num">
                                      <p:cBhvr>
                                        <p:cTn id="8" dur="500" fill="hold"/>
                                        <p:tgtEl>
                                          <p:spTgt spid="90126"/>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90115">
                                            <p:txEl>
                                              <p:pRg st="0" end="0"/>
                                            </p:txEl>
                                          </p:spTgt>
                                        </p:tgtEl>
                                        <p:attrNameLst>
                                          <p:attrName>style.visibility</p:attrName>
                                        </p:attrNameLst>
                                      </p:cBhvr>
                                      <p:to>
                                        <p:strVal val="visible"/>
                                      </p:to>
                                    </p:set>
                                    <p:anim calcmode="lin" valueType="num">
                                      <p:cBhvr additive="base">
                                        <p:cTn id="12" dur="500" fill="hold"/>
                                        <p:tgtEl>
                                          <p:spTgt spid="90115">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9011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autoUpdateAnimBg="0" advAuto="0"/>
      <p:bldP spid="90126"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IN" sz="2800" dirty="0" smtClean="0">
                <a:latin typeface="Times New Roman" pitchFamily="18" charset="0"/>
                <a:cs typeface="Times New Roman" pitchFamily="18" charset="0"/>
              </a:rPr>
              <a:t>Photolithography is transfer of the required geometric pattern onto the wafer or layer using light.</a:t>
            </a:r>
          </a:p>
          <a:p>
            <a:pPr algn="just"/>
            <a:r>
              <a:rPr lang="en-IN" sz="2800" dirty="0" smtClean="0">
                <a:latin typeface="Times New Roman" pitchFamily="18" charset="0"/>
                <a:cs typeface="Times New Roman" pitchFamily="18" charset="0"/>
              </a:rPr>
              <a:t>One of the most important processes in CMOS fabrication</a:t>
            </a:r>
          </a:p>
          <a:p>
            <a:pPr algn="just"/>
            <a:r>
              <a:rPr lang="en-IN" sz="2800" dirty="0" smtClean="0">
                <a:latin typeface="Times New Roman" pitchFamily="18" charset="0"/>
                <a:cs typeface="Times New Roman" pitchFamily="18" charset="0"/>
              </a:rPr>
              <a:t>Determines the minimum feature size of the device</a:t>
            </a:r>
            <a:endParaRPr lang="en-US"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Photolithography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457200" y="14811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normAutofit/>
          </a:bodyPr>
          <a:lstStyle/>
          <a:p>
            <a:r>
              <a:rPr lang="en-IN" sz="4800" dirty="0" smtClean="0">
                <a:latin typeface="Times New Roman" pitchFamily="18" charset="0"/>
                <a:cs typeface="Times New Roman" pitchFamily="18" charset="0"/>
              </a:rPr>
              <a:t>Process flow</a:t>
            </a:r>
            <a:endParaRPr lang="en-US" sz="4800" dirty="0">
              <a:latin typeface="Times New Roman" pitchFamily="18" charset="0"/>
              <a:cs typeface="Times New Roman" pitchFamily="18" charset="0"/>
            </a:endParaRPr>
          </a:p>
        </p:txBody>
      </p:sp>
      <p:sp>
        <p:nvSpPr>
          <p:cNvPr id="6" name="TextBox 5"/>
          <p:cNvSpPr txBox="1"/>
          <p:nvPr/>
        </p:nvSpPr>
        <p:spPr>
          <a:xfrm>
            <a:off x="6500826" y="6072206"/>
            <a:ext cx="2357454" cy="369332"/>
          </a:xfrm>
          <a:prstGeom prst="rect">
            <a:avLst/>
          </a:prstGeom>
          <a:noFill/>
        </p:spPr>
        <p:txBody>
          <a:bodyPr wrap="square" rtlCol="0">
            <a:spAutoFit/>
          </a:bodyPr>
          <a:lstStyle/>
          <a:p>
            <a:r>
              <a:rPr lang="en-IN" dirty="0" smtClean="0">
                <a:latin typeface="Times New Roman" pitchFamily="18" charset="0"/>
                <a:cs typeface="Times New Roman" pitchFamily="18" charset="0"/>
              </a:rPr>
              <a:t>To be continued</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285728"/>
          <a:ext cx="8229600" cy="57213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6500826" y="6072206"/>
            <a:ext cx="2357454" cy="369332"/>
          </a:xfrm>
          <a:prstGeom prst="rect">
            <a:avLst/>
          </a:prstGeom>
          <a:noFill/>
        </p:spPr>
        <p:txBody>
          <a:bodyPr wrap="square" rtlCol="0">
            <a:spAutoFit/>
          </a:bodyPr>
          <a:lstStyle/>
          <a:p>
            <a:r>
              <a:rPr lang="en-IN" dirty="0" smtClean="0">
                <a:latin typeface="Times New Roman" pitchFamily="18" charset="0"/>
                <a:cs typeface="Times New Roman" pitchFamily="18" charset="0"/>
              </a:rPr>
              <a:t>To be continued</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28596" y="285728"/>
          <a:ext cx="8229600" cy="57213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6500826" y="6072206"/>
            <a:ext cx="2357454" cy="369332"/>
          </a:xfrm>
          <a:prstGeom prst="rect">
            <a:avLst/>
          </a:prstGeom>
          <a:noFill/>
        </p:spPr>
        <p:txBody>
          <a:bodyPr wrap="square" rtlCol="0">
            <a:spAutoFit/>
          </a:bodyPr>
          <a:lstStyle/>
          <a:p>
            <a:r>
              <a:rPr lang="en-IN" dirty="0" smtClean="0"/>
              <a:t>To be continued</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42852"/>
          <a:ext cx="8229600" cy="58642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4282" y="928670"/>
            <a:ext cx="8229600" cy="4525963"/>
          </a:xfrm>
        </p:spPr>
        <p:txBody>
          <a:bodyPr>
            <a:normAutofit lnSpcReduction="10000"/>
          </a:bodyPr>
          <a:lstStyle/>
          <a:p>
            <a:pPr>
              <a:buNone/>
            </a:pP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 The two commonly used wavelengths are 436nm (g-line) &amp; 365nm (</a:t>
            </a:r>
            <a:r>
              <a:rPr lang="en-IN" dirty="0" err="1" smtClean="0">
                <a:latin typeface="Times New Roman" pitchFamily="18" charset="0"/>
                <a:cs typeface="Times New Roman" pitchFamily="18" charset="0"/>
              </a:rPr>
              <a:t>i</a:t>
            </a:r>
            <a:r>
              <a:rPr lang="en-IN" dirty="0" smtClean="0">
                <a:latin typeface="Times New Roman" pitchFamily="18" charset="0"/>
                <a:cs typeface="Times New Roman" pitchFamily="18" charset="0"/>
              </a:rPr>
              <a:t>- line). However use of </a:t>
            </a:r>
            <a:r>
              <a:rPr lang="en-IN" dirty="0" err="1" smtClean="0">
                <a:latin typeface="Times New Roman" pitchFamily="18" charset="0"/>
                <a:cs typeface="Times New Roman" pitchFamily="18" charset="0"/>
              </a:rPr>
              <a:t>i</a:t>
            </a:r>
            <a:r>
              <a:rPr lang="en-IN" dirty="0" smtClean="0">
                <a:latin typeface="Times New Roman" pitchFamily="18" charset="0"/>
                <a:cs typeface="Times New Roman" pitchFamily="18" charset="0"/>
              </a:rPr>
              <a:t>-line became dominant because of better resolution it provides.</a:t>
            </a:r>
          </a:p>
          <a:p>
            <a:r>
              <a:rPr lang="en-IN" dirty="0" smtClean="0">
                <a:latin typeface="Times New Roman" pitchFamily="18" charset="0"/>
                <a:cs typeface="Times New Roman" pitchFamily="18" charset="0"/>
              </a:rPr>
              <a:t>The two types of light sources used in photolithography are: </a:t>
            </a:r>
          </a:p>
          <a:p>
            <a:r>
              <a:rPr lang="en-IN" dirty="0" smtClean="0">
                <a:latin typeface="Times New Roman" pitchFamily="18" charset="0"/>
                <a:cs typeface="Times New Roman" pitchFamily="18" charset="0"/>
              </a:rPr>
              <a:t>1. High Pressure Arc Lamp</a:t>
            </a:r>
          </a:p>
          <a:p>
            <a:r>
              <a:rPr lang="en-IN" dirty="0" smtClean="0">
                <a:latin typeface="Times New Roman" pitchFamily="18" charset="0"/>
                <a:cs typeface="Times New Roman" pitchFamily="18" charset="0"/>
              </a:rPr>
              <a:t>2. Excimer laser</a:t>
            </a:r>
          </a:p>
        </p:txBody>
      </p:sp>
      <p:sp>
        <p:nvSpPr>
          <p:cNvPr id="3" name="Title 2"/>
          <p:cNvSpPr>
            <a:spLocks noGrp="1"/>
          </p:cNvSpPr>
          <p:nvPr>
            <p:ph type="title"/>
          </p:nvPr>
        </p:nvSpPr>
        <p:spPr/>
        <p:txBody>
          <a:bodyPr/>
          <a:lstStyle/>
          <a:p>
            <a:r>
              <a:rPr lang="en-IN" dirty="0" smtClean="0">
                <a:latin typeface="Times New Roman" pitchFamily="18" charset="0"/>
                <a:cs typeface="Times New Roman" pitchFamily="18" charset="0"/>
              </a:rPr>
              <a:t>Light sources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85720" y="1428736"/>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IN" dirty="0" smtClean="0">
                <a:latin typeface="Times New Roman" pitchFamily="18" charset="0"/>
                <a:cs typeface="Times New Roman" pitchFamily="18" charset="0"/>
              </a:rPr>
              <a:t>High Pressure Arc Lamp</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1"/>
            <a:ext cx="8229600" cy="4788091"/>
          </a:xfrm>
        </p:spPr>
        <p:txBody>
          <a:bodyPr>
            <a:normAutofit/>
          </a:bodyPr>
          <a:lstStyle/>
          <a:p>
            <a:r>
              <a:rPr lang="en-IN" sz="2000" dirty="0" smtClean="0">
                <a:latin typeface="Times New Roman" pitchFamily="18" charset="0"/>
                <a:cs typeface="Times New Roman" pitchFamily="18" charset="0"/>
              </a:rPr>
              <a:t>SCL has Cleanrooms of </a:t>
            </a:r>
            <a:r>
              <a:rPr lang="en-IN" sz="2000" smtClean="0">
                <a:latin typeface="Times New Roman" pitchFamily="18" charset="0"/>
                <a:cs typeface="Times New Roman" pitchFamily="18" charset="0"/>
              </a:rPr>
              <a:t>class 1,10, 100 </a:t>
            </a:r>
            <a:r>
              <a:rPr lang="en-IN" sz="2000" dirty="0" smtClean="0">
                <a:latin typeface="Times New Roman" pitchFamily="18" charset="0"/>
                <a:cs typeface="Times New Roman" pitchFamily="18" charset="0"/>
              </a:rPr>
              <a:t>and 1000</a:t>
            </a:r>
          </a:p>
          <a:p>
            <a:pPr marL="0" indent="0">
              <a:buNone/>
            </a:pPr>
            <a:r>
              <a:rPr lang="en-IN" sz="2400" b="1" dirty="0">
                <a:latin typeface="Times New Roman" pitchFamily="18" charset="0"/>
                <a:cs typeface="Times New Roman" pitchFamily="18" charset="0"/>
              </a:rPr>
              <a:t>Types of contamination</a:t>
            </a:r>
            <a:endParaRPr lang="en-US" sz="2400" dirty="0">
              <a:latin typeface="Times New Roman" pitchFamily="18" charset="0"/>
              <a:cs typeface="Times New Roman" pitchFamily="18" charset="0"/>
            </a:endParaRPr>
          </a:p>
          <a:p>
            <a:pPr marL="0" indent="0">
              <a:buNone/>
            </a:pPr>
            <a:r>
              <a:rPr lang="en-IN" sz="2000" dirty="0" smtClean="0">
                <a:latin typeface="Times New Roman" pitchFamily="18" charset="0"/>
                <a:cs typeface="Times New Roman" pitchFamily="18" charset="0"/>
              </a:rPr>
              <a:t>         1. Particles</a:t>
            </a:r>
          </a:p>
          <a:p>
            <a:pPr marL="0" indent="0">
              <a:buNone/>
            </a:pPr>
            <a:r>
              <a:rPr lang="en-IN" sz="2000" dirty="0" smtClean="0">
                <a:latin typeface="Times New Roman" pitchFamily="18" charset="0"/>
                <a:cs typeface="Times New Roman" pitchFamily="18" charset="0"/>
              </a:rPr>
              <a:t>         2</a:t>
            </a:r>
            <a:r>
              <a:rPr lang="en-IN" sz="2000" dirty="0">
                <a:latin typeface="Times New Roman" pitchFamily="18" charset="0"/>
                <a:cs typeface="Times New Roman" pitchFamily="18" charset="0"/>
              </a:rPr>
              <a:t>. Metallic </a:t>
            </a:r>
            <a:r>
              <a:rPr lang="en-IN" sz="2000" dirty="0" smtClean="0">
                <a:latin typeface="Times New Roman" pitchFamily="18" charset="0"/>
                <a:cs typeface="Times New Roman" pitchFamily="18" charset="0"/>
              </a:rPr>
              <a:t>impurities</a:t>
            </a:r>
            <a:endParaRPr lang="en-IN" sz="2000" dirty="0">
              <a:latin typeface="Times New Roman" pitchFamily="18" charset="0"/>
              <a:cs typeface="Times New Roman" pitchFamily="18" charset="0"/>
            </a:endParaRPr>
          </a:p>
          <a:p>
            <a:pPr marL="0" indent="0">
              <a:buNone/>
            </a:pPr>
            <a:r>
              <a:rPr lang="en-IN" sz="2000" dirty="0" smtClean="0">
                <a:latin typeface="Times New Roman" pitchFamily="18" charset="0"/>
                <a:cs typeface="Times New Roman" pitchFamily="18" charset="0"/>
              </a:rPr>
              <a:t>         3</a:t>
            </a:r>
            <a:r>
              <a:rPr lang="en-IN" sz="2000" dirty="0">
                <a:latin typeface="Times New Roman" pitchFamily="18" charset="0"/>
                <a:cs typeface="Times New Roman" pitchFamily="18" charset="0"/>
              </a:rPr>
              <a:t>. Organic </a:t>
            </a:r>
            <a:r>
              <a:rPr lang="en-IN" sz="2000" dirty="0" smtClean="0">
                <a:latin typeface="Times New Roman" pitchFamily="18" charset="0"/>
                <a:cs typeface="Times New Roman" pitchFamily="18" charset="0"/>
              </a:rPr>
              <a:t>contamination</a:t>
            </a:r>
          </a:p>
          <a:p>
            <a:pPr marL="0" indent="0">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4</a:t>
            </a:r>
            <a:r>
              <a:rPr lang="en-IN" sz="2000" dirty="0">
                <a:latin typeface="Times New Roman" pitchFamily="18" charset="0"/>
                <a:cs typeface="Times New Roman" pitchFamily="18" charset="0"/>
              </a:rPr>
              <a:t>. Native </a:t>
            </a:r>
            <a:r>
              <a:rPr lang="en-IN" sz="2000" dirty="0" smtClean="0">
                <a:latin typeface="Times New Roman" pitchFamily="18" charset="0"/>
                <a:cs typeface="Times New Roman" pitchFamily="18" charset="0"/>
              </a:rPr>
              <a:t>oxides</a:t>
            </a:r>
          </a:p>
          <a:p>
            <a:pPr marL="0" indent="0">
              <a:buNone/>
            </a:pPr>
            <a:r>
              <a:rPr lang="en-IN" sz="2400" b="1" dirty="0" smtClean="0">
                <a:latin typeface="Times New Roman" pitchFamily="18" charset="0"/>
                <a:cs typeface="Times New Roman" pitchFamily="18" charset="0"/>
              </a:rPr>
              <a:t> Contamination Control</a:t>
            </a:r>
            <a:endParaRPr lang="en-US" sz="2400" b="1" dirty="0">
              <a:latin typeface="Times New Roman" pitchFamily="18" charset="0"/>
              <a:cs typeface="Times New Roman" pitchFamily="18" charset="0"/>
            </a:endParaRPr>
          </a:p>
          <a:p>
            <a:pPr marL="0" indent="0">
              <a:buNone/>
            </a:pPr>
            <a:r>
              <a:rPr lang="en-IN" sz="2000" dirty="0" smtClean="0">
                <a:latin typeface="Times New Roman" pitchFamily="18" charset="0"/>
                <a:cs typeface="Times New Roman" pitchFamily="18" charset="0"/>
              </a:rPr>
              <a:t>          1</a:t>
            </a: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Filtration</a:t>
            </a:r>
            <a:endParaRPr lang="en-US" sz="2000" dirty="0">
              <a:latin typeface="Times New Roman" pitchFamily="18" charset="0"/>
              <a:cs typeface="Times New Roman" pitchFamily="18" charset="0"/>
            </a:endParaRPr>
          </a:p>
          <a:p>
            <a:pPr marL="0" indent="0">
              <a:buNone/>
            </a:pPr>
            <a:r>
              <a:rPr lang="en-IN" sz="2000" dirty="0" smtClean="0">
                <a:latin typeface="Times New Roman" pitchFamily="18" charset="0"/>
                <a:cs typeface="Times New Roman" pitchFamily="18" charset="0"/>
              </a:rPr>
              <a:t>          2. </a:t>
            </a:r>
            <a:r>
              <a:rPr lang="en-IN" sz="2000" dirty="0">
                <a:latin typeface="Times New Roman" pitchFamily="18" charset="0"/>
                <a:cs typeface="Times New Roman" pitchFamily="18" charset="0"/>
              </a:rPr>
              <a:t>Cleanroom Garments</a:t>
            </a:r>
            <a:endParaRPr lang="en-US" sz="2000" dirty="0">
              <a:latin typeface="Times New Roman" pitchFamily="18" charset="0"/>
              <a:cs typeface="Times New Roman" pitchFamily="18" charset="0"/>
            </a:endParaRPr>
          </a:p>
          <a:p>
            <a:pPr marL="0" indent="0">
              <a:buNone/>
            </a:pPr>
            <a:r>
              <a:rPr lang="en-IN" sz="2000" dirty="0" smtClean="0">
                <a:latin typeface="Times New Roman" pitchFamily="18" charset="0"/>
                <a:cs typeface="Times New Roman" pitchFamily="18" charset="0"/>
              </a:rPr>
              <a:t>          3. </a:t>
            </a:r>
            <a:r>
              <a:rPr lang="en-IN" sz="2000" dirty="0">
                <a:latin typeface="Times New Roman" pitchFamily="18" charset="0"/>
                <a:cs typeface="Times New Roman" pitchFamily="18" charset="0"/>
              </a:rPr>
              <a:t>Commodities and Cosmetics </a:t>
            </a:r>
            <a:endParaRPr lang="en-US" sz="2000" dirty="0">
              <a:latin typeface="Times New Roman" pitchFamily="18" charset="0"/>
              <a:cs typeface="Times New Roman" pitchFamily="18" charset="0"/>
            </a:endParaRPr>
          </a:p>
          <a:p>
            <a:pPr marL="0" indent="0">
              <a:buNone/>
            </a:pPr>
            <a:r>
              <a:rPr lang="en-IN" sz="2000" dirty="0" smtClean="0">
                <a:latin typeface="Times New Roman" pitchFamily="18" charset="0"/>
                <a:cs typeface="Times New Roman" pitchFamily="18" charset="0"/>
              </a:rPr>
              <a:t>          4. </a:t>
            </a:r>
            <a:r>
              <a:rPr lang="en-IN" sz="2000" dirty="0">
                <a:latin typeface="Times New Roman" pitchFamily="18" charset="0"/>
                <a:cs typeface="Times New Roman" pitchFamily="18" charset="0"/>
              </a:rPr>
              <a:t>Measurement and Instrumentation</a:t>
            </a:r>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Clean Room</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32174114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85720" y="1428736"/>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IN" dirty="0" smtClean="0">
                <a:latin typeface="Times New Roman" pitchFamily="18" charset="0"/>
                <a:cs typeface="Times New Roman" pitchFamily="18" charset="0"/>
              </a:rPr>
              <a:t>Excimer Lasers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150000"/>
              </a:lnSpc>
            </a:pPr>
            <a:r>
              <a:rPr lang="en-US" sz="2400" dirty="0" smtClean="0">
                <a:latin typeface="Times New Roman" pitchFamily="18" charset="0"/>
                <a:cs typeface="Times New Roman" pitchFamily="18" charset="0"/>
              </a:rPr>
              <a:t>The word Photoresist comes from the combination of photosensitive and acid resistant, i.e. a photoresist can be photographically patterned and will stand up to acid etch, enabling patterned etching. </a:t>
            </a:r>
          </a:p>
          <a:p>
            <a:pPr>
              <a:lnSpc>
                <a:spcPct val="150000"/>
              </a:lnSpc>
            </a:pPr>
            <a:r>
              <a:rPr lang="en-IN" sz="2400" dirty="0" smtClean="0">
                <a:latin typeface="Times New Roman" pitchFamily="18" charset="0"/>
                <a:cs typeface="Times New Roman" pitchFamily="18" charset="0"/>
              </a:rPr>
              <a:t>They serve two important functions:</a:t>
            </a:r>
          </a:p>
          <a:p>
            <a:pPr marL="624078" indent="-514350">
              <a:lnSpc>
                <a:spcPct val="150000"/>
              </a:lnSpc>
              <a:buFont typeface="+mj-lt"/>
              <a:buAutoNum type="arabicPeriod"/>
            </a:pPr>
            <a:r>
              <a:rPr lang="en-IN" sz="2400" dirty="0" smtClean="0">
                <a:latin typeface="Times New Roman" pitchFamily="18" charset="0"/>
                <a:cs typeface="Times New Roman" pitchFamily="18" charset="0"/>
              </a:rPr>
              <a:t>Transferring the pattern from the mask onto the wafer.</a:t>
            </a:r>
          </a:p>
          <a:p>
            <a:pPr marL="624078" indent="-514350">
              <a:lnSpc>
                <a:spcPct val="150000"/>
              </a:lnSpc>
              <a:buFont typeface="+mj-lt"/>
              <a:buAutoNum type="arabicPeriod"/>
            </a:pPr>
            <a:r>
              <a:rPr lang="en-IN" sz="2400" dirty="0" smtClean="0">
                <a:latin typeface="Times New Roman" pitchFamily="18" charset="0"/>
                <a:cs typeface="Times New Roman" pitchFamily="18" charset="0"/>
              </a:rPr>
              <a:t>Protecting the underlying substrate in subsequent processes.</a:t>
            </a:r>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IN" dirty="0" err="1" smtClean="0">
                <a:latin typeface="Times New Roman" pitchFamily="18" charset="0"/>
                <a:cs typeface="Times New Roman" pitchFamily="18" charset="0"/>
              </a:rPr>
              <a:t>PhotoResists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7158" y="1071546"/>
            <a:ext cx="8215370" cy="2928958"/>
          </a:xfrm>
        </p:spPr>
        <p:txBody>
          <a:bodyPr>
            <a:normAutofit lnSpcReduction="10000"/>
          </a:bodyPr>
          <a:lstStyle/>
          <a:p>
            <a:pPr>
              <a:lnSpc>
                <a:spcPct val="150000"/>
              </a:lnSpc>
              <a:buNone/>
            </a:pPr>
            <a:r>
              <a:rPr lang="en-IN" sz="2400" dirty="0" smtClean="0">
                <a:latin typeface="Times New Roman" pitchFamily="18" charset="0"/>
                <a:cs typeface="Times New Roman" pitchFamily="18" charset="0"/>
              </a:rPr>
              <a:t>There are two types of Photo resist:</a:t>
            </a:r>
          </a:p>
          <a:p>
            <a:pPr marL="624078" indent="-514350" algn="just">
              <a:lnSpc>
                <a:spcPct val="150000"/>
              </a:lnSpc>
              <a:buAutoNum type="arabicPeriod"/>
            </a:pPr>
            <a:r>
              <a:rPr lang="en-IN" sz="2400" dirty="0" smtClean="0">
                <a:latin typeface="Times New Roman" pitchFamily="18" charset="0"/>
                <a:cs typeface="Times New Roman" pitchFamily="18" charset="0"/>
              </a:rPr>
              <a:t>Positive photoresist: The section which gets more exposed to light becomes soluble in developer solution. </a:t>
            </a:r>
          </a:p>
          <a:p>
            <a:pPr marL="624078" indent="-514350" algn="just">
              <a:lnSpc>
                <a:spcPct val="150000"/>
              </a:lnSpc>
              <a:buFont typeface="+mj-lt"/>
              <a:buAutoNum type="arabicPeriod"/>
            </a:pPr>
            <a:r>
              <a:rPr lang="en-IN" sz="2400" dirty="0" smtClean="0">
                <a:latin typeface="Times New Roman" pitchFamily="18" charset="0"/>
                <a:cs typeface="Times New Roman" pitchFamily="18" charset="0"/>
              </a:rPr>
              <a:t>Negative photoresist: The solution which on exposure to light becomes insoluble in developer solution</a:t>
            </a:r>
            <a:endParaRPr lang="en-US" sz="2400" dirty="0">
              <a:latin typeface="Times New Roman" pitchFamily="18" charset="0"/>
              <a:cs typeface="Times New Roman" pitchFamily="18" charset="0"/>
            </a:endParaRPr>
          </a:p>
        </p:txBody>
      </p:sp>
      <p:sp>
        <p:nvSpPr>
          <p:cNvPr id="3" name="Title 2"/>
          <p:cNvSpPr>
            <a:spLocks noGrp="1"/>
          </p:cNvSpPr>
          <p:nvPr>
            <p:ph type="title"/>
          </p:nvPr>
        </p:nvSpPr>
        <p:spPr>
          <a:xfrm>
            <a:off x="214282" y="0"/>
            <a:ext cx="8229600" cy="1143000"/>
          </a:xfrm>
        </p:spPr>
        <p:txBody>
          <a:bodyPr/>
          <a:lstStyle/>
          <a:p>
            <a:r>
              <a:rPr lang="en-IN" dirty="0" smtClean="0">
                <a:latin typeface="Times New Roman" pitchFamily="18" charset="0"/>
                <a:cs typeface="Times New Roman" pitchFamily="18" charset="0"/>
              </a:rPr>
              <a:t>Types of </a:t>
            </a:r>
            <a:r>
              <a:rPr lang="en-IN" dirty="0" err="1" smtClean="0">
                <a:latin typeface="Times New Roman" pitchFamily="18" charset="0"/>
                <a:cs typeface="Times New Roman" pitchFamily="18" charset="0"/>
              </a:rPr>
              <a:t>PhotoResist</a:t>
            </a:r>
            <a:endParaRPr lang="en-US" dirty="0">
              <a:latin typeface="Times New Roman" pitchFamily="18" charset="0"/>
              <a:cs typeface="Times New Roman" pitchFamily="18" charset="0"/>
            </a:endParaRPr>
          </a:p>
        </p:txBody>
      </p:sp>
      <p:pic>
        <p:nvPicPr>
          <p:cNvPr id="4" name="Picture 3"/>
          <p:cNvPicPr/>
          <p:nvPr/>
        </p:nvPicPr>
        <p:blipFill rotWithShape="1">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el="http://schemas.microsoft.com/office/2019/extlst"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rcRect l="12158" t="28560" r="12596" b="10980"/>
          <a:stretch/>
        </p:blipFill>
        <p:spPr bwMode="auto">
          <a:xfrm>
            <a:off x="2143108" y="3857628"/>
            <a:ext cx="4786346" cy="2500330"/>
          </a:xfrm>
          <a:prstGeom prst="rect">
            <a:avLst/>
          </a:prstGeom>
          <a:ln>
            <a:noFill/>
          </a:ln>
          <a:extLst>
            <a:ext uri="{53640926-AAD7-44D8-BBD7-CCE9431645EC}">
              <a14:shadowObscured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el="http://schemas.microsoft.com/office/2019/extlst"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42"/>
          <p:cNvPicPr>
            <a:picLocks noChangeAspect="1" noChangeArrowheads="1"/>
          </p:cNvPicPr>
          <p:nvPr/>
        </p:nvPicPr>
        <p:blipFill>
          <a:blip r:embed="rId2" cstate="print"/>
          <a:srcRect/>
          <a:stretch>
            <a:fillRect/>
          </a:stretch>
        </p:blipFill>
        <p:spPr bwMode="auto">
          <a:xfrm>
            <a:off x="3962400" y="1371600"/>
            <a:ext cx="2116667" cy="2286000"/>
          </a:xfrm>
          <a:prstGeom prst="rect">
            <a:avLst/>
          </a:prstGeom>
          <a:noFill/>
          <a:ln w="9525">
            <a:noFill/>
            <a:miter lim="800000"/>
            <a:headEnd/>
            <a:tailEnd/>
          </a:ln>
        </p:spPr>
      </p:pic>
      <p:cxnSp>
        <p:nvCxnSpPr>
          <p:cNvPr id="4" name="Straight Connector 3"/>
          <p:cNvCxnSpPr/>
          <p:nvPr/>
        </p:nvCxnSpPr>
        <p:spPr>
          <a:xfrm flipV="1">
            <a:off x="0" y="609600"/>
            <a:ext cx="9144000" cy="0"/>
          </a:xfrm>
          <a:prstGeom prst="line">
            <a:avLst/>
          </a:prstGeom>
          <a:ln w="38100">
            <a:solidFill>
              <a:schemeClr val="accent2"/>
            </a:solidFill>
          </a:ln>
        </p:spPr>
        <p:style>
          <a:lnRef idx="2">
            <a:schemeClr val="accent6"/>
          </a:lnRef>
          <a:fillRef idx="0">
            <a:schemeClr val="accent6"/>
          </a:fillRef>
          <a:effectRef idx="1">
            <a:schemeClr val="accent6"/>
          </a:effectRef>
          <a:fontRef idx="minor">
            <a:schemeClr val="tx1"/>
          </a:fontRef>
        </p:style>
      </p:cxnSp>
      <p:sp>
        <p:nvSpPr>
          <p:cNvPr id="5" name="Rectangle 4"/>
          <p:cNvSpPr/>
          <p:nvPr/>
        </p:nvSpPr>
        <p:spPr>
          <a:xfrm>
            <a:off x="838200" y="685800"/>
            <a:ext cx="7696200" cy="646331"/>
          </a:xfrm>
          <a:prstGeom prst="rect">
            <a:avLst/>
          </a:prstGeom>
        </p:spPr>
        <p:txBody>
          <a:bodyPr wrap="square">
            <a:spAutoFit/>
          </a:bodyPr>
          <a:lstStyle/>
          <a:p>
            <a:r>
              <a:rPr lang="en-US" dirty="0" smtClean="0">
                <a:solidFill>
                  <a:srgbClr val="0033CC"/>
                </a:solidFill>
              </a:rPr>
              <a:t>A gas is ionized, and the ions are accelerated by a high electric field, and injected into the target wafer to hundreds of nm</a:t>
            </a:r>
            <a:r>
              <a:rPr lang="en-US" dirty="0" smtClean="0">
                <a:solidFill>
                  <a:srgbClr val="0033CC"/>
                </a:solidFill>
                <a:sym typeface="Symbol"/>
              </a:rPr>
              <a:t> depth</a:t>
            </a:r>
            <a:r>
              <a:rPr lang="en-US" dirty="0" smtClean="0">
                <a:solidFill>
                  <a:srgbClr val="0033CC"/>
                </a:solidFill>
              </a:rPr>
              <a:t>.</a:t>
            </a:r>
            <a:endParaRPr lang="en-US" dirty="0"/>
          </a:p>
        </p:txBody>
      </p:sp>
      <p:sp>
        <p:nvSpPr>
          <p:cNvPr id="6" name="TextBox 5"/>
          <p:cNvSpPr txBox="1"/>
          <p:nvPr/>
        </p:nvSpPr>
        <p:spPr>
          <a:xfrm>
            <a:off x="2438400" y="86380"/>
            <a:ext cx="4736361" cy="523220"/>
          </a:xfrm>
          <a:prstGeom prst="rect">
            <a:avLst/>
          </a:prstGeom>
          <a:noFill/>
        </p:spPr>
        <p:txBody>
          <a:bodyPr wrap="none" rtlCol="0">
            <a:spAutoFit/>
          </a:bodyPr>
          <a:lstStyle/>
          <a:p>
            <a:r>
              <a:rPr lang="en-US" sz="2800" dirty="0" smtClean="0">
                <a:solidFill>
                  <a:srgbClr val="0033CC"/>
                </a:solidFill>
              </a:rPr>
              <a:t>Ion implantation and its history</a:t>
            </a:r>
            <a:endParaRPr lang="en-US" sz="2800" dirty="0">
              <a:solidFill>
                <a:srgbClr val="0033CC"/>
              </a:solidFill>
            </a:endParaRPr>
          </a:p>
        </p:txBody>
      </p:sp>
      <p:pic>
        <p:nvPicPr>
          <p:cNvPr id="8" name="Picture 2"/>
          <p:cNvPicPr>
            <a:picLocks noChangeAspect="1" noChangeArrowheads="1"/>
          </p:cNvPicPr>
          <p:nvPr/>
        </p:nvPicPr>
        <p:blipFill>
          <a:blip r:embed="rId3" cstate="print"/>
          <a:srcRect/>
          <a:stretch>
            <a:fillRect/>
          </a:stretch>
        </p:blipFill>
        <p:spPr bwMode="auto">
          <a:xfrm>
            <a:off x="6324600" y="2895600"/>
            <a:ext cx="2640330" cy="533400"/>
          </a:xfrm>
          <a:prstGeom prst="rect">
            <a:avLst/>
          </a:prstGeom>
          <a:noFill/>
          <a:ln w="9525">
            <a:noFill/>
            <a:miter lim="800000"/>
            <a:headEnd/>
            <a:tailEnd/>
          </a:ln>
        </p:spPr>
      </p:pic>
      <p:sp>
        <p:nvSpPr>
          <p:cNvPr id="10" name="TextBox 9"/>
          <p:cNvSpPr txBox="1"/>
          <p:nvPr/>
        </p:nvSpPr>
        <p:spPr>
          <a:xfrm>
            <a:off x="304800" y="1371600"/>
            <a:ext cx="3777765" cy="2363724"/>
          </a:xfrm>
          <a:prstGeom prst="rect">
            <a:avLst/>
          </a:prstGeom>
          <a:noFill/>
        </p:spPr>
        <p:txBody>
          <a:bodyPr wrap="none" rtlCol="0">
            <a:spAutoFit/>
          </a:bodyPr>
          <a:lstStyle/>
          <a:p>
            <a:pPr marL="576263" lvl="0" indent="-576263">
              <a:spcBef>
                <a:spcPct val="20000"/>
              </a:spcBef>
              <a:buClr>
                <a:schemeClr val="tx1"/>
              </a:buClr>
              <a:defRPr/>
            </a:pPr>
            <a:r>
              <a:rPr lang="en-US" altLang="zh-CN" dirty="0" smtClean="0">
                <a:solidFill>
                  <a:srgbClr val="C00000"/>
                </a:solidFill>
              </a:rPr>
              <a:t>Typical ion implantation parameters:</a:t>
            </a:r>
          </a:p>
          <a:p>
            <a:pPr marL="576263" lvl="0" indent="-576263">
              <a:spcBef>
                <a:spcPct val="20000"/>
              </a:spcBef>
              <a:buClr>
                <a:schemeClr val="tx1"/>
              </a:buClr>
              <a:defRPr/>
            </a:pPr>
            <a:r>
              <a:rPr lang="en-US" altLang="zh-CN" dirty="0" smtClean="0">
                <a:solidFill>
                  <a:srgbClr val="0033CC"/>
                </a:solidFill>
              </a:rPr>
              <a:t>Ion: P, As, </a:t>
            </a:r>
            <a:r>
              <a:rPr lang="en-US" altLang="zh-CN" dirty="0" err="1" smtClean="0">
                <a:solidFill>
                  <a:srgbClr val="0033CC"/>
                </a:solidFill>
              </a:rPr>
              <a:t>Sb</a:t>
            </a:r>
            <a:r>
              <a:rPr lang="en-US" altLang="zh-CN" dirty="0" smtClean="0">
                <a:solidFill>
                  <a:srgbClr val="0033CC"/>
                </a:solidFill>
              </a:rPr>
              <a:t>, B, In, O</a:t>
            </a:r>
          </a:p>
          <a:p>
            <a:pPr marL="576263" lvl="0" indent="-576263">
              <a:spcBef>
                <a:spcPct val="20000"/>
              </a:spcBef>
              <a:buClr>
                <a:schemeClr val="tx1"/>
              </a:buClr>
              <a:defRPr/>
            </a:pPr>
            <a:r>
              <a:rPr lang="en-US" altLang="zh-CN" dirty="0" smtClean="0">
                <a:solidFill>
                  <a:srgbClr val="0033CC"/>
                </a:solidFill>
              </a:rPr>
              <a:t>Dose: 10</a:t>
            </a:r>
            <a:r>
              <a:rPr lang="en-US" altLang="zh-CN" baseline="30000" dirty="0" smtClean="0">
                <a:solidFill>
                  <a:srgbClr val="0033CC"/>
                </a:solidFill>
              </a:rPr>
              <a:t>11</a:t>
            </a:r>
            <a:r>
              <a:rPr lang="en-US" altLang="zh-CN" dirty="0" smtClean="0">
                <a:solidFill>
                  <a:srgbClr val="0033CC"/>
                </a:solidFill>
              </a:rPr>
              <a:t> - 10</a:t>
            </a:r>
            <a:r>
              <a:rPr lang="en-US" altLang="zh-CN" baseline="30000" dirty="0" smtClean="0">
                <a:solidFill>
                  <a:srgbClr val="0033CC"/>
                </a:solidFill>
              </a:rPr>
              <a:t>18 </a:t>
            </a:r>
            <a:r>
              <a:rPr lang="en-US" altLang="zh-CN" dirty="0" smtClean="0">
                <a:solidFill>
                  <a:srgbClr val="0033CC"/>
                </a:solidFill>
              </a:rPr>
              <a:t>cm</a:t>
            </a:r>
            <a:r>
              <a:rPr lang="en-US" altLang="zh-CN" baseline="30000" dirty="0" smtClean="0">
                <a:solidFill>
                  <a:srgbClr val="0033CC"/>
                </a:solidFill>
              </a:rPr>
              <a:t>-2</a:t>
            </a:r>
          </a:p>
          <a:p>
            <a:pPr marL="576263" lvl="0" indent="-576263">
              <a:spcBef>
                <a:spcPct val="20000"/>
              </a:spcBef>
              <a:buClr>
                <a:schemeClr val="tx1"/>
              </a:buClr>
              <a:defRPr/>
            </a:pPr>
            <a:r>
              <a:rPr lang="en-US" altLang="zh-CN" dirty="0" smtClean="0">
                <a:solidFill>
                  <a:srgbClr val="0033CC"/>
                </a:solidFill>
              </a:rPr>
              <a:t>Ion energy: 1 - 400 </a:t>
            </a:r>
            <a:r>
              <a:rPr lang="en-US" altLang="zh-CN" dirty="0" err="1" smtClean="0">
                <a:solidFill>
                  <a:srgbClr val="0033CC"/>
                </a:solidFill>
              </a:rPr>
              <a:t>keV</a:t>
            </a:r>
            <a:r>
              <a:rPr lang="en-US" altLang="zh-CN" dirty="0" smtClean="0">
                <a:solidFill>
                  <a:srgbClr val="0033CC"/>
                </a:solidFill>
              </a:rPr>
              <a:t> </a:t>
            </a:r>
          </a:p>
          <a:p>
            <a:pPr marL="576263" lvl="0" indent="-576263">
              <a:spcBef>
                <a:spcPct val="20000"/>
              </a:spcBef>
              <a:buClr>
                <a:schemeClr val="tx1"/>
              </a:buClr>
              <a:defRPr/>
            </a:pPr>
            <a:r>
              <a:rPr lang="en-US" altLang="zh-CN" dirty="0" smtClean="0">
                <a:solidFill>
                  <a:srgbClr val="0033CC"/>
                </a:solidFill>
              </a:rPr>
              <a:t>Uniformity and reproducibility: </a:t>
            </a:r>
            <a:r>
              <a:rPr lang="en-US" altLang="zh-CN" dirty="0" smtClean="0">
                <a:solidFill>
                  <a:srgbClr val="0033CC"/>
                </a:solidFill>
                <a:cs typeface="Times New Roman" pitchFamily="18" charset="0"/>
              </a:rPr>
              <a:t>±1%</a:t>
            </a:r>
          </a:p>
          <a:p>
            <a:pPr marL="576263" lvl="0" indent="-576263">
              <a:spcBef>
                <a:spcPct val="20000"/>
              </a:spcBef>
              <a:buClr>
                <a:schemeClr val="tx1"/>
              </a:buClr>
              <a:defRPr/>
            </a:pPr>
            <a:r>
              <a:rPr lang="en-US" altLang="zh-CN" dirty="0" smtClean="0">
                <a:solidFill>
                  <a:srgbClr val="0033CC"/>
                </a:solidFill>
              </a:rPr>
              <a:t>Temperature: room temperature</a:t>
            </a:r>
            <a:endParaRPr lang="zh-CN" altLang="en-US" dirty="0" smtClean="0">
              <a:solidFill>
                <a:srgbClr val="0033CC"/>
              </a:solidFill>
            </a:endParaRPr>
          </a:p>
          <a:p>
            <a:pPr marL="576263" lvl="0" indent="-576263">
              <a:spcBef>
                <a:spcPct val="20000"/>
              </a:spcBef>
              <a:buClr>
                <a:schemeClr val="tx1"/>
              </a:buClr>
              <a:defRPr/>
            </a:pPr>
            <a:r>
              <a:rPr lang="en-US" altLang="zh-CN" dirty="0" smtClean="0">
                <a:solidFill>
                  <a:srgbClr val="0033CC"/>
                </a:solidFill>
              </a:rPr>
              <a:t>Ion flux: 10</a:t>
            </a:r>
            <a:r>
              <a:rPr lang="en-US" altLang="zh-CN" baseline="30000" dirty="0" smtClean="0">
                <a:solidFill>
                  <a:srgbClr val="0033CC"/>
                </a:solidFill>
              </a:rPr>
              <a:t>12</a:t>
            </a:r>
            <a:r>
              <a:rPr lang="en-US" altLang="zh-CN" dirty="0" smtClean="0">
                <a:solidFill>
                  <a:srgbClr val="0033CC"/>
                </a:solidFill>
              </a:rPr>
              <a:t>-10</a:t>
            </a:r>
            <a:r>
              <a:rPr lang="en-US" altLang="zh-CN" baseline="30000" dirty="0" smtClean="0">
                <a:solidFill>
                  <a:srgbClr val="0033CC"/>
                </a:solidFill>
              </a:rPr>
              <a:t>14</a:t>
            </a:r>
            <a:r>
              <a:rPr lang="en-US" altLang="zh-CN" dirty="0" smtClean="0">
                <a:solidFill>
                  <a:srgbClr val="0033CC"/>
                </a:solidFill>
              </a:rPr>
              <a:t> cm</a:t>
            </a:r>
            <a:r>
              <a:rPr lang="en-US" altLang="zh-CN" baseline="30000" dirty="0" smtClean="0">
                <a:solidFill>
                  <a:srgbClr val="0033CC"/>
                </a:solidFill>
              </a:rPr>
              <a:t>-2</a:t>
            </a:r>
            <a:r>
              <a:rPr lang="en-US" altLang="zh-CN" dirty="0" smtClean="0">
                <a:solidFill>
                  <a:srgbClr val="0033CC"/>
                </a:solidFill>
              </a:rPr>
              <a:t>s</a:t>
            </a:r>
            <a:r>
              <a:rPr lang="en-US" altLang="zh-CN" baseline="30000" dirty="0" smtClean="0">
                <a:solidFill>
                  <a:srgbClr val="0033CC"/>
                </a:solidFill>
              </a:rPr>
              <a:t>-1</a:t>
            </a:r>
          </a:p>
        </p:txBody>
      </p:sp>
      <p:sp>
        <p:nvSpPr>
          <p:cNvPr id="11" name="TextBox 10"/>
          <p:cNvSpPr txBox="1"/>
          <p:nvPr/>
        </p:nvSpPr>
        <p:spPr>
          <a:xfrm>
            <a:off x="6248400" y="1600200"/>
            <a:ext cx="2743200" cy="923330"/>
          </a:xfrm>
          <a:prstGeom prst="rect">
            <a:avLst/>
          </a:prstGeom>
          <a:noFill/>
        </p:spPr>
        <p:txBody>
          <a:bodyPr wrap="square" rtlCol="0">
            <a:spAutoFit/>
          </a:bodyPr>
          <a:lstStyle/>
          <a:p>
            <a:r>
              <a:rPr lang="en-US" dirty="0" smtClean="0">
                <a:solidFill>
                  <a:srgbClr val="0033CC"/>
                </a:solidFill>
              </a:rPr>
              <a:t>Dose (</a:t>
            </a:r>
            <a:r>
              <a:rPr lang="en-US" dirty="0" smtClean="0">
                <a:solidFill>
                  <a:srgbClr val="0033CC"/>
                </a:solidFill>
                <a:sym typeface="Symbol"/>
              </a:rPr>
              <a:t></a:t>
            </a:r>
            <a:r>
              <a:rPr lang="en-US" dirty="0" smtClean="0">
                <a:solidFill>
                  <a:srgbClr val="0033CC"/>
                </a:solidFill>
              </a:rPr>
              <a:t>) = # of atoms/cm</a:t>
            </a:r>
            <a:r>
              <a:rPr lang="en-US" baseline="30000" dirty="0" smtClean="0">
                <a:solidFill>
                  <a:srgbClr val="0033CC"/>
                </a:solidFill>
              </a:rPr>
              <a:t>2</a:t>
            </a:r>
            <a:r>
              <a:rPr lang="en-US" dirty="0" smtClean="0">
                <a:solidFill>
                  <a:srgbClr val="0033CC"/>
                </a:solidFill>
              </a:rPr>
              <a:t>.</a:t>
            </a:r>
          </a:p>
          <a:p>
            <a:r>
              <a:rPr lang="en-US" dirty="0" smtClean="0">
                <a:solidFill>
                  <a:srgbClr val="0033CC"/>
                </a:solidFill>
              </a:rPr>
              <a:t>Concentration (C) = # of atoms/cm</a:t>
            </a:r>
            <a:r>
              <a:rPr lang="en-US" baseline="30000" dirty="0" smtClean="0">
                <a:solidFill>
                  <a:srgbClr val="0033CC"/>
                </a:solidFill>
              </a:rPr>
              <a:t>3</a:t>
            </a:r>
            <a:r>
              <a:rPr lang="en-US" dirty="0" smtClean="0">
                <a:solidFill>
                  <a:srgbClr val="0033CC"/>
                </a:solidFill>
              </a:rPr>
              <a:t>.</a:t>
            </a:r>
            <a:endParaRPr lang="en-US" dirty="0">
              <a:solidFill>
                <a:srgbClr val="0033CC"/>
              </a:solidFill>
            </a:endParaRPr>
          </a:p>
        </p:txBody>
      </p:sp>
      <p:sp>
        <p:nvSpPr>
          <p:cNvPr id="9" name="TextBox 8"/>
          <p:cNvSpPr txBox="1"/>
          <p:nvPr/>
        </p:nvSpPr>
        <p:spPr>
          <a:xfrm>
            <a:off x="304800" y="3733800"/>
            <a:ext cx="8534400" cy="2816156"/>
          </a:xfrm>
          <a:prstGeom prst="rect">
            <a:avLst/>
          </a:prstGeom>
          <a:noFill/>
        </p:spPr>
        <p:txBody>
          <a:bodyPr wrap="square" rtlCol="0">
            <a:spAutoFit/>
          </a:bodyPr>
          <a:lstStyle/>
          <a:p>
            <a:pPr marL="171450" indent="-171450">
              <a:spcAft>
                <a:spcPts val="600"/>
              </a:spcAft>
              <a:buFont typeface="Arial" pitchFamily="34" charset="0"/>
              <a:buChar char="•"/>
            </a:pPr>
            <a:r>
              <a:rPr lang="en-US" dirty="0" smtClean="0">
                <a:solidFill>
                  <a:srgbClr val="0033CC"/>
                </a:solidFill>
              </a:rPr>
              <a:t>The idea was proposed by Shockley in 1954, but used for mass production only after late 1970s. </a:t>
            </a:r>
          </a:p>
          <a:p>
            <a:pPr marL="171450" indent="-171450">
              <a:spcAft>
                <a:spcPts val="600"/>
              </a:spcAft>
              <a:buFont typeface="Arial" pitchFamily="34" charset="0"/>
              <a:buChar char="•"/>
            </a:pPr>
            <a:r>
              <a:rPr lang="en-US" dirty="0" smtClean="0">
                <a:solidFill>
                  <a:srgbClr val="0033CC"/>
                </a:solidFill>
              </a:rPr>
              <a:t>Before ion implantation, doping is achieved by diffusion into the bulk silicon from gaseous source above surface, or pre-deposited chemical source on wafer surface.</a:t>
            </a:r>
          </a:p>
          <a:p>
            <a:pPr marL="171450" indent="-171450">
              <a:spcAft>
                <a:spcPts val="600"/>
              </a:spcAft>
              <a:buFont typeface="Arial" pitchFamily="34" charset="0"/>
              <a:buChar char="•"/>
            </a:pPr>
            <a:r>
              <a:rPr lang="en-US" dirty="0" smtClean="0">
                <a:solidFill>
                  <a:srgbClr val="0033CC"/>
                </a:solidFill>
              </a:rPr>
              <a:t>This approach lacks the flexibility and control required by CMOS processing, and ion implantation quickly gained popularity for the introduction of dopant atoms.</a:t>
            </a:r>
          </a:p>
          <a:p>
            <a:pPr marL="171450" indent="-171450">
              <a:spcAft>
                <a:spcPts val="600"/>
              </a:spcAft>
              <a:buFont typeface="Arial" pitchFamily="34" charset="0"/>
              <a:buChar char="•"/>
            </a:pPr>
            <a:r>
              <a:rPr lang="en-US" dirty="0" smtClean="0">
                <a:solidFill>
                  <a:srgbClr val="0033CC"/>
                </a:solidFill>
              </a:rPr>
              <a:t>Modern ion implanters were originally developed from particle accelerator technology. Their energy range spans 100eV to several </a:t>
            </a:r>
            <a:r>
              <a:rPr lang="en-US" dirty="0" err="1" smtClean="0">
                <a:solidFill>
                  <a:srgbClr val="0033CC"/>
                </a:solidFill>
              </a:rPr>
              <a:t>MeV</a:t>
            </a:r>
            <a:r>
              <a:rPr lang="en-US" dirty="0" smtClean="0">
                <a:solidFill>
                  <a:srgbClr val="0033CC"/>
                </a:solidFill>
              </a:rPr>
              <a:t> (a few nm’s to several microns in depth range). The implantation is always followed by a thermal activation (600-1100</a:t>
            </a:r>
            <a:r>
              <a:rPr lang="en-US" baseline="30000" dirty="0" smtClean="0">
                <a:solidFill>
                  <a:srgbClr val="0033CC"/>
                </a:solidFill>
              </a:rPr>
              <a:t>o</a:t>
            </a:r>
            <a:r>
              <a:rPr lang="en-US" dirty="0" smtClean="0">
                <a:solidFill>
                  <a:srgbClr val="0033CC"/>
                </a:solidFill>
              </a:rPr>
              <a:t>C).</a:t>
            </a:r>
            <a:endParaRPr lang="en-US" dirty="0" smtClean="0">
              <a:solidFill>
                <a:srgbClr val="0033CC"/>
              </a:solidFill>
              <a:cs typeface="Arial" charset="0"/>
            </a:endParaRPr>
          </a:p>
        </p:txBody>
      </p:sp>
      <p:sp>
        <p:nvSpPr>
          <p:cNvPr id="12" name="Slide Number Placeholder 11"/>
          <p:cNvSpPr>
            <a:spLocks noGrp="1"/>
          </p:cNvSpPr>
          <p:nvPr>
            <p:ph type="sldNum" sz="quarter" idx="10"/>
          </p:nvPr>
        </p:nvSpPr>
        <p:spPr/>
        <p:txBody>
          <a:bodyPr/>
          <a:lstStyle/>
          <a:p>
            <a:pPr>
              <a:defRPr/>
            </a:pPr>
            <a:fld id="{FC5EC3DC-E9BB-42F0-8A47-A8EE6205B89C}" type="slidenum">
              <a:rPr lang="en-US" altLang="zh-CN" smtClean="0"/>
              <a:pPr>
                <a:defRPr/>
              </a:pPr>
              <a:t>23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par>
                                <p:cTn id="11" presetID="22" presetClass="entr" presetSubtype="4"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0" y="533400"/>
            <a:ext cx="9144000" cy="0"/>
          </a:xfrm>
          <a:prstGeom prst="line">
            <a:avLst/>
          </a:prstGeom>
          <a:ln w="38100">
            <a:solidFill>
              <a:schemeClr val="accent2"/>
            </a:solidFill>
          </a:ln>
        </p:spPr>
        <p:style>
          <a:lnRef idx="2">
            <a:schemeClr val="accent6"/>
          </a:lnRef>
          <a:fillRef idx="0">
            <a:schemeClr val="accent6"/>
          </a:fillRef>
          <a:effectRef idx="1">
            <a:schemeClr val="accent6"/>
          </a:effectRef>
          <a:fontRef idx="minor">
            <a:schemeClr val="tx1"/>
          </a:fontRef>
        </p:style>
      </p:cxnSp>
      <p:sp>
        <p:nvSpPr>
          <p:cNvPr id="6" name="TextBox 5"/>
          <p:cNvSpPr txBox="1"/>
          <p:nvPr/>
        </p:nvSpPr>
        <p:spPr>
          <a:xfrm>
            <a:off x="2362200" y="0"/>
            <a:ext cx="4732706" cy="523220"/>
          </a:xfrm>
          <a:prstGeom prst="rect">
            <a:avLst/>
          </a:prstGeom>
          <a:noFill/>
        </p:spPr>
        <p:txBody>
          <a:bodyPr wrap="none" rtlCol="0">
            <a:spAutoFit/>
          </a:bodyPr>
          <a:lstStyle/>
          <a:p>
            <a:r>
              <a:rPr lang="en-US" sz="2800" dirty="0" smtClean="0">
                <a:solidFill>
                  <a:srgbClr val="0033CC"/>
                </a:solidFill>
              </a:rPr>
              <a:t>Advantages of ion implantation</a:t>
            </a:r>
            <a:endParaRPr lang="en-US" sz="2800" dirty="0">
              <a:solidFill>
                <a:srgbClr val="0033CC"/>
              </a:solidFill>
            </a:endParaRPr>
          </a:p>
        </p:txBody>
      </p:sp>
      <p:sp>
        <p:nvSpPr>
          <p:cNvPr id="7" name="TextBox 6"/>
          <p:cNvSpPr txBox="1"/>
          <p:nvPr/>
        </p:nvSpPr>
        <p:spPr>
          <a:xfrm>
            <a:off x="76200" y="685800"/>
            <a:ext cx="8915400" cy="2739211"/>
          </a:xfrm>
          <a:prstGeom prst="rect">
            <a:avLst/>
          </a:prstGeom>
          <a:noFill/>
        </p:spPr>
        <p:txBody>
          <a:bodyPr wrap="square" rtlCol="0">
            <a:spAutoFit/>
          </a:bodyPr>
          <a:lstStyle/>
          <a:p>
            <a:pPr marL="171450" indent="-171450">
              <a:spcAft>
                <a:spcPts val="600"/>
              </a:spcAft>
              <a:buFont typeface="Arial" pitchFamily="34" charset="0"/>
              <a:buChar char="•"/>
            </a:pPr>
            <a:r>
              <a:rPr lang="en-US" dirty="0" smtClean="0">
                <a:solidFill>
                  <a:srgbClr val="0033CC"/>
                </a:solidFill>
              </a:rPr>
              <a:t>Very precise dose control.</a:t>
            </a:r>
          </a:p>
          <a:p>
            <a:pPr marL="228600">
              <a:spcAft>
                <a:spcPts val="600"/>
              </a:spcAft>
            </a:pPr>
            <a:r>
              <a:rPr lang="en-US" sz="1600" dirty="0" smtClean="0">
                <a:solidFill>
                  <a:srgbClr val="0033CC"/>
                </a:solidFill>
              </a:rPr>
              <a:t>The ion implanter forms a simple electrical circuit. By monitoring the current in the circuit (or by a monitoring circuit with Faraday cups), significant accuracy in the implanted dose can be maintained. Assuming a current sensitivity of </a:t>
            </a:r>
            <a:r>
              <a:rPr lang="en-US" sz="1600" dirty="0" err="1" smtClean="0">
                <a:solidFill>
                  <a:srgbClr val="0033CC"/>
                </a:solidFill>
              </a:rPr>
              <a:t>nA</a:t>
            </a:r>
            <a:r>
              <a:rPr lang="en-US" sz="1600" dirty="0" smtClean="0">
                <a:solidFill>
                  <a:srgbClr val="0033CC"/>
                </a:solidFill>
              </a:rPr>
              <a:t>, and a minimum required implantation time of 10 seconds, it can be shown that doses as low as 10</a:t>
            </a:r>
            <a:r>
              <a:rPr lang="en-US" sz="1600" baseline="30000" dirty="0" smtClean="0">
                <a:solidFill>
                  <a:srgbClr val="0033CC"/>
                </a:solidFill>
              </a:rPr>
              <a:t>11</a:t>
            </a:r>
            <a:r>
              <a:rPr lang="en-US" sz="1600" dirty="0" smtClean="0">
                <a:solidFill>
                  <a:srgbClr val="0033CC"/>
                </a:solidFill>
              </a:rPr>
              <a:t>cm</a:t>
            </a:r>
            <a:r>
              <a:rPr lang="en-US" sz="1600" baseline="30000" dirty="0" smtClean="0">
                <a:solidFill>
                  <a:srgbClr val="0033CC"/>
                </a:solidFill>
              </a:rPr>
              <a:t>-2</a:t>
            </a:r>
            <a:r>
              <a:rPr lang="en-US" sz="1600" dirty="0" smtClean="0">
                <a:solidFill>
                  <a:srgbClr val="0033CC"/>
                </a:solidFill>
              </a:rPr>
              <a:t>, can be measured.</a:t>
            </a:r>
          </a:p>
          <a:p>
            <a:pPr marL="228600">
              <a:spcAft>
                <a:spcPts val="600"/>
              </a:spcAft>
            </a:pPr>
            <a:r>
              <a:rPr lang="en-US" sz="1600" dirty="0" smtClean="0">
                <a:solidFill>
                  <a:srgbClr val="0033CC"/>
                </a:solidFill>
              </a:rPr>
              <a:t>On the contrary, in chemical source </a:t>
            </a:r>
            <a:r>
              <a:rPr lang="en-US" sz="1600" dirty="0" err="1" smtClean="0">
                <a:solidFill>
                  <a:srgbClr val="0033CC"/>
                </a:solidFill>
              </a:rPr>
              <a:t>predeposits</a:t>
            </a:r>
            <a:r>
              <a:rPr lang="en-US" sz="1600" dirty="0" smtClean="0">
                <a:solidFill>
                  <a:srgbClr val="0033CC"/>
                </a:solidFill>
              </a:rPr>
              <a:t>, dose values less than 5</a:t>
            </a:r>
            <a:r>
              <a:rPr lang="en-US" sz="1600" dirty="0" smtClean="0">
                <a:solidFill>
                  <a:srgbClr val="0033CC"/>
                </a:solidFill>
                <a:sym typeface="Symbol"/>
              </a:rPr>
              <a:t>10</a:t>
            </a:r>
            <a:r>
              <a:rPr lang="en-US" sz="1600" baseline="30000" dirty="0" smtClean="0">
                <a:solidFill>
                  <a:srgbClr val="0033CC"/>
                </a:solidFill>
              </a:rPr>
              <a:t>13</a:t>
            </a:r>
            <a:r>
              <a:rPr lang="en-US" sz="1600" dirty="0" smtClean="0">
                <a:solidFill>
                  <a:srgbClr val="0033CC"/>
                </a:solidFill>
              </a:rPr>
              <a:t>/cm</a:t>
            </a:r>
            <a:r>
              <a:rPr lang="en-US" sz="1600" baseline="30000" dirty="0" smtClean="0">
                <a:solidFill>
                  <a:srgbClr val="0033CC"/>
                </a:solidFill>
              </a:rPr>
              <a:t>2</a:t>
            </a:r>
            <a:r>
              <a:rPr lang="en-US" sz="1600" dirty="0" smtClean="0">
                <a:solidFill>
                  <a:srgbClr val="0033CC"/>
                </a:solidFill>
              </a:rPr>
              <a:t> are not achievable.</a:t>
            </a:r>
          </a:p>
          <a:p>
            <a:pPr marL="171450" indent="-171450">
              <a:spcAft>
                <a:spcPts val="600"/>
              </a:spcAft>
              <a:buFont typeface="Arial" pitchFamily="34" charset="0"/>
              <a:buChar char="•"/>
            </a:pPr>
            <a:r>
              <a:rPr lang="en-US" dirty="0" smtClean="0">
                <a:solidFill>
                  <a:srgbClr val="0033CC"/>
                </a:solidFill>
              </a:rPr>
              <a:t>High dose introduction is not limited to solid solubility limit values.</a:t>
            </a:r>
          </a:p>
          <a:p>
            <a:pPr marL="171450" indent="-171450">
              <a:spcAft>
                <a:spcPts val="600"/>
              </a:spcAft>
              <a:buFont typeface="Arial" pitchFamily="34" charset="0"/>
              <a:buChar char="•"/>
            </a:pPr>
            <a:r>
              <a:rPr lang="en-US" dirty="0" smtClean="0">
                <a:solidFill>
                  <a:srgbClr val="0033CC"/>
                </a:solidFill>
              </a:rPr>
              <a:t>Excellent doping uniformity is achieved across the wafer (&lt; 1% variation across 12” wafer) and from wafer to wafer.</a:t>
            </a:r>
          </a:p>
        </p:txBody>
      </p:sp>
      <p:pic>
        <p:nvPicPr>
          <p:cNvPr id="8" name="Picture 2"/>
          <p:cNvPicPr>
            <a:picLocks noChangeAspect="1" noChangeArrowheads="1"/>
          </p:cNvPicPr>
          <p:nvPr/>
        </p:nvPicPr>
        <p:blipFill>
          <a:blip r:embed="rId2" cstate="print"/>
          <a:srcRect/>
          <a:stretch>
            <a:fillRect/>
          </a:stretch>
        </p:blipFill>
        <p:spPr bwMode="auto">
          <a:xfrm>
            <a:off x="5410200" y="3276600"/>
            <a:ext cx="3429000" cy="3363478"/>
          </a:xfrm>
          <a:prstGeom prst="rect">
            <a:avLst/>
          </a:prstGeom>
          <a:noFill/>
          <a:ln w="9525">
            <a:noFill/>
            <a:miter lim="800000"/>
            <a:headEnd/>
            <a:tailEnd/>
          </a:ln>
        </p:spPr>
      </p:pic>
      <p:sp>
        <p:nvSpPr>
          <p:cNvPr id="9" name="TextBox 8"/>
          <p:cNvSpPr txBox="1"/>
          <p:nvPr/>
        </p:nvSpPr>
        <p:spPr>
          <a:xfrm>
            <a:off x="76201" y="3429000"/>
            <a:ext cx="5181600" cy="2185214"/>
          </a:xfrm>
          <a:prstGeom prst="rect">
            <a:avLst/>
          </a:prstGeom>
          <a:noFill/>
        </p:spPr>
        <p:txBody>
          <a:bodyPr wrap="square" rtlCol="0">
            <a:spAutoFit/>
          </a:bodyPr>
          <a:lstStyle/>
          <a:p>
            <a:pPr marL="171450" indent="-171450">
              <a:spcAft>
                <a:spcPts val="600"/>
              </a:spcAft>
              <a:buFont typeface="Arial" pitchFamily="34" charset="0"/>
              <a:buChar char="•"/>
            </a:pPr>
            <a:r>
              <a:rPr lang="en-US" dirty="0" smtClean="0">
                <a:solidFill>
                  <a:srgbClr val="0033CC"/>
                </a:solidFill>
              </a:rPr>
              <a:t>Less dopant lateral diffusion, good for small device (short channel).</a:t>
            </a:r>
          </a:p>
          <a:p>
            <a:pPr marL="171450" indent="-171450">
              <a:spcAft>
                <a:spcPts val="600"/>
              </a:spcAft>
              <a:buFont typeface="Arial" pitchFamily="34" charset="0"/>
              <a:buChar char="•"/>
            </a:pPr>
            <a:r>
              <a:rPr lang="en-US" dirty="0" smtClean="0">
                <a:solidFill>
                  <a:srgbClr val="0033CC"/>
                </a:solidFill>
              </a:rPr>
              <a:t>Done in high vacuum, it is a very clean process step.</a:t>
            </a:r>
          </a:p>
          <a:p>
            <a:pPr marL="171450" indent="-171450">
              <a:spcAft>
                <a:spcPts val="600"/>
              </a:spcAft>
              <a:buFont typeface="Arial" pitchFamily="34" charset="0"/>
              <a:buChar char="•"/>
            </a:pPr>
            <a:r>
              <a:rPr lang="en-US" dirty="0" smtClean="0">
                <a:solidFill>
                  <a:srgbClr val="0033CC"/>
                </a:solidFill>
              </a:rPr>
              <a:t>Besides precise dose control, one can also control the profile (peak depth and spread range) better than diffusion (peak concentration always near surface).</a:t>
            </a:r>
          </a:p>
        </p:txBody>
      </p:sp>
      <p:sp>
        <p:nvSpPr>
          <p:cNvPr id="10" name="TextBox 9"/>
          <p:cNvSpPr txBox="1"/>
          <p:nvPr/>
        </p:nvSpPr>
        <p:spPr>
          <a:xfrm>
            <a:off x="1143000" y="6059269"/>
            <a:ext cx="6172200" cy="646331"/>
          </a:xfrm>
          <a:prstGeom prst="rect">
            <a:avLst/>
          </a:prstGeom>
          <a:noFill/>
        </p:spPr>
        <p:txBody>
          <a:bodyPr wrap="square" rtlCol="0">
            <a:spAutoFit/>
          </a:bodyPr>
          <a:lstStyle/>
          <a:p>
            <a:r>
              <a:rPr lang="en-US" dirty="0" smtClean="0">
                <a:solidFill>
                  <a:srgbClr val="7030A0"/>
                </a:solidFill>
              </a:rPr>
              <a:t>(top) Doping by diffusion and “drive-in”.</a:t>
            </a:r>
          </a:p>
          <a:p>
            <a:r>
              <a:rPr lang="en-US" dirty="0" smtClean="0">
                <a:solidFill>
                  <a:srgbClr val="7030A0"/>
                </a:solidFill>
              </a:rPr>
              <a:t>(bottom) Doping by ion implantation with or without “drive-in”.</a:t>
            </a:r>
            <a:endParaRPr lang="en-US" dirty="0">
              <a:solidFill>
                <a:srgbClr val="7030A0"/>
              </a:solidFill>
            </a:endParaRPr>
          </a:p>
        </p:txBody>
      </p:sp>
      <p:sp>
        <p:nvSpPr>
          <p:cNvPr id="11" name="Slide Number Placeholder 10"/>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down)">
                                      <p:cBhvr>
                                        <p:cTn id="7" dur="500"/>
                                        <p:tgtEl>
                                          <p:spTgt spid="9">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wipe(down)">
                                      <p:cBhvr>
                                        <p:cTn id="10" dur="500"/>
                                        <p:tgtEl>
                                          <p:spTgt spid="9">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wipe(down)">
                                      <p:cBhvr>
                                        <p:cTn id="13"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flipV="1">
            <a:off x="0" y="533400"/>
            <a:ext cx="9144000" cy="0"/>
          </a:xfrm>
          <a:prstGeom prst="line">
            <a:avLst/>
          </a:prstGeom>
          <a:ln w="38100">
            <a:solidFill>
              <a:schemeClr val="accent2"/>
            </a:solidFill>
          </a:ln>
        </p:spPr>
        <p:style>
          <a:lnRef idx="2">
            <a:schemeClr val="accent6"/>
          </a:lnRef>
          <a:fillRef idx="0">
            <a:schemeClr val="accent6"/>
          </a:fillRef>
          <a:effectRef idx="1">
            <a:schemeClr val="accent6"/>
          </a:effectRef>
          <a:fontRef idx="minor">
            <a:schemeClr val="tx1"/>
          </a:fontRef>
        </p:style>
      </p:cxnSp>
      <p:sp>
        <p:nvSpPr>
          <p:cNvPr id="3" name="TextBox 2"/>
          <p:cNvSpPr txBox="1"/>
          <p:nvPr/>
        </p:nvSpPr>
        <p:spPr>
          <a:xfrm>
            <a:off x="1447800" y="0"/>
            <a:ext cx="6789487" cy="523220"/>
          </a:xfrm>
          <a:prstGeom prst="rect">
            <a:avLst/>
          </a:prstGeom>
          <a:noFill/>
        </p:spPr>
        <p:txBody>
          <a:bodyPr wrap="none" rtlCol="0">
            <a:spAutoFit/>
          </a:bodyPr>
          <a:lstStyle/>
          <a:p>
            <a:r>
              <a:rPr lang="en-US" sz="2800" dirty="0" smtClean="0">
                <a:solidFill>
                  <a:srgbClr val="0033CC"/>
                </a:solidFill>
              </a:rPr>
              <a:t>Advantages/disadvantage of ion implantation</a:t>
            </a:r>
            <a:endParaRPr lang="en-US" sz="2800" dirty="0">
              <a:solidFill>
                <a:srgbClr val="0033CC"/>
              </a:solidFill>
            </a:endParaRPr>
          </a:p>
        </p:txBody>
      </p:sp>
      <p:sp>
        <p:nvSpPr>
          <p:cNvPr id="4" name="TextBox 3"/>
          <p:cNvSpPr txBox="1"/>
          <p:nvPr/>
        </p:nvSpPr>
        <p:spPr>
          <a:xfrm>
            <a:off x="685800" y="609600"/>
            <a:ext cx="7848600" cy="2139047"/>
          </a:xfrm>
          <a:prstGeom prst="rect">
            <a:avLst/>
          </a:prstGeom>
          <a:noFill/>
        </p:spPr>
        <p:txBody>
          <a:bodyPr wrap="square" rtlCol="0">
            <a:spAutoFit/>
          </a:bodyPr>
          <a:lstStyle/>
          <a:p>
            <a:pPr marL="171450" indent="-171450">
              <a:spcAft>
                <a:spcPts val="600"/>
              </a:spcAft>
            </a:pPr>
            <a:r>
              <a:rPr lang="en-US" dirty="0" smtClean="0">
                <a:solidFill>
                  <a:srgbClr val="C00000"/>
                </a:solidFill>
              </a:rPr>
              <a:t>Advantage:</a:t>
            </a:r>
          </a:p>
          <a:p>
            <a:pPr marL="171450" indent="-171450">
              <a:spcAft>
                <a:spcPts val="600"/>
              </a:spcAft>
              <a:buFont typeface="Arial" pitchFamily="34" charset="0"/>
              <a:buChar char="•"/>
            </a:pPr>
            <a:r>
              <a:rPr lang="en-US" dirty="0" smtClean="0">
                <a:solidFill>
                  <a:srgbClr val="0033CC"/>
                </a:solidFill>
              </a:rPr>
              <a:t>Low-temperature process (can use photoresist as mask)</a:t>
            </a:r>
          </a:p>
          <a:p>
            <a:pPr marL="171450" indent="-171450">
              <a:spcAft>
                <a:spcPts val="600"/>
              </a:spcAft>
              <a:buFont typeface="Arial" pitchFamily="34" charset="0"/>
              <a:buChar char="•"/>
            </a:pPr>
            <a:r>
              <a:rPr lang="en-US" dirty="0" smtClean="0">
                <a:solidFill>
                  <a:srgbClr val="0033CC"/>
                </a:solidFill>
              </a:rPr>
              <a:t>Wide selection of masking materials, </a:t>
            </a:r>
            <a:r>
              <a:rPr lang="nb-NO" dirty="0" smtClean="0">
                <a:solidFill>
                  <a:srgbClr val="0033CC"/>
                </a:solidFill>
              </a:rPr>
              <a:t>e.g. photoresist, oxide, poly-Si, metal</a:t>
            </a:r>
          </a:p>
          <a:p>
            <a:pPr marL="171450" indent="-171450">
              <a:spcAft>
                <a:spcPts val="600"/>
              </a:spcAft>
              <a:buFont typeface="Arial" pitchFamily="34" charset="0"/>
              <a:buChar char="•"/>
            </a:pPr>
            <a:r>
              <a:rPr lang="en-US" dirty="0" smtClean="0">
                <a:solidFill>
                  <a:srgbClr val="0033CC"/>
                </a:solidFill>
              </a:rPr>
              <a:t>Less sensitive to surface cleaning procedures.</a:t>
            </a:r>
          </a:p>
          <a:p>
            <a:pPr marL="171450" indent="-171450">
              <a:spcAft>
                <a:spcPts val="600"/>
              </a:spcAft>
              <a:buFont typeface="Arial" pitchFamily="34" charset="0"/>
              <a:buChar char="•"/>
            </a:pPr>
            <a:r>
              <a:rPr lang="en-US" dirty="0" smtClean="0">
                <a:solidFill>
                  <a:srgbClr val="0033CC"/>
                </a:solidFill>
              </a:rPr>
              <a:t>Very fast (6" wafer can take as little as 6 seconds for a moderate dose)</a:t>
            </a:r>
          </a:p>
          <a:p>
            <a:pPr marL="171450" indent="-171450">
              <a:spcAft>
                <a:spcPts val="600"/>
              </a:spcAft>
              <a:buFont typeface="Arial" pitchFamily="34" charset="0"/>
              <a:buChar char="•"/>
            </a:pPr>
            <a:r>
              <a:rPr lang="en-US" dirty="0" smtClean="0">
                <a:solidFill>
                  <a:srgbClr val="0033CC"/>
                </a:solidFill>
              </a:rPr>
              <a:t>Complex profiles can be achieved by multi-energy implants.</a:t>
            </a:r>
            <a:endParaRPr lang="en-US" dirty="0"/>
          </a:p>
        </p:txBody>
      </p:sp>
      <p:sp>
        <p:nvSpPr>
          <p:cNvPr id="5" name="TextBox 4"/>
          <p:cNvSpPr txBox="1"/>
          <p:nvPr/>
        </p:nvSpPr>
        <p:spPr>
          <a:xfrm>
            <a:off x="685800" y="2973556"/>
            <a:ext cx="8077200" cy="2970044"/>
          </a:xfrm>
          <a:prstGeom prst="rect">
            <a:avLst/>
          </a:prstGeom>
          <a:noFill/>
        </p:spPr>
        <p:txBody>
          <a:bodyPr wrap="square" rtlCol="0">
            <a:spAutoFit/>
          </a:bodyPr>
          <a:lstStyle/>
          <a:p>
            <a:pPr marL="171450" indent="-171450">
              <a:spcAft>
                <a:spcPts val="600"/>
              </a:spcAft>
            </a:pPr>
            <a:r>
              <a:rPr lang="en-US" dirty="0" smtClean="0">
                <a:solidFill>
                  <a:srgbClr val="C00000"/>
                </a:solidFill>
              </a:rPr>
              <a:t>Disadvantage:</a:t>
            </a:r>
          </a:p>
          <a:p>
            <a:pPr marL="171450" indent="-171450">
              <a:spcAft>
                <a:spcPts val="600"/>
              </a:spcAft>
              <a:buFont typeface="Arial" pitchFamily="34" charset="0"/>
              <a:buChar char="•"/>
            </a:pPr>
            <a:r>
              <a:rPr lang="en-US" dirty="0" smtClean="0">
                <a:solidFill>
                  <a:srgbClr val="0033CC"/>
                </a:solidFill>
              </a:rPr>
              <a:t>Very expensive equipment ( $1M or more).</a:t>
            </a:r>
          </a:p>
          <a:p>
            <a:pPr marL="171450" indent="-171450">
              <a:spcAft>
                <a:spcPts val="600"/>
              </a:spcAft>
              <a:buFont typeface="Arial" pitchFamily="34" charset="0"/>
              <a:buChar char="•"/>
            </a:pPr>
            <a:r>
              <a:rPr lang="en-US" dirty="0" smtClean="0">
                <a:solidFill>
                  <a:srgbClr val="0033CC"/>
                </a:solidFill>
              </a:rPr>
              <a:t>At high dose values, throughput is less than diffusion (chemical source pre-deposition on surface).</a:t>
            </a:r>
          </a:p>
          <a:p>
            <a:pPr marL="171450" indent="-171450">
              <a:spcAft>
                <a:spcPts val="600"/>
              </a:spcAft>
              <a:buFont typeface="Arial" pitchFamily="34" charset="0"/>
              <a:buChar char="•"/>
            </a:pPr>
            <a:r>
              <a:rPr lang="en-US" dirty="0" smtClean="0">
                <a:solidFill>
                  <a:srgbClr val="0033CC"/>
                </a:solidFill>
              </a:rPr>
              <a:t>Ions damage the semiconductor lattice. Not all the damage can be corrected by annealing.</a:t>
            </a:r>
          </a:p>
          <a:p>
            <a:pPr marL="171450" indent="-171450">
              <a:spcAft>
                <a:spcPts val="600"/>
              </a:spcAft>
              <a:buFont typeface="Arial" pitchFamily="34" charset="0"/>
              <a:buChar char="•"/>
            </a:pPr>
            <a:r>
              <a:rPr lang="en-US" dirty="0" smtClean="0">
                <a:solidFill>
                  <a:srgbClr val="0033CC"/>
                </a:solidFill>
              </a:rPr>
              <a:t>Very shallow and very deep doping are difficult or impossible.</a:t>
            </a:r>
          </a:p>
          <a:p>
            <a:pPr marL="171450" indent="-171450">
              <a:spcAft>
                <a:spcPts val="600"/>
              </a:spcAft>
              <a:buFont typeface="Arial" pitchFamily="34" charset="0"/>
              <a:buChar char="•"/>
            </a:pPr>
            <a:r>
              <a:rPr lang="en-US" dirty="0" smtClean="0">
                <a:solidFill>
                  <a:srgbClr val="0033CC"/>
                </a:solidFill>
              </a:rPr>
              <a:t>Masking materials can be “knocked” into the wafer creating unwanted impurities, or even destroying the quality of the interface.</a:t>
            </a:r>
            <a:endParaRPr lang="en-US" dirty="0">
              <a:solidFill>
                <a:srgbClr val="0033CC"/>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down)">
                                      <p:cBhvr>
                                        <p:cTn id="10" dur="500"/>
                                        <p:tgtEl>
                                          <p:spTgt spid="5">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wipe(down)">
                                      <p:cBhvr>
                                        <p:cTn id="13" dur="500"/>
                                        <p:tgtEl>
                                          <p:spTgt spid="5">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wipe(down)">
                                      <p:cBhvr>
                                        <p:cTn id="16" dur="500"/>
                                        <p:tgtEl>
                                          <p:spTgt spid="5">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wipe(down)">
                                      <p:cBhvr>
                                        <p:cTn id="19" dur="500"/>
                                        <p:tgtEl>
                                          <p:spTgt spid="5">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wipe(down)">
                                      <p:cBhvr>
                                        <p:cTn id="2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5" name="Picture 3"/>
          <p:cNvPicPr>
            <a:picLocks noChangeAspect="1" noChangeArrowheads="1"/>
          </p:cNvPicPr>
          <p:nvPr/>
        </p:nvPicPr>
        <p:blipFill>
          <a:blip r:embed="rId2" cstate="print"/>
          <a:srcRect/>
          <a:stretch>
            <a:fillRect/>
          </a:stretch>
        </p:blipFill>
        <p:spPr bwMode="auto">
          <a:xfrm>
            <a:off x="442912" y="685800"/>
            <a:ext cx="8243888" cy="5310187"/>
          </a:xfrm>
          <a:prstGeom prst="rect">
            <a:avLst/>
          </a:prstGeom>
          <a:noFill/>
          <a:ln w="9525">
            <a:noFill/>
            <a:miter lim="800000"/>
            <a:headEnd/>
            <a:tailEnd/>
          </a:ln>
        </p:spPr>
      </p:pic>
      <p:cxnSp>
        <p:nvCxnSpPr>
          <p:cNvPr id="9" name="Straight Connector 8"/>
          <p:cNvCxnSpPr/>
          <p:nvPr/>
        </p:nvCxnSpPr>
        <p:spPr>
          <a:xfrm flipV="1">
            <a:off x="0" y="609600"/>
            <a:ext cx="9144000" cy="0"/>
          </a:xfrm>
          <a:prstGeom prst="line">
            <a:avLst/>
          </a:prstGeom>
          <a:ln w="38100">
            <a:solidFill>
              <a:schemeClr val="accent2"/>
            </a:solidFill>
          </a:ln>
        </p:spPr>
        <p:style>
          <a:lnRef idx="2">
            <a:schemeClr val="accent6"/>
          </a:lnRef>
          <a:fillRef idx="0">
            <a:schemeClr val="accent6"/>
          </a:fillRef>
          <a:effectRef idx="1">
            <a:schemeClr val="accent6"/>
          </a:effectRef>
          <a:fontRef idx="minor">
            <a:schemeClr val="tx1"/>
          </a:fontRef>
        </p:style>
      </p:cxnSp>
      <p:sp>
        <p:nvSpPr>
          <p:cNvPr id="10" name="TextBox 9"/>
          <p:cNvSpPr txBox="1"/>
          <p:nvPr/>
        </p:nvSpPr>
        <p:spPr>
          <a:xfrm>
            <a:off x="838200" y="76200"/>
            <a:ext cx="7681783" cy="523220"/>
          </a:xfrm>
          <a:prstGeom prst="rect">
            <a:avLst/>
          </a:prstGeom>
          <a:noFill/>
        </p:spPr>
        <p:txBody>
          <a:bodyPr wrap="none" rtlCol="0">
            <a:spAutoFit/>
          </a:bodyPr>
          <a:lstStyle/>
          <a:p>
            <a:r>
              <a:rPr lang="en-US" sz="2800" dirty="0" smtClean="0">
                <a:solidFill>
                  <a:srgbClr val="0033CC"/>
                </a:solidFill>
              </a:rPr>
              <a:t>Application of ion implantation in CMOS fabrication</a:t>
            </a:r>
            <a:endParaRPr lang="en-US" sz="2800" dirty="0">
              <a:solidFill>
                <a:srgbClr val="0033CC"/>
              </a:solidFill>
            </a:endParaRPr>
          </a:p>
        </p:txBody>
      </p:sp>
      <p:sp>
        <p:nvSpPr>
          <p:cNvPr id="11" name="TextBox 10"/>
          <p:cNvSpPr txBox="1"/>
          <p:nvPr/>
        </p:nvSpPr>
        <p:spPr>
          <a:xfrm>
            <a:off x="2388728" y="6019800"/>
            <a:ext cx="3783472" cy="461665"/>
          </a:xfrm>
          <a:prstGeom prst="rect">
            <a:avLst/>
          </a:prstGeom>
          <a:noFill/>
        </p:spPr>
        <p:txBody>
          <a:bodyPr wrap="none" rtlCol="0">
            <a:spAutoFit/>
          </a:bodyPr>
          <a:lstStyle/>
          <a:p>
            <a:r>
              <a:rPr lang="en-US" sz="2400" dirty="0" smtClean="0">
                <a:solidFill>
                  <a:srgbClr val="C00000"/>
                </a:solidFill>
              </a:rPr>
              <a:t>9-10 different implantations!</a:t>
            </a:r>
            <a:endParaRPr lang="en-US" sz="2400" dirty="0">
              <a:solidFill>
                <a:srgbClr val="C00000"/>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THIN  FILM</a:t>
            </a:r>
            <a:endParaRPr lang="en-IN" dirty="0"/>
          </a:p>
        </p:txBody>
      </p:sp>
      <p:sp>
        <p:nvSpPr>
          <p:cNvPr id="3" name="Content Placeholder 2"/>
          <p:cNvSpPr>
            <a:spLocks noGrp="1"/>
          </p:cNvSpPr>
          <p:nvPr>
            <p:ph idx="1"/>
          </p:nvPr>
        </p:nvSpPr>
        <p:spPr>
          <a:xfrm>
            <a:off x="508000" y="2160590"/>
            <a:ext cx="6877538" cy="3994551"/>
          </a:xfrm>
        </p:spPr>
        <p:txBody>
          <a:bodyPr>
            <a:normAutofit/>
          </a:bodyPr>
          <a:lstStyle/>
          <a:p>
            <a:r>
              <a:rPr lang="en-IN" sz="2400" dirty="0" smtClean="0"/>
              <a:t>Films of thickness typically &lt; 2µm are called as </a:t>
            </a:r>
            <a:r>
              <a:rPr lang="en-IN" sz="2400" i="1" dirty="0" smtClean="0"/>
              <a:t>thin films</a:t>
            </a:r>
            <a:r>
              <a:rPr lang="en-IN" sz="2400" dirty="0" smtClean="0"/>
              <a:t>.</a:t>
            </a:r>
          </a:p>
          <a:p>
            <a:r>
              <a:rPr lang="en-IN" sz="2400" dirty="0" smtClean="0"/>
              <a:t>The deposition of metal and dielectric films.</a:t>
            </a:r>
          </a:p>
          <a:p>
            <a:r>
              <a:rPr lang="en-IN" sz="2400" dirty="0" smtClean="0"/>
              <a:t>Most of thin film activities are in back-end.</a:t>
            </a:r>
          </a:p>
          <a:p>
            <a:r>
              <a:rPr lang="en-IN" sz="2400" dirty="0" smtClean="0"/>
              <a:t>Some properties of an acceptable thin film for wafer fabrication are good step coverage, ability to fill high aspect ratio gaps, good thickness uniformity, high purity and density, controlled </a:t>
            </a:r>
            <a:r>
              <a:rPr lang="en-US" sz="2400" dirty="0" err="1" smtClean="0"/>
              <a:t>stoichiometries</a:t>
            </a:r>
            <a:r>
              <a:rPr lang="en-US" sz="2400" dirty="0" smtClean="0"/>
              <a:t> and excellent adhesion.</a:t>
            </a:r>
            <a:endParaRPr lang="en-IN" sz="2400" dirty="0" smtClean="0"/>
          </a:p>
          <a:p>
            <a:endParaRPr lang="en-IN" sz="2400" dirty="0"/>
          </a:p>
        </p:txBody>
      </p:sp>
    </p:spTree>
    <p:extLst>
      <p:ext uri="{BB962C8B-B14F-4D97-AF65-F5344CB8AC3E}">
        <p14:creationId xmlns:p14="http://schemas.microsoft.com/office/powerpoint/2010/main" xmlns="" val="31825903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Deposition methods</a:t>
            </a:r>
            <a:endParaRPr lang="en-IN" dirty="0"/>
          </a:p>
        </p:txBody>
      </p:sp>
      <p:sp>
        <p:nvSpPr>
          <p:cNvPr id="5" name="Text Placeholder 4"/>
          <p:cNvSpPr>
            <a:spLocks noGrp="1"/>
          </p:cNvSpPr>
          <p:nvPr>
            <p:ph type="body" idx="1"/>
          </p:nvPr>
        </p:nvSpPr>
        <p:spPr>
          <a:xfrm>
            <a:off x="496573" y="2022977"/>
            <a:ext cx="3139217" cy="576262"/>
          </a:xfrm>
        </p:spPr>
        <p:txBody>
          <a:bodyPr/>
          <a:lstStyle/>
          <a:p>
            <a:r>
              <a:rPr lang="en-IN" dirty="0" smtClean="0"/>
              <a:t>CVD</a:t>
            </a:r>
            <a:endParaRPr lang="en-IN" dirty="0"/>
          </a:p>
        </p:txBody>
      </p:sp>
      <p:sp>
        <p:nvSpPr>
          <p:cNvPr id="7" name="Text Placeholder 6"/>
          <p:cNvSpPr>
            <a:spLocks noGrp="1"/>
          </p:cNvSpPr>
          <p:nvPr>
            <p:ph type="body" sz="half" idx="3"/>
          </p:nvPr>
        </p:nvSpPr>
        <p:spPr>
          <a:xfrm>
            <a:off x="4491853" y="2012286"/>
            <a:ext cx="3139214" cy="576262"/>
          </a:xfrm>
        </p:spPr>
        <p:txBody>
          <a:bodyPr/>
          <a:lstStyle/>
          <a:p>
            <a:r>
              <a:rPr lang="en-IN" dirty="0" smtClean="0"/>
              <a:t>PVD</a:t>
            </a:r>
            <a:endParaRPr lang="en-IN" dirty="0"/>
          </a:p>
        </p:txBody>
      </p:sp>
      <p:sp>
        <p:nvSpPr>
          <p:cNvPr id="6" name="Content Placeholder 5"/>
          <p:cNvSpPr>
            <a:spLocks noGrp="1"/>
          </p:cNvSpPr>
          <p:nvPr>
            <p:ph sz="quarter" idx="2"/>
          </p:nvPr>
        </p:nvSpPr>
        <p:spPr>
          <a:xfrm>
            <a:off x="506809" y="2737246"/>
            <a:ext cx="3710350" cy="3547645"/>
          </a:xfrm>
        </p:spPr>
        <p:txBody>
          <a:bodyPr>
            <a:normAutofit fontScale="92500" lnSpcReduction="10000"/>
          </a:bodyPr>
          <a:lstStyle/>
          <a:p>
            <a:r>
              <a:rPr lang="en-IN" dirty="0" smtClean="0"/>
              <a:t>Chemical vapour deposition</a:t>
            </a:r>
          </a:p>
          <a:p>
            <a:r>
              <a:rPr lang="en-IN" dirty="0" smtClean="0"/>
              <a:t>Precursors diffuse on the surface</a:t>
            </a:r>
          </a:p>
          <a:p>
            <a:r>
              <a:rPr lang="en-IN" dirty="0" smtClean="0"/>
              <a:t>Uniform step coverage </a:t>
            </a:r>
          </a:p>
          <a:p>
            <a:r>
              <a:rPr lang="en-IN" dirty="0" smtClean="0"/>
              <a:t>For dielectric layers</a:t>
            </a:r>
          </a:p>
          <a:p>
            <a:r>
              <a:rPr lang="en-IN" dirty="0" smtClean="0"/>
              <a:t>Good for deposition of film over uneven surfaces &amp; gap fill.</a:t>
            </a:r>
          </a:p>
          <a:p>
            <a:r>
              <a:rPr lang="en-IN" dirty="0" smtClean="0"/>
              <a:t>E.g., APCVD, LPCVD, PECVD, HDP-CVD</a:t>
            </a:r>
          </a:p>
          <a:p>
            <a:endParaRPr lang="en-IN" dirty="0"/>
          </a:p>
        </p:txBody>
      </p:sp>
      <p:sp>
        <p:nvSpPr>
          <p:cNvPr id="8" name="Content Placeholder 7"/>
          <p:cNvSpPr>
            <a:spLocks noGrp="1"/>
          </p:cNvSpPr>
          <p:nvPr>
            <p:ph sz="quarter" idx="4"/>
          </p:nvPr>
        </p:nvSpPr>
        <p:spPr>
          <a:xfrm>
            <a:off x="4481617" y="2669007"/>
            <a:ext cx="3309474" cy="3547645"/>
          </a:xfrm>
        </p:spPr>
        <p:txBody>
          <a:bodyPr>
            <a:normAutofit lnSpcReduction="10000"/>
          </a:bodyPr>
          <a:lstStyle/>
          <a:p>
            <a:r>
              <a:rPr lang="en-IN" dirty="0" smtClean="0"/>
              <a:t>Physical vapour deposition</a:t>
            </a:r>
          </a:p>
          <a:p>
            <a:r>
              <a:rPr lang="en-IN" dirty="0" smtClean="0"/>
              <a:t>No surface diffusion</a:t>
            </a:r>
            <a:endParaRPr lang="en-IN" dirty="0"/>
          </a:p>
          <a:p>
            <a:r>
              <a:rPr lang="en-IN" dirty="0" smtClean="0"/>
              <a:t>Poor step coverage</a:t>
            </a:r>
          </a:p>
          <a:p>
            <a:r>
              <a:rPr lang="en-IN" dirty="0" smtClean="0"/>
              <a:t>For metal layers</a:t>
            </a:r>
          </a:p>
          <a:p>
            <a:r>
              <a:rPr lang="en-IN" dirty="0" smtClean="0"/>
              <a:t>Good for depositing films on flat surface.</a:t>
            </a:r>
          </a:p>
          <a:p>
            <a:r>
              <a:rPr lang="en-IN" dirty="0" smtClean="0"/>
              <a:t>E.g., evaporation, sputter deposition</a:t>
            </a:r>
            <a:endParaRPr lang="en-IN" dirty="0"/>
          </a:p>
        </p:txBody>
      </p:sp>
    </p:spTree>
    <p:extLst>
      <p:ext uri="{BB962C8B-B14F-4D97-AF65-F5344CB8AC3E}">
        <p14:creationId xmlns:p14="http://schemas.microsoft.com/office/powerpoint/2010/main" xmlns="" val="12633566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166298" y="1025217"/>
            <a:ext cx="4903544" cy="1977290"/>
          </a:xfrm>
          <a:prstGeom prst="rect">
            <a:avLst/>
          </a:prstGeom>
          <a:noFill/>
          <a:ln w="9525">
            <a:noFill/>
            <a:miter lim="800000"/>
            <a:headEnd/>
            <a:tailEnd/>
          </a:ln>
        </p:spPr>
      </p:pic>
      <p:pic>
        <p:nvPicPr>
          <p:cNvPr id="1027" name="Picture 3"/>
          <p:cNvPicPr>
            <a:picLocks noChangeAspect="1" noChangeArrowheads="1"/>
          </p:cNvPicPr>
          <p:nvPr/>
        </p:nvPicPr>
        <p:blipFill>
          <a:blip r:embed="rId3"/>
          <a:srcRect/>
          <a:stretch>
            <a:fillRect/>
          </a:stretch>
        </p:blipFill>
        <p:spPr bwMode="auto">
          <a:xfrm>
            <a:off x="5097439" y="3701597"/>
            <a:ext cx="1632092" cy="2262476"/>
          </a:xfrm>
          <a:prstGeom prst="rect">
            <a:avLst/>
          </a:prstGeom>
          <a:noFill/>
          <a:ln w="9525">
            <a:noFill/>
            <a:miter lim="800000"/>
            <a:headEnd/>
            <a:tailEnd/>
          </a:ln>
        </p:spPr>
      </p:pic>
      <p:sp>
        <p:nvSpPr>
          <p:cNvPr id="9" name="TextBox 8"/>
          <p:cNvSpPr txBox="1"/>
          <p:nvPr/>
        </p:nvSpPr>
        <p:spPr>
          <a:xfrm>
            <a:off x="6622576" y="1323833"/>
            <a:ext cx="2139287" cy="1569660"/>
          </a:xfrm>
          <a:prstGeom prst="rect">
            <a:avLst/>
          </a:prstGeom>
          <a:noFill/>
        </p:spPr>
        <p:txBody>
          <a:bodyPr wrap="square" rtlCol="0">
            <a:spAutoFit/>
          </a:bodyPr>
          <a:lstStyle/>
          <a:p>
            <a:r>
              <a:rPr lang="en-US" sz="2400" dirty="0" smtClean="0"/>
              <a:t>PVD </a:t>
            </a:r>
          </a:p>
          <a:p>
            <a:r>
              <a:rPr lang="en-US" sz="2400" dirty="0" smtClean="0"/>
              <a:t>Everything sticks where it hits</a:t>
            </a:r>
            <a:endParaRPr lang="en-US" sz="2400" dirty="0"/>
          </a:p>
        </p:txBody>
      </p:sp>
      <p:sp>
        <p:nvSpPr>
          <p:cNvPr id="10" name="TextBox 9"/>
          <p:cNvSpPr txBox="1"/>
          <p:nvPr/>
        </p:nvSpPr>
        <p:spPr>
          <a:xfrm>
            <a:off x="2088107" y="4244455"/>
            <a:ext cx="2354239" cy="1200329"/>
          </a:xfrm>
          <a:prstGeom prst="rect">
            <a:avLst/>
          </a:prstGeom>
          <a:noFill/>
        </p:spPr>
        <p:txBody>
          <a:bodyPr wrap="square" rtlCol="0">
            <a:spAutoFit/>
          </a:bodyPr>
          <a:lstStyle/>
          <a:p>
            <a:r>
              <a:rPr lang="en-US" sz="2400" dirty="0" smtClean="0"/>
              <a:t>CVD</a:t>
            </a:r>
          </a:p>
          <a:p>
            <a:r>
              <a:rPr lang="en-US" sz="2400" dirty="0" smtClean="0"/>
              <a:t>Deposits evenly over the surface</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850900" y="381000"/>
            <a:ext cx="7378700" cy="457200"/>
          </a:xfrm>
        </p:spPr>
        <p:txBody>
          <a:bodyPr/>
          <a:lstStyle/>
          <a:p>
            <a:r>
              <a:rPr lang="en-US" sz="2400" b="1"/>
              <a:t>DIFFUSION</a:t>
            </a:r>
          </a:p>
        </p:txBody>
      </p:sp>
      <p:sp>
        <p:nvSpPr>
          <p:cNvPr id="154627" name="Rectangle 3"/>
          <p:cNvSpPr>
            <a:spLocks noGrp="1" noChangeArrowheads="1"/>
          </p:cNvSpPr>
          <p:nvPr>
            <p:ph type="body" idx="1"/>
          </p:nvPr>
        </p:nvSpPr>
        <p:spPr>
          <a:xfrm>
            <a:off x="533400" y="1376363"/>
            <a:ext cx="8234363" cy="3881437"/>
          </a:xfrm>
        </p:spPr>
        <p:txBody>
          <a:bodyPr>
            <a:normAutofit lnSpcReduction="10000"/>
          </a:bodyPr>
          <a:lstStyle/>
          <a:p>
            <a:pPr algn="just">
              <a:lnSpc>
                <a:spcPct val="90000"/>
              </a:lnSpc>
              <a:spcBef>
                <a:spcPct val="45000"/>
              </a:spcBef>
              <a:spcAft>
                <a:spcPct val="45000"/>
              </a:spcAft>
            </a:pPr>
            <a:r>
              <a:rPr lang="en-US" sz="2400" dirty="0"/>
              <a:t>Diffusion is the process by which a species moves in the presence of  a concentration gradient and energy.</a:t>
            </a:r>
          </a:p>
          <a:p>
            <a:pPr algn="just">
              <a:lnSpc>
                <a:spcPct val="90000"/>
              </a:lnSpc>
              <a:spcBef>
                <a:spcPct val="45000"/>
              </a:spcBef>
              <a:spcAft>
                <a:spcPct val="45000"/>
              </a:spcAft>
            </a:pPr>
            <a:r>
              <a:rPr lang="en-US" sz="2400" dirty="0"/>
              <a:t> If there is an </a:t>
            </a:r>
            <a:r>
              <a:rPr lang="en-US" sz="2400" dirty="0" err="1">
                <a:solidFill>
                  <a:srgbClr val="0066FF"/>
                </a:solidFill>
              </a:rPr>
              <a:t>Dopant</a:t>
            </a:r>
            <a:r>
              <a:rPr lang="en-US" sz="2400" dirty="0"/>
              <a:t> concentration gradient present,  </a:t>
            </a:r>
            <a:r>
              <a:rPr lang="en-US" sz="2400" dirty="0">
                <a:sym typeface="Symbol" pitchFamily="18" charset="2"/>
              </a:rPr>
              <a:t>∂</a:t>
            </a:r>
            <a:r>
              <a:rPr lang="en-US" sz="2400" dirty="0"/>
              <a:t>C/</a:t>
            </a:r>
            <a:r>
              <a:rPr lang="en-US" sz="2400" dirty="0">
                <a:sym typeface="Symbol" pitchFamily="18" charset="2"/>
              </a:rPr>
              <a:t>∂</a:t>
            </a:r>
            <a:r>
              <a:rPr lang="en-US" sz="2400" dirty="0"/>
              <a:t> x, in a finite  volume, there will be a tendency for the </a:t>
            </a:r>
            <a:r>
              <a:rPr lang="en-US" sz="2400" dirty="0" err="1"/>
              <a:t>dopant</a:t>
            </a:r>
            <a:r>
              <a:rPr lang="en-US" sz="2400" dirty="0">
                <a:solidFill>
                  <a:srgbClr val="0066FF"/>
                </a:solidFill>
              </a:rPr>
              <a:t> </a:t>
            </a:r>
            <a:r>
              <a:rPr lang="en-US" sz="2400" dirty="0"/>
              <a:t>material to move so that a decrease in the gradient is produced.</a:t>
            </a:r>
          </a:p>
          <a:p>
            <a:pPr algn="just">
              <a:lnSpc>
                <a:spcPct val="90000"/>
              </a:lnSpc>
              <a:spcBef>
                <a:spcPct val="45000"/>
              </a:spcBef>
              <a:spcAft>
                <a:spcPct val="45000"/>
              </a:spcAft>
            </a:pPr>
            <a:r>
              <a:rPr lang="en-US" sz="2400" dirty="0"/>
              <a:t>Concentration gradient and energy  ( in the form of heat) are the major requirements for diffusion.</a:t>
            </a:r>
            <a:endParaRPr lang="en-US" sz="2800" dirty="0"/>
          </a:p>
          <a:p>
            <a:pPr lvl="1" algn="just">
              <a:lnSpc>
                <a:spcPct val="90000"/>
              </a:lnSpc>
              <a:spcBef>
                <a:spcPct val="45000"/>
              </a:spcBef>
              <a:spcAft>
                <a:spcPct val="45000"/>
              </a:spcAft>
            </a:pPr>
            <a:r>
              <a:rPr lang="en-US" sz="2400" dirty="0"/>
              <a:t> </a:t>
            </a:r>
            <a:r>
              <a:rPr lang="en-US" sz="2400" dirty="0" err="1"/>
              <a:t>Dopants</a:t>
            </a:r>
            <a:r>
              <a:rPr lang="en-US" sz="2400" dirty="0"/>
              <a:t> can be in solid, liquid or gaseous form.</a:t>
            </a:r>
          </a:p>
          <a:p>
            <a:pPr>
              <a:lnSpc>
                <a:spcPct val="90000"/>
              </a:lnSpc>
              <a:buFont typeface="Wingdings" pitchFamily="2" charset="2"/>
              <a:buNone/>
            </a:pPr>
            <a:endParaRPr lang="en-US"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Dielectric requirements</a:t>
            </a:r>
            <a:endParaRPr lang="en-IN" dirty="0"/>
          </a:p>
        </p:txBody>
      </p:sp>
      <p:sp>
        <p:nvSpPr>
          <p:cNvPr id="3" name="Content Placeholder 2"/>
          <p:cNvSpPr>
            <a:spLocks noGrp="1"/>
          </p:cNvSpPr>
          <p:nvPr>
            <p:ph idx="1"/>
          </p:nvPr>
        </p:nvSpPr>
        <p:spPr>
          <a:xfrm>
            <a:off x="508001" y="1930401"/>
            <a:ext cx="6447501" cy="4661469"/>
          </a:xfrm>
        </p:spPr>
        <p:txBody>
          <a:bodyPr>
            <a:normAutofit fontScale="85000" lnSpcReduction="20000"/>
          </a:bodyPr>
          <a:lstStyle/>
          <a:p>
            <a:r>
              <a:rPr lang="en-IN" dirty="0" smtClean="0"/>
              <a:t>High electrical resistivity</a:t>
            </a:r>
          </a:p>
          <a:p>
            <a:r>
              <a:rPr lang="en-IN" dirty="0" smtClean="0"/>
              <a:t>Thermal stability</a:t>
            </a:r>
          </a:p>
          <a:p>
            <a:r>
              <a:rPr lang="en-IN" dirty="0" smtClean="0"/>
              <a:t>Good adhesion to oxide/nitride/metal/Si</a:t>
            </a:r>
          </a:p>
          <a:p>
            <a:r>
              <a:rPr lang="en-IN" dirty="0" smtClean="0"/>
              <a:t>Step coverage</a:t>
            </a:r>
          </a:p>
          <a:p>
            <a:r>
              <a:rPr lang="en-IN" dirty="0" smtClean="0"/>
              <a:t>Conformity</a:t>
            </a:r>
          </a:p>
          <a:p>
            <a:r>
              <a:rPr lang="en-IN" dirty="0"/>
              <a:t>G</a:t>
            </a:r>
            <a:r>
              <a:rPr lang="en-IN" dirty="0" smtClean="0"/>
              <a:t>ap filling</a:t>
            </a:r>
          </a:p>
          <a:p>
            <a:r>
              <a:rPr lang="en-IN" dirty="0" smtClean="0"/>
              <a:t>Low defect density</a:t>
            </a:r>
          </a:p>
          <a:p>
            <a:r>
              <a:rPr lang="en-IN" dirty="0" smtClean="0"/>
              <a:t>High dielectric strength</a:t>
            </a:r>
          </a:p>
          <a:p>
            <a:r>
              <a:rPr lang="en-IN" dirty="0" smtClean="0"/>
              <a:t>Low stress</a:t>
            </a:r>
          </a:p>
          <a:p>
            <a:r>
              <a:rPr lang="en-IN" dirty="0" smtClean="0"/>
              <a:t>Good barrier to humidity and external stresses</a:t>
            </a:r>
            <a:endParaRPr lang="en-IN" dirty="0"/>
          </a:p>
        </p:txBody>
      </p:sp>
    </p:spTree>
    <p:extLst>
      <p:ext uri="{BB962C8B-B14F-4D97-AF65-F5344CB8AC3E}">
        <p14:creationId xmlns:p14="http://schemas.microsoft.com/office/powerpoint/2010/main" xmlns="" val="37835166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CVD – Chemical </a:t>
            </a:r>
            <a:r>
              <a:rPr lang="en-IN" dirty="0" err="1" smtClean="0"/>
              <a:t>Vapor</a:t>
            </a:r>
            <a:r>
              <a:rPr lang="en-IN" dirty="0" smtClean="0"/>
              <a:t> Deposition </a:t>
            </a:r>
            <a:endParaRPr lang="en-IN" dirty="0"/>
          </a:p>
        </p:txBody>
      </p:sp>
      <p:sp>
        <p:nvSpPr>
          <p:cNvPr id="3" name="Content Placeholder 2"/>
          <p:cNvSpPr>
            <a:spLocks noGrp="1"/>
          </p:cNvSpPr>
          <p:nvPr>
            <p:ph idx="1"/>
          </p:nvPr>
        </p:nvSpPr>
        <p:spPr>
          <a:xfrm>
            <a:off x="508000" y="1930400"/>
            <a:ext cx="8141269" cy="4443105"/>
          </a:xfrm>
        </p:spPr>
        <p:txBody>
          <a:bodyPr>
            <a:normAutofit/>
          </a:bodyPr>
          <a:lstStyle/>
          <a:p>
            <a:r>
              <a:rPr lang="en-IN" sz="2000" dirty="0" smtClean="0"/>
              <a:t>Chemical vapour deposition (CVD) is a process where one or more volatile precursors are transported via the vapour phase to the reaction chamber, where they decompose on a heated substrate.</a:t>
            </a:r>
          </a:p>
          <a:p>
            <a:r>
              <a:rPr lang="en-IN" sz="2000" dirty="0" smtClean="0"/>
              <a:t>Reactions in the gas-phase is most often unwanted</a:t>
            </a:r>
          </a:p>
        </p:txBody>
      </p:sp>
      <p:pic>
        <p:nvPicPr>
          <p:cNvPr id="4" name="Picture 1"/>
          <p:cNvPicPr>
            <a:picLocks noChangeAspect="1" noChangeArrowheads="1"/>
          </p:cNvPicPr>
          <p:nvPr/>
        </p:nvPicPr>
        <p:blipFill>
          <a:blip r:embed="rId2" cstate="print"/>
          <a:srcRect/>
          <a:stretch>
            <a:fillRect/>
          </a:stretch>
        </p:blipFill>
        <p:spPr bwMode="auto">
          <a:xfrm>
            <a:off x="1896980" y="3610891"/>
            <a:ext cx="3771900" cy="2623668"/>
          </a:xfrm>
          <a:prstGeom prst="rect">
            <a:avLst/>
          </a:prstGeom>
          <a:noFill/>
          <a:ln w="9525">
            <a:noFill/>
            <a:miter lim="800000"/>
            <a:headEnd/>
            <a:tailEnd/>
          </a:ln>
        </p:spPr>
      </p:pic>
    </p:spTree>
    <p:extLst>
      <p:ext uri="{BB962C8B-B14F-4D97-AF65-F5344CB8AC3E}">
        <p14:creationId xmlns:p14="http://schemas.microsoft.com/office/powerpoint/2010/main" xmlns="" val="33839992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9669"/>
            <a:ext cx="8229600" cy="1143000"/>
          </a:xfrm>
        </p:spPr>
        <p:txBody>
          <a:bodyPr/>
          <a:lstStyle/>
          <a:p>
            <a:r>
              <a:rPr lang="en-IN" dirty="0" smtClean="0"/>
              <a:t>CVD reaction</a:t>
            </a:r>
            <a:endParaRPr lang="en-IN" dirty="0"/>
          </a:p>
        </p:txBody>
      </p:sp>
      <p:sp>
        <p:nvSpPr>
          <p:cNvPr id="3" name="Content Placeholder 2"/>
          <p:cNvSpPr>
            <a:spLocks noGrp="1"/>
          </p:cNvSpPr>
          <p:nvPr>
            <p:ph idx="1"/>
          </p:nvPr>
        </p:nvSpPr>
        <p:spPr>
          <a:xfrm>
            <a:off x="457200" y="1719618"/>
            <a:ext cx="8229600" cy="5138382"/>
          </a:xfrm>
        </p:spPr>
        <p:txBody>
          <a:bodyPr>
            <a:noAutofit/>
          </a:bodyPr>
          <a:lstStyle/>
          <a:p>
            <a:r>
              <a:rPr lang="en-IN" sz="2400" dirty="0" smtClean="0"/>
              <a:t>Gas or </a:t>
            </a:r>
            <a:r>
              <a:rPr lang="en-IN" sz="2400" dirty="0" err="1" smtClean="0"/>
              <a:t>vapor</a:t>
            </a:r>
            <a:r>
              <a:rPr lang="en-IN" sz="2400" dirty="0" smtClean="0"/>
              <a:t> phase precursors are introduced into the reactor</a:t>
            </a:r>
          </a:p>
          <a:p>
            <a:r>
              <a:rPr lang="en-IN" sz="2400" dirty="0" smtClean="0"/>
              <a:t>Precursors across the boundary layer and reach the surface</a:t>
            </a:r>
          </a:p>
          <a:p>
            <a:r>
              <a:rPr lang="en-IN" sz="2400" dirty="0" smtClean="0"/>
              <a:t>Precursors adsorb on the substrate surface</a:t>
            </a:r>
          </a:p>
          <a:p>
            <a:r>
              <a:rPr lang="en-IN" sz="2400" dirty="0" smtClean="0"/>
              <a:t>Adsorbed precursors migrate on the substrate surface</a:t>
            </a:r>
          </a:p>
          <a:p>
            <a:r>
              <a:rPr lang="en-IN" sz="2400" dirty="0" smtClean="0"/>
              <a:t>Chemical reaction on the substrate surface</a:t>
            </a:r>
          </a:p>
          <a:p>
            <a:r>
              <a:rPr lang="en-IN" sz="2400" dirty="0" smtClean="0"/>
              <a:t>Solid by products form nuclei on the substrate surface</a:t>
            </a:r>
          </a:p>
          <a:p>
            <a:r>
              <a:rPr lang="en-IN" sz="2400" dirty="0" smtClean="0"/>
              <a:t>Nuclei grow into islands</a:t>
            </a:r>
          </a:p>
          <a:p>
            <a:r>
              <a:rPr lang="en-IN" sz="2400" dirty="0" smtClean="0"/>
              <a:t> Islands merge into the continuous thin film</a:t>
            </a:r>
          </a:p>
          <a:p>
            <a:r>
              <a:rPr lang="en-IN" sz="2400" dirty="0" smtClean="0"/>
              <a:t>Other gaseous by products </a:t>
            </a:r>
            <a:r>
              <a:rPr lang="en-IN" sz="2400" dirty="0" err="1" smtClean="0"/>
              <a:t>desorb</a:t>
            </a:r>
            <a:r>
              <a:rPr lang="en-IN" sz="2400" dirty="0" smtClean="0"/>
              <a:t> from the substrate surface</a:t>
            </a:r>
          </a:p>
          <a:p>
            <a:r>
              <a:rPr lang="en-IN" sz="2400" dirty="0" smtClean="0"/>
              <a:t>Gaseous by products diffuse across the boundary layer</a:t>
            </a:r>
          </a:p>
          <a:p>
            <a:r>
              <a:rPr lang="en-IN" sz="2400" dirty="0" smtClean="0"/>
              <a:t>Gaseous by products flow out of the reactor.</a:t>
            </a:r>
            <a:endParaRPr lang="en-IN"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550" y="281007"/>
            <a:ext cx="8229600" cy="1143000"/>
          </a:xfrm>
        </p:spPr>
        <p:txBody>
          <a:bodyPr/>
          <a:lstStyle/>
          <a:p>
            <a:r>
              <a:rPr lang="en-IN" dirty="0" smtClean="0"/>
              <a:t>Deposition process</a:t>
            </a:r>
            <a:endParaRPr lang="en-IN" dirty="0"/>
          </a:p>
        </p:txBody>
      </p:sp>
      <p:pic>
        <p:nvPicPr>
          <p:cNvPr id="1026" name="Picture 2"/>
          <p:cNvPicPr>
            <a:picLocks noChangeAspect="1" noChangeArrowheads="1"/>
          </p:cNvPicPr>
          <p:nvPr/>
        </p:nvPicPr>
        <p:blipFill>
          <a:blip r:embed="rId2"/>
          <a:srcRect/>
          <a:stretch>
            <a:fillRect/>
          </a:stretch>
        </p:blipFill>
        <p:spPr bwMode="auto">
          <a:xfrm>
            <a:off x="838200" y="1529687"/>
            <a:ext cx="2057400" cy="1526458"/>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429000" y="1447800"/>
            <a:ext cx="2057400" cy="15240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5943600" y="1447800"/>
            <a:ext cx="2057400" cy="1498326"/>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848436" y="3309582"/>
            <a:ext cx="2057400" cy="1490258"/>
          </a:xfrm>
          <a:prstGeom prst="rect">
            <a:avLst/>
          </a:prstGeom>
          <a:noFill/>
          <a:ln w="9525">
            <a:noFill/>
            <a:miter lim="800000"/>
            <a:headEnd/>
            <a:tailEnd/>
          </a:ln>
          <a:effectLst/>
        </p:spPr>
      </p:pic>
      <p:pic>
        <p:nvPicPr>
          <p:cNvPr id="1030" name="Picture 6"/>
          <p:cNvPicPr>
            <a:picLocks noChangeAspect="1" noChangeArrowheads="1"/>
          </p:cNvPicPr>
          <p:nvPr/>
        </p:nvPicPr>
        <p:blipFill>
          <a:blip r:embed="rId6"/>
          <a:srcRect/>
          <a:stretch>
            <a:fillRect/>
          </a:stretch>
        </p:blipFill>
        <p:spPr bwMode="auto">
          <a:xfrm>
            <a:off x="3459708" y="3282287"/>
            <a:ext cx="2057400" cy="1447800"/>
          </a:xfrm>
          <a:prstGeom prst="rect">
            <a:avLst/>
          </a:prstGeom>
          <a:noFill/>
          <a:ln w="9525">
            <a:noFill/>
            <a:miter lim="800000"/>
            <a:headEnd/>
            <a:tailEnd/>
          </a:ln>
          <a:effectLst/>
        </p:spPr>
      </p:pic>
      <p:pic>
        <p:nvPicPr>
          <p:cNvPr id="1031" name="Picture 7"/>
          <p:cNvPicPr>
            <a:picLocks noChangeAspect="1" noChangeArrowheads="1"/>
          </p:cNvPicPr>
          <p:nvPr/>
        </p:nvPicPr>
        <p:blipFill>
          <a:blip r:embed="rId7"/>
          <a:srcRect/>
          <a:stretch>
            <a:fillRect/>
          </a:stretch>
        </p:blipFill>
        <p:spPr bwMode="auto">
          <a:xfrm>
            <a:off x="5943601" y="3268641"/>
            <a:ext cx="2057399" cy="1470631"/>
          </a:xfrm>
          <a:prstGeom prst="rect">
            <a:avLst/>
          </a:prstGeom>
          <a:noFill/>
          <a:ln w="9525">
            <a:noFill/>
            <a:miter lim="800000"/>
            <a:headEnd/>
            <a:tailEnd/>
          </a:ln>
          <a:effectLst/>
        </p:spPr>
      </p:pic>
      <p:pic>
        <p:nvPicPr>
          <p:cNvPr id="1032" name="Picture 8"/>
          <p:cNvPicPr>
            <a:picLocks noChangeAspect="1" noChangeArrowheads="1"/>
          </p:cNvPicPr>
          <p:nvPr/>
        </p:nvPicPr>
        <p:blipFill>
          <a:blip r:embed="rId8"/>
          <a:srcRect/>
          <a:stretch>
            <a:fillRect/>
          </a:stretch>
        </p:blipFill>
        <p:spPr bwMode="auto">
          <a:xfrm>
            <a:off x="868907" y="5116772"/>
            <a:ext cx="2054412" cy="14478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9"/>
          <a:srcRect/>
          <a:stretch>
            <a:fillRect/>
          </a:stretch>
        </p:blipFill>
        <p:spPr bwMode="auto">
          <a:xfrm>
            <a:off x="3480179" y="5130421"/>
            <a:ext cx="2057400" cy="1470632"/>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CVD</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APCVD (Atmospheric pressure CVD) :- simple and fast process, non uniform film thickness, poor step coverage</a:t>
            </a:r>
          </a:p>
          <a:p>
            <a:r>
              <a:rPr lang="en-IN" dirty="0" smtClean="0"/>
              <a:t>LPCVD (Low Pressure CVD) :- Excellent uniformity and conformity, Low deposition rate</a:t>
            </a:r>
          </a:p>
          <a:p>
            <a:r>
              <a:rPr lang="en-IN" dirty="0" smtClean="0"/>
              <a:t>PECVD (Plasma Enhanced CVD) :- Low temperature, risk for chemical and particle contamination</a:t>
            </a:r>
          </a:p>
          <a:p>
            <a:r>
              <a:rPr lang="en-IN" dirty="0" smtClean="0"/>
              <a:t>HDP-CVD (High density plasma CVD) :- better gap filling, better step coverage</a:t>
            </a:r>
            <a:endParaRPr lang="en-IN" dirty="0"/>
          </a:p>
        </p:txBody>
      </p:sp>
    </p:spTree>
    <p:extLst>
      <p:ext uri="{BB962C8B-B14F-4D97-AF65-F5344CB8AC3E}">
        <p14:creationId xmlns:p14="http://schemas.microsoft.com/office/powerpoint/2010/main" xmlns="" val="42104272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348710" y="1883392"/>
            <a:ext cx="6202215" cy="2222879"/>
          </a:xfrm>
          <a:prstGeom prst="rect">
            <a:avLst/>
          </a:prstGeom>
          <a:noFill/>
          <a:ln w="9525">
            <a:noFill/>
            <a:miter lim="800000"/>
            <a:headEnd/>
            <a:tailEnd/>
          </a:ln>
        </p:spPr>
      </p:pic>
      <p:pic>
        <p:nvPicPr>
          <p:cNvPr id="4099" name="Picture 3"/>
          <p:cNvPicPr>
            <a:picLocks noChangeAspect="1" noChangeArrowheads="1"/>
          </p:cNvPicPr>
          <p:nvPr/>
        </p:nvPicPr>
        <p:blipFill>
          <a:blip r:embed="rId3"/>
          <a:srcRect/>
          <a:stretch>
            <a:fillRect/>
          </a:stretch>
        </p:blipFill>
        <p:spPr bwMode="auto">
          <a:xfrm>
            <a:off x="6510409" y="1439910"/>
            <a:ext cx="1964852" cy="307203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Plasma</a:t>
            </a:r>
            <a:endParaRPr lang="en-US" dirty="0"/>
          </a:p>
        </p:txBody>
      </p:sp>
      <p:sp>
        <p:nvSpPr>
          <p:cNvPr id="3" name="Content Placeholder 2"/>
          <p:cNvSpPr>
            <a:spLocks noGrp="1"/>
          </p:cNvSpPr>
          <p:nvPr>
            <p:ph idx="1"/>
          </p:nvPr>
        </p:nvSpPr>
        <p:spPr/>
        <p:txBody>
          <a:bodyPr>
            <a:normAutofit fontScale="92500"/>
          </a:bodyPr>
          <a:lstStyle/>
          <a:p>
            <a:r>
              <a:rPr lang="en-US" dirty="0" smtClean="0"/>
              <a:t>Plasma is a neutral, highly energized, ionized gas. </a:t>
            </a:r>
          </a:p>
          <a:p>
            <a:r>
              <a:rPr lang="en-US" dirty="0" smtClean="0"/>
              <a:t>It is used at various process steps in wafer fabrication because it supplies the energy needed to support a reaction near the wafer surface in a process chamber. </a:t>
            </a:r>
          </a:p>
          <a:p>
            <a:r>
              <a:rPr lang="en-US" dirty="0" smtClean="0"/>
              <a:t>The most common method to create a plasma glow discharge is with AC power (or DC discharge between the electrodes) in the radio frequency (RF) range.</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HDP-CVD (High density plasma CVD)</a:t>
            </a:r>
            <a:endParaRPr lang="en-IN" dirty="0"/>
          </a:p>
        </p:txBody>
      </p:sp>
      <p:sp>
        <p:nvSpPr>
          <p:cNvPr id="3" name="Content Placeholder 2"/>
          <p:cNvSpPr>
            <a:spLocks noGrp="1"/>
          </p:cNvSpPr>
          <p:nvPr>
            <p:ph sz="half" idx="1"/>
          </p:nvPr>
        </p:nvSpPr>
        <p:spPr>
          <a:xfrm>
            <a:off x="245660" y="1920085"/>
            <a:ext cx="4933665" cy="4434840"/>
          </a:xfrm>
        </p:spPr>
        <p:txBody>
          <a:bodyPr>
            <a:normAutofit fontScale="85000" lnSpcReduction="10000"/>
          </a:bodyPr>
          <a:lstStyle/>
          <a:p>
            <a:r>
              <a:rPr lang="en-IN" dirty="0" smtClean="0"/>
              <a:t>Trend to lower </a:t>
            </a:r>
            <a:r>
              <a:rPr lang="en-IN" smtClean="0"/>
              <a:t>temperature processing</a:t>
            </a:r>
            <a:endParaRPr lang="en-IN" dirty="0" smtClean="0"/>
          </a:p>
          <a:p>
            <a:r>
              <a:rPr lang="en-IN" dirty="0" smtClean="0"/>
              <a:t>Better quality dielectric films than PECVD at lower temperature</a:t>
            </a:r>
          </a:p>
          <a:p>
            <a:r>
              <a:rPr lang="en-US" dirty="0" smtClean="0"/>
              <a:t>high density plasma in a very low pressure is created by using high power RF energy.(Split RF biasing system is used)</a:t>
            </a:r>
          </a:p>
          <a:p>
            <a:r>
              <a:rPr lang="en-IN" dirty="0" smtClean="0"/>
              <a:t>Concurrent deposition and etch processes</a:t>
            </a:r>
          </a:p>
          <a:p>
            <a:r>
              <a:rPr lang="en-IN" dirty="0" smtClean="0"/>
              <a:t>Uniform and stoichiometric silicon dioxide composition.</a:t>
            </a:r>
          </a:p>
          <a:p>
            <a:endParaRPr lang="en-IN" dirty="0"/>
          </a:p>
        </p:txBody>
      </p:sp>
      <p:pic>
        <p:nvPicPr>
          <p:cNvPr id="4" name="Picture 2"/>
          <p:cNvPicPr>
            <a:picLocks noChangeAspect="1" noChangeArrowheads="1"/>
          </p:cNvPicPr>
          <p:nvPr/>
        </p:nvPicPr>
        <p:blipFill>
          <a:blip r:embed="rId2"/>
          <a:srcRect/>
          <a:stretch>
            <a:fillRect/>
          </a:stretch>
        </p:blipFill>
        <p:spPr bwMode="auto">
          <a:xfrm>
            <a:off x="5220268" y="1897039"/>
            <a:ext cx="3510887" cy="4517409"/>
          </a:xfrm>
          <a:prstGeom prst="rect">
            <a:avLst/>
          </a:prstGeom>
          <a:noFill/>
          <a:ln w="9525">
            <a:noFill/>
            <a:miter lim="800000"/>
            <a:headEnd/>
            <a:tailEnd/>
          </a:ln>
        </p:spPr>
      </p:pic>
    </p:spTree>
    <p:extLst>
      <p:ext uri="{BB962C8B-B14F-4D97-AF65-F5344CB8AC3E}">
        <p14:creationId xmlns:p14="http://schemas.microsoft.com/office/powerpoint/2010/main" xmlns="" val="27315000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1258"/>
            <a:ext cx="8229600" cy="1143000"/>
          </a:xfrm>
        </p:spPr>
        <p:txBody>
          <a:bodyPr/>
          <a:lstStyle/>
          <a:p>
            <a:r>
              <a:rPr lang="en-IN" dirty="0" smtClean="0"/>
              <a:t>PECVD</a:t>
            </a:r>
            <a:endParaRPr lang="en-IN" dirty="0"/>
          </a:p>
        </p:txBody>
      </p:sp>
      <p:sp>
        <p:nvSpPr>
          <p:cNvPr id="3" name="Content Placeholder 2"/>
          <p:cNvSpPr>
            <a:spLocks noGrp="1"/>
          </p:cNvSpPr>
          <p:nvPr>
            <p:ph idx="1"/>
          </p:nvPr>
        </p:nvSpPr>
        <p:spPr/>
        <p:txBody>
          <a:bodyPr/>
          <a:lstStyle/>
          <a:p>
            <a:r>
              <a:rPr lang="en-IN" dirty="0" smtClean="0"/>
              <a:t>Plasma Enhanced Chemical </a:t>
            </a:r>
            <a:r>
              <a:rPr lang="en-IN" dirty="0" err="1" smtClean="0"/>
              <a:t>Vapor</a:t>
            </a:r>
            <a:r>
              <a:rPr lang="en-IN" dirty="0" smtClean="0"/>
              <a:t> Deposition</a:t>
            </a:r>
          </a:p>
          <a:p>
            <a:r>
              <a:rPr lang="en-IN" dirty="0" smtClean="0"/>
              <a:t>Operational pressure from 1 to 10 </a:t>
            </a:r>
            <a:r>
              <a:rPr lang="en-IN" dirty="0" err="1" smtClean="0"/>
              <a:t>Torr</a:t>
            </a:r>
            <a:endParaRPr lang="en-IN" dirty="0" smtClean="0"/>
          </a:p>
          <a:p>
            <a:r>
              <a:rPr lang="en-US" dirty="0" smtClean="0"/>
              <a:t>Reactions occur at lower temperature, activation energy is lowered.</a:t>
            </a:r>
            <a:endParaRPr lang="en-IN" dirty="0" smtClean="0"/>
          </a:p>
          <a:p>
            <a:r>
              <a:rPr lang="en-IN" dirty="0" smtClean="0"/>
              <a:t>High deposition rate at relatively low temp.</a:t>
            </a:r>
          </a:p>
          <a:p>
            <a:r>
              <a:rPr lang="en-IN" dirty="0" smtClean="0"/>
              <a:t>RF induces plasma field in deposition gas</a:t>
            </a:r>
          </a:p>
          <a:p>
            <a:r>
              <a:rPr lang="en-IN" dirty="0" smtClean="0"/>
              <a:t>Stress control by RF</a:t>
            </a:r>
          </a:p>
        </p:txBody>
      </p:sp>
      <p:pic>
        <p:nvPicPr>
          <p:cNvPr id="4" name="Picture 2"/>
          <p:cNvPicPr>
            <a:picLocks noChangeAspect="1" noChangeArrowheads="1"/>
          </p:cNvPicPr>
          <p:nvPr/>
        </p:nvPicPr>
        <p:blipFill>
          <a:blip r:embed="rId2"/>
          <a:srcRect/>
          <a:stretch>
            <a:fillRect/>
          </a:stretch>
        </p:blipFill>
        <p:spPr bwMode="auto">
          <a:xfrm>
            <a:off x="5757429" y="3562067"/>
            <a:ext cx="2228218" cy="2634017"/>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3019"/>
            <a:ext cx="8229600" cy="1143000"/>
          </a:xfrm>
        </p:spPr>
        <p:txBody>
          <a:bodyPr/>
          <a:lstStyle/>
          <a:p>
            <a:r>
              <a:rPr lang="en-IN" dirty="0" smtClean="0"/>
              <a:t>Plasma Enhanced CVD System</a:t>
            </a:r>
            <a:endParaRPr lang="en-IN" dirty="0"/>
          </a:p>
        </p:txBody>
      </p:sp>
      <p:pic>
        <p:nvPicPr>
          <p:cNvPr id="2050" name="Picture 2"/>
          <p:cNvPicPr>
            <a:picLocks noGrp="1" noChangeAspect="1" noChangeArrowheads="1"/>
          </p:cNvPicPr>
          <p:nvPr>
            <p:ph idx="1"/>
          </p:nvPr>
        </p:nvPicPr>
        <p:blipFill>
          <a:blip r:embed="rId2"/>
          <a:srcRect/>
          <a:stretch>
            <a:fillRect/>
          </a:stretch>
        </p:blipFill>
        <p:spPr bwMode="auto">
          <a:xfrm>
            <a:off x="1218063" y="1861783"/>
            <a:ext cx="5568287" cy="44958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1130300" y="152400"/>
            <a:ext cx="7378700" cy="457200"/>
          </a:xfrm>
        </p:spPr>
        <p:txBody>
          <a:bodyPr/>
          <a:lstStyle/>
          <a:p>
            <a:r>
              <a:rPr lang="en-US" sz="2400" b="1"/>
              <a:t>MATHEMATICS OF DIFFUSION</a:t>
            </a:r>
          </a:p>
        </p:txBody>
      </p:sp>
      <p:sp>
        <p:nvSpPr>
          <p:cNvPr id="155657" name="Rectangle 9"/>
          <p:cNvSpPr>
            <a:spLocks noGrp="1" noChangeArrowheads="1"/>
          </p:cNvSpPr>
          <p:nvPr>
            <p:ph type="body" idx="1"/>
          </p:nvPr>
        </p:nvSpPr>
        <p:spPr>
          <a:xfrm>
            <a:off x="304800" y="660400"/>
            <a:ext cx="8462963" cy="5638800"/>
          </a:xfrm>
        </p:spPr>
        <p:txBody>
          <a:bodyPr/>
          <a:lstStyle/>
          <a:p>
            <a:pPr marL="114300" indent="-114300" algn="ctr" defTabSz="571500">
              <a:lnSpc>
                <a:spcPct val="80000"/>
              </a:lnSpc>
              <a:buClr>
                <a:schemeClr val="tx1"/>
              </a:buClr>
              <a:buFont typeface="Wingdings" pitchFamily="2" charset="2"/>
              <a:buNone/>
              <a:tabLst>
                <a:tab pos="342900" algn="l"/>
                <a:tab pos="571500" algn="l"/>
              </a:tabLst>
            </a:pPr>
            <a:r>
              <a:rPr lang="en-US" sz="2400" b="1">
                <a:solidFill>
                  <a:srgbClr val="CC0000"/>
                </a:solidFill>
              </a:rPr>
              <a:t>Fick's First Law</a:t>
            </a:r>
          </a:p>
          <a:p>
            <a:pPr marL="114300" indent="-114300" defTabSz="571500">
              <a:lnSpc>
                <a:spcPct val="80000"/>
              </a:lnSpc>
              <a:buClr>
                <a:schemeClr val="tx1"/>
              </a:buClr>
              <a:buFont typeface="Wingdings" pitchFamily="2" charset="2"/>
              <a:buNone/>
              <a:tabLst>
                <a:tab pos="342900" algn="l"/>
                <a:tab pos="571500" algn="l"/>
              </a:tabLst>
            </a:pPr>
            <a:r>
              <a:rPr lang="en-US" sz="2400">
                <a:solidFill>
                  <a:schemeClr val="hlink"/>
                </a:solidFill>
                <a:latin typeface="Arial" pitchFamily="34" charset="0"/>
              </a:rPr>
              <a:t>  </a:t>
            </a:r>
          </a:p>
          <a:p>
            <a:pPr marL="685800" lvl="1" indent="-457200" algn="just" defTabSz="571500">
              <a:lnSpc>
                <a:spcPct val="105000"/>
              </a:lnSpc>
              <a:buClr>
                <a:schemeClr val="tx1"/>
              </a:buClr>
              <a:buSzTx/>
              <a:buFontTx/>
              <a:buChar char="•"/>
              <a:tabLst>
                <a:tab pos="342900" algn="l"/>
                <a:tab pos="571500" algn="l"/>
              </a:tabLst>
            </a:pPr>
            <a:r>
              <a:rPr lang="en-US" sz="1600" b="1">
                <a:solidFill>
                  <a:srgbClr val="000000"/>
                </a:solidFill>
                <a:latin typeface="Arial" pitchFamily="34" charset="0"/>
              </a:rPr>
              <a:t>Whenever an impurity concentration gradient,  ∂C/∂x, exists in a finite volume of a matrix substance (the silicon substrate in this context), the impurity material will have the natural tendency to move in order to distribute itself more evenly within the matrix and decrease the gradient.  </a:t>
            </a:r>
          </a:p>
          <a:p>
            <a:pPr marL="114300" indent="-114300" defTabSz="571500">
              <a:lnSpc>
                <a:spcPct val="105000"/>
              </a:lnSpc>
              <a:buClr>
                <a:schemeClr val="tx1"/>
              </a:buClr>
              <a:buFontTx/>
              <a:buChar char="•"/>
              <a:tabLst>
                <a:tab pos="342900" algn="l"/>
                <a:tab pos="571500" algn="l"/>
              </a:tabLst>
            </a:pPr>
            <a:endParaRPr lang="en-US" sz="1600" b="1">
              <a:solidFill>
                <a:srgbClr val="000000"/>
              </a:solidFill>
              <a:latin typeface="Arial" pitchFamily="34" charset="0"/>
            </a:endParaRPr>
          </a:p>
          <a:p>
            <a:pPr marL="685800" lvl="1" indent="-457200" algn="just" defTabSz="571500">
              <a:lnSpc>
                <a:spcPct val="105000"/>
              </a:lnSpc>
              <a:buClr>
                <a:schemeClr val="tx1"/>
              </a:buClr>
              <a:buSzTx/>
              <a:buFontTx/>
              <a:buChar char="•"/>
              <a:tabLst>
                <a:tab pos="342900" algn="l"/>
                <a:tab pos="571500" algn="l"/>
              </a:tabLst>
            </a:pPr>
            <a:r>
              <a:rPr lang="en-US" sz="1600" b="1">
                <a:solidFill>
                  <a:srgbClr val="000000"/>
                </a:solidFill>
                <a:latin typeface="Arial" pitchFamily="34" charset="0"/>
              </a:rPr>
              <a:t>In 1855 by Fick, who postulated that the flux of material (</a:t>
            </a:r>
            <a:r>
              <a:rPr lang="en-US" sz="1600">
                <a:solidFill>
                  <a:srgbClr val="FF6600"/>
                </a:solidFill>
                <a:latin typeface="Arial" pitchFamily="34" charset="0"/>
              </a:rPr>
              <a:t>No. of atoms crossing unit area  per unit time)</a:t>
            </a:r>
            <a:r>
              <a:rPr lang="en-US" sz="1600">
                <a:solidFill>
                  <a:srgbClr val="FF6600"/>
                </a:solidFill>
              </a:rPr>
              <a:t> </a:t>
            </a:r>
            <a:r>
              <a:rPr lang="en-US" sz="1600" b="1">
                <a:solidFill>
                  <a:srgbClr val="000000"/>
                </a:solidFill>
                <a:latin typeface="Arial" pitchFamily="34" charset="0"/>
              </a:rPr>
              <a:t>across a given plane is proportional to the concentration gradient across the plane.  </a:t>
            </a:r>
          </a:p>
          <a:p>
            <a:pPr marL="114300" indent="-114300" defTabSz="571500">
              <a:lnSpc>
                <a:spcPct val="105000"/>
              </a:lnSpc>
              <a:buClr>
                <a:schemeClr val="tx1"/>
              </a:buClr>
              <a:buFont typeface="Wingdings" pitchFamily="2" charset="2"/>
              <a:buNone/>
              <a:tabLst>
                <a:tab pos="342900" algn="l"/>
                <a:tab pos="571500" algn="l"/>
              </a:tabLst>
            </a:pPr>
            <a:r>
              <a:rPr lang="en-US" sz="1600" b="1">
                <a:solidFill>
                  <a:schemeClr val="hlink"/>
                </a:solidFill>
                <a:latin typeface="Arial" pitchFamily="34" charset="0"/>
              </a:rPr>
              <a:t>				</a:t>
            </a:r>
          </a:p>
          <a:p>
            <a:pPr marL="114300" indent="-114300" defTabSz="571500">
              <a:lnSpc>
                <a:spcPct val="105000"/>
              </a:lnSpc>
              <a:buClr>
                <a:schemeClr val="tx1"/>
              </a:buClr>
              <a:buFont typeface="Wingdings" pitchFamily="2" charset="2"/>
              <a:buNone/>
              <a:tabLst>
                <a:tab pos="342900" algn="l"/>
                <a:tab pos="571500" algn="l"/>
              </a:tabLst>
            </a:pPr>
            <a:r>
              <a:rPr lang="en-US" sz="1600" b="1">
                <a:solidFill>
                  <a:schemeClr val="hlink"/>
                </a:solidFill>
                <a:latin typeface="Arial" pitchFamily="34" charset="0"/>
              </a:rPr>
              <a:t>				F = - D ( ∂C(x,t)/∂x )</a:t>
            </a:r>
          </a:p>
          <a:p>
            <a:pPr marL="114300" indent="-114300" defTabSz="571500">
              <a:lnSpc>
                <a:spcPct val="105000"/>
              </a:lnSpc>
              <a:buClr>
                <a:schemeClr val="tx1"/>
              </a:buClr>
              <a:buFont typeface="Wingdings" pitchFamily="2" charset="2"/>
              <a:buNone/>
              <a:tabLst>
                <a:tab pos="342900" algn="l"/>
                <a:tab pos="571500" algn="l"/>
              </a:tabLst>
            </a:pPr>
            <a:endParaRPr lang="en-US" sz="1600" b="1">
              <a:solidFill>
                <a:schemeClr val="hlink"/>
              </a:solidFill>
              <a:latin typeface="Arial" pitchFamily="34" charset="0"/>
            </a:endParaRPr>
          </a:p>
          <a:p>
            <a:pPr marL="114300" indent="-114300" defTabSz="571500">
              <a:lnSpc>
                <a:spcPct val="105000"/>
              </a:lnSpc>
              <a:buClr>
                <a:schemeClr val="tx1"/>
              </a:buClr>
              <a:buFont typeface="Wingdings" pitchFamily="2" charset="2"/>
              <a:buNone/>
              <a:tabLst>
                <a:tab pos="342900" algn="l"/>
                <a:tab pos="571500" algn="l"/>
              </a:tabLst>
            </a:pPr>
            <a:r>
              <a:rPr lang="en-US" sz="1600" b="1">
                <a:solidFill>
                  <a:schemeClr val="hlink"/>
                </a:solidFill>
                <a:latin typeface="Arial" pitchFamily="34" charset="0"/>
              </a:rPr>
              <a:t>				F   </a:t>
            </a:r>
            <a:r>
              <a:rPr lang="en-US" sz="1600" b="1">
                <a:latin typeface="Arial" pitchFamily="34" charset="0"/>
              </a:rPr>
              <a:t>-</a:t>
            </a:r>
            <a:r>
              <a:rPr lang="en-US" sz="1600" b="1">
                <a:solidFill>
                  <a:schemeClr val="hlink"/>
                </a:solidFill>
                <a:latin typeface="Arial" pitchFamily="34" charset="0"/>
              </a:rPr>
              <a:t> </a:t>
            </a:r>
            <a:r>
              <a:rPr lang="en-US" sz="1600" b="1">
                <a:latin typeface="Arial" pitchFamily="34" charset="0"/>
              </a:rPr>
              <a:t>F</a:t>
            </a:r>
            <a:r>
              <a:rPr lang="en-US" sz="1600" b="1">
                <a:solidFill>
                  <a:srgbClr val="000000"/>
                </a:solidFill>
                <a:latin typeface="Arial" pitchFamily="34" charset="0"/>
              </a:rPr>
              <a:t>lux, </a:t>
            </a:r>
          </a:p>
          <a:p>
            <a:pPr marL="114300" indent="-114300" defTabSz="571500">
              <a:lnSpc>
                <a:spcPct val="105000"/>
              </a:lnSpc>
              <a:buClr>
                <a:schemeClr val="tx1"/>
              </a:buClr>
              <a:buFont typeface="Wingdings" pitchFamily="2" charset="2"/>
              <a:buNone/>
              <a:tabLst>
                <a:tab pos="342900" algn="l"/>
                <a:tab pos="571500" algn="l"/>
              </a:tabLst>
            </a:pPr>
            <a:r>
              <a:rPr lang="en-US" sz="1600" b="1">
                <a:solidFill>
                  <a:schemeClr val="hlink"/>
                </a:solidFill>
                <a:latin typeface="Arial" pitchFamily="34" charset="0"/>
              </a:rPr>
              <a:t>				D   </a:t>
            </a:r>
            <a:r>
              <a:rPr lang="en-US" sz="1600" b="1">
                <a:latin typeface="Arial" pitchFamily="34" charset="0"/>
              </a:rPr>
              <a:t>- D</a:t>
            </a:r>
            <a:r>
              <a:rPr lang="en-US" sz="1600" b="1">
                <a:solidFill>
                  <a:srgbClr val="000000"/>
                </a:solidFill>
                <a:latin typeface="Arial" pitchFamily="34" charset="0"/>
              </a:rPr>
              <a:t>iffusion constant/ diffusion coefficient/ diffusivity (</a:t>
            </a:r>
            <a:r>
              <a:rPr lang="en-US" sz="1600" b="1">
                <a:solidFill>
                  <a:srgbClr val="000000"/>
                </a:solidFill>
                <a:latin typeface="Arial" pitchFamily="34" charset="0"/>
                <a:cs typeface="Tahoma" pitchFamily="34" charset="0"/>
              </a:rPr>
              <a:t>µm</a:t>
            </a:r>
            <a:r>
              <a:rPr lang="en-US" sz="1600" b="1" baseline="30000">
                <a:solidFill>
                  <a:srgbClr val="000000"/>
                </a:solidFill>
                <a:latin typeface="Arial" pitchFamily="34" charset="0"/>
                <a:cs typeface="Tahoma" pitchFamily="34" charset="0"/>
              </a:rPr>
              <a:t>2</a:t>
            </a:r>
            <a:r>
              <a:rPr lang="en-US" sz="1600" b="1">
                <a:solidFill>
                  <a:srgbClr val="000000"/>
                </a:solidFill>
                <a:latin typeface="Arial" pitchFamily="34" charset="0"/>
                <a:cs typeface="Tahoma" pitchFamily="34" charset="0"/>
              </a:rPr>
              <a:t>/s)</a:t>
            </a:r>
            <a:r>
              <a:rPr lang="en-US" sz="1600" b="1">
                <a:solidFill>
                  <a:srgbClr val="000000"/>
                </a:solidFill>
                <a:latin typeface="Arial" pitchFamily="34" charset="0"/>
              </a:rPr>
              <a:t> and</a:t>
            </a:r>
          </a:p>
          <a:p>
            <a:pPr marL="114300" indent="-114300" defTabSz="571500">
              <a:lnSpc>
                <a:spcPct val="105000"/>
              </a:lnSpc>
              <a:buClr>
                <a:schemeClr val="tx1"/>
              </a:buClr>
              <a:buFont typeface="Wingdings" pitchFamily="2" charset="2"/>
              <a:buNone/>
              <a:tabLst>
                <a:tab pos="342900" algn="l"/>
                <a:tab pos="571500" algn="l"/>
              </a:tabLst>
            </a:pPr>
            <a:r>
              <a:rPr lang="en-US" sz="1600" b="1">
                <a:solidFill>
                  <a:srgbClr val="000000"/>
                </a:solidFill>
                <a:latin typeface="Arial" pitchFamily="34" charset="0"/>
              </a:rPr>
              <a:t>				</a:t>
            </a:r>
            <a:r>
              <a:rPr lang="en-US" sz="1600" b="1">
                <a:solidFill>
                  <a:schemeClr val="hlink"/>
                </a:solidFill>
                <a:latin typeface="Arial" pitchFamily="34" charset="0"/>
              </a:rPr>
              <a:t>∂C(x,t)/∂x  </a:t>
            </a:r>
            <a:r>
              <a:rPr lang="en-US" sz="1600" b="1">
                <a:solidFill>
                  <a:srgbClr val="000000"/>
                </a:solidFill>
                <a:latin typeface="Arial" pitchFamily="34" charset="0"/>
              </a:rPr>
              <a:t>- Concentration gradient. </a:t>
            </a:r>
          </a:p>
          <a:p>
            <a:pPr marL="114300" indent="-114300" defTabSz="571500">
              <a:lnSpc>
                <a:spcPct val="105000"/>
              </a:lnSpc>
              <a:buClr>
                <a:schemeClr val="tx1"/>
              </a:buClr>
              <a:buFont typeface="Wingdings" pitchFamily="2" charset="2"/>
              <a:buNone/>
              <a:tabLst>
                <a:tab pos="342900" algn="l"/>
                <a:tab pos="571500" algn="l"/>
              </a:tabLst>
            </a:pPr>
            <a:endParaRPr lang="en-US" sz="1600" b="1">
              <a:solidFill>
                <a:srgbClr val="000000"/>
              </a:solidFill>
              <a:latin typeface="Arial" pitchFamily="34" charset="0"/>
            </a:endParaRPr>
          </a:p>
          <a:p>
            <a:pPr marL="114300" indent="-114300" defTabSz="571500">
              <a:lnSpc>
                <a:spcPct val="105000"/>
              </a:lnSpc>
              <a:buClr>
                <a:schemeClr val="tx1"/>
              </a:buClr>
              <a:buFont typeface="Wingdings" pitchFamily="2" charset="2"/>
              <a:buChar char="Ø"/>
              <a:tabLst>
                <a:tab pos="342900" algn="l"/>
                <a:tab pos="571500" algn="l"/>
              </a:tabLst>
            </a:pPr>
            <a:r>
              <a:rPr lang="en-US" sz="1600" b="1">
                <a:solidFill>
                  <a:srgbClr val="000000"/>
                </a:solidFill>
                <a:latin typeface="Arial" pitchFamily="34" charset="0"/>
              </a:rPr>
              <a:t>		The </a:t>
            </a:r>
            <a:r>
              <a:rPr lang="en-US" sz="1600" b="1">
                <a:solidFill>
                  <a:schemeClr val="hlink"/>
                </a:solidFill>
                <a:latin typeface="Arial" pitchFamily="34" charset="0"/>
              </a:rPr>
              <a:t>negative sign</a:t>
            </a:r>
            <a:r>
              <a:rPr lang="en-US" sz="1600" b="1">
                <a:solidFill>
                  <a:srgbClr val="000000"/>
                </a:solidFill>
                <a:latin typeface="Arial" pitchFamily="34" charset="0"/>
              </a:rPr>
              <a:t> of the right side of the equation indicates that the impurities 		are flowing in the direction of lower concentration.</a:t>
            </a:r>
            <a:endParaRPr lang="en-US" sz="1600">
              <a:solidFill>
                <a:srgbClr val="000000"/>
              </a:solidFill>
            </a:endParaRPr>
          </a:p>
          <a:p>
            <a:pPr marL="114300" indent="-114300" defTabSz="571500">
              <a:lnSpc>
                <a:spcPct val="80000"/>
              </a:lnSpc>
              <a:buFont typeface="Wingdings" pitchFamily="2" charset="2"/>
              <a:buNone/>
              <a:tabLst>
                <a:tab pos="342900" algn="l"/>
                <a:tab pos="571500" algn="l"/>
              </a:tabLst>
            </a:pPr>
            <a:endParaRPr lang="en-US" sz="1600"/>
          </a:p>
        </p:txBody>
      </p:sp>
      <p:grpSp>
        <p:nvGrpSpPr>
          <p:cNvPr id="2" name="Group 10"/>
          <p:cNvGrpSpPr>
            <a:grpSpLocks/>
          </p:cNvGrpSpPr>
          <p:nvPr/>
        </p:nvGrpSpPr>
        <p:grpSpPr bwMode="auto">
          <a:xfrm>
            <a:off x="5283200" y="3724275"/>
            <a:ext cx="3227388" cy="1190625"/>
            <a:chOff x="1746" y="2857"/>
            <a:chExt cx="3057" cy="891"/>
          </a:xfrm>
        </p:grpSpPr>
        <p:sp>
          <p:nvSpPr>
            <p:cNvPr id="155659" name="Rectangle 11"/>
            <p:cNvSpPr>
              <a:spLocks noChangeArrowheads="1"/>
            </p:cNvSpPr>
            <p:nvPr/>
          </p:nvSpPr>
          <p:spPr bwMode="auto">
            <a:xfrm>
              <a:off x="1816" y="3047"/>
              <a:ext cx="477" cy="139"/>
            </a:xfrm>
            <a:prstGeom prst="rect">
              <a:avLst/>
            </a:prstGeom>
            <a:solidFill>
              <a:srgbClr val="0000FF"/>
            </a:solidFill>
            <a:ln w="9525">
              <a:noFill/>
              <a:miter lim="800000"/>
              <a:headEnd/>
              <a:tailEnd/>
            </a:ln>
            <a:effectLst/>
          </p:spPr>
          <p:txBody>
            <a:bodyPr wrap="none" anchor="ctr"/>
            <a:lstStyle/>
            <a:p>
              <a:endParaRPr lang="en-US"/>
            </a:p>
          </p:txBody>
        </p:sp>
        <p:sp>
          <p:nvSpPr>
            <p:cNvPr id="155660" name="AutoShape 12"/>
            <p:cNvSpPr>
              <a:spLocks noChangeArrowheads="1"/>
            </p:cNvSpPr>
            <p:nvPr/>
          </p:nvSpPr>
          <p:spPr bwMode="auto">
            <a:xfrm rot="-2254357">
              <a:off x="1746" y="2857"/>
              <a:ext cx="1090" cy="551"/>
            </a:xfrm>
            <a:prstGeom prst="parallelogram">
              <a:avLst>
                <a:gd name="adj" fmla="val 95477"/>
              </a:avLst>
            </a:prstGeom>
            <a:solidFill>
              <a:schemeClr val="accent1">
                <a:alpha val="80000"/>
              </a:schemeClr>
            </a:solidFill>
            <a:ln w="9525">
              <a:solidFill>
                <a:schemeClr val="tx1"/>
              </a:solidFill>
              <a:miter lim="800000"/>
              <a:headEnd/>
              <a:tailEnd/>
            </a:ln>
            <a:effectLst/>
          </p:spPr>
          <p:txBody>
            <a:bodyPr wrap="none" anchor="ctr"/>
            <a:lstStyle/>
            <a:p>
              <a:endParaRPr lang="en-US"/>
            </a:p>
          </p:txBody>
        </p:sp>
        <p:sp>
          <p:nvSpPr>
            <p:cNvPr id="155661" name="AutoShape 13"/>
            <p:cNvSpPr>
              <a:spLocks noChangeArrowheads="1"/>
            </p:cNvSpPr>
            <p:nvPr/>
          </p:nvSpPr>
          <p:spPr bwMode="auto">
            <a:xfrm>
              <a:off x="2293" y="2992"/>
              <a:ext cx="800" cy="230"/>
            </a:xfrm>
            <a:prstGeom prst="rightArrow">
              <a:avLst>
                <a:gd name="adj1" fmla="val 50000"/>
                <a:gd name="adj2" fmla="val 86957"/>
              </a:avLst>
            </a:prstGeom>
            <a:solidFill>
              <a:srgbClr val="0000FF"/>
            </a:solidFill>
            <a:ln w="9525">
              <a:solidFill>
                <a:schemeClr val="tx1"/>
              </a:solidFill>
              <a:miter lim="800000"/>
              <a:headEnd/>
              <a:tailEnd/>
            </a:ln>
            <a:effectLst/>
          </p:spPr>
          <p:txBody>
            <a:bodyPr wrap="none" anchor="ctr"/>
            <a:lstStyle/>
            <a:p>
              <a:endParaRPr lang="en-US"/>
            </a:p>
          </p:txBody>
        </p:sp>
        <p:sp>
          <p:nvSpPr>
            <p:cNvPr id="155662" name="Text Box 14"/>
            <p:cNvSpPr txBox="1">
              <a:spLocks noChangeArrowheads="1"/>
            </p:cNvSpPr>
            <p:nvPr/>
          </p:nvSpPr>
          <p:spPr bwMode="auto">
            <a:xfrm>
              <a:off x="2741" y="3406"/>
              <a:ext cx="367" cy="342"/>
            </a:xfrm>
            <a:prstGeom prst="rect">
              <a:avLst/>
            </a:prstGeom>
            <a:noFill/>
            <a:ln w="9525">
              <a:noFill/>
              <a:miter lim="800000"/>
              <a:headEnd/>
              <a:tailEnd/>
            </a:ln>
            <a:effectLst/>
          </p:spPr>
          <p:txBody>
            <a:bodyPr wrap="none">
              <a:spAutoFit/>
            </a:bodyPr>
            <a:lstStyle/>
            <a:p>
              <a:r>
                <a:rPr lang="en-US" sz="2400" b="0">
                  <a:solidFill>
                    <a:schemeClr val="tx1"/>
                  </a:solidFill>
                  <a:latin typeface="Arial" pitchFamily="34" charset="0"/>
                </a:rPr>
                <a:t>A</a:t>
              </a:r>
            </a:p>
          </p:txBody>
        </p:sp>
        <p:cxnSp>
          <p:nvCxnSpPr>
            <p:cNvPr id="155663" name="AutoShape 15"/>
            <p:cNvCxnSpPr>
              <a:cxnSpLocks noChangeShapeType="1"/>
              <a:stCxn id="155662" idx="1"/>
              <a:endCxn id="155660" idx="4"/>
            </p:cNvCxnSpPr>
            <p:nvPr/>
          </p:nvCxnSpPr>
          <p:spPr bwMode="auto">
            <a:xfrm flipH="1" flipV="1">
              <a:off x="2458" y="3350"/>
              <a:ext cx="279" cy="202"/>
            </a:xfrm>
            <a:prstGeom prst="straightConnector1">
              <a:avLst/>
            </a:prstGeom>
            <a:noFill/>
            <a:ln w="9525">
              <a:solidFill>
                <a:schemeClr val="tx1"/>
              </a:solidFill>
              <a:round/>
              <a:headEnd/>
              <a:tailEnd type="triangle" w="med" len="med"/>
            </a:ln>
            <a:effectLst/>
          </p:spPr>
        </p:cxnSp>
        <p:sp>
          <p:nvSpPr>
            <p:cNvPr id="155664" name="Text Box 16"/>
            <p:cNvSpPr txBox="1">
              <a:spLocks noChangeArrowheads="1"/>
            </p:cNvSpPr>
            <p:nvPr/>
          </p:nvSpPr>
          <p:spPr bwMode="auto">
            <a:xfrm>
              <a:off x="3293" y="3355"/>
              <a:ext cx="1510" cy="275"/>
            </a:xfrm>
            <a:prstGeom prst="rect">
              <a:avLst/>
            </a:prstGeom>
            <a:noFill/>
            <a:ln w="9525">
              <a:noFill/>
              <a:miter lim="800000"/>
              <a:headEnd/>
              <a:tailEnd/>
            </a:ln>
            <a:effectLst/>
          </p:spPr>
          <p:txBody>
            <a:bodyPr wrap="none">
              <a:spAutoFit/>
            </a:bodyPr>
            <a:lstStyle/>
            <a:p>
              <a:r>
                <a:rPr lang="en-US" sz="1800" b="0">
                  <a:solidFill>
                    <a:schemeClr val="tx1"/>
                  </a:solidFill>
                  <a:latin typeface="Arial" pitchFamily="34" charset="0"/>
                </a:rPr>
                <a:t>Flow direction</a:t>
              </a:r>
            </a:p>
          </p:txBody>
        </p:sp>
        <p:cxnSp>
          <p:nvCxnSpPr>
            <p:cNvPr id="155665" name="AutoShape 17"/>
            <p:cNvCxnSpPr>
              <a:cxnSpLocks noChangeShapeType="1"/>
              <a:stCxn id="155664" idx="1"/>
              <a:endCxn id="155661" idx="3"/>
            </p:cNvCxnSpPr>
            <p:nvPr/>
          </p:nvCxnSpPr>
          <p:spPr bwMode="auto">
            <a:xfrm flipH="1" flipV="1">
              <a:off x="3093" y="3107"/>
              <a:ext cx="204" cy="298"/>
            </a:xfrm>
            <a:prstGeom prst="straightConnector1">
              <a:avLst/>
            </a:prstGeom>
            <a:noFill/>
            <a:ln w="9525">
              <a:solidFill>
                <a:schemeClr val="tx1"/>
              </a:solidFill>
              <a:round/>
              <a:headEnd/>
              <a:tailEnd type="triangle" w="med" len="med"/>
            </a:ln>
            <a:effectLst/>
          </p:spPr>
        </p:cxn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PECVD- Film Formation</a:t>
            </a:r>
            <a:endParaRPr lang="en-US" dirty="0"/>
          </a:p>
        </p:txBody>
      </p:sp>
      <p:sp>
        <p:nvSpPr>
          <p:cNvPr id="3" name="Content Placeholder 2"/>
          <p:cNvSpPr>
            <a:spLocks noGrp="1"/>
          </p:cNvSpPr>
          <p:nvPr>
            <p:ph idx="1"/>
          </p:nvPr>
        </p:nvSpPr>
        <p:spPr>
          <a:xfrm>
            <a:off x="477672" y="2003719"/>
            <a:ext cx="8229600" cy="4389120"/>
          </a:xfrm>
        </p:spPr>
        <p:txBody>
          <a:bodyPr>
            <a:normAutofit fontScale="92500" lnSpcReduction="20000"/>
          </a:bodyPr>
          <a:lstStyle/>
          <a:p>
            <a:r>
              <a:rPr lang="en-US" dirty="0" smtClean="0"/>
              <a:t>Radicals are formed by electron impact.</a:t>
            </a:r>
          </a:p>
          <a:p>
            <a:endParaRPr lang="en-US" dirty="0" smtClean="0"/>
          </a:p>
          <a:p>
            <a:endParaRPr lang="en-US" dirty="0" smtClean="0"/>
          </a:p>
          <a:p>
            <a:endParaRPr lang="en-US" dirty="0" smtClean="0"/>
          </a:p>
          <a:p>
            <a:r>
              <a:rPr lang="en-US" dirty="0" smtClean="0"/>
              <a:t>Radicals adsorb on substrate surface</a:t>
            </a:r>
          </a:p>
          <a:p>
            <a:r>
              <a:rPr lang="en-US" dirty="0" smtClean="0"/>
              <a:t>Reactions occur on surface</a:t>
            </a:r>
          </a:p>
          <a:p>
            <a:r>
              <a:rPr lang="en-US" dirty="0" smtClean="0"/>
              <a:t>Thermally driven, may be some plasma interaction</a:t>
            </a:r>
          </a:p>
          <a:p>
            <a:r>
              <a:rPr lang="en-US" dirty="0" smtClean="0"/>
              <a:t>Film forms and by-products generated</a:t>
            </a:r>
            <a:endParaRPr lang="en-US" dirty="0"/>
          </a:p>
        </p:txBody>
      </p:sp>
      <p:pic>
        <p:nvPicPr>
          <p:cNvPr id="3075" name="Picture 3"/>
          <p:cNvPicPr>
            <a:picLocks noChangeAspect="1" noChangeArrowheads="1"/>
          </p:cNvPicPr>
          <p:nvPr/>
        </p:nvPicPr>
        <p:blipFill>
          <a:blip r:embed="rId2"/>
          <a:srcRect r="-5355"/>
          <a:stretch>
            <a:fillRect/>
          </a:stretch>
        </p:blipFill>
        <p:spPr bwMode="auto">
          <a:xfrm>
            <a:off x="1617259" y="2511189"/>
            <a:ext cx="5036025" cy="1501253"/>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634621" y="521334"/>
            <a:ext cx="7738281" cy="6125126"/>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PECVD: Basic Film Properties</a:t>
            </a:r>
            <a:endParaRPr lang="en-US" dirty="0"/>
          </a:p>
        </p:txBody>
      </p:sp>
      <p:sp>
        <p:nvSpPr>
          <p:cNvPr id="3" name="Content Placeholder 2"/>
          <p:cNvSpPr>
            <a:spLocks noGrp="1"/>
          </p:cNvSpPr>
          <p:nvPr>
            <p:ph idx="1"/>
          </p:nvPr>
        </p:nvSpPr>
        <p:spPr/>
        <p:txBody>
          <a:bodyPr/>
          <a:lstStyle/>
          <a:p>
            <a:r>
              <a:rPr lang="en-US" dirty="0" smtClean="0"/>
              <a:t>Most films formed are amorphous.</a:t>
            </a:r>
          </a:p>
          <a:p>
            <a:r>
              <a:rPr lang="en-US" dirty="0" smtClean="0"/>
              <a:t>Films formed are not perfectly </a:t>
            </a:r>
            <a:r>
              <a:rPr lang="en-US" dirty="0" err="1" smtClean="0"/>
              <a:t>stoichiometric</a:t>
            </a:r>
            <a:r>
              <a:rPr lang="en-US" dirty="0" smtClean="0"/>
              <a:t>. Often significant H incorporation.</a:t>
            </a:r>
          </a:p>
          <a:p>
            <a:r>
              <a:rPr lang="en-US" dirty="0" smtClean="0"/>
              <a:t>Film properties depend on plasma condition (pressure, flow, power, reactor  geometry), substrate temperature, substrate material (surface, thickness).</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295400"/>
            <a:ext cx="8382000" cy="954107"/>
          </a:xfrm>
          <a:prstGeom prst="rect">
            <a:avLst/>
          </a:prstGeom>
        </p:spPr>
        <p:txBody>
          <a:bodyPr wrap="square">
            <a:spAutoFit/>
          </a:bodyPr>
          <a:lstStyle/>
          <a:p>
            <a:pPr algn="ctr"/>
            <a:r>
              <a:rPr lang="en-IE" sz="2800" dirty="0" smtClean="0"/>
              <a:t>Etching is the process whereby unwanted material is removed from a wafer</a:t>
            </a:r>
            <a:endParaRPr lang="en-US" sz="2800" dirty="0"/>
          </a:p>
        </p:txBody>
      </p:sp>
      <p:sp>
        <p:nvSpPr>
          <p:cNvPr id="3" name="TextBox 2"/>
          <p:cNvSpPr txBox="1"/>
          <p:nvPr/>
        </p:nvSpPr>
        <p:spPr>
          <a:xfrm>
            <a:off x="1500166" y="357166"/>
            <a:ext cx="6324600" cy="769441"/>
          </a:xfrm>
          <a:prstGeom prst="rect">
            <a:avLst/>
          </a:prstGeom>
          <a:noFill/>
        </p:spPr>
        <p:txBody>
          <a:bodyPr wrap="square" rtlCol="0">
            <a:spAutoFit/>
          </a:bodyPr>
          <a:lstStyle/>
          <a:p>
            <a:pPr algn="ctr"/>
            <a:r>
              <a:rPr lang="en-US" sz="4400" u="sng" dirty="0" smtClean="0"/>
              <a:t>Etching</a:t>
            </a:r>
            <a:endParaRPr lang="en-US" sz="4400" u="sng" dirty="0"/>
          </a:p>
        </p:txBody>
      </p:sp>
      <p:sp>
        <p:nvSpPr>
          <p:cNvPr id="21" name="Line 57"/>
          <p:cNvSpPr>
            <a:spLocks noChangeShapeType="1"/>
          </p:cNvSpPr>
          <p:nvPr/>
        </p:nvSpPr>
        <p:spPr bwMode="auto">
          <a:xfrm>
            <a:off x="936625" y="4289425"/>
            <a:ext cx="82550" cy="111125"/>
          </a:xfrm>
          <a:prstGeom prst="line">
            <a:avLst/>
          </a:prstGeom>
          <a:noFill/>
          <a:ln w="9525">
            <a:solidFill>
              <a:schemeClr val="tx1"/>
            </a:solidFill>
            <a:round/>
            <a:headEnd/>
            <a:tailEnd type="triangle" w="med" len="med"/>
          </a:ln>
        </p:spPr>
        <p:txBody>
          <a:bodyPr/>
          <a:lstStyle/>
          <a:p>
            <a:endParaRPr lang="en-US"/>
          </a:p>
        </p:txBody>
      </p:sp>
      <p:sp>
        <p:nvSpPr>
          <p:cNvPr id="25" name="Rectangle 24"/>
          <p:cNvSpPr/>
          <p:nvPr/>
        </p:nvSpPr>
        <p:spPr>
          <a:xfrm>
            <a:off x="914400" y="2413338"/>
            <a:ext cx="7543800" cy="1477328"/>
          </a:xfrm>
          <a:prstGeom prst="rect">
            <a:avLst/>
          </a:prstGeom>
        </p:spPr>
        <p:txBody>
          <a:bodyPr wrap="square">
            <a:spAutoFit/>
          </a:bodyPr>
          <a:lstStyle/>
          <a:p>
            <a:r>
              <a:rPr lang="en-US" altLang="zh-TW" dirty="0" smtClean="0">
                <a:solidFill>
                  <a:srgbClr val="C00000"/>
                </a:solidFill>
              </a:rPr>
              <a:t>Etching consists of 3 processes:</a:t>
            </a:r>
          </a:p>
          <a:p>
            <a:pPr marL="171450" indent="-171450">
              <a:buFont typeface="Arial" pitchFamily="34" charset="0"/>
              <a:buChar char="•"/>
            </a:pPr>
            <a:r>
              <a:rPr lang="en-US" altLang="zh-TW" dirty="0" smtClean="0">
                <a:solidFill>
                  <a:srgbClr val="0033CC"/>
                </a:solidFill>
              </a:rPr>
              <a:t>Mass transport of reactants (through a boundary layer) to the surface to be etched.</a:t>
            </a:r>
          </a:p>
          <a:p>
            <a:pPr marL="171450" indent="-171450">
              <a:buFont typeface="Arial" pitchFamily="34" charset="0"/>
              <a:buChar char="•"/>
            </a:pPr>
            <a:r>
              <a:rPr lang="en-US" altLang="zh-TW" dirty="0" smtClean="0">
                <a:solidFill>
                  <a:srgbClr val="0033CC"/>
                </a:solidFill>
              </a:rPr>
              <a:t>Reaction between reactants and the film to be etched at the surface.</a:t>
            </a:r>
          </a:p>
          <a:p>
            <a:pPr marL="171450" indent="-171450">
              <a:buFont typeface="Arial" pitchFamily="34" charset="0"/>
              <a:buChar char="•"/>
            </a:pPr>
            <a:r>
              <a:rPr lang="en-US" altLang="zh-TW" dirty="0" smtClean="0">
                <a:solidFill>
                  <a:srgbClr val="0033CC"/>
                </a:solidFill>
              </a:rPr>
              <a:t>Mass transport of reaction products from the surface boundary layer</a:t>
            </a:r>
            <a:endParaRPr lang="en-US" dirty="0"/>
          </a:p>
        </p:txBody>
      </p:sp>
      <p:pic>
        <p:nvPicPr>
          <p:cNvPr id="26" name="Picture 5"/>
          <p:cNvPicPr>
            <a:picLocks noChangeAspect="1" noChangeArrowheads="1"/>
          </p:cNvPicPr>
          <p:nvPr/>
        </p:nvPicPr>
        <p:blipFill>
          <a:blip r:embed="rId2" cstate="print"/>
          <a:srcRect/>
          <a:stretch>
            <a:fillRect/>
          </a:stretch>
        </p:blipFill>
        <p:spPr>
          <a:xfrm>
            <a:off x="990601" y="4114800"/>
            <a:ext cx="7086600" cy="2362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2000"/>
                                        <p:tgtEl>
                                          <p:spTgt spid="21"/>
                                        </p:tgtEl>
                                      </p:cBhvr>
                                    </p:animEffect>
                                  </p:childTnLst>
                                </p:cTn>
                              </p:par>
                              <p:par>
                                <p:cTn id="8" presetID="22" presetClass="entr" presetSubtype="4"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down)">
                                      <p:cBhvr>
                                        <p:cTn id="1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8"/>
            <a:ext cx="8229600" cy="677108"/>
          </a:xfrm>
          <a:prstGeom prst="rect">
            <a:avLst/>
          </a:prstGeom>
        </p:spPr>
        <p:txBody>
          <a:bodyPr vert="horz" wrap="square" lIns="0" tIns="0" rIns="0" bIns="0" rtlCol="0">
            <a:spAutoFit/>
          </a:bodyPr>
          <a:lstStyle/>
          <a:p>
            <a:pPr marL="137160">
              <a:lnSpc>
                <a:spcPct val="100000"/>
              </a:lnSpc>
            </a:pPr>
            <a:r>
              <a:rPr u="sng" spc="-30" dirty="0"/>
              <a:t>Terminologies </a:t>
            </a:r>
            <a:r>
              <a:rPr u="sng" spc="-5" dirty="0"/>
              <a:t>in </a:t>
            </a:r>
            <a:r>
              <a:rPr u="sng" spc="-15" dirty="0"/>
              <a:t>Etching</a:t>
            </a:r>
            <a:r>
              <a:rPr u="sng" spc="-25" dirty="0"/>
              <a:t> </a:t>
            </a:r>
            <a:r>
              <a:rPr u="sng" spc="-10" dirty="0"/>
              <a:t>Process</a:t>
            </a:r>
          </a:p>
        </p:txBody>
      </p:sp>
      <p:sp>
        <p:nvSpPr>
          <p:cNvPr id="3" name="object 3"/>
          <p:cNvSpPr txBox="1"/>
          <p:nvPr/>
        </p:nvSpPr>
        <p:spPr>
          <a:xfrm>
            <a:off x="285719" y="1544320"/>
            <a:ext cx="8858281" cy="5765681"/>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2800" spc="-20">
                <a:latin typeface="Calibri"/>
                <a:cs typeface="Calibri"/>
              </a:rPr>
              <a:t>Etch</a:t>
            </a:r>
            <a:r>
              <a:rPr sz="2800" spc="-100">
                <a:latin typeface="Calibri"/>
                <a:cs typeface="Calibri"/>
              </a:rPr>
              <a:t> </a:t>
            </a:r>
            <a:r>
              <a:rPr sz="2800" spc="-30" smtClean="0">
                <a:latin typeface="Calibri"/>
                <a:cs typeface="Calibri"/>
              </a:rPr>
              <a:t>Rate</a:t>
            </a:r>
            <a:r>
              <a:rPr lang="en-US" sz="2800" spc="-30" dirty="0" smtClean="0">
                <a:latin typeface="Calibri"/>
                <a:cs typeface="Calibri"/>
              </a:rPr>
              <a:t>=</a:t>
            </a:r>
            <a:r>
              <a:rPr lang="en-US" sz="2800" spc="15" dirty="0" smtClean="0">
                <a:latin typeface="Times New Roman"/>
                <a:cs typeface="Times New Roman"/>
              </a:rPr>
              <a:t>Thickness </a:t>
            </a:r>
            <a:r>
              <a:rPr lang="en-US" sz="2800" spc="10" dirty="0" smtClean="0">
                <a:latin typeface="Times New Roman"/>
                <a:cs typeface="Times New Roman"/>
              </a:rPr>
              <a:t>before </a:t>
            </a:r>
            <a:r>
              <a:rPr lang="en-US" sz="2800" spc="15" dirty="0" smtClean="0">
                <a:latin typeface="Times New Roman"/>
                <a:cs typeface="Times New Roman"/>
              </a:rPr>
              <a:t>etch </a:t>
            </a:r>
            <a:r>
              <a:rPr lang="en-US" sz="2800" spc="10" dirty="0" smtClean="0">
                <a:latin typeface="Times New Roman"/>
                <a:cs typeface="Times New Roman"/>
              </a:rPr>
              <a:t>- </a:t>
            </a:r>
            <a:r>
              <a:rPr lang="en-US" sz="2800" spc="15" dirty="0" smtClean="0">
                <a:latin typeface="Times New Roman"/>
                <a:cs typeface="Times New Roman"/>
              </a:rPr>
              <a:t>Thickness after</a:t>
            </a:r>
            <a:r>
              <a:rPr lang="en-US" sz="2800" spc="110" dirty="0" smtClean="0">
                <a:latin typeface="Times New Roman"/>
                <a:cs typeface="Times New Roman"/>
              </a:rPr>
              <a:t> </a:t>
            </a:r>
            <a:r>
              <a:rPr lang="en-US" sz="2800" spc="15" dirty="0" smtClean="0">
                <a:latin typeface="Times New Roman"/>
                <a:cs typeface="Times New Roman"/>
              </a:rPr>
              <a:t>etch</a:t>
            </a:r>
            <a:endParaRPr sz="2800" dirty="0">
              <a:latin typeface="Calibri"/>
              <a:cs typeface="Calibri"/>
            </a:endParaRPr>
          </a:p>
          <a:p>
            <a:pPr marL="355600" indent="-342900">
              <a:spcBef>
                <a:spcPts val="765"/>
              </a:spcBef>
              <a:tabLst>
                <a:tab pos="354965" algn="l"/>
                <a:tab pos="355600" algn="l"/>
              </a:tabLst>
            </a:pPr>
            <a:r>
              <a:rPr lang="en-US" sz="2800" spc="-5" dirty="0" smtClean="0">
                <a:latin typeface="Calibri"/>
                <a:cs typeface="Calibri"/>
              </a:rPr>
              <a:t>							</a:t>
            </a:r>
            <a:r>
              <a:rPr lang="en-US" sz="2800" spc="15" dirty="0" smtClean="0">
                <a:latin typeface="Times New Roman"/>
                <a:cs typeface="Times New Roman"/>
              </a:rPr>
              <a:t>Etch</a:t>
            </a:r>
            <a:r>
              <a:rPr lang="en-US" sz="2800" spc="-75" dirty="0" smtClean="0">
                <a:latin typeface="Times New Roman"/>
                <a:cs typeface="Times New Roman"/>
              </a:rPr>
              <a:t> </a:t>
            </a:r>
            <a:r>
              <a:rPr lang="en-US" sz="2800" spc="-5" dirty="0" smtClean="0">
                <a:latin typeface="Times New Roman"/>
                <a:cs typeface="Times New Roman"/>
              </a:rPr>
              <a:t>time</a:t>
            </a:r>
            <a:endParaRPr lang="en-US" sz="2800" dirty="0" smtClean="0">
              <a:latin typeface="Times New Roman"/>
              <a:cs typeface="Times New Roman"/>
            </a:endParaRPr>
          </a:p>
          <a:p>
            <a:pPr marL="355600" indent="-342900">
              <a:lnSpc>
                <a:spcPct val="100000"/>
              </a:lnSpc>
              <a:spcBef>
                <a:spcPts val="765"/>
              </a:spcBef>
              <a:buFont typeface="Arial"/>
              <a:buChar char="•"/>
              <a:tabLst>
                <a:tab pos="354965" algn="l"/>
                <a:tab pos="355600" algn="l"/>
              </a:tabLst>
            </a:pPr>
            <a:endParaRPr sz="2800" dirty="0">
              <a:latin typeface="Calibri"/>
              <a:cs typeface="Calibri"/>
            </a:endParaRPr>
          </a:p>
          <a:p>
            <a:pPr marL="355600" indent="-342900">
              <a:spcBef>
                <a:spcPts val="765"/>
              </a:spcBef>
              <a:buFont typeface="Arial"/>
              <a:buChar char="•"/>
              <a:tabLst>
                <a:tab pos="354965" algn="l"/>
                <a:tab pos="355600" algn="l"/>
              </a:tabLst>
            </a:pPr>
            <a:r>
              <a:rPr lang="en-US" sz="2800" spc="-10" dirty="0" smtClean="0">
                <a:latin typeface="Calibri"/>
                <a:cs typeface="Calibri"/>
              </a:rPr>
              <a:t>Selectivity = </a:t>
            </a:r>
            <a:r>
              <a:rPr lang="en-US" sz="2800" spc="15" dirty="0" smtClean="0">
                <a:latin typeface="Times New Roman"/>
                <a:cs typeface="Times New Roman"/>
              </a:rPr>
              <a:t>Etch </a:t>
            </a:r>
            <a:r>
              <a:rPr lang="en-US" sz="2800" spc="10" dirty="0" smtClean="0">
                <a:latin typeface="Times New Roman"/>
                <a:cs typeface="Times New Roman"/>
              </a:rPr>
              <a:t>Rate </a:t>
            </a:r>
            <a:r>
              <a:rPr lang="en-US" sz="2800" spc="-10" dirty="0" smtClean="0">
                <a:latin typeface="Times New Roman"/>
                <a:cs typeface="Times New Roman"/>
              </a:rPr>
              <a:t>of </a:t>
            </a:r>
            <a:r>
              <a:rPr lang="en-US" sz="2800" spc="15" dirty="0" smtClean="0">
                <a:latin typeface="Times New Roman"/>
                <a:cs typeface="Times New Roman"/>
              </a:rPr>
              <a:t>Material</a:t>
            </a:r>
            <a:r>
              <a:rPr lang="en-US" sz="2800" spc="-10" dirty="0" smtClean="0">
                <a:latin typeface="Times New Roman"/>
                <a:cs typeface="Times New Roman"/>
              </a:rPr>
              <a:t> </a:t>
            </a:r>
            <a:r>
              <a:rPr lang="en-US" sz="2800" spc="15" dirty="0" smtClean="0">
                <a:latin typeface="Times New Roman"/>
                <a:cs typeface="Times New Roman"/>
              </a:rPr>
              <a:t>1</a:t>
            </a:r>
            <a:endParaRPr lang="en-US" sz="2800" dirty="0" smtClean="0">
              <a:latin typeface="Times New Roman"/>
              <a:cs typeface="Times New Roman"/>
            </a:endParaRPr>
          </a:p>
          <a:p>
            <a:pPr marL="355600" indent="-342900">
              <a:spcBef>
                <a:spcPts val="765"/>
              </a:spcBef>
              <a:tabLst>
                <a:tab pos="354965" algn="l"/>
                <a:tab pos="355600" algn="l"/>
              </a:tabLst>
            </a:pPr>
            <a:r>
              <a:rPr lang="en-US" sz="2800" spc="15" dirty="0" smtClean="0">
                <a:latin typeface="Times New Roman"/>
                <a:cs typeface="Times New Roman"/>
              </a:rPr>
              <a:t>				    Etch </a:t>
            </a:r>
            <a:r>
              <a:rPr lang="en-US" sz="2800" spc="10" dirty="0" smtClean="0">
                <a:latin typeface="Times New Roman"/>
                <a:cs typeface="Times New Roman"/>
              </a:rPr>
              <a:t>Rate </a:t>
            </a:r>
            <a:r>
              <a:rPr lang="en-US" sz="2800" spc="-10" dirty="0" smtClean="0">
                <a:latin typeface="Times New Roman"/>
                <a:cs typeface="Times New Roman"/>
              </a:rPr>
              <a:t>of </a:t>
            </a:r>
            <a:r>
              <a:rPr lang="en-US" sz="2800" spc="15" dirty="0" smtClean="0">
                <a:latin typeface="Times New Roman"/>
                <a:cs typeface="Times New Roman"/>
              </a:rPr>
              <a:t>Material</a:t>
            </a:r>
            <a:r>
              <a:rPr lang="en-US" sz="2800" spc="-10" dirty="0" smtClean="0">
                <a:latin typeface="Times New Roman"/>
                <a:cs typeface="Times New Roman"/>
              </a:rPr>
              <a:t> </a:t>
            </a:r>
            <a:r>
              <a:rPr lang="en-US" sz="2800" spc="15" dirty="0" smtClean="0">
                <a:latin typeface="Times New Roman"/>
                <a:cs typeface="Times New Roman"/>
              </a:rPr>
              <a:t>2</a:t>
            </a:r>
            <a:endParaRPr lang="en-US" sz="2800" dirty="0" smtClean="0">
              <a:latin typeface="Times New Roman"/>
              <a:cs typeface="Times New Roman"/>
            </a:endParaRPr>
          </a:p>
          <a:p>
            <a:pPr marL="355600" indent="-342900">
              <a:lnSpc>
                <a:spcPct val="100000"/>
              </a:lnSpc>
              <a:spcBef>
                <a:spcPts val="765"/>
              </a:spcBef>
              <a:buFont typeface="Arial"/>
              <a:buChar char="•"/>
              <a:tabLst>
                <a:tab pos="354965" algn="l"/>
                <a:tab pos="355600" algn="l"/>
              </a:tabLst>
            </a:pPr>
            <a:endParaRPr lang="en-US" sz="2800" spc="-10" dirty="0" smtClean="0">
              <a:latin typeface="Calibri"/>
              <a:cs typeface="Calibri"/>
            </a:endParaRPr>
          </a:p>
          <a:p>
            <a:pPr marL="355600" indent="-342900">
              <a:spcBef>
                <a:spcPts val="765"/>
              </a:spcBef>
              <a:buFont typeface="Arial"/>
              <a:buChar char="•"/>
              <a:tabLst>
                <a:tab pos="354965" algn="l"/>
                <a:tab pos="355600" algn="l"/>
              </a:tabLst>
            </a:pPr>
            <a:r>
              <a:rPr sz="2800" spc="-15" smtClean="0">
                <a:latin typeface="Calibri"/>
                <a:cs typeface="Calibri"/>
              </a:rPr>
              <a:t>Uniformity</a:t>
            </a:r>
            <a:r>
              <a:rPr lang="en-US" sz="2800" spc="-15" dirty="0" smtClean="0">
                <a:latin typeface="Calibri"/>
                <a:cs typeface="Calibri"/>
              </a:rPr>
              <a:t> = </a:t>
            </a:r>
            <a:r>
              <a:rPr lang="en-US" sz="2800" spc="10" dirty="0" smtClean="0">
                <a:latin typeface="Times New Roman"/>
                <a:cs typeface="Times New Roman"/>
              </a:rPr>
              <a:t>Maximum </a:t>
            </a:r>
            <a:r>
              <a:rPr lang="en-US" sz="2800" spc="20" dirty="0" smtClean="0">
                <a:latin typeface="Times New Roman"/>
                <a:cs typeface="Times New Roman"/>
              </a:rPr>
              <a:t>etch </a:t>
            </a:r>
            <a:r>
              <a:rPr lang="en-US" sz="2800" spc="15" dirty="0" smtClean="0">
                <a:latin typeface="Times New Roman"/>
                <a:cs typeface="Times New Roman"/>
              </a:rPr>
              <a:t>rate </a:t>
            </a:r>
            <a:r>
              <a:rPr lang="en-US" sz="2800" spc="10" dirty="0" smtClean="0">
                <a:latin typeface="Times New Roman"/>
                <a:cs typeface="Times New Roman"/>
              </a:rPr>
              <a:t>- Minimum </a:t>
            </a:r>
            <a:r>
              <a:rPr lang="en-US" sz="2800" spc="20" dirty="0" smtClean="0">
                <a:latin typeface="Times New Roman"/>
                <a:cs typeface="Times New Roman"/>
              </a:rPr>
              <a:t>etch</a:t>
            </a:r>
            <a:r>
              <a:rPr lang="en-US" sz="2800" spc="-160" dirty="0" smtClean="0">
                <a:latin typeface="Times New Roman"/>
                <a:cs typeface="Times New Roman"/>
              </a:rPr>
              <a:t> </a:t>
            </a:r>
            <a:r>
              <a:rPr lang="en-US" sz="2800" spc="15" dirty="0" smtClean="0">
                <a:latin typeface="Times New Roman"/>
                <a:cs typeface="Times New Roman"/>
              </a:rPr>
              <a:t>rate</a:t>
            </a:r>
            <a:endParaRPr lang="en-US" sz="2800" dirty="0" smtClean="0">
              <a:latin typeface="Times New Roman"/>
              <a:cs typeface="Times New Roman"/>
            </a:endParaRPr>
          </a:p>
          <a:p>
            <a:pPr marL="355600" indent="-342900">
              <a:spcBef>
                <a:spcPts val="765"/>
              </a:spcBef>
              <a:tabLst>
                <a:tab pos="354965" algn="l"/>
                <a:tab pos="355600" algn="l"/>
              </a:tabLst>
            </a:pPr>
            <a:r>
              <a:rPr lang="en-US" sz="2800" spc="10" dirty="0" smtClean="0">
                <a:latin typeface="Times New Roman"/>
                <a:cs typeface="Times New Roman"/>
              </a:rPr>
              <a:t>				    Maximum </a:t>
            </a:r>
            <a:r>
              <a:rPr lang="en-US" sz="2800" spc="20" dirty="0" smtClean="0">
                <a:latin typeface="Times New Roman"/>
                <a:cs typeface="Times New Roman"/>
              </a:rPr>
              <a:t>etch </a:t>
            </a:r>
            <a:r>
              <a:rPr lang="en-US" sz="2800" spc="15" dirty="0" smtClean="0">
                <a:latin typeface="Times New Roman"/>
                <a:cs typeface="Times New Roman"/>
              </a:rPr>
              <a:t>rate + </a:t>
            </a:r>
            <a:r>
              <a:rPr lang="en-US" sz="2800" spc="10" dirty="0" smtClean="0">
                <a:latin typeface="Times New Roman"/>
                <a:cs typeface="Times New Roman"/>
              </a:rPr>
              <a:t>Minimum </a:t>
            </a:r>
            <a:r>
              <a:rPr lang="en-US" sz="2800" spc="20" dirty="0" smtClean="0">
                <a:latin typeface="Times New Roman"/>
                <a:cs typeface="Times New Roman"/>
              </a:rPr>
              <a:t>etch</a:t>
            </a:r>
            <a:r>
              <a:rPr lang="en-US" sz="2800" spc="-145" dirty="0" smtClean="0">
                <a:latin typeface="Times New Roman"/>
                <a:cs typeface="Times New Roman"/>
              </a:rPr>
              <a:t> </a:t>
            </a:r>
            <a:r>
              <a:rPr lang="en-US" sz="2800" spc="15" dirty="0" smtClean="0">
                <a:latin typeface="Times New Roman"/>
                <a:cs typeface="Times New Roman"/>
              </a:rPr>
              <a:t>rate</a:t>
            </a:r>
          </a:p>
          <a:p>
            <a:pPr marL="355600" indent="-342900">
              <a:spcBef>
                <a:spcPts val="765"/>
              </a:spcBef>
              <a:buFont typeface="Arial" pitchFamily="34" charset="0"/>
              <a:buChar char="•"/>
              <a:tabLst>
                <a:tab pos="354965" algn="l"/>
                <a:tab pos="355600" algn="l"/>
              </a:tabLst>
            </a:pPr>
            <a:r>
              <a:rPr lang="en-US" sz="2800" spc="15" dirty="0" smtClean="0">
                <a:latin typeface="Times New Roman"/>
                <a:cs typeface="Times New Roman"/>
              </a:rPr>
              <a:t>Anisotropy </a:t>
            </a:r>
          </a:p>
          <a:p>
            <a:pPr marL="355600" indent="-342900">
              <a:spcBef>
                <a:spcPts val="765"/>
              </a:spcBef>
              <a:buFont typeface="Arial" pitchFamily="34" charset="0"/>
              <a:buChar char="•"/>
              <a:tabLst>
                <a:tab pos="354965" algn="l"/>
                <a:tab pos="355600" algn="l"/>
              </a:tabLst>
            </a:pPr>
            <a:r>
              <a:rPr lang="en-US" sz="2800" spc="15" dirty="0" smtClean="0">
                <a:latin typeface="Times New Roman"/>
                <a:cs typeface="Times New Roman"/>
              </a:rPr>
              <a:t>Loading effect     discussed later. </a:t>
            </a:r>
            <a:endParaRPr lang="en-US" sz="2800" dirty="0" smtClean="0">
              <a:latin typeface="Times New Roman"/>
              <a:cs typeface="Times New Roman"/>
            </a:endParaRPr>
          </a:p>
          <a:p>
            <a:pPr marL="355600" indent="-342900">
              <a:lnSpc>
                <a:spcPct val="100000"/>
              </a:lnSpc>
              <a:spcBef>
                <a:spcPts val="765"/>
              </a:spcBef>
              <a:buFont typeface="Arial"/>
              <a:buChar char="•"/>
              <a:tabLst>
                <a:tab pos="354965" algn="l"/>
                <a:tab pos="355600" algn="l"/>
              </a:tabLst>
            </a:pPr>
            <a:endParaRPr sz="2800" dirty="0">
              <a:latin typeface="Calibri"/>
              <a:cs typeface="Calibri"/>
            </a:endParaRPr>
          </a:p>
        </p:txBody>
      </p:sp>
      <p:cxnSp>
        <p:nvCxnSpPr>
          <p:cNvPr id="7" name="Straight Connector 6"/>
          <p:cNvCxnSpPr/>
          <p:nvPr/>
        </p:nvCxnSpPr>
        <p:spPr>
          <a:xfrm>
            <a:off x="2428860" y="3571876"/>
            <a:ext cx="342902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143108" y="1928802"/>
            <a:ext cx="628654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500298" y="5143512"/>
            <a:ext cx="5857916" cy="1588"/>
          </a:xfrm>
          <a:prstGeom prst="line">
            <a:avLst/>
          </a:prstGeom>
        </p:spPr>
        <p:style>
          <a:lnRef idx="1">
            <a:schemeClr val="accent1"/>
          </a:lnRef>
          <a:fillRef idx="0">
            <a:schemeClr val="accent1"/>
          </a:fillRef>
          <a:effectRef idx="0">
            <a:schemeClr val="accent1"/>
          </a:effectRef>
          <a:fontRef idx="minor">
            <a:schemeClr val="tx1"/>
          </a:fontRef>
        </p:style>
      </p:cxnSp>
      <p:sp>
        <p:nvSpPr>
          <p:cNvPr id="12" name="Right Brace 11"/>
          <p:cNvSpPr/>
          <p:nvPr/>
        </p:nvSpPr>
        <p:spPr>
          <a:xfrm>
            <a:off x="2643174" y="5857892"/>
            <a:ext cx="285752" cy="85725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4480" y="357166"/>
            <a:ext cx="5486400" cy="615553"/>
          </a:xfrm>
          <a:prstGeom prst="rect">
            <a:avLst/>
          </a:prstGeom>
        </p:spPr>
        <p:txBody>
          <a:bodyPr vert="horz" wrap="square" lIns="0" tIns="0" rIns="0" bIns="0" rtlCol="0">
            <a:spAutoFit/>
          </a:bodyPr>
          <a:lstStyle/>
          <a:p>
            <a:pPr marL="1042669" algn="l">
              <a:lnSpc>
                <a:spcPct val="100000"/>
              </a:lnSpc>
            </a:pPr>
            <a:r>
              <a:rPr lang="en-US" spc="-10" dirty="0" smtClean="0"/>
              <a:t>	</a:t>
            </a:r>
            <a:r>
              <a:rPr lang="en-US" sz="4000" u="sng" spc="-10" dirty="0" smtClean="0"/>
              <a:t>Anisotropy</a:t>
            </a:r>
            <a:endParaRPr sz="4000" u="sng" spc="-15" dirty="0"/>
          </a:p>
        </p:txBody>
      </p:sp>
      <p:sp>
        <p:nvSpPr>
          <p:cNvPr id="17" name="Text Placeholder 16"/>
          <p:cNvSpPr>
            <a:spLocks noGrp="1"/>
          </p:cNvSpPr>
          <p:nvPr>
            <p:ph type="body" sz="half" idx="2"/>
          </p:nvPr>
        </p:nvSpPr>
        <p:spPr>
          <a:xfrm>
            <a:off x="571472" y="3929066"/>
            <a:ext cx="7929618" cy="2243134"/>
          </a:xfrm>
        </p:spPr>
        <p:txBody>
          <a:bodyPr>
            <a:normAutofit/>
          </a:bodyPr>
          <a:lstStyle/>
          <a:p>
            <a:pPr>
              <a:buFont typeface="Arial" pitchFamily="34" charset="0"/>
              <a:buChar char="•"/>
            </a:pPr>
            <a:r>
              <a:rPr lang="en-US" sz="2800" dirty="0" smtClean="0"/>
              <a:t> Loading effect and aspect ratio etching: This occurs when Etch Rate is not uniform. </a:t>
            </a:r>
            <a:endParaRPr lang="en-US" sz="2800" dirty="0"/>
          </a:p>
        </p:txBody>
      </p:sp>
      <p:sp>
        <p:nvSpPr>
          <p:cNvPr id="3" name="object 3"/>
          <p:cNvSpPr txBox="1"/>
          <p:nvPr/>
        </p:nvSpPr>
        <p:spPr>
          <a:xfrm>
            <a:off x="535940" y="1118806"/>
            <a:ext cx="6276340" cy="588010"/>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10" dirty="0">
                <a:latin typeface="Calibri"/>
                <a:cs typeface="Calibri"/>
              </a:rPr>
              <a:t>Anisotropy: degree </a:t>
            </a:r>
            <a:r>
              <a:rPr sz="3200" dirty="0">
                <a:latin typeface="Calibri"/>
                <a:cs typeface="Calibri"/>
              </a:rPr>
              <a:t>of </a:t>
            </a:r>
            <a:r>
              <a:rPr sz="3200" spc="-30" dirty="0">
                <a:latin typeface="Calibri"/>
                <a:cs typeface="Calibri"/>
              </a:rPr>
              <a:t>anisotropy,</a:t>
            </a:r>
            <a:r>
              <a:rPr sz="3200" spc="-10" dirty="0">
                <a:latin typeface="Calibri"/>
                <a:cs typeface="Calibri"/>
              </a:rPr>
              <a:t> </a:t>
            </a:r>
            <a:r>
              <a:rPr sz="3200" dirty="0">
                <a:latin typeface="Calibri"/>
                <a:cs typeface="Calibri"/>
              </a:rPr>
              <a:t>A</a:t>
            </a:r>
            <a:r>
              <a:rPr sz="3150" baseline="-21164" dirty="0">
                <a:latin typeface="Calibri"/>
                <a:cs typeface="Calibri"/>
              </a:rPr>
              <a:t>f</a:t>
            </a:r>
            <a:endParaRPr sz="3150" baseline="-21164">
              <a:latin typeface="Calibri"/>
              <a:cs typeface="Calibri"/>
            </a:endParaRPr>
          </a:p>
        </p:txBody>
      </p:sp>
      <p:sp>
        <p:nvSpPr>
          <p:cNvPr id="6" name="object 6"/>
          <p:cNvSpPr/>
          <p:nvPr/>
        </p:nvSpPr>
        <p:spPr>
          <a:xfrm>
            <a:off x="689609" y="1711147"/>
            <a:ext cx="5097462" cy="1966912"/>
          </a:xfrm>
          <a:prstGeom prst="rect">
            <a:avLst/>
          </a:prstGeom>
          <a:blipFill>
            <a:blip r:embed="rId2" cstate="print"/>
            <a:stretch>
              <a:fillRect/>
            </a:stretch>
          </a:blipFill>
        </p:spPr>
        <p:txBody>
          <a:bodyPr wrap="square" lIns="0" tIns="0" rIns="0" bIns="0" rtlCol="0"/>
          <a:lstStyle/>
          <a:p>
            <a:endParaRPr/>
          </a:p>
        </p:txBody>
      </p:sp>
      <p:sp>
        <p:nvSpPr>
          <p:cNvPr id="7" name="object 7"/>
          <p:cNvSpPr txBox="1"/>
          <p:nvPr/>
        </p:nvSpPr>
        <p:spPr>
          <a:xfrm>
            <a:off x="535940" y="3579609"/>
            <a:ext cx="7872095" cy="256480"/>
          </a:xfrm>
          <a:prstGeom prst="rect">
            <a:avLst/>
          </a:prstGeom>
        </p:spPr>
        <p:txBody>
          <a:bodyPr vert="horz" wrap="square" lIns="0" tIns="0" rIns="0" bIns="0" rtlCol="0">
            <a:spAutoFit/>
          </a:bodyPr>
          <a:lstStyle/>
          <a:p>
            <a:pPr marR="1035685" algn="ctr">
              <a:lnSpc>
                <a:spcPts val="2045"/>
              </a:lnSpc>
            </a:pPr>
            <a:r>
              <a:rPr sz="1800" b="1" spc="-5" smtClean="0">
                <a:solidFill>
                  <a:srgbClr val="FF0000"/>
                </a:solidFill>
                <a:latin typeface="Calibri"/>
                <a:cs typeface="Calibri"/>
              </a:rPr>
              <a:t>undercut</a:t>
            </a:r>
            <a:endParaRPr sz="1800">
              <a:latin typeface="Calibri"/>
              <a:cs typeface="Calibri"/>
            </a:endParaRPr>
          </a:p>
        </p:txBody>
      </p:sp>
      <p:sp>
        <p:nvSpPr>
          <p:cNvPr id="8" name="object 8"/>
          <p:cNvSpPr/>
          <p:nvPr/>
        </p:nvSpPr>
        <p:spPr>
          <a:xfrm>
            <a:off x="7704925" y="1933861"/>
            <a:ext cx="0" cy="417830"/>
          </a:xfrm>
          <a:custGeom>
            <a:avLst/>
            <a:gdLst/>
            <a:ahLst/>
            <a:cxnLst/>
            <a:rect l="l" t="t" r="r" b="b"/>
            <a:pathLst>
              <a:path h="417830">
                <a:moveTo>
                  <a:pt x="0" y="0"/>
                </a:moveTo>
                <a:lnTo>
                  <a:pt x="0" y="417261"/>
                </a:lnTo>
              </a:path>
            </a:pathLst>
          </a:custGeom>
          <a:ln w="17437">
            <a:solidFill>
              <a:srgbClr val="000000"/>
            </a:solidFill>
          </a:ln>
        </p:spPr>
        <p:txBody>
          <a:bodyPr wrap="square" lIns="0" tIns="0" rIns="0" bIns="0" rtlCol="0"/>
          <a:lstStyle/>
          <a:p>
            <a:endParaRPr/>
          </a:p>
        </p:txBody>
      </p:sp>
      <p:sp>
        <p:nvSpPr>
          <p:cNvPr id="9" name="object 9"/>
          <p:cNvSpPr/>
          <p:nvPr/>
        </p:nvSpPr>
        <p:spPr>
          <a:xfrm>
            <a:off x="8008709" y="1933861"/>
            <a:ext cx="0" cy="417830"/>
          </a:xfrm>
          <a:custGeom>
            <a:avLst/>
            <a:gdLst/>
            <a:ahLst/>
            <a:cxnLst/>
            <a:rect l="l" t="t" r="r" b="b"/>
            <a:pathLst>
              <a:path h="417830">
                <a:moveTo>
                  <a:pt x="0" y="0"/>
                </a:moveTo>
                <a:lnTo>
                  <a:pt x="0" y="417261"/>
                </a:lnTo>
              </a:path>
            </a:pathLst>
          </a:custGeom>
          <a:ln w="17437">
            <a:solidFill>
              <a:srgbClr val="000000"/>
            </a:solidFill>
          </a:ln>
        </p:spPr>
        <p:txBody>
          <a:bodyPr wrap="square" lIns="0" tIns="0" rIns="0" bIns="0" rtlCol="0"/>
          <a:lstStyle/>
          <a:p>
            <a:endParaRPr/>
          </a:p>
        </p:txBody>
      </p:sp>
      <p:sp>
        <p:nvSpPr>
          <p:cNvPr id="10" name="object 10"/>
          <p:cNvSpPr/>
          <p:nvPr/>
        </p:nvSpPr>
        <p:spPr>
          <a:xfrm>
            <a:off x="7579191" y="2387886"/>
            <a:ext cx="557530" cy="0"/>
          </a:xfrm>
          <a:custGeom>
            <a:avLst/>
            <a:gdLst/>
            <a:ahLst/>
            <a:cxnLst/>
            <a:rect l="l" t="t" r="r" b="b"/>
            <a:pathLst>
              <a:path w="557529">
                <a:moveTo>
                  <a:pt x="0" y="0"/>
                </a:moveTo>
                <a:lnTo>
                  <a:pt x="557088" y="0"/>
                </a:lnTo>
              </a:path>
            </a:pathLst>
          </a:custGeom>
          <a:ln w="17462">
            <a:solidFill>
              <a:srgbClr val="000000"/>
            </a:solidFill>
          </a:ln>
        </p:spPr>
        <p:txBody>
          <a:bodyPr wrap="square" lIns="0" tIns="0" rIns="0" bIns="0" rtlCol="0"/>
          <a:lstStyle/>
          <a:p>
            <a:endParaRPr/>
          </a:p>
        </p:txBody>
      </p:sp>
      <p:sp>
        <p:nvSpPr>
          <p:cNvPr id="11" name="object 11"/>
          <p:cNvSpPr txBox="1"/>
          <p:nvPr/>
        </p:nvSpPr>
        <p:spPr>
          <a:xfrm>
            <a:off x="7754493" y="1881479"/>
            <a:ext cx="215265" cy="418465"/>
          </a:xfrm>
          <a:prstGeom prst="rect">
            <a:avLst/>
          </a:prstGeom>
        </p:spPr>
        <p:txBody>
          <a:bodyPr vert="horz" wrap="square" lIns="0" tIns="0" rIns="0" bIns="0" rtlCol="0">
            <a:spAutoFit/>
          </a:bodyPr>
          <a:lstStyle/>
          <a:p>
            <a:pPr>
              <a:lnSpc>
                <a:spcPts val="3295"/>
              </a:lnSpc>
            </a:pPr>
            <a:r>
              <a:rPr sz="2750" i="1" spc="15" dirty="0">
                <a:latin typeface="Times New Roman"/>
                <a:cs typeface="Times New Roman"/>
              </a:rPr>
              <a:t>B</a:t>
            </a:r>
            <a:endParaRPr sz="2750">
              <a:latin typeface="Times New Roman"/>
              <a:cs typeface="Times New Roman"/>
            </a:endParaRPr>
          </a:p>
        </p:txBody>
      </p:sp>
      <p:sp>
        <p:nvSpPr>
          <p:cNvPr id="12" name="object 12"/>
          <p:cNvSpPr txBox="1"/>
          <p:nvPr/>
        </p:nvSpPr>
        <p:spPr>
          <a:xfrm>
            <a:off x="6405371" y="2126869"/>
            <a:ext cx="1550670" cy="692150"/>
          </a:xfrm>
          <a:prstGeom prst="rect">
            <a:avLst/>
          </a:prstGeom>
        </p:spPr>
        <p:txBody>
          <a:bodyPr vert="horz" wrap="square" lIns="0" tIns="0" rIns="0" bIns="0" rtlCol="0">
            <a:spAutoFit/>
          </a:bodyPr>
          <a:lstStyle/>
          <a:p>
            <a:pPr>
              <a:lnSpc>
                <a:spcPct val="100000"/>
              </a:lnSpc>
            </a:pPr>
            <a:r>
              <a:rPr sz="2750" i="1" spc="40" dirty="0">
                <a:latin typeface="Times New Roman"/>
                <a:cs typeface="Times New Roman"/>
              </a:rPr>
              <a:t>A</a:t>
            </a:r>
            <a:r>
              <a:rPr sz="2400" i="1" spc="60" baseline="-24305" dirty="0">
                <a:latin typeface="Times New Roman"/>
                <a:cs typeface="Times New Roman"/>
              </a:rPr>
              <a:t>f </a:t>
            </a:r>
            <a:r>
              <a:rPr sz="2750" spc="10" dirty="0">
                <a:latin typeface="Symbol"/>
                <a:cs typeface="Symbol"/>
              </a:rPr>
              <a:t></a:t>
            </a:r>
            <a:r>
              <a:rPr sz="2750" spc="10" dirty="0">
                <a:latin typeface="Times New Roman"/>
                <a:cs typeface="Times New Roman"/>
              </a:rPr>
              <a:t> 1 </a:t>
            </a:r>
            <a:r>
              <a:rPr sz="2750" spc="10" dirty="0">
                <a:latin typeface="Symbol"/>
                <a:cs typeface="Symbol"/>
              </a:rPr>
              <a:t></a:t>
            </a:r>
            <a:r>
              <a:rPr sz="2750" spc="-415" dirty="0">
                <a:latin typeface="Times New Roman"/>
                <a:cs typeface="Times New Roman"/>
              </a:rPr>
              <a:t> </a:t>
            </a:r>
            <a:r>
              <a:rPr sz="4125" spc="44" baseline="-43434" dirty="0">
                <a:latin typeface="Times New Roman"/>
                <a:cs typeface="Times New Roman"/>
              </a:rPr>
              <a:t>2</a:t>
            </a:r>
            <a:r>
              <a:rPr sz="4125" i="1" spc="44" baseline="-43434" dirty="0">
                <a:latin typeface="Times New Roman"/>
                <a:cs typeface="Times New Roman"/>
              </a:rPr>
              <a:t>h</a:t>
            </a:r>
            <a:endParaRPr sz="4125" baseline="-43434">
              <a:latin typeface="Times New Roman"/>
              <a:cs typeface="Times New Roman"/>
            </a:endParaRPr>
          </a:p>
        </p:txBody>
      </p:sp>
      <p:sp>
        <p:nvSpPr>
          <p:cNvPr id="13" name="object 13"/>
          <p:cNvSpPr txBox="1"/>
          <p:nvPr/>
        </p:nvSpPr>
        <p:spPr>
          <a:xfrm>
            <a:off x="6370485" y="2637790"/>
            <a:ext cx="1671320" cy="823594"/>
          </a:xfrm>
          <a:prstGeom prst="rect">
            <a:avLst/>
          </a:prstGeom>
        </p:spPr>
        <p:txBody>
          <a:bodyPr vert="horz" wrap="square" lIns="0" tIns="0" rIns="0" bIns="0" rtlCol="0">
            <a:spAutoFit/>
          </a:bodyPr>
          <a:lstStyle/>
          <a:p>
            <a:pPr algn="r">
              <a:lnSpc>
                <a:spcPct val="100000"/>
              </a:lnSpc>
            </a:pPr>
            <a:r>
              <a:rPr sz="1600" i="1" dirty="0">
                <a:latin typeface="Times New Roman"/>
                <a:cs typeface="Times New Roman"/>
              </a:rPr>
              <a:t>f</a:t>
            </a:r>
            <a:endParaRPr sz="1600">
              <a:latin typeface="Times New Roman"/>
              <a:cs typeface="Times New Roman"/>
            </a:endParaRPr>
          </a:p>
          <a:p>
            <a:pPr>
              <a:lnSpc>
                <a:spcPct val="100000"/>
              </a:lnSpc>
              <a:spcBef>
                <a:spcPts val="780"/>
              </a:spcBef>
            </a:pPr>
            <a:r>
              <a:rPr sz="2750" spc="10" dirty="0">
                <a:latin typeface="Times New Roman"/>
                <a:cs typeface="Times New Roman"/>
              </a:rPr>
              <a:t>0 </a:t>
            </a:r>
            <a:r>
              <a:rPr sz="2750" spc="10" dirty="0">
                <a:latin typeface="Symbol"/>
                <a:cs typeface="Symbol"/>
              </a:rPr>
              <a:t></a:t>
            </a:r>
            <a:r>
              <a:rPr sz="2750" spc="10" dirty="0">
                <a:latin typeface="Times New Roman"/>
                <a:cs typeface="Times New Roman"/>
              </a:rPr>
              <a:t> </a:t>
            </a:r>
            <a:r>
              <a:rPr sz="2750" i="1" spc="40" dirty="0">
                <a:latin typeface="Times New Roman"/>
                <a:cs typeface="Times New Roman"/>
              </a:rPr>
              <a:t>A</a:t>
            </a:r>
            <a:r>
              <a:rPr sz="2400" i="1" spc="60" baseline="-24305" dirty="0">
                <a:latin typeface="Times New Roman"/>
                <a:cs typeface="Times New Roman"/>
              </a:rPr>
              <a:t>f  </a:t>
            </a:r>
            <a:r>
              <a:rPr sz="2750" spc="10" dirty="0">
                <a:latin typeface="Symbol"/>
                <a:cs typeface="Symbol"/>
              </a:rPr>
              <a:t></a:t>
            </a:r>
            <a:r>
              <a:rPr sz="2750" spc="-430" dirty="0">
                <a:latin typeface="Times New Roman"/>
                <a:cs typeface="Times New Roman"/>
              </a:rPr>
              <a:t> </a:t>
            </a:r>
            <a:r>
              <a:rPr sz="2750" spc="10" dirty="0">
                <a:latin typeface="Times New Roman"/>
                <a:cs typeface="Times New Roman"/>
              </a:rPr>
              <a:t>1</a:t>
            </a:r>
            <a:endParaRPr sz="2750">
              <a:latin typeface="Times New Roman"/>
              <a:cs typeface="Times New Roman"/>
            </a:endParaRPr>
          </a:p>
        </p:txBody>
      </p:sp>
      <p:sp>
        <p:nvSpPr>
          <p:cNvPr id="14" name="object 14"/>
          <p:cNvSpPr/>
          <p:nvPr/>
        </p:nvSpPr>
        <p:spPr>
          <a:xfrm>
            <a:off x="6324600" y="1875040"/>
            <a:ext cx="1879600" cy="1676400"/>
          </a:xfrm>
          <a:custGeom>
            <a:avLst/>
            <a:gdLst/>
            <a:ahLst/>
            <a:cxnLst/>
            <a:rect l="l" t="t" r="r" b="b"/>
            <a:pathLst>
              <a:path w="1879600" h="1676400">
                <a:moveTo>
                  <a:pt x="0" y="0"/>
                </a:moveTo>
                <a:lnTo>
                  <a:pt x="1879600" y="0"/>
                </a:lnTo>
                <a:lnTo>
                  <a:pt x="1879600" y="1676400"/>
                </a:lnTo>
                <a:lnTo>
                  <a:pt x="0" y="1676400"/>
                </a:lnTo>
                <a:lnTo>
                  <a:pt x="0" y="0"/>
                </a:lnTo>
                <a:close/>
              </a:path>
            </a:pathLst>
          </a:custGeom>
          <a:ln w="25400">
            <a:solidFill>
              <a:srgbClr val="000000"/>
            </a:solidFill>
          </a:ln>
        </p:spPr>
        <p:txBody>
          <a:bodyPr wrap="square" lIns="0" tIns="0" rIns="0" bIns="0" rtlCol="0"/>
          <a:lstStyle/>
          <a:p>
            <a:endParaRPr/>
          </a:p>
        </p:txBody>
      </p:sp>
      <p:pic>
        <p:nvPicPr>
          <p:cNvPr id="18" name="Picture 8"/>
          <p:cNvPicPr>
            <a:picLocks noChangeAspect="1" noChangeArrowheads="1"/>
          </p:cNvPicPr>
          <p:nvPr/>
        </p:nvPicPr>
        <p:blipFill>
          <a:blip r:embed="rId3"/>
          <a:srcRect/>
          <a:stretch>
            <a:fillRect/>
          </a:stretch>
        </p:blipFill>
        <p:spPr bwMode="auto">
          <a:xfrm>
            <a:off x="1928794" y="4786322"/>
            <a:ext cx="5032375" cy="1597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01195" y="1391920"/>
            <a:ext cx="7813040" cy="492443"/>
          </a:xfrm>
          <a:prstGeom prst="rect">
            <a:avLst/>
          </a:prstGeom>
        </p:spPr>
        <p:txBody>
          <a:bodyPr vert="horz" wrap="square" lIns="0" tIns="0" rIns="0" bIns="0" rtlCol="0">
            <a:spAutoFit/>
          </a:bodyPr>
          <a:lstStyle/>
          <a:p>
            <a:pPr marL="354965" marR="5080" indent="-342265" algn="just">
              <a:lnSpc>
                <a:spcPct val="100000"/>
              </a:lnSpc>
              <a:buFont typeface="Arial"/>
              <a:buChar char="•"/>
              <a:tabLst>
                <a:tab pos="355600" algn="l"/>
              </a:tabLst>
            </a:pPr>
            <a:endParaRPr sz="3200" dirty="0">
              <a:latin typeface="Calibri"/>
              <a:cs typeface="Calibri"/>
            </a:endParaRPr>
          </a:p>
        </p:txBody>
      </p:sp>
      <p:grpSp>
        <p:nvGrpSpPr>
          <p:cNvPr id="2" name="Group 9"/>
          <p:cNvGrpSpPr>
            <a:grpSpLocks/>
          </p:cNvGrpSpPr>
          <p:nvPr/>
        </p:nvGrpSpPr>
        <p:grpSpPr bwMode="auto">
          <a:xfrm>
            <a:off x="2286000" y="2362200"/>
            <a:ext cx="3810000" cy="762000"/>
            <a:chOff x="1344" y="1488"/>
            <a:chExt cx="2400" cy="480"/>
          </a:xfrm>
        </p:grpSpPr>
        <p:sp>
          <p:nvSpPr>
            <p:cNvPr id="55" name="Line 4"/>
            <p:cNvSpPr>
              <a:spLocks noChangeShapeType="1"/>
            </p:cNvSpPr>
            <p:nvPr/>
          </p:nvSpPr>
          <p:spPr bwMode="auto">
            <a:xfrm>
              <a:off x="2544" y="1488"/>
              <a:ext cx="0" cy="192"/>
            </a:xfrm>
            <a:prstGeom prst="line">
              <a:avLst/>
            </a:prstGeom>
            <a:noFill/>
            <a:ln w="952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56" name="Line 5"/>
            <p:cNvSpPr>
              <a:spLocks noChangeShapeType="1"/>
            </p:cNvSpPr>
            <p:nvPr/>
          </p:nvSpPr>
          <p:spPr bwMode="auto">
            <a:xfrm>
              <a:off x="2544" y="1680"/>
              <a:ext cx="1200" cy="0"/>
            </a:xfrm>
            <a:prstGeom prst="line">
              <a:avLst/>
            </a:prstGeom>
            <a:noFill/>
            <a:ln w="952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57" name="Line 6"/>
            <p:cNvSpPr>
              <a:spLocks noChangeShapeType="1"/>
            </p:cNvSpPr>
            <p:nvPr/>
          </p:nvSpPr>
          <p:spPr bwMode="auto">
            <a:xfrm>
              <a:off x="3744" y="1680"/>
              <a:ext cx="0" cy="288"/>
            </a:xfrm>
            <a:prstGeom prst="line">
              <a:avLst/>
            </a:prstGeom>
            <a:noFill/>
            <a:ln w="952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58" name="Line 7"/>
            <p:cNvSpPr>
              <a:spLocks noChangeShapeType="1"/>
            </p:cNvSpPr>
            <p:nvPr/>
          </p:nvSpPr>
          <p:spPr bwMode="auto">
            <a:xfrm>
              <a:off x="1344" y="1680"/>
              <a:ext cx="0" cy="288"/>
            </a:xfrm>
            <a:prstGeom prst="line">
              <a:avLst/>
            </a:prstGeom>
            <a:noFill/>
            <a:ln w="952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59" name="Line 8"/>
            <p:cNvSpPr>
              <a:spLocks noChangeShapeType="1"/>
            </p:cNvSpPr>
            <p:nvPr/>
          </p:nvSpPr>
          <p:spPr bwMode="auto">
            <a:xfrm>
              <a:off x="1344" y="1680"/>
              <a:ext cx="1200" cy="0"/>
            </a:xfrm>
            <a:prstGeom prst="line">
              <a:avLst/>
            </a:prstGeom>
            <a:noFill/>
            <a:ln w="952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sp>
        <p:nvSpPr>
          <p:cNvPr id="60" name="Rectangle 10"/>
          <p:cNvSpPr>
            <a:spLocks noChangeArrowheads="1"/>
          </p:cNvSpPr>
          <p:nvPr/>
        </p:nvSpPr>
        <p:spPr bwMode="auto">
          <a:xfrm>
            <a:off x="5384800" y="3108325"/>
            <a:ext cx="1377300" cy="1015663"/>
          </a:xfrm>
          <a:prstGeom prst="rect">
            <a:avLst/>
          </a:prstGeom>
          <a:noFill/>
          <a:ln w="9525">
            <a:noFill/>
            <a:miter lim="800000"/>
            <a:headEnd/>
            <a:tailEnd/>
          </a:ln>
        </p:spPr>
        <p:txBody>
          <a:bodyPr wrap="squar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Dry etching</a:t>
            </a:r>
          </a:p>
          <a:p>
            <a:pPr marL="0" marR="0" lvl="0" indent="0" algn="ctr" defTabSz="914400" eaLnBrk="1" fontAlgn="auto" latinLnBrk="0" hangingPunct="1">
              <a:lnSpc>
                <a:spcPct val="100000"/>
              </a:lnSpc>
              <a:spcBef>
                <a:spcPts val="0"/>
              </a:spcBef>
              <a:spcAft>
                <a:spcPts val="0"/>
              </a:spcAft>
              <a:buClrTx/>
              <a:buSzTx/>
              <a:buFontTx/>
              <a:buNone/>
              <a:tabLst/>
              <a:defRPr/>
            </a:pPr>
            <a:r>
              <a:rPr lang="en-US" sz="2000" kern="0" dirty="0" smtClean="0">
                <a:solidFill>
                  <a:sysClr val="windowText" lastClr="000000"/>
                </a:solidFill>
              </a:rPr>
              <a:t>(anisotropic)</a:t>
            </a:r>
            <a:endParaRPr kumimoji="0" lang="en-US" sz="2000" b="0" i="0" u="none" strike="noStrike" kern="0" cap="none" spc="0" normalizeH="0" baseline="0" noProof="0" dirty="0" smtClean="0">
              <a:ln>
                <a:noFill/>
              </a:ln>
              <a:solidFill>
                <a:sysClr val="windowText" lastClr="000000"/>
              </a:solidFill>
              <a:effectLst/>
              <a:uLnTx/>
              <a:uFillTx/>
            </a:endParaRPr>
          </a:p>
        </p:txBody>
      </p:sp>
      <p:sp>
        <p:nvSpPr>
          <p:cNvPr id="61" name="Rectangle 11"/>
          <p:cNvSpPr>
            <a:spLocks noChangeArrowheads="1"/>
          </p:cNvSpPr>
          <p:nvPr/>
        </p:nvSpPr>
        <p:spPr bwMode="auto">
          <a:xfrm>
            <a:off x="3428992" y="4429132"/>
            <a:ext cx="2027238" cy="701675"/>
          </a:xfrm>
          <a:prstGeom prst="rect">
            <a:avLst/>
          </a:prstGeom>
          <a:noFill/>
          <a:ln w="9525">
            <a:noFill/>
            <a:miter lim="800000"/>
            <a:headEnd/>
            <a:tailEnd/>
          </a:ln>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chemical plasma</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etching</a:t>
            </a:r>
          </a:p>
        </p:txBody>
      </p:sp>
      <p:sp>
        <p:nvSpPr>
          <p:cNvPr id="62" name="Rectangle 12"/>
          <p:cNvSpPr>
            <a:spLocks noChangeArrowheads="1"/>
          </p:cNvSpPr>
          <p:nvPr/>
        </p:nvSpPr>
        <p:spPr bwMode="auto">
          <a:xfrm>
            <a:off x="5857884" y="4572008"/>
            <a:ext cx="584192" cy="396875"/>
          </a:xfrm>
          <a:prstGeom prst="rect">
            <a:avLst/>
          </a:prstGeom>
          <a:noFill/>
          <a:ln w="9525">
            <a:noFill/>
            <a:miter lim="800000"/>
            <a:headEnd/>
            <a:tailEnd/>
          </a:ln>
        </p:spPr>
        <p:txBody>
          <a:bodyPr wrap="square">
            <a:spAutoFit/>
          </a:bodyPr>
          <a:lstStyle/>
          <a:p>
            <a:pPr marL="0" marR="0" lvl="3" indent="0" algn="l" defTabSz="914400" eaLnBrk="1" fontAlgn="auto" latinLnBrk="0" hangingPunct="1">
              <a:lnSpc>
                <a:spcPct val="100000"/>
              </a:lnSpc>
              <a:spcBef>
                <a:spcPct val="20000"/>
              </a:spcBef>
              <a:spcAft>
                <a:spcPts val="0"/>
              </a:spcAft>
              <a:buClr>
                <a:srgbClr val="FFCF01"/>
              </a:buClr>
              <a:buSzPct val="55000"/>
              <a:buFont typeface="Wingdings" pitchFamily="2" charset="2"/>
              <a:buNone/>
              <a:tabLst/>
              <a:defRPr/>
            </a:pPr>
            <a:r>
              <a:rPr kumimoji="0" lang="en-US" sz="2000" b="0" i="0" u="none" strike="noStrike" kern="0" cap="none" spc="0" normalizeH="0" baseline="0" noProof="0" dirty="0" smtClean="0">
                <a:ln>
                  <a:noFill/>
                </a:ln>
                <a:solidFill>
                  <a:sysClr val="windowText" lastClr="000000"/>
                </a:solidFill>
                <a:effectLst/>
                <a:uLnTx/>
                <a:uFillTx/>
              </a:rPr>
              <a:t>RIE</a:t>
            </a:r>
          </a:p>
        </p:txBody>
      </p:sp>
      <p:sp>
        <p:nvSpPr>
          <p:cNvPr id="64" name="Line 14"/>
          <p:cNvSpPr>
            <a:spLocks noChangeShapeType="1"/>
          </p:cNvSpPr>
          <p:nvPr/>
        </p:nvSpPr>
        <p:spPr bwMode="auto">
          <a:xfrm>
            <a:off x="4572000" y="3929066"/>
            <a:ext cx="3200400" cy="0"/>
          </a:xfrm>
          <a:prstGeom prst="line">
            <a:avLst/>
          </a:prstGeom>
          <a:noFill/>
          <a:ln w="952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5" name="Line 15"/>
          <p:cNvSpPr>
            <a:spLocks noChangeShapeType="1"/>
          </p:cNvSpPr>
          <p:nvPr/>
        </p:nvSpPr>
        <p:spPr bwMode="auto">
          <a:xfrm>
            <a:off x="4572000" y="3929066"/>
            <a:ext cx="0" cy="457200"/>
          </a:xfrm>
          <a:prstGeom prst="line">
            <a:avLst/>
          </a:prstGeom>
          <a:noFill/>
          <a:ln w="952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7" name="Line 17"/>
          <p:cNvSpPr>
            <a:spLocks noChangeShapeType="1"/>
          </p:cNvSpPr>
          <p:nvPr/>
        </p:nvSpPr>
        <p:spPr bwMode="auto">
          <a:xfrm>
            <a:off x="7786710" y="3929066"/>
            <a:ext cx="0" cy="457200"/>
          </a:xfrm>
          <a:prstGeom prst="line">
            <a:avLst/>
          </a:prstGeom>
          <a:noFill/>
          <a:ln w="952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8" name="Rectangle 18"/>
          <p:cNvSpPr>
            <a:spLocks noChangeArrowheads="1"/>
          </p:cNvSpPr>
          <p:nvPr/>
        </p:nvSpPr>
        <p:spPr bwMode="auto">
          <a:xfrm>
            <a:off x="6864350" y="4500570"/>
            <a:ext cx="2279650" cy="701675"/>
          </a:xfrm>
          <a:prstGeom prst="rect">
            <a:avLst/>
          </a:prstGeom>
          <a:noFill/>
          <a:ln w="9525">
            <a:noFill/>
            <a:miter lim="800000"/>
            <a:headEnd/>
            <a:tailEnd/>
          </a:ln>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Physical etching or</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Ion milling</a:t>
            </a:r>
          </a:p>
        </p:txBody>
      </p:sp>
      <p:sp>
        <p:nvSpPr>
          <p:cNvPr id="69" name="Rectangle 19"/>
          <p:cNvSpPr>
            <a:spLocks noChangeArrowheads="1"/>
          </p:cNvSpPr>
          <p:nvPr/>
        </p:nvSpPr>
        <p:spPr bwMode="auto">
          <a:xfrm>
            <a:off x="1519238" y="3108325"/>
            <a:ext cx="1508746" cy="707886"/>
          </a:xfrm>
          <a:prstGeom prst="rect">
            <a:avLst/>
          </a:prstGeom>
          <a:noFill/>
          <a:ln w="9525">
            <a:noFill/>
            <a:miter lim="800000"/>
            <a:headEnd/>
            <a:tailEnd/>
          </a:ln>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Wet etching</a:t>
            </a:r>
          </a:p>
          <a:p>
            <a:pPr marL="0" marR="0" lvl="0" indent="0" algn="l" defTabSz="914400" eaLnBrk="1" fontAlgn="auto" latinLnBrk="0" hangingPunct="1">
              <a:lnSpc>
                <a:spcPct val="100000"/>
              </a:lnSpc>
              <a:spcBef>
                <a:spcPts val="0"/>
              </a:spcBef>
              <a:spcAft>
                <a:spcPts val="0"/>
              </a:spcAft>
              <a:buClrTx/>
              <a:buSzTx/>
              <a:buFontTx/>
              <a:buNone/>
              <a:tabLst/>
              <a:defRPr/>
            </a:pPr>
            <a:r>
              <a:rPr lang="en-US" sz="2000" kern="0" dirty="0" smtClean="0">
                <a:solidFill>
                  <a:sysClr val="windowText" lastClr="000000"/>
                </a:solidFill>
              </a:rPr>
              <a:t>(isotropic)</a:t>
            </a:r>
            <a:endParaRPr kumimoji="0" lang="en-US" sz="2000" b="0" i="0" u="none" strike="noStrike" kern="0" cap="none" spc="0" normalizeH="0" baseline="0" noProof="0" dirty="0" smtClean="0">
              <a:ln>
                <a:noFill/>
              </a:ln>
              <a:solidFill>
                <a:sysClr val="windowText" lastClr="000000"/>
              </a:solidFill>
              <a:effectLst/>
              <a:uLnTx/>
              <a:uFillTx/>
            </a:endParaRPr>
          </a:p>
        </p:txBody>
      </p:sp>
      <p:sp>
        <p:nvSpPr>
          <p:cNvPr id="70" name="Rectangle 69"/>
          <p:cNvSpPr/>
          <p:nvPr/>
        </p:nvSpPr>
        <p:spPr>
          <a:xfrm>
            <a:off x="3786182" y="2000240"/>
            <a:ext cx="871649" cy="369332"/>
          </a:xfrm>
          <a:prstGeom prst="rect">
            <a:avLst/>
          </a:prstGeom>
        </p:spPr>
        <p:txBody>
          <a:bodyPr wrap="none">
            <a:spAutoFit/>
          </a:bodyPr>
          <a:lstStyle/>
          <a:p>
            <a:r>
              <a:rPr lang="en-US" dirty="0" smtClean="0"/>
              <a:t>Etching</a:t>
            </a:r>
            <a:endParaRPr lang="en-US" dirty="0"/>
          </a:p>
        </p:txBody>
      </p:sp>
      <p:cxnSp>
        <p:nvCxnSpPr>
          <p:cNvPr id="72" name="Straight Connector 71"/>
          <p:cNvCxnSpPr/>
          <p:nvPr/>
        </p:nvCxnSpPr>
        <p:spPr>
          <a:xfrm rot="5400000">
            <a:off x="5786446" y="4214818"/>
            <a:ext cx="57150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2500298" y="642918"/>
            <a:ext cx="3627660" cy="707886"/>
          </a:xfrm>
          <a:prstGeom prst="rect">
            <a:avLst/>
          </a:prstGeom>
        </p:spPr>
        <p:txBody>
          <a:bodyPr wrap="none">
            <a:spAutoFit/>
          </a:bodyPr>
          <a:lstStyle/>
          <a:p>
            <a:r>
              <a:rPr lang="en-US" sz="4000" u="sng" spc="15" dirty="0" smtClean="0">
                <a:latin typeface="Times New Roman"/>
                <a:cs typeface="Times New Roman"/>
              </a:rPr>
              <a:t>Types of etching</a:t>
            </a:r>
            <a:endParaRPr lang="en-US" sz="4000" u="sng"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8"/>
            <a:ext cx="8229600" cy="677108"/>
          </a:xfrm>
          <a:prstGeom prst="rect">
            <a:avLst/>
          </a:prstGeom>
        </p:spPr>
        <p:txBody>
          <a:bodyPr vert="horz" wrap="square" lIns="0" tIns="0" rIns="0" bIns="0" rtlCol="0">
            <a:spAutoFit/>
          </a:bodyPr>
          <a:lstStyle/>
          <a:p>
            <a:pPr marL="1135380">
              <a:lnSpc>
                <a:spcPct val="100000"/>
              </a:lnSpc>
            </a:pPr>
            <a:r>
              <a:rPr u="sng" spc="-10" dirty="0"/>
              <a:t>Problem </a:t>
            </a:r>
            <a:r>
              <a:rPr u="sng" dirty="0"/>
              <a:t>of </a:t>
            </a:r>
            <a:r>
              <a:rPr u="sng" spc="-55" dirty="0"/>
              <a:t>Wet</a:t>
            </a:r>
            <a:r>
              <a:rPr u="sng" spc="-110" dirty="0"/>
              <a:t> </a:t>
            </a:r>
            <a:r>
              <a:rPr u="sng" spc="-15" dirty="0"/>
              <a:t>Etching</a:t>
            </a:r>
          </a:p>
        </p:txBody>
      </p:sp>
      <p:sp>
        <p:nvSpPr>
          <p:cNvPr id="3" name="object 3"/>
          <p:cNvSpPr/>
          <p:nvPr/>
        </p:nvSpPr>
        <p:spPr>
          <a:xfrm>
            <a:off x="1453007" y="1605407"/>
            <a:ext cx="6248400" cy="2665984"/>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526539" y="4423437"/>
            <a:ext cx="2835275" cy="836930"/>
          </a:xfrm>
          <a:prstGeom prst="rect">
            <a:avLst/>
          </a:prstGeom>
        </p:spPr>
        <p:txBody>
          <a:bodyPr vert="horz" wrap="square" lIns="0" tIns="0" rIns="0" bIns="0" rtlCol="0">
            <a:spAutoFit/>
          </a:bodyPr>
          <a:lstStyle/>
          <a:p>
            <a:pPr marL="545465" marR="5080" indent="-533400">
              <a:lnSpc>
                <a:spcPct val="110600"/>
              </a:lnSpc>
            </a:pPr>
            <a:r>
              <a:rPr sz="2400" spc="-10" dirty="0">
                <a:latin typeface="Calibri"/>
                <a:cs typeface="Calibri"/>
              </a:rPr>
              <a:t>Isotropic</a:t>
            </a:r>
            <a:r>
              <a:rPr sz="2400" spc="-90" dirty="0">
                <a:latin typeface="Calibri"/>
                <a:cs typeface="Calibri"/>
              </a:rPr>
              <a:t> </a:t>
            </a:r>
            <a:r>
              <a:rPr sz="2400" spc="-5" dirty="0">
                <a:latin typeface="Calibri"/>
                <a:cs typeface="Calibri"/>
              </a:rPr>
              <a:t>Phenomenon  </a:t>
            </a:r>
            <a:r>
              <a:rPr sz="2400" spc="-25" dirty="0">
                <a:latin typeface="Calibri"/>
                <a:cs typeface="Calibri"/>
              </a:rPr>
              <a:t>(Wet</a:t>
            </a:r>
            <a:r>
              <a:rPr sz="2400" spc="-100" dirty="0">
                <a:latin typeface="Calibri"/>
                <a:cs typeface="Calibri"/>
              </a:rPr>
              <a:t> </a:t>
            </a:r>
            <a:r>
              <a:rPr sz="2400" spc="-10" dirty="0">
                <a:latin typeface="Calibri"/>
                <a:cs typeface="Calibri"/>
              </a:rPr>
              <a:t>Etching)</a:t>
            </a:r>
            <a:endParaRPr sz="2400">
              <a:latin typeface="Calibri"/>
              <a:cs typeface="Calibri"/>
            </a:endParaRPr>
          </a:p>
        </p:txBody>
      </p:sp>
      <p:sp>
        <p:nvSpPr>
          <p:cNvPr id="6" name="object 6"/>
          <p:cNvSpPr txBox="1"/>
          <p:nvPr/>
        </p:nvSpPr>
        <p:spPr>
          <a:xfrm>
            <a:off x="8425688" y="6463728"/>
            <a:ext cx="180975" cy="177800"/>
          </a:xfrm>
          <a:prstGeom prst="rect">
            <a:avLst/>
          </a:prstGeom>
        </p:spPr>
        <p:txBody>
          <a:bodyPr vert="horz" wrap="square" lIns="0" tIns="0" rIns="0" bIns="0" rtlCol="0">
            <a:spAutoFit/>
          </a:bodyPr>
          <a:lstStyle/>
          <a:p>
            <a:pPr marL="12700">
              <a:lnSpc>
                <a:spcPts val="1240"/>
              </a:lnSpc>
            </a:pPr>
            <a:r>
              <a:rPr sz="1200" dirty="0">
                <a:solidFill>
                  <a:srgbClr val="8A8A8A"/>
                </a:solidFill>
                <a:latin typeface="Calibri"/>
                <a:cs typeface="Calibri"/>
              </a:rPr>
              <a:t>10</a:t>
            </a:r>
            <a:endParaRPr sz="1200">
              <a:latin typeface="Calibri"/>
              <a:cs typeface="Calibri"/>
            </a:endParaRPr>
          </a:p>
        </p:txBody>
      </p:sp>
      <p:sp>
        <p:nvSpPr>
          <p:cNvPr id="5" name="object 5"/>
          <p:cNvSpPr txBox="1"/>
          <p:nvPr/>
        </p:nvSpPr>
        <p:spPr>
          <a:xfrm>
            <a:off x="4688535" y="4415147"/>
            <a:ext cx="3166745" cy="815975"/>
          </a:xfrm>
          <a:prstGeom prst="rect">
            <a:avLst/>
          </a:prstGeom>
        </p:spPr>
        <p:txBody>
          <a:bodyPr vert="horz" wrap="square" lIns="0" tIns="0" rIns="0" bIns="0" rtlCol="0">
            <a:spAutoFit/>
          </a:bodyPr>
          <a:lstStyle/>
          <a:p>
            <a:pPr marL="889000" marR="5080" indent="-876935">
              <a:lnSpc>
                <a:spcPct val="107700"/>
              </a:lnSpc>
            </a:pPr>
            <a:r>
              <a:rPr sz="2400" spc="-10" dirty="0">
                <a:latin typeface="Calibri"/>
                <a:cs typeface="Calibri"/>
              </a:rPr>
              <a:t>Anisotropic </a:t>
            </a:r>
            <a:r>
              <a:rPr sz="2400" spc="-5" dirty="0">
                <a:latin typeface="Calibri"/>
                <a:cs typeface="Calibri"/>
              </a:rPr>
              <a:t>Phenomenon  </a:t>
            </a:r>
            <a:r>
              <a:rPr sz="2400" dirty="0">
                <a:latin typeface="Calibri"/>
                <a:cs typeface="Calibri"/>
              </a:rPr>
              <a:t>(Dry</a:t>
            </a:r>
            <a:r>
              <a:rPr sz="2400" spc="-100" dirty="0">
                <a:latin typeface="Calibri"/>
                <a:cs typeface="Calibri"/>
              </a:rPr>
              <a:t> </a:t>
            </a:r>
            <a:r>
              <a:rPr sz="2400" spc="-10" dirty="0">
                <a:latin typeface="Calibri"/>
                <a:cs typeface="Calibri"/>
              </a:rPr>
              <a:t>Etching)</a:t>
            </a:r>
            <a:endParaRPr sz="2400">
              <a:latin typeface="Calibri"/>
              <a:cs typeface="Calibri"/>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8"/>
            <a:ext cx="8229600" cy="677108"/>
          </a:xfrm>
          <a:prstGeom prst="rect">
            <a:avLst/>
          </a:prstGeom>
        </p:spPr>
        <p:txBody>
          <a:bodyPr vert="horz" wrap="square" lIns="0" tIns="0" rIns="0" bIns="0" rtlCol="0">
            <a:spAutoFit/>
          </a:bodyPr>
          <a:lstStyle/>
          <a:p>
            <a:pPr marL="2525395" algn="l">
              <a:lnSpc>
                <a:spcPct val="100000"/>
              </a:lnSpc>
            </a:pPr>
            <a:r>
              <a:rPr lang="en-US" u="sng" spc="5" dirty="0" smtClean="0"/>
              <a:t>  </a:t>
            </a:r>
            <a:r>
              <a:rPr u="sng" spc="5" smtClean="0"/>
              <a:t>Dry</a:t>
            </a:r>
            <a:r>
              <a:rPr u="sng" spc="-105" smtClean="0"/>
              <a:t> </a:t>
            </a:r>
            <a:r>
              <a:rPr u="sng" spc="-15" dirty="0"/>
              <a:t>Etching</a:t>
            </a:r>
          </a:p>
        </p:txBody>
      </p:sp>
      <p:sp>
        <p:nvSpPr>
          <p:cNvPr id="3" name="object 3"/>
          <p:cNvSpPr txBox="1">
            <a:spLocks noGrp="1"/>
          </p:cNvSpPr>
          <p:nvPr>
            <p:ph type="body" idx="1"/>
          </p:nvPr>
        </p:nvSpPr>
        <p:spPr>
          <a:xfrm>
            <a:off x="457200" y="1600200"/>
            <a:ext cx="8229600" cy="3634328"/>
          </a:xfrm>
          <a:prstGeom prst="rect">
            <a:avLst/>
          </a:prstGeom>
        </p:spPr>
        <p:txBody>
          <a:bodyPr vert="horz" wrap="square" lIns="0" tIns="0" rIns="0" bIns="0" rtlCol="0">
            <a:spAutoFit/>
          </a:bodyPr>
          <a:lstStyle/>
          <a:p>
            <a:pPr marL="354330" marR="5080" indent="-341630" algn="just">
              <a:lnSpc>
                <a:spcPct val="100000"/>
              </a:lnSpc>
              <a:buFont typeface="Arial"/>
              <a:buChar char="•"/>
              <a:tabLst>
                <a:tab pos="355600" algn="l"/>
              </a:tabLst>
            </a:pPr>
            <a:r>
              <a:rPr spc="-5" dirty="0"/>
              <a:t>Gaseous </a:t>
            </a:r>
            <a:r>
              <a:rPr spc="-20" dirty="0"/>
              <a:t>form </a:t>
            </a:r>
            <a:r>
              <a:rPr spc="-10" dirty="0"/>
              <a:t>can obtain </a:t>
            </a:r>
            <a:r>
              <a:rPr dirty="0"/>
              <a:t>highly </a:t>
            </a:r>
            <a:r>
              <a:rPr spc="-10" dirty="0"/>
              <a:t>anisotropic  etching profiles, </a:t>
            </a:r>
            <a:r>
              <a:rPr dirty="0"/>
              <a:t>mainly </a:t>
            </a:r>
            <a:r>
              <a:rPr spc="-15" dirty="0"/>
              <a:t>avoid </a:t>
            </a:r>
            <a:r>
              <a:rPr dirty="0"/>
              <a:t>the </a:t>
            </a:r>
            <a:r>
              <a:rPr spc="-10" dirty="0"/>
              <a:t>undercutting  problem </a:t>
            </a:r>
            <a:r>
              <a:rPr dirty="0"/>
              <a:t>of </a:t>
            </a:r>
            <a:r>
              <a:rPr spc="-15" dirty="0"/>
              <a:t>wet</a:t>
            </a:r>
            <a:r>
              <a:rPr spc="-65" dirty="0"/>
              <a:t> </a:t>
            </a:r>
            <a:r>
              <a:rPr spc="-10" dirty="0"/>
              <a:t>etching.</a:t>
            </a:r>
          </a:p>
          <a:p>
            <a:pPr marL="355600" indent="-342900">
              <a:lnSpc>
                <a:spcPct val="100000"/>
              </a:lnSpc>
              <a:spcBef>
                <a:spcPts val="770"/>
              </a:spcBef>
              <a:buFont typeface="Arial"/>
              <a:buChar char="•"/>
              <a:tabLst>
                <a:tab pos="354965" algn="l"/>
                <a:tab pos="355600" algn="l"/>
              </a:tabLst>
            </a:pPr>
            <a:r>
              <a:rPr dirty="0"/>
              <a:t>Common </a:t>
            </a:r>
            <a:r>
              <a:rPr spc="-5" dirty="0"/>
              <a:t>used </a:t>
            </a:r>
            <a:r>
              <a:rPr dirty="0"/>
              <a:t>dry </a:t>
            </a:r>
            <a:r>
              <a:rPr spc="-10" dirty="0"/>
              <a:t>etching</a:t>
            </a:r>
            <a:r>
              <a:rPr spc="-35" dirty="0"/>
              <a:t> </a:t>
            </a:r>
            <a:r>
              <a:rPr spc="-5" dirty="0"/>
              <a:t>techniques:</a:t>
            </a:r>
          </a:p>
          <a:p>
            <a:pPr marL="756285" lvl="1" indent="-286385">
              <a:lnSpc>
                <a:spcPct val="100000"/>
              </a:lnSpc>
              <a:spcBef>
                <a:spcPts val="685"/>
              </a:spcBef>
              <a:buFont typeface="Arial"/>
              <a:buChar char="–"/>
              <a:tabLst>
                <a:tab pos="756920" algn="l"/>
              </a:tabLst>
            </a:pPr>
            <a:r>
              <a:rPr sz="2800" spc="-10" dirty="0">
                <a:latin typeface="Calibri"/>
                <a:cs typeface="Calibri"/>
              </a:rPr>
              <a:t>Plasma</a:t>
            </a:r>
            <a:r>
              <a:rPr sz="2800" spc="-55" dirty="0">
                <a:latin typeface="Calibri"/>
                <a:cs typeface="Calibri"/>
              </a:rPr>
              <a:t> </a:t>
            </a:r>
            <a:r>
              <a:rPr sz="2800" spc="-25" dirty="0">
                <a:latin typeface="Calibri"/>
                <a:cs typeface="Calibri"/>
              </a:rPr>
              <a:t>systems</a:t>
            </a:r>
            <a:endParaRPr sz="2800">
              <a:latin typeface="Calibri"/>
              <a:cs typeface="Calibri"/>
            </a:endParaRPr>
          </a:p>
          <a:p>
            <a:pPr marL="756285" lvl="1" indent="-286385">
              <a:lnSpc>
                <a:spcPct val="100000"/>
              </a:lnSpc>
              <a:spcBef>
                <a:spcPts val="670"/>
              </a:spcBef>
              <a:buFont typeface="Arial"/>
              <a:buChar char="–"/>
              <a:tabLst>
                <a:tab pos="756920" algn="l"/>
              </a:tabLst>
            </a:pPr>
            <a:r>
              <a:rPr sz="2800" spc="-5" dirty="0">
                <a:latin typeface="Calibri"/>
                <a:cs typeface="Calibri"/>
              </a:rPr>
              <a:t>Ion</a:t>
            </a:r>
            <a:r>
              <a:rPr sz="2800" spc="-100" dirty="0">
                <a:latin typeface="Calibri"/>
                <a:cs typeface="Calibri"/>
              </a:rPr>
              <a:t> </a:t>
            </a:r>
            <a:r>
              <a:rPr sz="2800" spc="-10" dirty="0">
                <a:latin typeface="Calibri"/>
                <a:cs typeface="Calibri"/>
              </a:rPr>
              <a:t>milling</a:t>
            </a:r>
            <a:endParaRPr sz="2800">
              <a:latin typeface="Calibri"/>
              <a:cs typeface="Calibri"/>
            </a:endParaRPr>
          </a:p>
          <a:p>
            <a:pPr marL="756285" lvl="1" indent="-286385">
              <a:lnSpc>
                <a:spcPct val="100000"/>
              </a:lnSpc>
              <a:spcBef>
                <a:spcPts val="670"/>
              </a:spcBef>
              <a:buFont typeface="Arial"/>
              <a:buChar char="–"/>
              <a:tabLst>
                <a:tab pos="756920" algn="l"/>
              </a:tabLst>
            </a:pPr>
            <a:r>
              <a:rPr sz="2800" spc="-15" dirty="0">
                <a:latin typeface="Calibri"/>
                <a:cs typeface="Calibri"/>
              </a:rPr>
              <a:t>Reactive </a:t>
            </a:r>
            <a:r>
              <a:rPr sz="2800" spc="-5">
                <a:latin typeface="Calibri"/>
                <a:cs typeface="Calibri"/>
              </a:rPr>
              <a:t>ion</a:t>
            </a:r>
            <a:r>
              <a:rPr sz="2800" spc="-45">
                <a:latin typeface="Calibri"/>
                <a:cs typeface="Calibri"/>
              </a:rPr>
              <a:t> </a:t>
            </a:r>
            <a:r>
              <a:rPr sz="2800" spc="-15" smtClean="0">
                <a:latin typeface="Calibri"/>
                <a:cs typeface="Calibri"/>
              </a:rPr>
              <a:t>etching</a:t>
            </a:r>
            <a:r>
              <a:rPr lang="en-US" sz="2800" spc="-15" dirty="0" smtClean="0">
                <a:latin typeface="Calibri"/>
                <a:cs typeface="Calibri"/>
              </a:rPr>
              <a:t>(RIE)</a:t>
            </a:r>
            <a:endParaRPr sz="2800">
              <a:latin typeface="Calibri"/>
              <a:cs typeface="Calibri"/>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Comparison</a:t>
            </a:r>
            <a:r>
              <a:rPr lang="en-US" dirty="0" smtClean="0"/>
              <a:t> </a:t>
            </a:r>
            <a:endParaRPr lang="en-US" dirty="0"/>
          </a:p>
        </p:txBody>
      </p:sp>
      <p:graphicFrame>
        <p:nvGraphicFramePr>
          <p:cNvPr id="4" name="Group 111"/>
          <p:cNvGraphicFramePr>
            <a:graphicFrameLocks noGrp="1"/>
          </p:cNvGraphicFramePr>
          <p:nvPr/>
        </p:nvGraphicFramePr>
        <p:xfrm>
          <a:off x="571472" y="1643050"/>
          <a:ext cx="7467600" cy="3780791"/>
        </p:xfrm>
        <a:graphic>
          <a:graphicData uri="http://schemas.openxmlformats.org/drawingml/2006/table">
            <a:tbl>
              <a:tblPr/>
              <a:tblGrid>
                <a:gridCol w="2036618"/>
                <a:gridCol w="2564630"/>
                <a:gridCol w="2866352"/>
              </a:tblGrid>
              <a:tr h="6096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Tahoma" pitchFamily="34" charset="0"/>
                        </a:rPr>
                        <a:t>Wet Etch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Tahoma" pitchFamily="34" charset="0"/>
                        </a:rPr>
                        <a:t>Dry Etch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rPr>
                        <a:t>Etch Profile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Isotropic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rPr>
                        <a:t>Anisotropic to isotropic, controllable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rPr>
                        <a:t>Etch rate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Acceptable, controllable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3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Selectivity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Acceptable, controllable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Equipment cost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 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High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Throughput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High (batch)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Acceptable, controllable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72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Chemical usage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rPr>
                        <a:t>Low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Rectangle 3"/>
          <p:cNvSpPr>
            <a:spLocks noGrp="1" noChangeArrowheads="1"/>
          </p:cNvSpPr>
          <p:nvPr>
            <p:ph type="body" idx="1"/>
          </p:nvPr>
        </p:nvSpPr>
        <p:spPr>
          <a:xfrm>
            <a:off x="304800" y="889000"/>
            <a:ext cx="8610600" cy="5105400"/>
          </a:xfrm>
        </p:spPr>
        <p:txBody>
          <a:bodyPr/>
          <a:lstStyle/>
          <a:p>
            <a:pPr algn="ctr">
              <a:lnSpc>
                <a:spcPct val="80000"/>
              </a:lnSpc>
              <a:buClr>
                <a:schemeClr val="tx1"/>
              </a:buClr>
              <a:buFont typeface="Wingdings" pitchFamily="2" charset="2"/>
              <a:buNone/>
            </a:pPr>
            <a:r>
              <a:rPr lang="en-US" sz="2400" b="1">
                <a:solidFill>
                  <a:schemeClr val="folHlink"/>
                </a:solidFill>
              </a:rPr>
              <a:t>Fick's Second Law</a:t>
            </a:r>
          </a:p>
          <a:p>
            <a:pPr>
              <a:lnSpc>
                <a:spcPct val="80000"/>
              </a:lnSpc>
              <a:buClr>
                <a:schemeClr val="tx1"/>
              </a:buClr>
              <a:buFont typeface="Wingdings" pitchFamily="2" charset="2"/>
              <a:buNone/>
            </a:pPr>
            <a:r>
              <a:rPr lang="en-US" sz="1600">
                <a:solidFill>
                  <a:srgbClr val="000000"/>
                </a:solidFill>
              </a:rPr>
              <a:t> </a:t>
            </a:r>
          </a:p>
          <a:p>
            <a:pPr algn="just">
              <a:lnSpc>
                <a:spcPct val="105000"/>
              </a:lnSpc>
              <a:buClr>
                <a:schemeClr val="tx1"/>
              </a:buClr>
              <a:buFontTx/>
              <a:buChar char="•"/>
            </a:pPr>
            <a:r>
              <a:rPr lang="en-US" sz="1600" b="1">
                <a:solidFill>
                  <a:srgbClr val="000000"/>
                </a:solidFill>
                <a:latin typeface="Arial" pitchFamily="34" charset="0"/>
              </a:rPr>
              <a:t>Fick's First Law does not consider the fact that the gradient and local concentration of the impurities in a material decreases with an increase in time, an aspect that's important to diffusion processes.  </a:t>
            </a:r>
          </a:p>
          <a:p>
            <a:pPr algn="just">
              <a:lnSpc>
                <a:spcPct val="105000"/>
              </a:lnSpc>
              <a:buClr>
                <a:schemeClr val="tx1"/>
              </a:buClr>
              <a:buFontTx/>
              <a:buNone/>
            </a:pPr>
            <a:endParaRPr lang="en-US" sz="1600" b="1">
              <a:solidFill>
                <a:srgbClr val="000000"/>
              </a:solidFill>
              <a:latin typeface="Arial" pitchFamily="34" charset="0"/>
            </a:endParaRPr>
          </a:p>
          <a:p>
            <a:pPr algn="just">
              <a:lnSpc>
                <a:spcPct val="105000"/>
              </a:lnSpc>
              <a:buClr>
                <a:schemeClr val="tx1"/>
              </a:buClr>
              <a:buFontTx/>
              <a:buChar char="•"/>
            </a:pPr>
            <a:r>
              <a:rPr lang="en-US" sz="1600" b="1">
                <a:solidFill>
                  <a:srgbClr val="000000"/>
                </a:solidFill>
                <a:latin typeface="Arial" pitchFamily="34" charset="0"/>
              </a:rPr>
              <a:t>The flux F1 of impurities entering a section of a bar with a concentration gradient is different from the flux F2 of impurities leaving the same section. </a:t>
            </a:r>
          </a:p>
          <a:p>
            <a:pPr algn="just">
              <a:lnSpc>
                <a:spcPct val="105000"/>
              </a:lnSpc>
              <a:buClr>
                <a:schemeClr val="tx1"/>
              </a:buClr>
              <a:buFontTx/>
              <a:buNone/>
            </a:pPr>
            <a:r>
              <a:rPr lang="en-US" sz="1600" b="1">
                <a:solidFill>
                  <a:srgbClr val="000000"/>
                </a:solidFill>
                <a:latin typeface="Arial" pitchFamily="34" charset="0"/>
              </a:rPr>
              <a:t>      </a:t>
            </a:r>
          </a:p>
          <a:p>
            <a:pPr algn="just">
              <a:lnSpc>
                <a:spcPct val="105000"/>
              </a:lnSpc>
              <a:buClr>
                <a:schemeClr val="tx1"/>
              </a:buClr>
              <a:buFontTx/>
              <a:buChar char="•"/>
            </a:pPr>
            <a:r>
              <a:rPr lang="en-US" sz="1600" b="1">
                <a:solidFill>
                  <a:srgbClr val="000000"/>
                </a:solidFill>
                <a:latin typeface="Arial" pitchFamily="34" charset="0"/>
              </a:rPr>
              <a:t>This is </a:t>
            </a:r>
            <a:r>
              <a:rPr lang="en-US" sz="1600" b="1">
                <a:solidFill>
                  <a:schemeClr val="hlink"/>
                </a:solidFill>
                <a:latin typeface="Arial" pitchFamily="34" charset="0"/>
              </a:rPr>
              <a:t>Fick's Second Law</a:t>
            </a:r>
            <a:r>
              <a:rPr lang="en-US" sz="1600" b="1">
                <a:solidFill>
                  <a:srgbClr val="000000"/>
                </a:solidFill>
                <a:latin typeface="Arial" pitchFamily="34" charset="0"/>
              </a:rPr>
              <a:t>, which states that the change in impurity concentration over time is equal to the change in local diffusion flux, or</a:t>
            </a:r>
          </a:p>
          <a:p>
            <a:pPr>
              <a:lnSpc>
                <a:spcPct val="105000"/>
              </a:lnSpc>
              <a:buClr>
                <a:schemeClr val="tx1"/>
              </a:buClr>
              <a:buFont typeface="Wingdings" pitchFamily="2" charset="2"/>
              <a:buNone/>
            </a:pPr>
            <a:endParaRPr lang="en-US" sz="1600" b="1">
              <a:solidFill>
                <a:schemeClr val="hlink"/>
              </a:solidFill>
              <a:latin typeface="Arial" pitchFamily="34" charset="0"/>
            </a:endParaRPr>
          </a:p>
          <a:p>
            <a:pPr>
              <a:lnSpc>
                <a:spcPct val="105000"/>
              </a:lnSpc>
              <a:buClr>
                <a:schemeClr val="tx1"/>
              </a:buClr>
              <a:buFont typeface="Wingdings" pitchFamily="2" charset="2"/>
              <a:buNone/>
            </a:pPr>
            <a:r>
              <a:rPr lang="en-US" sz="1600" b="1">
                <a:solidFill>
                  <a:schemeClr val="hlink"/>
                </a:solidFill>
                <a:latin typeface="Arial" pitchFamily="34" charset="0"/>
              </a:rPr>
              <a:t>	∂C(x,t)/∂t = - ∂J/∂x </a:t>
            </a:r>
          </a:p>
          <a:p>
            <a:pPr lvl="1">
              <a:lnSpc>
                <a:spcPct val="105000"/>
              </a:lnSpc>
              <a:buClr>
                <a:schemeClr val="tx1"/>
              </a:buClr>
              <a:buSzTx/>
              <a:buFont typeface="Wingdings" pitchFamily="2" charset="2"/>
              <a:buNone/>
            </a:pPr>
            <a:endParaRPr lang="en-US" sz="1600" b="1">
              <a:solidFill>
                <a:schemeClr val="hlink"/>
              </a:solidFill>
              <a:latin typeface="Arial" pitchFamily="34" charset="0"/>
            </a:endParaRPr>
          </a:p>
          <a:p>
            <a:pPr>
              <a:lnSpc>
                <a:spcPct val="105000"/>
              </a:lnSpc>
              <a:buClr>
                <a:schemeClr val="tx1"/>
              </a:buClr>
              <a:buFont typeface="Wingdings" pitchFamily="2" charset="2"/>
              <a:buNone/>
            </a:pPr>
            <a:r>
              <a:rPr lang="en-US" sz="1600" b="1">
                <a:solidFill>
                  <a:srgbClr val="000000"/>
                </a:solidFill>
                <a:latin typeface="Arial" pitchFamily="34" charset="0"/>
              </a:rPr>
              <a:t>	∂C(x,t)/∂t =  ∂(D∂C(x,t)/∂x)/∂x.  ( From Fick’s First Law)</a:t>
            </a:r>
          </a:p>
          <a:p>
            <a:pPr>
              <a:lnSpc>
                <a:spcPct val="105000"/>
              </a:lnSpc>
              <a:buClr>
                <a:schemeClr val="tx1"/>
              </a:buClr>
              <a:buFont typeface="Wingdings" pitchFamily="2" charset="2"/>
              <a:buNone/>
            </a:pPr>
            <a:r>
              <a:rPr lang="en-US" sz="1600" b="1">
                <a:solidFill>
                  <a:srgbClr val="000000"/>
                </a:solidFill>
                <a:latin typeface="Arial" pitchFamily="34" charset="0"/>
              </a:rPr>
              <a:t> </a:t>
            </a:r>
          </a:p>
          <a:p>
            <a:pPr>
              <a:lnSpc>
                <a:spcPct val="105000"/>
              </a:lnSpc>
              <a:buClr>
                <a:schemeClr val="tx1"/>
              </a:buClr>
              <a:buFont typeface="Wingdings" pitchFamily="2" charset="2"/>
              <a:buNone/>
            </a:pPr>
            <a:r>
              <a:rPr lang="en-US" sz="1600" b="1">
                <a:solidFill>
                  <a:srgbClr val="000000"/>
                </a:solidFill>
                <a:latin typeface="Arial" pitchFamily="34" charset="0"/>
              </a:rPr>
              <a:t>	</a:t>
            </a:r>
            <a:r>
              <a:rPr lang="en-US" sz="1600" b="1">
                <a:solidFill>
                  <a:schemeClr val="hlink"/>
                </a:solidFill>
                <a:latin typeface="Arial" pitchFamily="34" charset="0"/>
              </a:rPr>
              <a:t>∂C(x,t)/∂t = D ∂</a:t>
            </a:r>
            <a:r>
              <a:rPr lang="en-US" sz="1600" b="1" baseline="30000">
                <a:solidFill>
                  <a:schemeClr val="hlink"/>
                </a:solidFill>
                <a:latin typeface="Arial" pitchFamily="34" charset="0"/>
              </a:rPr>
              <a:t>2</a:t>
            </a:r>
            <a:r>
              <a:rPr lang="en-US" sz="1600" b="1">
                <a:solidFill>
                  <a:schemeClr val="hlink"/>
                </a:solidFill>
                <a:latin typeface="Arial" pitchFamily="34" charset="0"/>
              </a:rPr>
              <a:t>C(x,t)/∂x</a:t>
            </a:r>
            <a:r>
              <a:rPr lang="en-US" sz="1600" b="1" baseline="30000">
                <a:solidFill>
                  <a:schemeClr val="hlink"/>
                </a:solidFill>
                <a:latin typeface="Arial" pitchFamily="34" charset="0"/>
              </a:rPr>
              <a:t>2</a:t>
            </a:r>
            <a:r>
              <a:rPr lang="en-US" sz="1600" b="1">
                <a:solidFill>
                  <a:schemeClr val="hlink"/>
                </a:solidFill>
                <a:latin typeface="Arial" pitchFamily="34" charset="0"/>
              </a:rPr>
              <a:t>.      </a:t>
            </a:r>
            <a:r>
              <a:rPr lang="en-US" sz="1600" b="1">
                <a:solidFill>
                  <a:schemeClr val="hlink"/>
                </a:solidFill>
              </a:rPr>
              <a:t> </a:t>
            </a:r>
            <a:r>
              <a:rPr lang="en-US" sz="1600" b="1">
                <a:solidFill>
                  <a:srgbClr val="000000"/>
                </a:solidFill>
              </a:rPr>
              <a:t>                 </a:t>
            </a:r>
          </a:p>
          <a:p>
            <a:pPr>
              <a:lnSpc>
                <a:spcPct val="80000"/>
              </a:lnSpc>
            </a:pPr>
            <a:endParaRPr lang="en-US" sz="1600" b="1"/>
          </a:p>
        </p:txBody>
      </p:sp>
      <p:sp>
        <p:nvSpPr>
          <p:cNvPr id="156677" name="Rectangle 5"/>
          <p:cNvSpPr>
            <a:spLocks noChangeArrowheads="1"/>
          </p:cNvSpPr>
          <p:nvPr/>
        </p:nvSpPr>
        <p:spPr bwMode="auto">
          <a:xfrm>
            <a:off x="1130300" y="152400"/>
            <a:ext cx="7378700" cy="457200"/>
          </a:xfrm>
          <a:prstGeom prst="rect">
            <a:avLst/>
          </a:prstGeom>
          <a:noFill/>
          <a:ln w="9525">
            <a:noFill/>
            <a:miter lim="800000"/>
            <a:headEnd/>
            <a:tailEnd/>
          </a:ln>
          <a:effectLst/>
        </p:spPr>
        <p:txBody>
          <a:bodyPr anchor="ctr"/>
          <a:lstStyle/>
          <a:p>
            <a:pPr algn="ctr">
              <a:lnSpc>
                <a:spcPct val="85000"/>
              </a:lnSpc>
            </a:pPr>
            <a:r>
              <a:rPr lang="en-US" sz="2400">
                <a:solidFill>
                  <a:schemeClr val="tx2"/>
                </a:solidFill>
              </a:rPr>
              <a:t>MATHEMATICS OF DIFFUSION</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4348" y="2000240"/>
            <a:ext cx="7500990" cy="5047536"/>
          </a:xfrm>
          <a:prstGeom prst="rect">
            <a:avLst/>
          </a:prstGeom>
        </p:spPr>
        <p:txBody>
          <a:bodyPr wrap="square">
            <a:spAutoFit/>
          </a:bodyPr>
          <a:lstStyle/>
          <a:p>
            <a:pPr>
              <a:buClr>
                <a:schemeClr val="hlink"/>
              </a:buClr>
              <a:buSzPct val="115000"/>
              <a:buFont typeface="Wingdings" pitchFamily="2" charset="2"/>
              <a:buChar char="Ø"/>
            </a:pPr>
            <a:r>
              <a:rPr lang="en-US" sz="2000" dirty="0" smtClean="0"/>
              <a:t> A plasma is an ionized gas with equal numbers of positive and negative charges.</a:t>
            </a:r>
          </a:p>
          <a:p>
            <a:pPr>
              <a:buClr>
                <a:schemeClr val="hlink"/>
              </a:buClr>
              <a:buSzPct val="115000"/>
              <a:buFont typeface="Wingdings" pitchFamily="2" charset="2"/>
              <a:buChar char="Ø"/>
            </a:pPr>
            <a:endParaRPr lang="en-US" sz="2000" dirty="0" smtClean="0"/>
          </a:p>
          <a:p>
            <a:pPr>
              <a:buClr>
                <a:schemeClr val="hlink"/>
              </a:buClr>
              <a:buSzPct val="115000"/>
              <a:buFont typeface="Wingdings" pitchFamily="2" charset="2"/>
              <a:buChar char="Ø"/>
            </a:pPr>
            <a:r>
              <a:rPr lang="en-US" altLang="zh-TW" sz="2000" dirty="0" smtClean="0">
                <a:ea typeface="新細明體" pitchFamily="18" charset="-120"/>
              </a:rPr>
              <a:t>A more precise definition: </a:t>
            </a:r>
            <a:r>
              <a:rPr lang="en-US" altLang="zh-TW" sz="2000" i="1" dirty="0" smtClean="0">
                <a:ea typeface="新細明體" pitchFamily="18" charset="-120"/>
              </a:rPr>
              <a:t>a plasma is a quasi-neutral gas of charged and neutral particles which exhibits collective behavior</a:t>
            </a:r>
            <a:r>
              <a:rPr lang="en-US" altLang="zh-TW" sz="2000" dirty="0" smtClean="0">
                <a:ea typeface="新細明體" pitchFamily="18" charset="-120"/>
              </a:rPr>
              <a:t>.</a:t>
            </a:r>
          </a:p>
          <a:p>
            <a:pPr>
              <a:buClr>
                <a:schemeClr val="hlink"/>
              </a:buClr>
              <a:buSzPct val="115000"/>
              <a:buFont typeface="Wingdings" pitchFamily="2" charset="2"/>
              <a:buChar char="Ø"/>
            </a:pPr>
            <a:endParaRPr lang="en-US" altLang="zh-TW" sz="2000" dirty="0" smtClean="0">
              <a:ea typeface="新細明體" pitchFamily="18" charset="-120"/>
            </a:endParaRPr>
          </a:p>
          <a:p>
            <a:pPr>
              <a:buClr>
                <a:schemeClr val="hlink"/>
              </a:buClr>
              <a:buSzPct val="115000"/>
              <a:buFont typeface="Wingdings" pitchFamily="2" charset="2"/>
              <a:buChar char="Ø"/>
            </a:pPr>
            <a:r>
              <a:rPr lang="en-US" altLang="zh-TW" sz="2000" dirty="0" smtClean="0">
                <a:ea typeface="新細明體" pitchFamily="18" charset="-120"/>
              </a:rPr>
              <a:t>Three important things in plasma: </a:t>
            </a:r>
          </a:p>
          <a:p>
            <a:pPr lvl="1">
              <a:lnSpc>
                <a:spcPct val="90000"/>
              </a:lnSpc>
              <a:spcBef>
                <a:spcPct val="20000"/>
              </a:spcBef>
              <a:buFontTx/>
              <a:buChar char="–"/>
            </a:pPr>
            <a:r>
              <a:rPr lang="en-US" altLang="zh-TW" sz="2000" b="1" i="1" dirty="0" smtClean="0">
                <a:ea typeface="新細明體" pitchFamily="18" charset="-120"/>
              </a:rPr>
              <a:t>Ionization</a:t>
            </a:r>
            <a:r>
              <a:rPr lang="en-US" altLang="zh-TW" sz="2000" dirty="0" smtClean="0">
                <a:ea typeface="新細明體" pitchFamily="18" charset="-120"/>
              </a:rPr>
              <a:t> generates electrons and ions and sustains the plasma</a:t>
            </a:r>
          </a:p>
          <a:p>
            <a:pPr lvl="1">
              <a:lnSpc>
                <a:spcPct val="90000"/>
              </a:lnSpc>
              <a:spcBef>
                <a:spcPct val="20000"/>
              </a:spcBef>
            </a:pPr>
            <a:r>
              <a:rPr lang="en-US" altLang="zh-TW" sz="2000" dirty="0" smtClean="0">
                <a:ea typeface="新細明體" pitchFamily="18" charset="-120"/>
              </a:rPr>
              <a:t>                        </a:t>
            </a:r>
            <a:r>
              <a:rPr lang="en-US" sz="2000" dirty="0" smtClean="0"/>
              <a:t>CF</a:t>
            </a:r>
            <a:r>
              <a:rPr lang="en-US" sz="2000" baseline="-25000" dirty="0" smtClean="0"/>
              <a:t>3</a:t>
            </a:r>
            <a:r>
              <a:rPr lang="en-US" sz="2000" dirty="0" smtClean="0"/>
              <a:t> + e</a:t>
            </a:r>
            <a:r>
              <a:rPr lang="en-US" sz="2000" dirty="0" smtClean="0">
                <a:cs typeface="Tahoma" pitchFamily="34" charset="0"/>
              </a:rPr>
              <a:t>ˉ</a:t>
            </a:r>
            <a:r>
              <a:rPr lang="en-US" sz="2000" dirty="0" smtClean="0"/>
              <a:t>           CF</a:t>
            </a:r>
            <a:r>
              <a:rPr lang="en-US" sz="2000" baseline="-25000" dirty="0" smtClean="0"/>
              <a:t>3</a:t>
            </a:r>
            <a:r>
              <a:rPr lang="en-US" sz="2000" baseline="30000" dirty="0" smtClean="0"/>
              <a:t>+ </a:t>
            </a:r>
            <a:r>
              <a:rPr lang="en-US" sz="2000" dirty="0" smtClean="0"/>
              <a:t>+ 2e</a:t>
            </a:r>
            <a:r>
              <a:rPr lang="en-US" sz="2000" dirty="0" smtClean="0">
                <a:cs typeface="Tahoma" pitchFamily="34" charset="0"/>
              </a:rPr>
              <a:t>ˉ</a:t>
            </a:r>
            <a:endParaRPr lang="en-US" altLang="zh-TW" sz="2000" dirty="0" smtClean="0">
              <a:ea typeface="新細明體" pitchFamily="18" charset="-120"/>
            </a:endParaRPr>
          </a:p>
          <a:p>
            <a:pPr lvl="1">
              <a:lnSpc>
                <a:spcPct val="90000"/>
              </a:lnSpc>
              <a:spcBef>
                <a:spcPct val="20000"/>
              </a:spcBef>
              <a:buFontTx/>
              <a:buChar char="–"/>
            </a:pPr>
            <a:r>
              <a:rPr lang="en-US" altLang="zh-TW" sz="2000" b="1" i="1" dirty="0" smtClean="0">
                <a:ea typeface="新細明體" pitchFamily="18" charset="-120"/>
              </a:rPr>
              <a:t>Excitation-relaxation</a:t>
            </a:r>
            <a:r>
              <a:rPr lang="en-US" altLang="zh-TW" sz="2000" b="1" dirty="0" smtClean="0">
                <a:ea typeface="新細明體" pitchFamily="18" charset="-120"/>
              </a:rPr>
              <a:t> </a:t>
            </a:r>
            <a:r>
              <a:rPr lang="en-US" altLang="zh-TW" sz="2000" dirty="0" smtClean="0">
                <a:ea typeface="新細明體" pitchFamily="18" charset="-120"/>
              </a:rPr>
              <a:t>causes plasma glow color</a:t>
            </a:r>
          </a:p>
          <a:p>
            <a:pPr lvl="4">
              <a:lnSpc>
                <a:spcPct val="90000"/>
              </a:lnSpc>
              <a:spcBef>
                <a:spcPct val="20000"/>
              </a:spcBef>
            </a:pPr>
            <a:r>
              <a:rPr lang="en-US" sz="2000" dirty="0" smtClean="0"/>
              <a:t>CF</a:t>
            </a:r>
            <a:r>
              <a:rPr lang="en-US" sz="2000" baseline="-25000" dirty="0" smtClean="0"/>
              <a:t>4</a:t>
            </a:r>
            <a:r>
              <a:rPr lang="en-US" sz="2000" dirty="0" smtClean="0"/>
              <a:t> + e</a:t>
            </a:r>
            <a:r>
              <a:rPr lang="en-US" sz="2000" dirty="0" smtClean="0">
                <a:cs typeface="Tahoma" pitchFamily="34" charset="0"/>
              </a:rPr>
              <a:t>ˉ</a:t>
            </a:r>
            <a:r>
              <a:rPr lang="en-US" sz="2000" dirty="0" smtClean="0"/>
              <a:t>            CF</a:t>
            </a:r>
            <a:r>
              <a:rPr lang="en-US" sz="2000" baseline="-25000" dirty="0" smtClean="0"/>
              <a:t>4</a:t>
            </a:r>
            <a:r>
              <a:rPr lang="en-US" sz="2000" dirty="0" smtClean="0">
                <a:cs typeface="Tahoma" pitchFamily="34" charset="0"/>
              </a:rPr>
              <a:t>*</a:t>
            </a:r>
            <a:r>
              <a:rPr lang="en-US" sz="2000" dirty="0" smtClean="0"/>
              <a:t> + e</a:t>
            </a:r>
            <a:r>
              <a:rPr lang="en-US" sz="2000" dirty="0" smtClean="0">
                <a:cs typeface="Tahoma" pitchFamily="34" charset="0"/>
              </a:rPr>
              <a:t>ˉ</a:t>
            </a:r>
            <a:endParaRPr lang="en-US" altLang="zh-TW" sz="2000" dirty="0" smtClean="0">
              <a:ea typeface="新細明體" pitchFamily="18" charset="-120"/>
            </a:endParaRPr>
          </a:p>
          <a:p>
            <a:pPr lvl="1">
              <a:lnSpc>
                <a:spcPct val="90000"/>
              </a:lnSpc>
              <a:spcBef>
                <a:spcPct val="20000"/>
              </a:spcBef>
              <a:buFontTx/>
              <a:buChar char="–"/>
            </a:pPr>
            <a:r>
              <a:rPr lang="en-US" altLang="zh-TW" sz="2000" b="1" i="1" dirty="0" smtClean="0">
                <a:ea typeface="新細明體" pitchFamily="18" charset="-120"/>
              </a:rPr>
              <a:t>Disassociation</a:t>
            </a:r>
            <a:r>
              <a:rPr lang="en-US" altLang="zh-TW" sz="2000" b="1" dirty="0" smtClean="0">
                <a:ea typeface="新細明體" pitchFamily="18" charset="-120"/>
              </a:rPr>
              <a:t> creates</a:t>
            </a:r>
            <a:r>
              <a:rPr lang="en-US" altLang="zh-TW" sz="2000" dirty="0" smtClean="0">
                <a:ea typeface="新細明體" pitchFamily="18" charset="-120"/>
              </a:rPr>
              <a:t> reactive free radicals</a:t>
            </a:r>
          </a:p>
          <a:p>
            <a:r>
              <a:rPr lang="en-US" sz="2000" dirty="0" smtClean="0">
                <a:ea typeface="新細明體" pitchFamily="18" charset="-120"/>
              </a:rPr>
              <a:t> 		</a:t>
            </a:r>
            <a:r>
              <a:rPr lang="en-US" dirty="0" smtClean="0"/>
              <a:t>CF</a:t>
            </a:r>
            <a:r>
              <a:rPr lang="en-US" baseline="-25000" dirty="0" smtClean="0"/>
              <a:t>4</a:t>
            </a:r>
            <a:r>
              <a:rPr lang="en-US" dirty="0" smtClean="0"/>
              <a:t> + e</a:t>
            </a:r>
            <a:r>
              <a:rPr lang="en-US" dirty="0" smtClean="0">
                <a:cs typeface="Tahoma" pitchFamily="34" charset="0"/>
              </a:rPr>
              <a:t>ˉ          </a:t>
            </a:r>
            <a:r>
              <a:rPr lang="en-US" dirty="0" smtClean="0"/>
              <a:t>CF</a:t>
            </a:r>
            <a:r>
              <a:rPr lang="en-US" baseline="-25000" dirty="0" smtClean="0"/>
              <a:t>3</a:t>
            </a:r>
            <a:r>
              <a:rPr lang="en-US" dirty="0" smtClean="0"/>
              <a:t> + F + e</a:t>
            </a:r>
            <a:r>
              <a:rPr lang="en-US" dirty="0" smtClean="0">
                <a:cs typeface="Tahoma" pitchFamily="34" charset="0"/>
              </a:rPr>
              <a:t>ˉ</a:t>
            </a:r>
          </a:p>
          <a:p>
            <a:pPr lvl="4">
              <a:lnSpc>
                <a:spcPct val="90000"/>
              </a:lnSpc>
              <a:spcBef>
                <a:spcPct val="20000"/>
              </a:spcBef>
            </a:pPr>
            <a:endParaRPr lang="en-US" sz="2000" dirty="0" smtClean="0"/>
          </a:p>
          <a:p>
            <a:pPr>
              <a:spcBef>
                <a:spcPct val="50000"/>
              </a:spcBef>
              <a:buClr>
                <a:schemeClr val="hlink"/>
              </a:buClr>
              <a:buSzPct val="115000"/>
            </a:pPr>
            <a:endParaRPr lang="en-US" sz="2000" dirty="0"/>
          </a:p>
        </p:txBody>
      </p:sp>
      <p:sp>
        <p:nvSpPr>
          <p:cNvPr id="3" name="Rectangle 2"/>
          <p:cNvSpPr/>
          <p:nvPr/>
        </p:nvSpPr>
        <p:spPr>
          <a:xfrm>
            <a:off x="928662" y="857232"/>
            <a:ext cx="7429552" cy="707886"/>
          </a:xfrm>
          <a:prstGeom prst="rect">
            <a:avLst/>
          </a:prstGeom>
        </p:spPr>
        <p:txBody>
          <a:bodyPr wrap="square">
            <a:spAutoFit/>
          </a:bodyPr>
          <a:lstStyle/>
          <a:p>
            <a:pPr lvl="0" algn="ctr">
              <a:defRPr/>
            </a:pPr>
            <a:r>
              <a:rPr lang="en-IE" sz="4000" u="sng" kern="0" dirty="0" smtClean="0">
                <a:solidFill>
                  <a:sysClr val="windowText" lastClr="000000"/>
                </a:solidFill>
              </a:rPr>
              <a:t>Plasma Basics</a:t>
            </a:r>
            <a:endParaRPr lang="en-US" sz="4000" u="sng" kern="0" dirty="0" smtClean="0">
              <a:solidFill>
                <a:sysClr val="windowText" lastClr="000000"/>
              </a:solidFill>
            </a:endParaRPr>
          </a:p>
        </p:txBody>
      </p:sp>
      <p:cxnSp>
        <p:nvCxnSpPr>
          <p:cNvPr id="7" name="Straight Arrow Connector 6"/>
          <p:cNvCxnSpPr/>
          <p:nvPr/>
        </p:nvCxnSpPr>
        <p:spPr>
          <a:xfrm>
            <a:off x="3428992" y="4714884"/>
            <a:ext cx="57150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357554" y="5357826"/>
            <a:ext cx="71438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86116" y="6072206"/>
            <a:ext cx="57150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457200" y="274638"/>
            <a:ext cx="8229600" cy="677108"/>
          </a:xfrm>
        </p:spPr>
        <p:txBody>
          <a:bodyPr>
            <a:normAutofit fontScale="90000"/>
          </a:bodyPr>
          <a:lstStyle/>
          <a:p>
            <a:pPr algn="ctr" eaLnBrk="1" hangingPunct="1"/>
            <a:r>
              <a:rPr lang="en-IE" u="sng" dirty="0" smtClean="0"/>
              <a:t>RF plasma</a:t>
            </a:r>
            <a:endParaRPr lang="en-US" u="sng" dirty="0" smtClean="0"/>
          </a:p>
        </p:txBody>
      </p:sp>
      <p:sp>
        <p:nvSpPr>
          <p:cNvPr id="25603" name="Rectangle 3"/>
          <p:cNvSpPr>
            <a:spLocks noGrp="1" noChangeArrowheads="1"/>
          </p:cNvSpPr>
          <p:nvPr>
            <p:ph type="body" idx="1"/>
          </p:nvPr>
        </p:nvSpPr>
        <p:spPr>
          <a:xfrm flipH="1">
            <a:off x="11536681" y="990600"/>
            <a:ext cx="45719" cy="76200"/>
          </a:xfrm>
        </p:spPr>
        <p:txBody>
          <a:bodyPr>
            <a:normAutofit fontScale="25000" lnSpcReduction="20000"/>
          </a:bodyPr>
          <a:lstStyle/>
          <a:p>
            <a:pPr marL="171450" lvl="1" indent="-1588" algn="just" eaLnBrk="1" hangingPunct="1">
              <a:spcBef>
                <a:spcPct val="50000"/>
              </a:spcBef>
            </a:pPr>
            <a:endParaRPr lang="en-IE" sz="2400" dirty="0" smtClean="0"/>
          </a:p>
        </p:txBody>
      </p:sp>
      <p:sp>
        <p:nvSpPr>
          <p:cNvPr id="4" name="TextBox 3"/>
          <p:cNvSpPr txBox="1"/>
          <p:nvPr/>
        </p:nvSpPr>
        <p:spPr>
          <a:xfrm>
            <a:off x="381000" y="1219200"/>
            <a:ext cx="8458200" cy="4062651"/>
          </a:xfrm>
          <a:prstGeom prst="rect">
            <a:avLst/>
          </a:prstGeom>
          <a:noFill/>
        </p:spPr>
        <p:txBody>
          <a:bodyPr wrap="square" rtlCol="0">
            <a:spAutoFit/>
          </a:bodyPr>
          <a:lstStyle/>
          <a:p>
            <a:pPr marL="171450" lvl="1" indent="-1588" algn="just">
              <a:spcBef>
                <a:spcPct val="50000"/>
              </a:spcBef>
              <a:buFont typeface="Arial" pitchFamily="34" charset="0"/>
              <a:buChar char="•"/>
            </a:pPr>
            <a:r>
              <a:rPr lang="en-IE" sz="2400" dirty="0" smtClean="0"/>
              <a:t>Plasmas can also be generated using an alternating current (AC). Rather than using 50Hz AC </a:t>
            </a:r>
          </a:p>
          <a:p>
            <a:pPr marL="171450" lvl="1" indent="-1588" algn="just">
              <a:spcBef>
                <a:spcPct val="50000"/>
              </a:spcBef>
              <a:buFont typeface="Arial" pitchFamily="34" charset="0"/>
              <a:buChar char="•"/>
            </a:pPr>
            <a:r>
              <a:rPr lang="en-IE" sz="2400" dirty="0" smtClean="0"/>
              <a:t>A frequency of 13.56MHz is preferred because the electrons which are very small and light can follow the change in the electric field as it oscillates from positive to negative and back again. </a:t>
            </a:r>
          </a:p>
          <a:p>
            <a:pPr marL="171450" lvl="1" indent="-1588" algn="just">
              <a:spcBef>
                <a:spcPct val="50000"/>
              </a:spcBef>
              <a:buFont typeface="Arial" pitchFamily="34" charset="0"/>
              <a:buChar char="•"/>
            </a:pPr>
            <a:r>
              <a:rPr lang="en-IE" sz="2400" dirty="0" smtClean="0"/>
              <a:t>The ions however are much heavier and slower and just cannot follow the field so it doesn’t directly affect them at all. This allows the plasma to be continuous. </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1000"/>
                                        <p:tgtEl>
                                          <p:spTgt spid="25603">
                                            <p:txEl>
                                              <p:pRg st="0" end="0"/>
                                            </p:txEl>
                                          </p:spTgt>
                                        </p:tgtEl>
                                      </p:cBhvr>
                                    </p:animEffect>
                                    <p:anim calcmode="lin" valueType="num">
                                      <p:cBhvr>
                                        <p:cTn id="8" dur="1000" fill="hold"/>
                                        <p:tgtEl>
                                          <p:spTgt spid="2560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560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p:nvPr/>
        </p:nvSpPr>
        <p:spPr>
          <a:xfrm>
            <a:off x="685800" y="381000"/>
            <a:ext cx="7772400" cy="769441"/>
          </a:xfrm>
          <a:prstGeom prst="rect">
            <a:avLst/>
          </a:prstGeom>
          <a:noFill/>
        </p:spPr>
        <p:txBody>
          <a:bodyPr wrap="square" rtlCol="0">
            <a:spAutoFit/>
          </a:bodyPr>
          <a:lstStyle/>
          <a:p>
            <a:pPr algn="ctr"/>
            <a:r>
              <a:rPr lang="en-US" sz="4400" u="sng" dirty="0" smtClean="0"/>
              <a:t>Capacitively coupled Plasma</a:t>
            </a:r>
            <a:endParaRPr lang="en-US" sz="4400" u="sng" dirty="0"/>
          </a:p>
        </p:txBody>
      </p:sp>
      <p:sp>
        <p:nvSpPr>
          <p:cNvPr id="79" name="TextBox 78"/>
          <p:cNvSpPr txBox="1"/>
          <p:nvPr/>
        </p:nvSpPr>
        <p:spPr>
          <a:xfrm>
            <a:off x="533400" y="1676400"/>
            <a:ext cx="3038468" cy="1754326"/>
          </a:xfrm>
          <a:prstGeom prst="rect">
            <a:avLst/>
          </a:prstGeom>
          <a:noFill/>
        </p:spPr>
        <p:txBody>
          <a:bodyPr wrap="square" rtlCol="0">
            <a:spAutoFit/>
          </a:bodyPr>
          <a:lstStyle/>
          <a:p>
            <a:pPr marL="342900" indent="-342900">
              <a:buAutoNum type="arabicPeriod"/>
            </a:pPr>
            <a:r>
              <a:rPr lang="en-IE" dirty="0" smtClean="0"/>
              <a:t>Power is supplied by RF to plasma via a matching network and blocking capacitor. </a:t>
            </a:r>
          </a:p>
          <a:p>
            <a:pPr marL="342900" indent="-342900">
              <a:buAutoNum type="arabicPeriod"/>
            </a:pPr>
            <a:r>
              <a:rPr lang="en-IE" dirty="0" smtClean="0"/>
              <a:t>Capacitor ensures no Dc  current flows through it.</a:t>
            </a:r>
            <a:endParaRPr lang="en-US" dirty="0"/>
          </a:p>
        </p:txBody>
      </p:sp>
      <p:grpSp>
        <p:nvGrpSpPr>
          <p:cNvPr id="2" name="Group 99"/>
          <p:cNvGrpSpPr>
            <a:grpSpLocks/>
          </p:cNvGrpSpPr>
          <p:nvPr/>
        </p:nvGrpSpPr>
        <p:grpSpPr bwMode="auto">
          <a:xfrm>
            <a:off x="4143372" y="1285860"/>
            <a:ext cx="4572032" cy="3419484"/>
            <a:chOff x="336" y="816"/>
            <a:chExt cx="4812" cy="3305"/>
          </a:xfrm>
        </p:grpSpPr>
        <p:sp>
          <p:nvSpPr>
            <p:cNvPr id="81" name="Rectangle 100"/>
            <p:cNvSpPr>
              <a:spLocks noChangeArrowheads="1"/>
            </p:cNvSpPr>
            <p:nvPr/>
          </p:nvSpPr>
          <p:spPr bwMode="auto">
            <a:xfrm>
              <a:off x="336" y="816"/>
              <a:ext cx="4812" cy="3305"/>
            </a:xfrm>
            <a:prstGeom prst="rect">
              <a:avLst/>
            </a:prstGeom>
            <a:gradFill rotWithShape="1">
              <a:gsLst>
                <a:gs pos="0">
                  <a:srgbClr val="B2F4C8"/>
                </a:gs>
                <a:gs pos="50000">
                  <a:schemeClr val="bg1"/>
                </a:gs>
                <a:gs pos="100000">
                  <a:srgbClr val="B2F4C8"/>
                </a:gs>
              </a:gsLst>
              <a:lin ang="5400000" scaled="1"/>
            </a:gradFill>
            <a:ln w="9525" algn="ctr">
              <a:solidFill>
                <a:schemeClr val="tx1"/>
              </a:solidFill>
              <a:miter lim="800000"/>
              <a:headEnd/>
              <a:tailEnd/>
            </a:ln>
            <a:effectLst/>
          </p:spPr>
          <p:txBody>
            <a:bodyPr wrap="none" anchor="ctr"/>
            <a:lstStyle/>
            <a:p>
              <a:pPr>
                <a:defRPr/>
              </a:pPr>
              <a:endParaRPr lang="en-IN"/>
            </a:p>
          </p:txBody>
        </p:sp>
        <p:grpSp>
          <p:nvGrpSpPr>
            <p:cNvPr id="3" name="Group 101"/>
            <p:cNvGrpSpPr>
              <a:grpSpLocks/>
            </p:cNvGrpSpPr>
            <p:nvPr/>
          </p:nvGrpSpPr>
          <p:grpSpPr bwMode="auto">
            <a:xfrm>
              <a:off x="669" y="1140"/>
              <a:ext cx="3488" cy="2876"/>
              <a:chOff x="687" y="1148"/>
              <a:chExt cx="3488" cy="2876"/>
            </a:xfrm>
          </p:grpSpPr>
          <p:grpSp>
            <p:nvGrpSpPr>
              <p:cNvPr id="4" name="Group 102"/>
              <p:cNvGrpSpPr>
                <a:grpSpLocks/>
              </p:cNvGrpSpPr>
              <p:nvPr/>
            </p:nvGrpSpPr>
            <p:grpSpPr bwMode="auto">
              <a:xfrm>
                <a:off x="687" y="1148"/>
                <a:ext cx="3488" cy="2242"/>
                <a:chOff x="687" y="1148"/>
                <a:chExt cx="3488" cy="2242"/>
              </a:xfrm>
            </p:grpSpPr>
            <p:sp>
              <p:nvSpPr>
                <p:cNvPr id="85" name="Rectangle 103"/>
                <p:cNvSpPr>
                  <a:spLocks noChangeArrowheads="1"/>
                </p:cNvSpPr>
                <p:nvPr/>
              </p:nvSpPr>
              <p:spPr bwMode="auto">
                <a:xfrm>
                  <a:off x="2399" y="1395"/>
                  <a:ext cx="1772" cy="1108"/>
                </a:xfrm>
                <a:prstGeom prst="rect">
                  <a:avLst/>
                </a:prstGeom>
                <a:solidFill>
                  <a:schemeClr val="accent1"/>
                </a:solidFill>
                <a:ln w="9525">
                  <a:solidFill>
                    <a:schemeClr val="tx1"/>
                  </a:solidFill>
                  <a:miter lim="800000"/>
                  <a:headEnd/>
                  <a:tailEnd/>
                </a:ln>
              </p:spPr>
              <p:txBody>
                <a:bodyPr wrap="none" anchor="ctr"/>
                <a:lstStyle/>
                <a:p>
                  <a:endParaRPr lang="en-IN"/>
                </a:p>
              </p:txBody>
            </p:sp>
            <p:sp>
              <p:nvSpPr>
                <p:cNvPr id="86" name="Rectangle 104"/>
                <p:cNvSpPr>
                  <a:spLocks noChangeArrowheads="1"/>
                </p:cNvSpPr>
                <p:nvPr/>
              </p:nvSpPr>
              <p:spPr bwMode="auto">
                <a:xfrm>
                  <a:off x="2792" y="1552"/>
                  <a:ext cx="968" cy="122"/>
                </a:xfrm>
                <a:prstGeom prst="rect">
                  <a:avLst/>
                </a:prstGeom>
                <a:solidFill>
                  <a:srgbClr val="CC99FF"/>
                </a:solidFill>
                <a:ln w="9525">
                  <a:solidFill>
                    <a:schemeClr val="tx1"/>
                  </a:solidFill>
                  <a:miter lim="800000"/>
                  <a:headEnd/>
                  <a:tailEnd/>
                </a:ln>
              </p:spPr>
              <p:txBody>
                <a:bodyPr wrap="none" anchor="ctr"/>
                <a:lstStyle/>
                <a:p>
                  <a:endParaRPr lang="en-IN"/>
                </a:p>
              </p:txBody>
            </p:sp>
            <p:sp>
              <p:nvSpPr>
                <p:cNvPr id="87" name="Rectangle 105"/>
                <p:cNvSpPr>
                  <a:spLocks noChangeArrowheads="1"/>
                </p:cNvSpPr>
                <p:nvPr/>
              </p:nvSpPr>
              <p:spPr bwMode="auto">
                <a:xfrm>
                  <a:off x="2797" y="2212"/>
                  <a:ext cx="968" cy="122"/>
                </a:xfrm>
                <a:prstGeom prst="rect">
                  <a:avLst/>
                </a:prstGeom>
                <a:solidFill>
                  <a:srgbClr val="CC99FF"/>
                </a:solidFill>
                <a:ln w="9525">
                  <a:solidFill>
                    <a:schemeClr val="tx1"/>
                  </a:solidFill>
                  <a:miter lim="800000"/>
                  <a:headEnd/>
                  <a:tailEnd/>
                </a:ln>
              </p:spPr>
              <p:txBody>
                <a:bodyPr wrap="none" anchor="ctr"/>
                <a:lstStyle/>
                <a:p>
                  <a:endParaRPr lang="en-IN"/>
                </a:p>
              </p:txBody>
            </p:sp>
            <p:sp>
              <p:nvSpPr>
                <p:cNvPr id="88" name="Oval 106"/>
                <p:cNvSpPr>
                  <a:spLocks noChangeArrowheads="1"/>
                </p:cNvSpPr>
                <p:nvPr/>
              </p:nvSpPr>
              <p:spPr bwMode="auto">
                <a:xfrm>
                  <a:off x="2363" y="1586"/>
                  <a:ext cx="1790" cy="700"/>
                </a:xfrm>
                <a:prstGeom prst="ellipse">
                  <a:avLst/>
                </a:prstGeom>
                <a:gradFill rotWithShape="1">
                  <a:gsLst>
                    <a:gs pos="0">
                      <a:srgbClr val="650F67"/>
                    </a:gs>
                    <a:gs pos="100000">
                      <a:srgbClr val="DA20DE">
                        <a:alpha val="0"/>
                      </a:srgbClr>
                    </a:gs>
                  </a:gsLst>
                  <a:path path="shape">
                    <a:fillToRect l="50000" t="50000" r="50000" b="50000"/>
                  </a:path>
                </a:gradFill>
                <a:ln w="9525">
                  <a:noFill/>
                  <a:round/>
                  <a:headEnd/>
                  <a:tailEnd/>
                </a:ln>
              </p:spPr>
              <p:txBody>
                <a:bodyPr wrap="none" anchor="ctr"/>
                <a:lstStyle/>
                <a:p>
                  <a:endParaRPr lang="en-IN"/>
                </a:p>
              </p:txBody>
            </p:sp>
            <p:sp>
              <p:nvSpPr>
                <p:cNvPr id="89" name="Freeform 107"/>
                <p:cNvSpPr>
                  <a:spLocks/>
                </p:cNvSpPr>
                <p:nvPr/>
              </p:nvSpPr>
              <p:spPr bwMode="auto">
                <a:xfrm>
                  <a:off x="1779" y="1151"/>
                  <a:ext cx="1493" cy="391"/>
                </a:xfrm>
                <a:custGeom>
                  <a:avLst/>
                  <a:gdLst>
                    <a:gd name="T0" fmla="*/ 1493 w 559"/>
                    <a:gd name="T1" fmla="*/ 391 h 331"/>
                    <a:gd name="T2" fmla="*/ 1493 w 559"/>
                    <a:gd name="T3" fmla="*/ 0 h 331"/>
                    <a:gd name="T4" fmla="*/ 0 w 559"/>
                    <a:gd name="T5" fmla="*/ 0 h 331"/>
                    <a:gd name="T6" fmla="*/ 0 60000 65536"/>
                    <a:gd name="T7" fmla="*/ 0 60000 65536"/>
                    <a:gd name="T8" fmla="*/ 0 60000 65536"/>
                    <a:gd name="T9" fmla="*/ 0 w 559"/>
                    <a:gd name="T10" fmla="*/ 0 h 331"/>
                    <a:gd name="T11" fmla="*/ 559 w 559"/>
                    <a:gd name="T12" fmla="*/ 331 h 331"/>
                  </a:gdLst>
                  <a:ahLst/>
                  <a:cxnLst>
                    <a:cxn ang="T6">
                      <a:pos x="T0" y="T1"/>
                    </a:cxn>
                    <a:cxn ang="T7">
                      <a:pos x="T2" y="T3"/>
                    </a:cxn>
                    <a:cxn ang="T8">
                      <a:pos x="T4" y="T5"/>
                    </a:cxn>
                  </a:cxnLst>
                  <a:rect l="T9" t="T10" r="T11" b="T12"/>
                  <a:pathLst>
                    <a:path w="559" h="331">
                      <a:moveTo>
                        <a:pt x="559" y="331"/>
                      </a:moveTo>
                      <a:lnTo>
                        <a:pt x="559" y="0"/>
                      </a:lnTo>
                      <a:lnTo>
                        <a:pt x="0" y="0"/>
                      </a:lnTo>
                    </a:path>
                  </a:pathLst>
                </a:custGeom>
                <a:noFill/>
                <a:ln w="9525">
                  <a:solidFill>
                    <a:schemeClr val="tx1"/>
                  </a:solidFill>
                  <a:round/>
                  <a:headEnd/>
                  <a:tailEnd/>
                </a:ln>
              </p:spPr>
              <p:txBody>
                <a:bodyPr/>
                <a:lstStyle/>
                <a:p>
                  <a:endParaRPr lang="en-IN"/>
                </a:p>
              </p:txBody>
            </p:sp>
            <p:sp>
              <p:nvSpPr>
                <p:cNvPr id="90" name="Line 108"/>
                <p:cNvSpPr>
                  <a:spLocks noChangeShapeType="1"/>
                </p:cNvSpPr>
                <p:nvPr/>
              </p:nvSpPr>
              <p:spPr bwMode="auto">
                <a:xfrm>
                  <a:off x="723" y="2897"/>
                  <a:ext cx="0" cy="375"/>
                </a:xfrm>
                <a:prstGeom prst="line">
                  <a:avLst/>
                </a:prstGeom>
                <a:noFill/>
                <a:ln w="9525">
                  <a:solidFill>
                    <a:schemeClr val="tx1"/>
                  </a:solidFill>
                  <a:round/>
                  <a:headEnd/>
                  <a:tailEnd/>
                </a:ln>
              </p:spPr>
              <p:txBody>
                <a:bodyPr/>
                <a:lstStyle/>
                <a:p>
                  <a:endParaRPr lang="en-US"/>
                </a:p>
              </p:txBody>
            </p:sp>
            <p:sp>
              <p:nvSpPr>
                <p:cNvPr id="91" name="Line 109"/>
                <p:cNvSpPr>
                  <a:spLocks noChangeShapeType="1"/>
                </p:cNvSpPr>
                <p:nvPr/>
              </p:nvSpPr>
              <p:spPr bwMode="auto">
                <a:xfrm>
                  <a:off x="1770" y="1148"/>
                  <a:ext cx="0" cy="509"/>
                </a:xfrm>
                <a:prstGeom prst="line">
                  <a:avLst/>
                </a:prstGeom>
                <a:noFill/>
                <a:ln w="9525">
                  <a:solidFill>
                    <a:schemeClr val="tx1"/>
                  </a:solidFill>
                  <a:round/>
                  <a:headEnd/>
                  <a:tailEnd/>
                </a:ln>
              </p:spPr>
              <p:txBody>
                <a:bodyPr/>
                <a:lstStyle/>
                <a:p>
                  <a:endParaRPr lang="en-US"/>
                </a:p>
              </p:txBody>
            </p:sp>
            <p:grpSp>
              <p:nvGrpSpPr>
                <p:cNvPr id="5" name="Group 110"/>
                <p:cNvGrpSpPr>
                  <a:grpSpLocks/>
                </p:cNvGrpSpPr>
                <p:nvPr/>
              </p:nvGrpSpPr>
              <p:grpSpPr bwMode="auto">
                <a:xfrm>
                  <a:off x="1858" y="2619"/>
                  <a:ext cx="921" cy="505"/>
                  <a:chOff x="2007" y="3405"/>
                  <a:chExt cx="921" cy="505"/>
                </a:xfrm>
              </p:grpSpPr>
              <p:sp>
                <p:nvSpPr>
                  <p:cNvPr id="116" name="AutoShape 111"/>
                  <p:cNvSpPr>
                    <a:spLocks noChangeArrowheads="1"/>
                  </p:cNvSpPr>
                  <p:nvPr/>
                </p:nvSpPr>
                <p:spPr bwMode="auto">
                  <a:xfrm>
                    <a:off x="2032" y="3439"/>
                    <a:ext cx="689" cy="471"/>
                  </a:xfrm>
                  <a:prstGeom prst="roundRect">
                    <a:avLst>
                      <a:gd name="adj" fmla="val 16667"/>
                    </a:avLst>
                  </a:prstGeom>
                  <a:solidFill>
                    <a:srgbClr val="FFCC99"/>
                  </a:solidFill>
                  <a:ln w="9525">
                    <a:solidFill>
                      <a:schemeClr val="tx1"/>
                    </a:solidFill>
                    <a:round/>
                    <a:headEnd/>
                    <a:tailEnd/>
                  </a:ln>
                </p:spPr>
                <p:txBody>
                  <a:bodyPr wrap="none" anchor="ctr"/>
                  <a:lstStyle/>
                  <a:p>
                    <a:endParaRPr lang="en-IN"/>
                  </a:p>
                </p:txBody>
              </p:sp>
              <p:sp>
                <p:nvSpPr>
                  <p:cNvPr id="117" name="Text Box 112"/>
                  <p:cNvSpPr txBox="1">
                    <a:spLocks noChangeArrowheads="1"/>
                  </p:cNvSpPr>
                  <p:nvPr/>
                </p:nvSpPr>
                <p:spPr bwMode="auto">
                  <a:xfrm>
                    <a:off x="2007" y="3405"/>
                    <a:ext cx="921" cy="446"/>
                  </a:xfrm>
                  <a:prstGeom prst="rect">
                    <a:avLst/>
                  </a:prstGeom>
                  <a:noFill/>
                  <a:ln w="9525">
                    <a:noFill/>
                    <a:miter lim="800000"/>
                    <a:headEnd/>
                    <a:tailEnd/>
                  </a:ln>
                </p:spPr>
                <p:txBody>
                  <a:bodyPr wrap="square">
                    <a:spAutoFit/>
                  </a:bodyPr>
                  <a:lstStyle/>
                  <a:p>
                    <a:r>
                      <a:rPr lang="en-IE" sz="1200" dirty="0"/>
                      <a:t>Matching </a:t>
                    </a:r>
                  </a:p>
                  <a:p>
                    <a:r>
                      <a:rPr lang="en-IE" sz="1200" dirty="0"/>
                      <a:t>Network</a:t>
                    </a:r>
                    <a:endParaRPr lang="en-US" sz="1200" dirty="0"/>
                  </a:p>
                </p:txBody>
              </p:sp>
            </p:grpSp>
            <p:grpSp>
              <p:nvGrpSpPr>
                <p:cNvPr id="6" name="Group 113"/>
                <p:cNvGrpSpPr>
                  <a:grpSpLocks/>
                </p:cNvGrpSpPr>
                <p:nvPr/>
              </p:nvGrpSpPr>
              <p:grpSpPr bwMode="auto">
                <a:xfrm>
                  <a:off x="805" y="2619"/>
                  <a:ext cx="1053" cy="510"/>
                  <a:chOff x="474" y="3056"/>
                  <a:chExt cx="1053" cy="510"/>
                </a:xfrm>
              </p:grpSpPr>
              <p:sp>
                <p:nvSpPr>
                  <p:cNvPr id="114" name="AutoShape 114"/>
                  <p:cNvSpPr>
                    <a:spLocks noChangeArrowheads="1"/>
                  </p:cNvSpPr>
                  <p:nvPr/>
                </p:nvSpPr>
                <p:spPr bwMode="auto">
                  <a:xfrm>
                    <a:off x="646" y="3095"/>
                    <a:ext cx="689" cy="471"/>
                  </a:xfrm>
                  <a:prstGeom prst="roundRect">
                    <a:avLst>
                      <a:gd name="adj" fmla="val 16667"/>
                    </a:avLst>
                  </a:prstGeom>
                  <a:solidFill>
                    <a:srgbClr val="FFCC99"/>
                  </a:solidFill>
                  <a:ln w="9525">
                    <a:solidFill>
                      <a:schemeClr val="tx1"/>
                    </a:solidFill>
                    <a:round/>
                    <a:headEnd/>
                    <a:tailEnd/>
                  </a:ln>
                </p:spPr>
                <p:txBody>
                  <a:bodyPr wrap="none" anchor="ctr"/>
                  <a:lstStyle/>
                  <a:p>
                    <a:endParaRPr lang="en-IN"/>
                  </a:p>
                </p:txBody>
              </p:sp>
              <p:sp>
                <p:nvSpPr>
                  <p:cNvPr id="115" name="Text Box 115"/>
                  <p:cNvSpPr txBox="1">
                    <a:spLocks noChangeArrowheads="1"/>
                  </p:cNvSpPr>
                  <p:nvPr/>
                </p:nvSpPr>
                <p:spPr bwMode="auto">
                  <a:xfrm>
                    <a:off x="474" y="3056"/>
                    <a:ext cx="1053" cy="446"/>
                  </a:xfrm>
                  <a:prstGeom prst="rect">
                    <a:avLst/>
                  </a:prstGeom>
                  <a:noFill/>
                  <a:ln w="9525">
                    <a:noFill/>
                    <a:miter lim="800000"/>
                    <a:headEnd/>
                    <a:tailEnd/>
                  </a:ln>
                </p:spPr>
                <p:txBody>
                  <a:bodyPr wrap="square">
                    <a:spAutoFit/>
                  </a:bodyPr>
                  <a:lstStyle/>
                  <a:p>
                    <a:pPr algn="ctr"/>
                    <a:r>
                      <a:rPr lang="en-IE" sz="1200" dirty="0"/>
                      <a:t>RF </a:t>
                    </a:r>
                  </a:p>
                  <a:p>
                    <a:pPr algn="ctr"/>
                    <a:r>
                      <a:rPr lang="en-IE" sz="1200" dirty="0"/>
                      <a:t>Generator</a:t>
                    </a:r>
                    <a:endParaRPr lang="en-US" sz="1200" dirty="0"/>
                  </a:p>
                </p:txBody>
              </p:sp>
            </p:grpSp>
            <p:sp>
              <p:nvSpPr>
                <p:cNvPr id="94" name="Text Box 116"/>
                <p:cNvSpPr txBox="1">
                  <a:spLocks noChangeArrowheads="1"/>
                </p:cNvSpPr>
                <p:nvPr/>
              </p:nvSpPr>
              <p:spPr bwMode="auto">
                <a:xfrm>
                  <a:off x="3012" y="3198"/>
                  <a:ext cx="1073" cy="192"/>
                </a:xfrm>
                <a:prstGeom prst="rect">
                  <a:avLst/>
                </a:prstGeom>
                <a:noFill/>
                <a:ln w="9525">
                  <a:noFill/>
                  <a:miter lim="800000"/>
                  <a:headEnd/>
                  <a:tailEnd/>
                </a:ln>
              </p:spPr>
              <p:txBody>
                <a:bodyPr wrap="none">
                  <a:spAutoFit/>
                </a:bodyPr>
                <a:lstStyle/>
                <a:p>
                  <a:r>
                    <a:rPr lang="en-IE" sz="1400"/>
                    <a:t>Blocking Capacitor</a:t>
                  </a:r>
                  <a:endParaRPr lang="en-US" sz="1400"/>
                </a:p>
              </p:txBody>
            </p:sp>
            <p:sp>
              <p:nvSpPr>
                <p:cNvPr id="95" name="Line 117"/>
                <p:cNvSpPr>
                  <a:spLocks noChangeShapeType="1"/>
                </p:cNvSpPr>
                <p:nvPr/>
              </p:nvSpPr>
              <p:spPr bwMode="auto">
                <a:xfrm flipH="1" flipV="1">
                  <a:off x="2992" y="3009"/>
                  <a:ext cx="227" cy="210"/>
                </a:xfrm>
                <a:prstGeom prst="line">
                  <a:avLst/>
                </a:prstGeom>
                <a:noFill/>
                <a:ln w="9525">
                  <a:solidFill>
                    <a:schemeClr val="tx1"/>
                  </a:solidFill>
                  <a:round/>
                  <a:headEnd/>
                  <a:tailEnd type="triangle" w="med" len="med"/>
                </a:ln>
              </p:spPr>
              <p:txBody>
                <a:bodyPr/>
                <a:lstStyle/>
                <a:p>
                  <a:endParaRPr lang="en-US"/>
                </a:p>
              </p:txBody>
            </p:sp>
            <p:grpSp>
              <p:nvGrpSpPr>
                <p:cNvPr id="7" name="Group 118"/>
                <p:cNvGrpSpPr>
                  <a:grpSpLocks/>
                </p:cNvGrpSpPr>
                <p:nvPr/>
              </p:nvGrpSpPr>
              <p:grpSpPr bwMode="auto">
                <a:xfrm flipV="1">
                  <a:off x="687" y="2904"/>
                  <a:ext cx="155" cy="474"/>
                  <a:chOff x="4332" y="235"/>
                  <a:chExt cx="622" cy="474"/>
                </a:xfrm>
              </p:grpSpPr>
              <p:sp>
                <p:nvSpPr>
                  <p:cNvPr id="111" name="Line 119"/>
                  <p:cNvSpPr>
                    <a:spLocks noChangeShapeType="1"/>
                  </p:cNvSpPr>
                  <p:nvPr/>
                </p:nvSpPr>
                <p:spPr bwMode="auto">
                  <a:xfrm>
                    <a:off x="4501" y="235"/>
                    <a:ext cx="453" cy="0"/>
                  </a:xfrm>
                  <a:prstGeom prst="line">
                    <a:avLst/>
                  </a:prstGeom>
                  <a:noFill/>
                  <a:ln w="9525">
                    <a:solidFill>
                      <a:schemeClr val="tx1"/>
                    </a:solidFill>
                    <a:round/>
                    <a:headEnd/>
                    <a:tailEnd/>
                  </a:ln>
                </p:spPr>
                <p:txBody>
                  <a:bodyPr/>
                  <a:lstStyle/>
                  <a:p>
                    <a:endParaRPr lang="en-US"/>
                  </a:p>
                </p:txBody>
              </p:sp>
              <p:sp>
                <p:nvSpPr>
                  <p:cNvPr id="112" name="Line 120"/>
                  <p:cNvSpPr>
                    <a:spLocks noChangeShapeType="1"/>
                  </p:cNvSpPr>
                  <p:nvPr/>
                </p:nvSpPr>
                <p:spPr bwMode="auto">
                  <a:xfrm>
                    <a:off x="4332" y="709"/>
                    <a:ext cx="272" cy="0"/>
                  </a:xfrm>
                  <a:prstGeom prst="line">
                    <a:avLst/>
                  </a:prstGeom>
                  <a:noFill/>
                  <a:ln w="9525">
                    <a:solidFill>
                      <a:schemeClr val="tx1"/>
                    </a:solidFill>
                    <a:round/>
                    <a:headEnd/>
                    <a:tailEnd/>
                  </a:ln>
                </p:spPr>
                <p:txBody>
                  <a:bodyPr/>
                  <a:lstStyle/>
                  <a:p>
                    <a:endParaRPr lang="en-US"/>
                  </a:p>
                </p:txBody>
              </p:sp>
              <p:sp>
                <p:nvSpPr>
                  <p:cNvPr id="113" name="Line 121"/>
                  <p:cNvSpPr>
                    <a:spLocks noChangeShapeType="1"/>
                  </p:cNvSpPr>
                  <p:nvPr/>
                </p:nvSpPr>
                <p:spPr bwMode="auto">
                  <a:xfrm>
                    <a:off x="4422" y="618"/>
                    <a:ext cx="91" cy="0"/>
                  </a:xfrm>
                  <a:prstGeom prst="line">
                    <a:avLst/>
                  </a:prstGeom>
                  <a:noFill/>
                  <a:ln w="9525">
                    <a:solidFill>
                      <a:schemeClr val="tx1"/>
                    </a:solidFill>
                    <a:round/>
                    <a:headEnd/>
                    <a:tailEnd/>
                  </a:ln>
                </p:spPr>
                <p:txBody>
                  <a:bodyPr/>
                  <a:lstStyle/>
                  <a:p>
                    <a:endParaRPr lang="en-US"/>
                  </a:p>
                </p:txBody>
              </p:sp>
            </p:grpSp>
            <p:grpSp>
              <p:nvGrpSpPr>
                <p:cNvPr id="8" name="Group 122"/>
                <p:cNvGrpSpPr>
                  <a:grpSpLocks/>
                </p:cNvGrpSpPr>
                <p:nvPr/>
              </p:nvGrpSpPr>
              <p:grpSpPr bwMode="auto">
                <a:xfrm flipV="1">
                  <a:off x="1713" y="1200"/>
                  <a:ext cx="113" cy="181"/>
                  <a:chOff x="4241" y="618"/>
                  <a:chExt cx="453" cy="181"/>
                </a:xfrm>
              </p:grpSpPr>
              <p:sp>
                <p:nvSpPr>
                  <p:cNvPr id="108" name="Line 123"/>
                  <p:cNvSpPr>
                    <a:spLocks noChangeShapeType="1"/>
                  </p:cNvSpPr>
                  <p:nvPr/>
                </p:nvSpPr>
                <p:spPr bwMode="auto">
                  <a:xfrm>
                    <a:off x="4241" y="799"/>
                    <a:ext cx="453" cy="0"/>
                  </a:xfrm>
                  <a:prstGeom prst="line">
                    <a:avLst/>
                  </a:prstGeom>
                  <a:noFill/>
                  <a:ln w="9525">
                    <a:solidFill>
                      <a:schemeClr val="tx1"/>
                    </a:solidFill>
                    <a:round/>
                    <a:headEnd/>
                    <a:tailEnd/>
                  </a:ln>
                </p:spPr>
                <p:txBody>
                  <a:bodyPr/>
                  <a:lstStyle/>
                  <a:p>
                    <a:endParaRPr lang="en-US"/>
                  </a:p>
                </p:txBody>
              </p:sp>
              <p:sp>
                <p:nvSpPr>
                  <p:cNvPr id="109" name="Line 124"/>
                  <p:cNvSpPr>
                    <a:spLocks noChangeShapeType="1"/>
                  </p:cNvSpPr>
                  <p:nvPr/>
                </p:nvSpPr>
                <p:spPr bwMode="auto">
                  <a:xfrm>
                    <a:off x="4332" y="709"/>
                    <a:ext cx="272" cy="0"/>
                  </a:xfrm>
                  <a:prstGeom prst="line">
                    <a:avLst/>
                  </a:prstGeom>
                  <a:noFill/>
                  <a:ln w="9525">
                    <a:solidFill>
                      <a:schemeClr val="tx1"/>
                    </a:solidFill>
                    <a:round/>
                    <a:headEnd/>
                    <a:tailEnd/>
                  </a:ln>
                </p:spPr>
                <p:txBody>
                  <a:bodyPr/>
                  <a:lstStyle/>
                  <a:p>
                    <a:endParaRPr lang="en-US"/>
                  </a:p>
                </p:txBody>
              </p:sp>
              <p:sp>
                <p:nvSpPr>
                  <p:cNvPr id="110" name="Line 125"/>
                  <p:cNvSpPr>
                    <a:spLocks noChangeShapeType="1"/>
                  </p:cNvSpPr>
                  <p:nvPr/>
                </p:nvSpPr>
                <p:spPr bwMode="auto">
                  <a:xfrm>
                    <a:off x="4422" y="618"/>
                    <a:ext cx="91" cy="0"/>
                  </a:xfrm>
                  <a:prstGeom prst="line">
                    <a:avLst/>
                  </a:prstGeom>
                  <a:noFill/>
                  <a:ln w="9525">
                    <a:solidFill>
                      <a:schemeClr val="tx1"/>
                    </a:solidFill>
                    <a:round/>
                    <a:headEnd/>
                    <a:tailEnd/>
                  </a:ln>
                </p:spPr>
                <p:txBody>
                  <a:bodyPr/>
                  <a:lstStyle/>
                  <a:p>
                    <a:endParaRPr lang="en-US"/>
                  </a:p>
                </p:txBody>
              </p:sp>
            </p:grpSp>
            <p:sp>
              <p:nvSpPr>
                <p:cNvPr id="98" name="AutoShape 126"/>
                <p:cNvSpPr>
                  <a:spLocks noChangeArrowheads="1"/>
                </p:cNvSpPr>
                <p:nvPr/>
              </p:nvSpPr>
              <p:spPr bwMode="auto">
                <a:xfrm rot="5400000" flipH="1">
                  <a:off x="2174" y="1688"/>
                  <a:ext cx="120" cy="602"/>
                </a:xfrm>
                <a:prstGeom prst="upArrow">
                  <a:avLst>
                    <a:gd name="adj1" fmla="val 50000"/>
                    <a:gd name="adj2" fmla="val 172989"/>
                  </a:avLst>
                </a:prstGeom>
                <a:solidFill>
                  <a:srgbClr val="FF6600"/>
                </a:solidFill>
                <a:ln w="9525">
                  <a:solidFill>
                    <a:schemeClr val="tx1"/>
                  </a:solidFill>
                  <a:miter lim="800000"/>
                  <a:headEnd/>
                  <a:tailEnd/>
                </a:ln>
              </p:spPr>
              <p:txBody>
                <a:bodyPr wrap="none" anchor="ctr"/>
                <a:lstStyle/>
                <a:p>
                  <a:endParaRPr lang="en-IN"/>
                </a:p>
              </p:txBody>
            </p:sp>
            <p:sp>
              <p:nvSpPr>
                <p:cNvPr id="99" name="Text Box 127"/>
                <p:cNvSpPr txBox="1">
                  <a:spLocks noChangeArrowheads="1"/>
                </p:cNvSpPr>
                <p:nvPr/>
              </p:nvSpPr>
              <p:spPr bwMode="auto">
                <a:xfrm>
                  <a:off x="1783" y="2067"/>
                  <a:ext cx="457" cy="192"/>
                </a:xfrm>
                <a:prstGeom prst="rect">
                  <a:avLst/>
                </a:prstGeom>
                <a:noFill/>
                <a:ln w="9525">
                  <a:noFill/>
                  <a:miter lim="800000"/>
                  <a:headEnd/>
                  <a:tailEnd/>
                </a:ln>
              </p:spPr>
              <p:txBody>
                <a:bodyPr wrap="none">
                  <a:spAutoFit/>
                </a:bodyPr>
                <a:lstStyle/>
                <a:p>
                  <a:r>
                    <a:rPr lang="en-IE" sz="1400" dirty="0"/>
                    <a:t>Gas In</a:t>
                  </a:r>
                  <a:endParaRPr lang="en-US" sz="1400" dirty="0"/>
                </a:p>
              </p:txBody>
            </p:sp>
            <p:sp>
              <p:nvSpPr>
                <p:cNvPr id="100" name="AutoShape 128"/>
                <p:cNvSpPr>
                  <a:spLocks noChangeArrowheads="1"/>
                </p:cNvSpPr>
                <p:nvPr/>
              </p:nvSpPr>
              <p:spPr bwMode="auto">
                <a:xfrm>
                  <a:off x="3848" y="2199"/>
                  <a:ext cx="78" cy="602"/>
                </a:xfrm>
                <a:prstGeom prst="downArrow">
                  <a:avLst>
                    <a:gd name="adj1" fmla="val 50000"/>
                    <a:gd name="adj2" fmla="val 192949"/>
                  </a:avLst>
                </a:prstGeom>
                <a:solidFill>
                  <a:srgbClr val="808000"/>
                </a:solidFill>
                <a:ln w="9525">
                  <a:solidFill>
                    <a:schemeClr val="tx1"/>
                  </a:solidFill>
                  <a:miter lim="800000"/>
                  <a:headEnd/>
                  <a:tailEnd/>
                </a:ln>
              </p:spPr>
              <p:txBody>
                <a:bodyPr wrap="none" anchor="ctr"/>
                <a:lstStyle/>
                <a:p>
                  <a:endParaRPr lang="en-IN"/>
                </a:p>
              </p:txBody>
            </p:sp>
            <p:sp>
              <p:nvSpPr>
                <p:cNvPr id="101" name="Text Box 129"/>
                <p:cNvSpPr txBox="1">
                  <a:spLocks noChangeArrowheads="1"/>
                </p:cNvSpPr>
                <p:nvPr/>
              </p:nvSpPr>
              <p:spPr bwMode="auto">
                <a:xfrm>
                  <a:off x="3638" y="2802"/>
                  <a:ext cx="537" cy="192"/>
                </a:xfrm>
                <a:prstGeom prst="rect">
                  <a:avLst/>
                </a:prstGeom>
                <a:noFill/>
                <a:ln w="9525">
                  <a:noFill/>
                  <a:miter lim="800000"/>
                  <a:headEnd/>
                  <a:tailEnd/>
                </a:ln>
              </p:spPr>
              <p:txBody>
                <a:bodyPr wrap="none">
                  <a:spAutoFit/>
                </a:bodyPr>
                <a:lstStyle/>
                <a:p>
                  <a:r>
                    <a:rPr lang="en-IE" sz="1400"/>
                    <a:t>Gas Out</a:t>
                  </a:r>
                  <a:endParaRPr lang="en-US" sz="1400"/>
                </a:p>
              </p:txBody>
            </p:sp>
            <p:sp>
              <p:nvSpPr>
                <p:cNvPr id="102" name="Line 130"/>
                <p:cNvSpPr>
                  <a:spLocks noChangeShapeType="1"/>
                </p:cNvSpPr>
                <p:nvPr/>
              </p:nvSpPr>
              <p:spPr bwMode="auto">
                <a:xfrm>
                  <a:off x="2827" y="2722"/>
                  <a:ext cx="0" cy="323"/>
                </a:xfrm>
                <a:prstGeom prst="line">
                  <a:avLst/>
                </a:prstGeom>
                <a:noFill/>
                <a:ln w="9525">
                  <a:solidFill>
                    <a:schemeClr val="tx1"/>
                  </a:solidFill>
                  <a:round/>
                  <a:headEnd/>
                  <a:tailEnd/>
                </a:ln>
              </p:spPr>
              <p:txBody>
                <a:bodyPr/>
                <a:lstStyle/>
                <a:p>
                  <a:endParaRPr lang="en-US"/>
                </a:p>
              </p:txBody>
            </p:sp>
            <p:sp>
              <p:nvSpPr>
                <p:cNvPr id="103" name="Line 131"/>
                <p:cNvSpPr>
                  <a:spLocks noChangeShapeType="1"/>
                </p:cNvSpPr>
                <p:nvPr/>
              </p:nvSpPr>
              <p:spPr bwMode="auto">
                <a:xfrm>
                  <a:off x="2960" y="2722"/>
                  <a:ext cx="0" cy="323"/>
                </a:xfrm>
                <a:prstGeom prst="line">
                  <a:avLst/>
                </a:prstGeom>
                <a:noFill/>
                <a:ln w="9525">
                  <a:solidFill>
                    <a:schemeClr val="tx1"/>
                  </a:solidFill>
                  <a:round/>
                  <a:headEnd/>
                  <a:tailEnd/>
                </a:ln>
              </p:spPr>
              <p:txBody>
                <a:bodyPr/>
                <a:lstStyle/>
                <a:p>
                  <a:endParaRPr lang="en-US"/>
                </a:p>
              </p:txBody>
            </p:sp>
            <p:sp>
              <p:nvSpPr>
                <p:cNvPr id="104" name="Line 132"/>
                <p:cNvSpPr>
                  <a:spLocks noChangeShapeType="1"/>
                </p:cNvSpPr>
                <p:nvPr/>
              </p:nvSpPr>
              <p:spPr bwMode="auto">
                <a:xfrm>
                  <a:off x="2572" y="2879"/>
                  <a:ext cx="255" cy="0"/>
                </a:xfrm>
                <a:prstGeom prst="line">
                  <a:avLst/>
                </a:prstGeom>
                <a:noFill/>
                <a:ln w="9525">
                  <a:solidFill>
                    <a:schemeClr val="tx1"/>
                  </a:solidFill>
                  <a:round/>
                  <a:headEnd/>
                  <a:tailEnd/>
                </a:ln>
              </p:spPr>
              <p:txBody>
                <a:bodyPr/>
                <a:lstStyle/>
                <a:p>
                  <a:endParaRPr lang="en-US"/>
                </a:p>
              </p:txBody>
            </p:sp>
            <p:sp>
              <p:nvSpPr>
                <p:cNvPr id="105" name="Line 133"/>
                <p:cNvSpPr>
                  <a:spLocks noChangeShapeType="1"/>
                </p:cNvSpPr>
                <p:nvPr/>
              </p:nvSpPr>
              <p:spPr bwMode="auto">
                <a:xfrm flipH="1">
                  <a:off x="1666" y="2888"/>
                  <a:ext cx="210" cy="0"/>
                </a:xfrm>
                <a:prstGeom prst="line">
                  <a:avLst/>
                </a:prstGeom>
                <a:noFill/>
                <a:ln w="9525">
                  <a:solidFill>
                    <a:schemeClr val="tx1"/>
                  </a:solidFill>
                  <a:round/>
                  <a:headEnd/>
                  <a:tailEnd/>
                </a:ln>
              </p:spPr>
              <p:txBody>
                <a:bodyPr/>
                <a:lstStyle/>
                <a:p>
                  <a:endParaRPr lang="en-US"/>
                </a:p>
              </p:txBody>
            </p:sp>
            <p:sp>
              <p:nvSpPr>
                <p:cNvPr id="106" name="Line 134"/>
                <p:cNvSpPr>
                  <a:spLocks noChangeShapeType="1"/>
                </p:cNvSpPr>
                <p:nvPr/>
              </p:nvSpPr>
              <p:spPr bwMode="auto">
                <a:xfrm flipH="1">
                  <a:off x="715" y="2897"/>
                  <a:ext cx="253" cy="0"/>
                </a:xfrm>
                <a:prstGeom prst="line">
                  <a:avLst/>
                </a:prstGeom>
                <a:noFill/>
                <a:ln w="9525">
                  <a:solidFill>
                    <a:schemeClr val="tx1"/>
                  </a:solidFill>
                  <a:round/>
                  <a:headEnd/>
                  <a:tailEnd/>
                </a:ln>
              </p:spPr>
              <p:txBody>
                <a:bodyPr/>
                <a:lstStyle/>
                <a:p>
                  <a:endParaRPr lang="en-US"/>
                </a:p>
              </p:txBody>
            </p:sp>
            <p:sp>
              <p:nvSpPr>
                <p:cNvPr id="107" name="Freeform 135"/>
                <p:cNvSpPr>
                  <a:spLocks/>
                </p:cNvSpPr>
                <p:nvPr/>
              </p:nvSpPr>
              <p:spPr bwMode="auto">
                <a:xfrm flipV="1">
                  <a:off x="2960" y="2337"/>
                  <a:ext cx="319" cy="545"/>
                </a:xfrm>
                <a:custGeom>
                  <a:avLst/>
                  <a:gdLst>
                    <a:gd name="T0" fmla="*/ 319 w 559"/>
                    <a:gd name="T1" fmla="*/ 545 h 331"/>
                    <a:gd name="T2" fmla="*/ 319 w 559"/>
                    <a:gd name="T3" fmla="*/ 0 h 331"/>
                    <a:gd name="T4" fmla="*/ 0 w 559"/>
                    <a:gd name="T5" fmla="*/ 0 h 331"/>
                    <a:gd name="T6" fmla="*/ 0 60000 65536"/>
                    <a:gd name="T7" fmla="*/ 0 60000 65536"/>
                    <a:gd name="T8" fmla="*/ 0 60000 65536"/>
                    <a:gd name="T9" fmla="*/ 0 w 559"/>
                    <a:gd name="T10" fmla="*/ 0 h 331"/>
                    <a:gd name="T11" fmla="*/ 559 w 559"/>
                    <a:gd name="T12" fmla="*/ 331 h 331"/>
                  </a:gdLst>
                  <a:ahLst/>
                  <a:cxnLst>
                    <a:cxn ang="T6">
                      <a:pos x="T0" y="T1"/>
                    </a:cxn>
                    <a:cxn ang="T7">
                      <a:pos x="T2" y="T3"/>
                    </a:cxn>
                    <a:cxn ang="T8">
                      <a:pos x="T4" y="T5"/>
                    </a:cxn>
                  </a:cxnLst>
                  <a:rect l="T9" t="T10" r="T11" b="T12"/>
                  <a:pathLst>
                    <a:path w="559" h="331">
                      <a:moveTo>
                        <a:pt x="559" y="331"/>
                      </a:moveTo>
                      <a:lnTo>
                        <a:pt x="559" y="0"/>
                      </a:lnTo>
                      <a:lnTo>
                        <a:pt x="0" y="0"/>
                      </a:lnTo>
                    </a:path>
                  </a:pathLst>
                </a:custGeom>
                <a:noFill/>
                <a:ln w="9525">
                  <a:solidFill>
                    <a:schemeClr val="tx1"/>
                  </a:solidFill>
                  <a:round/>
                  <a:headEnd/>
                  <a:tailEnd/>
                </a:ln>
              </p:spPr>
              <p:txBody>
                <a:bodyPr/>
                <a:lstStyle/>
                <a:p>
                  <a:endParaRPr lang="en-IN"/>
                </a:p>
              </p:txBody>
            </p:sp>
          </p:grpSp>
          <p:sp>
            <p:nvSpPr>
              <p:cNvPr id="84" name="Text Box 136"/>
              <p:cNvSpPr txBox="1">
                <a:spLocks noChangeArrowheads="1"/>
              </p:cNvSpPr>
              <p:nvPr/>
            </p:nvSpPr>
            <p:spPr bwMode="auto">
              <a:xfrm>
                <a:off x="805" y="3793"/>
                <a:ext cx="2570" cy="231"/>
              </a:xfrm>
              <a:prstGeom prst="rect">
                <a:avLst/>
              </a:prstGeom>
              <a:noFill/>
              <a:ln w="9525">
                <a:noFill/>
                <a:miter lim="800000"/>
                <a:headEnd/>
                <a:tailEnd/>
              </a:ln>
            </p:spPr>
            <p:txBody>
              <a:bodyPr wrap="none">
                <a:spAutoFit/>
              </a:bodyPr>
              <a:lstStyle/>
              <a:p>
                <a:r>
                  <a:rPr lang="en-IE" sz="1800" u="sng" dirty="0" err="1">
                    <a:solidFill>
                      <a:schemeClr val="accent2"/>
                    </a:solidFill>
                  </a:rPr>
                  <a:t>Capacitively</a:t>
                </a:r>
                <a:r>
                  <a:rPr lang="en-IE" sz="1800" u="sng" dirty="0">
                    <a:solidFill>
                      <a:schemeClr val="accent2"/>
                    </a:solidFill>
                  </a:rPr>
                  <a:t> Coupled Etching System</a:t>
                </a:r>
                <a:endParaRPr lang="en-US" sz="1800" u="sng" dirty="0">
                  <a:solidFill>
                    <a:schemeClr val="accent2"/>
                  </a:solidFill>
                </a:endParaRPr>
              </a:p>
            </p:txBody>
          </p:sp>
        </p:grpSp>
      </p:grpSp>
      <p:cxnSp>
        <p:nvCxnSpPr>
          <p:cNvPr id="43" name="Straight Connector 42"/>
          <p:cNvCxnSpPr/>
          <p:nvPr/>
        </p:nvCxnSpPr>
        <p:spPr>
          <a:xfrm>
            <a:off x="4357686" y="3857628"/>
            <a:ext cx="21431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5286380" y="2143116"/>
            <a:ext cx="35719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429256" y="2214554"/>
            <a:ext cx="14287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xit" presetSubtype="0" fill="hold" nodeType="clickEffect">
                                  <p:stCondLst>
                                    <p:cond delay="0"/>
                                  </p:stCondLst>
                                  <p:childTnLst>
                                    <p:animEffect transition="out" filter="fade">
                                      <p:cBhvr>
                                        <p:cTn id="16" dur="800" accel="100000">
                                          <p:stCondLst>
                                            <p:cond delay="200"/>
                                          </p:stCondLst>
                                        </p:cTn>
                                        <p:tgtEl>
                                          <p:spTgt spid="2"/>
                                        </p:tgtEl>
                                      </p:cBhvr>
                                    </p:animEffect>
                                    <p:anim calcmode="lin" valueType="num">
                                      <p:cBhvr>
                                        <p:cTn id="17" dur="800" accel="100000">
                                          <p:stCondLst>
                                            <p:cond delay="200"/>
                                          </p:stCondLst>
                                        </p:cTn>
                                        <p:tgtEl>
                                          <p:spTgt spid="2"/>
                                        </p:tgtEl>
                                        <p:attrNameLst>
                                          <p:attrName>style.rotation</p:attrName>
                                        </p:attrNameLst>
                                      </p:cBhvr>
                                      <p:tavLst>
                                        <p:tav tm="0">
                                          <p:val>
                                            <p:fltVal val="0"/>
                                          </p:val>
                                        </p:tav>
                                        <p:tav tm="100000">
                                          <p:val>
                                            <p:fltVal val="-90"/>
                                          </p:val>
                                        </p:tav>
                                      </p:tavLst>
                                    </p:anim>
                                    <p:anim calcmode="lin" valueType="num">
                                      <p:cBhvr>
                                        <p:cTn id="18" dur="200" decel="100000"/>
                                        <p:tgtEl>
                                          <p:spTgt spid="2"/>
                                        </p:tgtEl>
                                        <p:attrNameLst>
                                          <p:attrName>ppt_x</p:attrName>
                                        </p:attrNameLst>
                                      </p:cBhvr>
                                      <p:tavLst>
                                        <p:tav tm="0">
                                          <p:val>
                                            <p:strVal val="ppt_x"/>
                                          </p:val>
                                        </p:tav>
                                        <p:tav tm="100000">
                                          <p:val>
                                            <p:strVal val="ppt_x-0.05"/>
                                          </p:val>
                                        </p:tav>
                                      </p:tavLst>
                                    </p:anim>
                                    <p:anim calcmode="lin" valueType="num">
                                      <p:cBhvr>
                                        <p:cTn id="19" dur="200" decel="100000"/>
                                        <p:tgtEl>
                                          <p:spTgt spid="2"/>
                                        </p:tgtEl>
                                        <p:attrNameLst>
                                          <p:attrName>ppt_y</p:attrName>
                                        </p:attrNameLst>
                                      </p:cBhvr>
                                      <p:tavLst>
                                        <p:tav tm="0">
                                          <p:val>
                                            <p:strVal val="ppt_y"/>
                                          </p:val>
                                        </p:tav>
                                        <p:tav tm="100000">
                                          <p:val>
                                            <p:strVal val="ppt_y+0.1"/>
                                          </p:val>
                                        </p:tav>
                                      </p:tavLst>
                                    </p:anim>
                                    <p:anim calcmode="lin" valueType="num">
                                      <p:cBhvr>
                                        <p:cTn id="20" dur="800" accel="100000">
                                          <p:stCondLst>
                                            <p:cond delay="200"/>
                                          </p:stCondLst>
                                        </p:cTn>
                                        <p:tgtEl>
                                          <p:spTgt spid="2"/>
                                        </p:tgtEl>
                                        <p:attrNameLst>
                                          <p:attrName>ppt_x</p:attrName>
                                        </p:attrNameLst>
                                      </p:cBhvr>
                                      <p:tavLst>
                                        <p:tav tm="0">
                                          <p:val>
                                            <p:strVal val="ppt_x"/>
                                          </p:val>
                                        </p:tav>
                                        <p:tav tm="100000">
                                          <p:val>
                                            <p:strVal val="ppt_x+0.4+0.05"/>
                                          </p:val>
                                        </p:tav>
                                      </p:tavLst>
                                    </p:anim>
                                    <p:anim calcmode="lin" valueType="num">
                                      <p:cBhvr>
                                        <p:cTn id="21" dur="800" accel="100000">
                                          <p:stCondLst>
                                            <p:cond delay="200"/>
                                          </p:stCondLst>
                                        </p:cTn>
                                        <p:tgtEl>
                                          <p:spTgt spid="2"/>
                                        </p:tgtEl>
                                        <p:attrNameLst>
                                          <p:attrName>ppt_y</p:attrName>
                                        </p:attrNameLst>
                                      </p:cBhvr>
                                      <p:tavLst>
                                        <p:tav tm="0">
                                          <p:val>
                                            <p:strVal val="ppt_y"/>
                                          </p:val>
                                        </p:tav>
                                        <p:tav tm="100000">
                                          <p:val>
                                            <p:strVal val="ppt_y-0.4-0.1"/>
                                          </p:val>
                                        </p:tav>
                                      </p:tavLst>
                                    </p:anim>
                                    <p:set>
                                      <p:cBhvr>
                                        <p:cTn id="22"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a:xfrm>
            <a:off x="12344400" y="1295400"/>
            <a:ext cx="53975" cy="163574"/>
          </a:xfrm>
        </p:spPr>
        <p:txBody>
          <a:bodyPr>
            <a:normAutofit fontScale="32500" lnSpcReduction="20000"/>
          </a:bodyPr>
          <a:lstStyle/>
          <a:p>
            <a:pPr eaLnBrk="1" hangingPunct="1">
              <a:lnSpc>
                <a:spcPct val="90000"/>
              </a:lnSpc>
              <a:spcBef>
                <a:spcPct val="50000"/>
              </a:spcBef>
            </a:pPr>
            <a:endParaRPr lang="en-US" sz="1800" dirty="0" smtClean="0"/>
          </a:p>
        </p:txBody>
      </p:sp>
      <p:sp>
        <p:nvSpPr>
          <p:cNvPr id="31748" name="Rectangle 3"/>
          <p:cNvSpPr>
            <a:spLocks noGrp="1" noChangeArrowheads="1"/>
          </p:cNvSpPr>
          <p:nvPr>
            <p:ph type="title"/>
          </p:nvPr>
        </p:nvSpPr>
        <p:spPr>
          <a:xfrm>
            <a:off x="468313" y="228600"/>
            <a:ext cx="8229600" cy="914400"/>
          </a:xfrm>
          <a:noFill/>
        </p:spPr>
        <p:txBody>
          <a:bodyPr/>
          <a:lstStyle/>
          <a:p>
            <a:pPr algn="ctr" eaLnBrk="1" hangingPunct="1"/>
            <a:r>
              <a:rPr lang="en-IE" u="sng" smtClean="0"/>
              <a:t>Inductively de-Coupled </a:t>
            </a:r>
            <a:r>
              <a:rPr lang="en-IE" u="sng" dirty="0" smtClean="0"/>
              <a:t>Plasma</a:t>
            </a:r>
            <a:endParaRPr lang="en-US" u="sng" dirty="0" smtClean="0"/>
          </a:p>
        </p:txBody>
      </p:sp>
      <p:grpSp>
        <p:nvGrpSpPr>
          <p:cNvPr id="2" name="Group 4"/>
          <p:cNvGrpSpPr>
            <a:grpSpLocks/>
          </p:cNvGrpSpPr>
          <p:nvPr/>
        </p:nvGrpSpPr>
        <p:grpSpPr bwMode="auto">
          <a:xfrm>
            <a:off x="4071934" y="1146175"/>
            <a:ext cx="4714908" cy="3854461"/>
            <a:chOff x="336" y="443"/>
            <a:chExt cx="5317" cy="3598"/>
          </a:xfrm>
        </p:grpSpPr>
        <p:sp>
          <p:nvSpPr>
            <p:cNvPr id="104453" name="Rectangle 5"/>
            <p:cNvSpPr>
              <a:spLocks noChangeArrowheads="1"/>
            </p:cNvSpPr>
            <p:nvPr/>
          </p:nvSpPr>
          <p:spPr bwMode="auto">
            <a:xfrm>
              <a:off x="336" y="443"/>
              <a:ext cx="5317" cy="3598"/>
            </a:xfrm>
            <a:prstGeom prst="rect">
              <a:avLst/>
            </a:prstGeom>
            <a:gradFill rotWithShape="1">
              <a:gsLst>
                <a:gs pos="0">
                  <a:srgbClr val="CCFFFF"/>
                </a:gs>
                <a:gs pos="50000">
                  <a:schemeClr val="bg1"/>
                </a:gs>
                <a:gs pos="100000">
                  <a:srgbClr val="CCFFFF"/>
                </a:gs>
              </a:gsLst>
              <a:lin ang="5400000" scaled="1"/>
            </a:gradFill>
            <a:ln w="9525" algn="ctr">
              <a:solidFill>
                <a:schemeClr val="tx1"/>
              </a:solidFill>
              <a:miter lim="800000"/>
              <a:headEnd/>
              <a:tailEnd/>
            </a:ln>
            <a:effectLst/>
          </p:spPr>
          <p:txBody>
            <a:bodyPr wrap="none" anchor="ctr"/>
            <a:lstStyle/>
            <a:p>
              <a:pPr>
                <a:defRPr/>
              </a:pPr>
              <a:endParaRPr lang="en-IN"/>
            </a:p>
          </p:txBody>
        </p:sp>
        <p:sp>
          <p:nvSpPr>
            <p:cNvPr id="31751" name="Rectangle 6"/>
            <p:cNvSpPr>
              <a:spLocks noChangeArrowheads="1"/>
            </p:cNvSpPr>
            <p:nvPr/>
          </p:nvSpPr>
          <p:spPr bwMode="auto">
            <a:xfrm>
              <a:off x="2311" y="1324"/>
              <a:ext cx="1772" cy="1108"/>
            </a:xfrm>
            <a:prstGeom prst="rect">
              <a:avLst/>
            </a:prstGeom>
            <a:solidFill>
              <a:schemeClr val="accent1"/>
            </a:solidFill>
            <a:ln w="9525">
              <a:solidFill>
                <a:schemeClr val="tx1"/>
              </a:solidFill>
              <a:miter lim="800000"/>
              <a:headEnd/>
              <a:tailEnd/>
            </a:ln>
          </p:spPr>
          <p:txBody>
            <a:bodyPr wrap="none" anchor="ctr"/>
            <a:lstStyle/>
            <a:p>
              <a:endParaRPr lang="en-IN"/>
            </a:p>
          </p:txBody>
        </p:sp>
        <p:sp>
          <p:nvSpPr>
            <p:cNvPr id="31752" name="Rectangle 7"/>
            <p:cNvSpPr>
              <a:spLocks noChangeArrowheads="1"/>
            </p:cNvSpPr>
            <p:nvPr/>
          </p:nvSpPr>
          <p:spPr bwMode="auto">
            <a:xfrm>
              <a:off x="2709" y="2141"/>
              <a:ext cx="968" cy="122"/>
            </a:xfrm>
            <a:prstGeom prst="rect">
              <a:avLst/>
            </a:prstGeom>
            <a:solidFill>
              <a:srgbClr val="CC99FF"/>
            </a:solidFill>
            <a:ln w="9525">
              <a:solidFill>
                <a:schemeClr val="tx1"/>
              </a:solidFill>
              <a:miter lim="800000"/>
              <a:headEnd/>
              <a:tailEnd/>
            </a:ln>
          </p:spPr>
          <p:txBody>
            <a:bodyPr wrap="none" anchor="ctr"/>
            <a:lstStyle/>
            <a:p>
              <a:endParaRPr lang="en-IN"/>
            </a:p>
          </p:txBody>
        </p:sp>
        <p:sp>
          <p:nvSpPr>
            <p:cNvPr id="31753" name="Oval 8"/>
            <p:cNvSpPr>
              <a:spLocks noChangeArrowheads="1"/>
            </p:cNvSpPr>
            <p:nvPr/>
          </p:nvSpPr>
          <p:spPr bwMode="auto">
            <a:xfrm>
              <a:off x="2275" y="1515"/>
              <a:ext cx="1790" cy="700"/>
            </a:xfrm>
            <a:prstGeom prst="ellipse">
              <a:avLst/>
            </a:prstGeom>
            <a:gradFill rotWithShape="1">
              <a:gsLst>
                <a:gs pos="0">
                  <a:srgbClr val="650F67"/>
                </a:gs>
                <a:gs pos="100000">
                  <a:srgbClr val="DA20DE">
                    <a:alpha val="0"/>
                  </a:srgbClr>
                </a:gs>
              </a:gsLst>
              <a:path path="shape">
                <a:fillToRect l="50000" t="50000" r="50000" b="50000"/>
              </a:path>
            </a:gradFill>
            <a:ln w="9525">
              <a:noFill/>
              <a:round/>
              <a:headEnd/>
              <a:tailEnd/>
            </a:ln>
          </p:spPr>
          <p:txBody>
            <a:bodyPr wrap="none" anchor="ctr"/>
            <a:lstStyle/>
            <a:p>
              <a:endParaRPr lang="en-IN"/>
            </a:p>
          </p:txBody>
        </p:sp>
        <p:sp>
          <p:nvSpPr>
            <p:cNvPr id="31754" name="Line 9"/>
            <p:cNvSpPr>
              <a:spLocks noChangeShapeType="1"/>
            </p:cNvSpPr>
            <p:nvPr/>
          </p:nvSpPr>
          <p:spPr bwMode="auto">
            <a:xfrm>
              <a:off x="619" y="1265"/>
              <a:ext cx="0" cy="375"/>
            </a:xfrm>
            <a:prstGeom prst="line">
              <a:avLst/>
            </a:prstGeom>
            <a:noFill/>
            <a:ln w="9525">
              <a:solidFill>
                <a:schemeClr val="tx1"/>
              </a:solidFill>
              <a:round/>
              <a:headEnd/>
              <a:tailEnd/>
            </a:ln>
          </p:spPr>
          <p:txBody>
            <a:bodyPr/>
            <a:lstStyle/>
            <a:p>
              <a:endParaRPr lang="en-US"/>
            </a:p>
          </p:txBody>
        </p:sp>
        <p:grpSp>
          <p:nvGrpSpPr>
            <p:cNvPr id="3" name="Group 10"/>
            <p:cNvGrpSpPr>
              <a:grpSpLocks/>
            </p:cNvGrpSpPr>
            <p:nvPr/>
          </p:nvGrpSpPr>
          <p:grpSpPr bwMode="auto">
            <a:xfrm>
              <a:off x="880" y="1024"/>
              <a:ext cx="778" cy="484"/>
              <a:chOff x="646" y="3095"/>
              <a:chExt cx="778" cy="484"/>
            </a:xfrm>
          </p:grpSpPr>
          <p:sp>
            <p:nvSpPr>
              <p:cNvPr id="31803" name="AutoShape 11"/>
              <p:cNvSpPr>
                <a:spLocks noChangeArrowheads="1"/>
              </p:cNvSpPr>
              <p:nvPr/>
            </p:nvSpPr>
            <p:spPr bwMode="auto">
              <a:xfrm>
                <a:off x="646" y="3095"/>
                <a:ext cx="689" cy="471"/>
              </a:xfrm>
              <a:prstGeom prst="roundRect">
                <a:avLst>
                  <a:gd name="adj" fmla="val 16667"/>
                </a:avLst>
              </a:prstGeom>
              <a:solidFill>
                <a:srgbClr val="FFCC99"/>
              </a:solidFill>
              <a:ln w="9525">
                <a:solidFill>
                  <a:schemeClr val="tx1"/>
                </a:solidFill>
                <a:round/>
                <a:headEnd/>
                <a:tailEnd/>
              </a:ln>
            </p:spPr>
            <p:txBody>
              <a:bodyPr wrap="none" anchor="ctr"/>
              <a:lstStyle/>
              <a:p>
                <a:endParaRPr lang="en-IN"/>
              </a:p>
            </p:txBody>
          </p:sp>
          <p:sp>
            <p:nvSpPr>
              <p:cNvPr id="31804" name="Text Box 12"/>
              <p:cNvSpPr txBox="1">
                <a:spLocks noChangeArrowheads="1"/>
              </p:cNvSpPr>
              <p:nvPr/>
            </p:nvSpPr>
            <p:spPr bwMode="auto">
              <a:xfrm>
                <a:off x="696" y="3148"/>
                <a:ext cx="728" cy="431"/>
              </a:xfrm>
              <a:prstGeom prst="rect">
                <a:avLst/>
              </a:prstGeom>
              <a:noFill/>
              <a:ln w="9525">
                <a:noFill/>
                <a:miter lim="800000"/>
                <a:headEnd/>
                <a:tailEnd/>
              </a:ln>
            </p:spPr>
            <p:txBody>
              <a:bodyPr wrap="none">
                <a:spAutoFit/>
              </a:bodyPr>
              <a:lstStyle/>
              <a:p>
                <a:pPr algn="ctr"/>
                <a:r>
                  <a:rPr lang="en-IE" sz="1200" dirty="0"/>
                  <a:t>Source </a:t>
                </a:r>
              </a:p>
              <a:p>
                <a:pPr algn="ctr"/>
                <a:r>
                  <a:rPr lang="en-IE" sz="1200" dirty="0" err="1"/>
                  <a:t>rf</a:t>
                </a:r>
                <a:endParaRPr lang="en-US" sz="1200" dirty="0"/>
              </a:p>
            </p:txBody>
          </p:sp>
        </p:grpSp>
        <p:grpSp>
          <p:nvGrpSpPr>
            <p:cNvPr id="4" name="Group 13"/>
            <p:cNvGrpSpPr>
              <a:grpSpLocks/>
            </p:cNvGrpSpPr>
            <p:nvPr/>
          </p:nvGrpSpPr>
          <p:grpSpPr bwMode="auto">
            <a:xfrm flipV="1">
              <a:off x="561" y="1641"/>
              <a:ext cx="113" cy="77"/>
              <a:chOff x="4241" y="618"/>
              <a:chExt cx="453" cy="181"/>
            </a:xfrm>
          </p:grpSpPr>
          <p:sp>
            <p:nvSpPr>
              <p:cNvPr id="31800" name="Line 14"/>
              <p:cNvSpPr>
                <a:spLocks noChangeShapeType="1"/>
              </p:cNvSpPr>
              <p:nvPr/>
            </p:nvSpPr>
            <p:spPr bwMode="auto">
              <a:xfrm>
                <a:off x="4241" y="799"/>
                <a:ext cx="453" cy="0"/>
              </a:xfrm>
              <a:prstGeom prst="line">
                <a:avLst/>
              </a:prstGeom>
              <a:noFill/>
              <a:ln w="9525">
                <a:solidFill>
                  <a:schemeClr val="tx1"/>
                </a:solidFill>
                <a:round/>
                <a:headEnd/>
                <a:tailEnd/>
              </a:ln>
            </p:spPr>
            <p:txBody>
              <a:bodyPr/>
              <a:lstStyle/>
              <a:p>
                <a:endParaRPr lang="en-US"/>
              </a:p>
            </p:txBody>
          </p:sp>
          <p:sp>
            <p:nvSpPr>
              <p:cNvPr id="31801" name="Line 15"/>
              <p:cNvSpPr>
                <a:spLocks noChangeShapeType="1"/>
              </p:cNvSpPr>
              <p:nvPr/>
            </p:nvSpPr>
            <p:spPr bwMode="auto">
              <a:xfrm>
                <a:off x="4332" y="709"/>
                <a:ext cx="272" cy="0"/>
              </a:xfrm>
              <a:prstGeom prst="line">
                <a:avLst/>
              </a:prstGeom>
              <a:noFill/>
              <a:ln w="9525">
                <a:solidFill>
                  <a:schemeClr val="tx1"/>
                </a:solidFill>
                <a:round/>
                <a:headEnd/>
                <a:tailEnd/>
              </a:ln>
            </p:spPr>
            <p:txBody>
              <a:bodyPr/>
              <a:lstStyle/>
              <a:p>
                <a:endParaRPr lang="en-US"/>
              </a:p>
            </p:txBody>
          </p:sp>
          <p:sp>
            <p:nvSpPr>
              <p:cNvPr id="31802" name="Line 16"/>
              <p:cNvSpPr>
                <a:spLocks noChangeShapeType="1"/>
              </p:cNvSpPr>
              <p:nvPr/>
            </p:nvSpPr>
            <p:spPr bwMode="auto">
              <a:xfrm>
                <a:off x="4422" y="618"/>
                <a:ext cx="91" cy="0"/>
              </a:xfrm>
              <a:prstGeom prst="line">
                <a:avLst/>
              </a:prstGeom>
              <a:noFill/>
              <a:ln w="9525">
                <a:solidFill>
                  <a:schemeClr val="tx1"/>
                </a:solidFill>
                <a:round/>
                <a:headEnd/>
                <a:tailEnd/>
              </a:ln>
            </p:spPr>
            <p:txBody>
              <a:bodyPr/>
              <a:lstStyle/>
              <a:p>
                <a:endParaRPr lang="en-US"/>
              </a:p>
            </p:txBody>
          </p:sp>
        </p:grpSp>
        <p:sp>
          <p:nvSpPr>
            <p:cNvPr id="31757" name="AutoShape 17"/>
            <p:cNvSpPr>
              <a:spLocks noChangeArrowheads="1"/>
            </p:cNvSpPr>
            <p:nvPr/>
          </p:nvSpPr>
          <p:spPr bwMode="auto">
            <a:xfrm rot="10800000">
              <a:off x="3090" y="957"/>
              <a:ext cx="87" cy="602"/>
            </a:xfrm>
            <a:prstGeom prst="upArrow">
              <a:avLst>
                <a:gd name="adj1" fmla="val 50000"/>
                <a:gd name="adj2" fmla="val 172989"/>
              </a:avLst>
            </a:prstGeom>
            <a:solidFill>
              <a:srgbClr val="FF6600"/>
            </a:solidFill>
            <a:ln w="9525">
              <a:solidFill>
                <a:schemeClr val="tx1"/>
              </a:solidFill>
              <a:miter lim="800000"/>
              <a:headEnd/>
              <a:tailEnd/>
            </a:ln>
          </p:spPr>
          <p:txBody>
            <a:bodyPr wrap="none" anchor="ctr"/>
            <a:lstStyle/>
            <a:p>
              <a:endParaRPr lang="en-IN"/>
            </a:p>
          </p:txBody>
        </p:sp>
        <p:sp>
          <p:nvSpPr>
            <p:cNvPr id="31758" name="Text Box 18"/>
            <p:cNvSpPr txBox="1">
              <a:spLocks noChangeArrowheads="1"/>
            </p:cNvSpPr>
            <p:nvPr/>
          </p:nvSpPr>
          <p:spPr bwMode="auto">
            <a:xfrm>
              <a:off x="3170" y="763"/>
              <a:ext cx="457" cy="192"/>
            </a:xfrm>
            <a:prstGeom prst="rect">
              <a:avLst/>
            </a:prstGeom>
            <a:noFill/>
            <a:ln w="9525">
              <a:noFill/>
              <a:miter lim="800000"/>
              <a:headEnd/>
              <a:tailEnd/>
            </a:ln>
          </p:spPr>
          <p:txBody>
            <a:bodyPr wrap="none">
              <a:spAutoFit/>
            </a:bodyPr>
            <a:lstStyle/>
            <a:p>
              <a:r>
                <a:rPr lang="en-IE" sz="1400"/>
                <a:t>Gas In</a:t>
              </a:r>
              <a:endParaRPr lang="en-US" sz="1400"/>
            </a:p>
          </p:txBody>
        </p:sp>
        <p:sp>
          <p:nvSpPr>
            <p:cNvPr id="31759" name="Text Box 19"/>
            <p:cNvSpPr txBox="1">
              <a:spLocks noChangeArrowheads="1"/>
            </p:cNvSpPr>
            <p:nvPr/>
          </p:nvSpPr>
          <p:spPr bwMode="auto">
            <a:xfrm>
              <a:off x="3550" y="2731"/>
              <a:ext cx="537" cy="192"/>
            </a:xfrm>
            <a:prstGeom prst="rect">
              <a:avLst/>
            </a:prstGeom>
            <a:noFill/>
            <a:ln w="9525">
              <a:noFill/>
              <a:miter lim="800000"/>
              <a:headEnd/>
              <a:tailEnd/>
            </a:ln>
          </p:spPr>
          <p:txBody>
            <a:bodyPr wrap="none">
              <a:spAutoFit/>
            </a:bodyPr>
            <a:lstStyle/>
            <a:p>
              <a:r>
                <a:rPr lang="en-IE" sz="1400" dirty="0"/>
                <a:t>Gas Out</a:t>
              </a:r>
              <a:endParaRPr lang="en-US" sz="1400" dirty="0"/>
            </a:p>
          </p:txBody>
        </p:sp>
        <p:sp>
          <p:nvSpPr>
            <p:cNvPr id="31760" name="Line 20"/>
            <p:cNvSpPr>
              <a:spLocks noChangeShapeType="1"/>
            </p:cNvSpPr>
            <p:nvPr/>
          </p:nvSpPr>
          <p:spPr bwMode="auto">
            <a:xfrm flipH="1">
              <a:off x="619" y="1264"/>
              <a:ext cx="253" cy="0"/>
            </a:xfrm>
            <a:prstGeom prst="line">
              <a:avLst/>
            </a:prstGeom>
            <a:noFill/>
            <a:ln w="9525">
              <a:solidFill>
                <a:schemeClr val="tx1"/>
              </a:solidFill>
              <a:round/>
              <a:headEnd/>
              <a:tailEnd/>
            </a:ln>
          </p:spPr>
          <p:txBody>
            <a:bodyPr/>
            <a:lstStyle/>
            <a:p>
              <a:endParaRPr lang="en-US"/>
            </a:p>
          </p:txBody>
        </p:sp>
        <p:sp>
          <p:nvSpPr>
            <p:cNvPr id="31761" name="Freeform 21"/>
            <p:cNvSpPr>
              <a:spLocks/>
            </p:cNvSpPr>
            <p:nvPr/>
          </p:nvSpPr>
          <p:spPr bwMode="auto">
            <a:xfrm flipV="1">
              <a:off x="2470" y="2266"/>
              <a:ext cx="721" cy="554"/>
            </a:xfrm>
            <a:custGeom>
              <a:avLst/>
              <a:gdLst>
                <a:gd name="T0" fmla="*/ 721 w 559"/>
                <a:gd name="T1" fmla="*/ 554 h 331"/>
                <a:gd name="T2" fmla="*/ 721 w 559"/>
                <a:gd name="T3" fmla="*/ 0 h 331"/>
                <a:gd name="T4" fmla="*/ 0 w 559"/>
                <a:gd name="T5" fmla="*/ 0 h 331"/>
                <a:gd name="T6" fmla="*/ 0 60000 65536"/>
                <a:gd name="T7" fmla="*/ 0 60000 65536"/>
                <a:gd name="T8" fmla="*/ 0 60000 65536"/>
                <a:gd name="T9" fmla="*/ 0 w 559"/>
                <a:gd name="T10" fmla="*/ 0 h 331"/>
                <a:gd name="T11" fmla="*/ 559 w 559"/>
                <a:gd name="T12" fmla="*/ 331 h 331"/>
              </a:gdLst>
              <a:ahLst/>
              <a:cxnLst>
                <a:cxn ang="T6">
                  <a:pos x="T0" y="T1"/>
                </a:cxn>
                <a:cxn ang="T7">
                  <a:pos x="T2" y="T3"/>
                </a:cxn>
                <a:cxn ang="T8">
                  <a:pos x="T4" y="T5"/>
                </a:cxn>
              </a:cxnLst>
              <a:rect l="T9" t="T10" r="T11" b="T12"/>
              <a:pathLst>
                <a:path w="559" h="331">
                  <a:moveTo>
                    <a:pt x="559" y="331"/>
                  </a:moveTo>
                  <a:lnTo>
                    <a:pt x="559" y="0"/>
                  </a:lnTo>
                  <a:lnTo>
                    <a:pt x="0" y="0"/>
                  </a:lnTo>
                </a:path>
              </a:pathLst>
            </a:custGeom>
            <a:noFill/>
            <a:ln w="9525">
              <a:solidFill>
                <a:schemeClr val="tx1"/>
              </a:solidFill>
              <a:round/>
              <a:headEnd/>
              <a:tailEnd/>
            </a:ln>
          </p:spPr>
          <p:txBody>
            <a:bodyPr/>
            <a:lstStyle/>
            <a:p>
              <a:endParaRPr lang="en-IN"/>
            </a:p>
          </p:txBody>
        </p:sp>
        <p:sp>
          <p:nvSpPr>
            <p:cNvPr id="31762" name="Oval 22"/>
            <p:cNvSpPr>
              <a:spLocks noChangeArrowheads="1"/>
            </p:cNvSpPr>
            <p:nvPr/>
          </p:nvSpPr>
          <p:spPr bwMode="auto">
            <a:xfrm>
              <a:off x="2217" y="1484"/>
              <a:ext cx="79" cy="79"/>
            </a:xfrm>
            <a:prstGeom prst="ellipse">
              <a:avLst/>
            </a:prstGeom>
            <a:solidFill>
              <a:srgbClr val="FF0000"/>
            </a:solidFill>
            <a:ln w="9525">
              <a:solidFill>
                <a:srgbClr val="FF0000"/>
              </a:solidFill>
              <a:round/>
              <a:headEnd/>
              <a:tailEnd/>
            </a:ln>
          </p:spPr>
          <p:txBody>
            <a:bodyPr wrap="none" anchor="ctr"/>
            <a:lstStyle/>
            <a:p>
              <a:endParaRPr lang="en-IN"/>
            </a:p>
          </p:txBody>
        </p:sp>
        <p:sp>
          <p:nvSpPr>
            <p:cNvPr id="31763" name="Oval 23"/>
            <p:cNvSpPr>
              <a:spLocks noChangeArrowheads="1"/>
            </p:cNvSpPr>
            <p:nvPr/>
          </p:nvSpPr>
          <p:spPr bwMode="auto">
            <a:xfrm>
              <a:off x="2215" y="1615"/>
              <a:ext cx="79" cy="79"/>
            </a:xfrm>
            <a:prstGeom prst="ellipse">
              <a:avLst/>
            </a:prstGeom>
            <a:solidFill>
              <a:srgbClr val="FF0000"/>
            </a:solidFill>
            <a:ln w="9525">
              <a:solidFill>
                <a:srgbClr val="FF0000"/>
              </a:solidFill>
              <a:round/>
              <a:headEnd/>
              <a:tailEnd/>
            </a:ln>
          </p:spPr>
          <p:txBody>
            <a:bodyPr wrap="none" anchor="ctr"/>
            <a:lstStyle/>
            <a:p>
              <a:endParaRPr lang="en-IN"/>
            </a:p>
          </p:txBody>
        </p:sp>
        <p:sp>
          <p:nvSpPr>
            <p:cNvPr id="31764" name="Oval 24"/>
            <p:cNvSpPr>
              <a:spLocks noChangeArrowheads="1"/>
            </p:cNvSpPr>
            <p:nvPr/>
          </p:nvSpPr>
          <p:spPr bwMode="auto">
            <a:xfrm>
              <a:off x="2213" y="1749"/>
              <a:ext cx="79" cy="79"/>
            </a:xfrm>
            <a:prstGeom prst="ellipse">
              <a:avLst/>
            </a:prstGeom>
            <a:solidFill>
              <a:srgbClr val="FF0000"/>
            </a:solidFill>
            <a:ln w="9525">
              <a:solidFill>
                <a:srgbClr val="FF0000"/>
              </a:solidFill>
              <a:round/>
              <a:headEnd/>
              <a:tailEnd/>
            </a:ln>
          </p:spPr>
          <p:txBody>
            <a:bodyPr wrap="none" anchor="ctr"/>
            <a:lstStyle/>
            <a:p>
              <a:endParaRPr lang="en-IN"/>
            </a:p>
          </p:txBody>
        </p:sp>
        <p:sp>
          <p:nvSpPr>
            <p:cNvPr id="31765" name="Oval 25"/>
            <p:cNvSpPr>
              <a:spLocks noChangeArrowheads="1"/>
            </p:cNvSpPr>
            <p:nvPr/>
          </p:nvSpPr>
          <p:spPr bwMode="auto">
            <a:xfrm>
              <a:off x="4100" y="1347"/>
              <a:ext cx="79" cy="79"/>
            </a:xfrm>
            <a:prstGeom prst="ellipse">
              <a:avLst/>
            </a:prstGeom>
            <a:solidFill>
              <a:srgbClr val="FF0000"/>
            </a:solidFill>
            <a:ln w="9525">
              <a:solidFill>
                <a:srgbClr val="FF0000"/>
              </a:solidFill>
              <a:round/>
              <a:headEnd/>
              <a:tailEnd/>
            </a:ln>
          </p:spPr>
          <p:txBody>
            <a:bodyPr wrap="none" anchor="ctr"/>
            <a:lstStyle/>
            <a:p>
              <a:endParaRPr lang="en-IN"/>
            </a:p>
          </p:txBody>
        </p:sp>
        <p:sp>
          <p:nvSpPr>
            <p:cNvPr id="31766" name="Oval 26"/>
            <p:cNvSpPr>
              <a:spLocks noChangeArrowheads="1"/>
            </p:cNvSpPr>
            <p:nvPr/>
          </p:nvSpPr>
          <p:spPr bwMode="auto">
            <a:xfrm>
              <a:off x="4099" y="1480"/>
              <a:ext cx="79" cy="79"/>
            </a:xfrm>
            <a:prstGeom prst="ellipse">
              <a:avLst/>
            </a:prstGeom>
            <a:solidFill>
              <a:srgbClr val="FF0000"/>
            </a:solidFill>
            <a:ln w="9525">
              <a:solidFill>
                <a:srgbClr val="FF0000"/>
              </a:solidFill>
              <a:round/>
              <a:headEnd/>
              <a:tailEnd/>
            </a:ln>
          </p:spPr>
          <p:txBody>
            <a:bodyPr wrap="none" anchor="ctr"/>
            <a:lstStyle/>
            <a:p>
              <a:endParaRPr lang="en-IN"/>
            </a:p>
          </p:txBody>
        </p:sp>
        <p:sp>
          <p:nvSpPr>
            <p:cNvPr id="31767" name="Oval 27"/>
            <p:cNvSpPr>
              <a:spLocks noChangeArrowheads="1"/>
            </p:cNvSpPr>
            <p:nvPr/>
          </p:nvSpPr>
          <p:spPr bwMode="auto">
            <a:xfrm>
              <a:off x="4097" y="1611"/>
              <a:ext cx="79" cy="79"/>
            </a:xfrm>
            <a:prstGeom prst="ellipse">
              <a:avLst/>
            </a:prstGeom>
            <a:solidFill>
              <a:srgbClr val="FF0000"/>
            </a:solidFill>
            <a:ln w="9525">
              <a:solidFill>
                <a:srgbClr val="FF0000"/>
              </a:solidFill>
              <a:round/>
              <a:headEnd/>
              <a:tailEnd/>
            </a:ln>
          </p:spPr>
          <p:txBody>
            <a:bodyPr wrap="none" anchor="ctr"/>
            <a:lstStyle/>
            <a:p>
              <a:endParaRPr lang="en-IN"/>
            </a:p>
          </p:txBody>
        </p:sp>
        <p:sp>
          <p:nvSpPr>
            <p:cNvPr id="31768" name="Oval 28"/>
            <p:cNvSpPr>
              <a:spLocks noChangeArrowheads="1"/>
            </p:cNvSpPr>
            <p:nvPr/>
          </p:nvSpPr>
          <p:spPr bwMode="auto">
            <a:xfrm>
              <a:off x="4095" y="1745"/>
              <a:ext cx="79" cy="79"/>
            </a:xfrm>
            <a:prstGeom prst="ellipse">
              <a:avLst/>
            </a:prstGeom>
            <a:solidFill>
              <a:srgbClr val="FF0000"/>
            </a:solidFill>
            <a:ln w="9525">
              <a:solidFill>
                <a:srgbClr val="FF0000"/>
              </a:solidFill>
              <a:round/>
              <a:headEnd/>
              <a:tailEnd/>
            </a:ln>
          </p:spPr>
          <p:txBody>
            <a:bodyPr wrap="none" anchor="ctr"/>
            <a:lstStyle/>
            <a:p>
              <a:endParaRPr lang="en-IN"/>
            </a:p>
          </p:txBody>
        </p:sp>
        <p:grpSp>
          <p:nvGrpSpPr>
            <p:cNvPr id="5" name="Group 29"/>
            <p:cNvGrpSpPr>
              <a:grpSpLocks/>
            </p:cNvGrpSpPr>
            <p:nvPr/>
          </p:nvGrpSpPr>
          <p:grpSpPr bwMode="auto">
            <a:xfrm rot="5400000">
              <a:off x="3777" y="1020"/>
              <a:ext cx="84" cy="477"/>
              <a:chOff x="4319" y="1554"/>
              <a:chExt cx="84" cy="477"/>
            </a:xfrm>
          </p:grpSpPr>
          <p:sp>
            <p:nvSpPr>
              <p:cNvPr id="31796" name="Oval 30"/>
              <p:cNvSpPr>
                <a:spLocks noChangeArrowheads="1"/>
              </p:cNvSpPr>
              <p:nvPr/>
            </p:nvSpPr>
            <p:spPr bwMode="auto">
              <a:xfrm rot="5400000">
                <a:off x="4324" y="1554"/>
                <a:ext cx="79" cy="79"/>
              </a:xfrm>
              <a:prstGeom prst="ellipse">
                <a:avLst/>
              </a:prstGeom>
              <a:solidFill>
                <a:srgbClr val="FF0000"/>
              </a:solidFill>
              <a:ln w="9525">
                <a:solidFill>
                  <a:srgbClr val="FF0000"/>
                </a:solidFill>
                <a:round/>
                <a:headEnd/>
                <a:tailEnd/>
              </a:ln>
            </p:spPr>
            <p:txBody>
              <a:bodyPr wrap="none" anchor="ctr"/>
              <a:lstStyle/>
              <a:p>
                <a:endParaRPr lang="en-IN"/>
              </a:p>
            </p:txBody>
          </p:sp>
          <p:sp>
            <p:nvSpPr>
              <p:cNvPr id="31797" name="Oval 31"/>
              <p:cNvSpPr>
                <a:spLocks noChangeArrowheads="1"/>
              </p:cNvSpPr>
              <p:nvPr/>
            </p:nvSpPr>
            <p:spPr bwMode="auto">
              <a:xfrm rot="5400000">
                <a:off x="4323" y="1687"/>
                <a:ext cx="79" cy="79"/>
              </a:xfrm>
              <a:prstGeom prst="ellipse">
                <a:avLst/>
              </a:prstGeom>
              <a:solidFill>
                <a:srgbClr val="FF0000"/>
              </a:solidFill>
              <a:ln w="9525">
                <a:solidFill>
                  <a:srgbClr val="FF0000"/>
                </a:solidFill>
                <a:round/>
                <a:headEnd/>
                <a:tailEnd/>
              </a:ln>
            </p:spPr>
            <p:txBody>
              <a:bodyPr wrap="none" anchor="ctr"/>
              <a:lstStyle/>
              <a:p>
                <a:endParaRPr lang="en-IN"/>
              </a:p>
            </p:txBody>
          </p:sp>
          <p:sp>
            <p:nvSpPr>
              <p:cNvPr id="31798" name="Oval 32"/>
              <p:cNvSpPr>
                <a:spLocks noChangeArrowheads="1"/>
              </p:cNvSpPr>
              <p:nvPr/>
            </p:nvSpPr>
            <p:spPr bwMode="auto">
              <a:xfrm rot="5400000">
                <a:off x="4321" y="1818"/>
                <a:ext cx="79" cy="79"/>
              </a:xfrm>
              <a:prstGeom prst="ellipse">
                <a:avLst/>
              </a:prstGeom>
              <a:solidFill>
                <a:srgbClr val="FF0000"/>
              </a:solidFill>
              <a:ln w="9525">
                <a:solidFill>
                  <a:srgbClr val="FF0000"/>
                </a:solidFill>
                <a:round/>
                <a:headEnd/>
                <a:tailEnd/>
              </a:ln>
            </p:spPr>
            <p:txBody>
              <a:bodyPr wrap="none" anchor="ctr"/>
              <a:lstStyle/>
              <a:p>
                <a:endParaRPr lang="en-IN"/>
              </a:p>
            </p:txBody>
          </p:sp>
          <p:sp>
            <p:nvSpPr>
              <p:cNvPr id="31799" name="Oval 33"/>
              <p:cNvSpPr>
                <a:spLocks noChangeArrowheads="1"/>
              </p:cNvSpPr>
              <p:nvPr/>
            </p:nvSpPr>
            <p:spPr bwMode="auto">
              <a:xfrm rot="5400000">
                <a:off x="4319" y="1952"/>
                <a:ext cx="79" cy="79"/>
              </a:xfrm>
              <a:prstGeom prst="ellipse">
                <a:avLst/>
              </a:prstGeom>
              <a:solidFill>
                <a:srgbClr val="FF0000"/>
              </a:solidFill>
              <a:ln w="9525">
                <a:solidFill>
                  <a:srgbClr val="FF0000"/>
                </a:solidFill>
                <a:round/>
                <a:headEnd/>
                <a:tailEnd/>
              </a:ln>
            </p:spPr>
            <p:txBody>
              <a:bodyPr wrap="none" anchor="ctr"/>
              <a:lstStyle/>
              <a:p>
                <a:endParaRPr lang="en-IN"/>
              </a:p>
            </p:txBody>
          </p:sp>
        </p:grpSp>
        <p:grpSp>
          <p:nvGrpSpPr>
            <p:cNvPr id="6" name="Group 34"/>
            <p:cNvGrpSpPr>
              <a:grpSpLocks/>
            </p:cNvGrpSpPr>
            <p:nvPr/>
          </p:nvGrpSpPr>
          <p:grpSpPr bwMode="auto">
            <a:xfrm rot="5400000">
              <a:off x="2508" y="1017"/>
              <a:ext cx="84" cy="477"/>
              <a:chOff x="4319" y="1554"/>
              <a:chExt cx="84" cy="477"/>
            </a:xfrm>
          </p:grpSpPr>
          <p:sp>
            <p:nvSpPr>
              <p:cNvPr id="31792" name="Oval 35"/>
              <p:cNvSpPr>
                <a:spLocks noChangeArrowheads="1"/>
              </p:cNvSpPr>
              <p:nvPr/>
            </p:nvSpPr>
            <p:spPr bwMode="auto">
              <a:xfrm rot="5400000">
                <a:off x="4324" y="1554"/>
                <a:ext cx="79" cy="79"/>
              </a:xfrm>
              <a:prstGeom prst="ellipse">
                <a:avLst/>
              </a:prstGeom>
              <a:solidFill>
                <a:srgbClr val="FF0000"/>
              </a:solidFill>
              <a:ln w="9525">
                <a:solidFill>
                  <a:srgbClr val="FF0000"/>
                </a:solidFill>
                <a:round/>
                <a:headEnd/>
                <a:tailEnd/>
              </a:ln>
            </p:spPr>
            <p:txBody>
              <a:bodyPr wrap="none" anchor="ctr"/>
              <a:lstStyle/>
              <a:p>
                <a:endParaRPr lang="en-IN"/>
              </a:p>
            </p:txBody>
          </p:sp>
          <p:sp>
            <p:nvSpPr>
              <p:cNvPr id="31793" name="Oval 36"/>
              <p:cNvSpPr>
                <a:spLocks noChangeArrowheads="1"/>
              </p:cNvSpPr>
              <p:nvPr/>
            </p:nvSpPr>
            <p:spPr bwMode="auto">
              <a:xfrm rot="5400000">
                <a:off x="4323" y="1687"/>
                <a:ext cx="79" cy="79"/>
              </a:xfrm>
              <a:prstGeom prst="ellipse">
                <a:avLst/>
              </a:prstGeom>
              <a:solidFill>
                <a:srgbClr val="FF0000"/>
              </a:solidFill>
              <a:ln w="9525">
                <a:solidFill>
                  <a:srgbClr val="FF0000"/>
                </a:solidFill>
                <a:round/>
                <a:headEnd/>
                <a:tailEnd/>
              </a:ln>
            </p:spPr>
            <p:txBody>
              <a:bodyPr wrap="none" anchor="ctr"/>
              <a:lstStyle/>
              <a:p>
                <a:endParaRPr lang="en-IN"/>
              </a:p>
            </p:txBody>
          </p:sp>
          <p:sp>
            <p:nvSpPr>
              <p:cNvPr id="31794" name="Oval 37"/>
              <p:cNvSpPr>
                <a:spLocks noChangeArrowheads="1"/>
              </p:cNvSpPr>
              <p:nvPr/>
            </p:nvSpPr>
            <p:spPr bwMode="auto">
              <a:xfrm rot="5400000">
                <a:off x="4321" y="1818"/>
                <a:ext cx="79" cy="79"/>
              </a:xfrm>
              <a:prstGeom prst="ellipse">
                <a:avLst/>
              </a:prstGeom>
              <a:solidFill>
                <a:srgbClr val="FF0000"/>
              </a:solidFill>
              <a:ln w="9525">
                <a:solidFill>
                  <a:srgbClr val="FF0000"/>
                </a:solidFill>
                <a:round/>
                <a:headEnd/>
                <a:tailEnd/>
              </a:ln>
            </p:spPr>
            <p:txBody>
              <a:bodyPr wrap="none" anchor="ctr"/>
              <a:lstStyle/>
              <a:p>
                <a:endParaRPr lang="en-IN"/>
              </a:p>
            </p:txBody>
          </p:sp>
          <p:sp>
            <p:nvSpPr>
              <p:cNvPr id="31795" name="Oval 38"/>
              <p:cNvSpPr>
                <a:spLocks noChangeArrowheads="1"/>
              </p:cNvSpPr>
              <p:nvPr/>
            </p:nvSpPr>
            <p:spPr bwMode="auto">
              <a:xfrm rot="5400000">
                <a:off x="4319" y="1952"/>
                <a:ext cx="79" cy="79"/>
              </a:xfrm>
              <a:prstGeom prst="ellipse">
                <a:avLst/>
              </a:prstGeom>
              <a:solidFill>
                <a:srgbClr val="FF0000"/>
              </a:solidFill>
              <a:ln w="9525">
                <a:solidFill>
                  <a:srgbClr val="FF0000"/>
                </a:solidFill>
                <a:round/>
                <a:headEnd/>
                <a:tailEnd/>
              </a:ln>
            </p:spPr>
            <p:txBody>
              <a:bodyPr wrap="none" anchor="ctr"/>
              <a:lstStyle/>
              <a:p>
                <a:endParaRPr lang="en-IN"/>
              </a:p>
            </p:txBody>
          </p:sp>
        </p:grpSp>
        <p:sp>
          <p:nvSpPr>
            <p:cNvPr id="31771" name="Freeform 39"/>
            <p:cNvSpPr>
              <a:spLocks/>
            </p:cNvSpPr>
            <p:nvPr/>
          </p:nvSpPr>
          <p:spPr bwMode="auto">
            <a:xfrm>
              <a:off x="2234" y="1997"/>
              <a:ext cx="1911" cy="498"/>
            </a:xfrm>
            <a:custGeom>
              <a:avLst/>
              <a:gdLst>
                <a:gd name="T0" fmla="*/ 78 w 1920"/>
                <a:gd name="T1" fmla="*/ 0 h 498"/>
                <a:gd name="T2" fmla="*/ 0 w 1920"/>
                <a:gd name="T3" fmla="*/ 0 h 498"/>
                <a:gd name="T4" fmla="*/ 0 w 1920"/>
                <a:gd name="T5" fmla="*/ 498 h 498"/>
                <a:gd name="T6" fmla="*/ 1911 w 1920"/>
                <a:gd name="T7" fmla="*/ 498 h 498"/>
                <a:gd name="T8" fmla="*/ 1911 w 1920"/>
                <a:gd name="T9" fmla="*/ 0 h 498"/>
                <a:gd name="T10" fmla="*/ 1841 w 1920"/>
                <a:gd name="T11" fmla="*/ 0 h 498"/>
                <a:gd name="T12" fmla="*/ 1841 w 1920"/>
                <a:gd name="T13" fmla="*/ 428 h 498"/>
                <a:gd name="T14" fmla="*/ 78 w 1920"/>
                <a:gd name="T15" fmla="*/ 428 h 498"/>
                <a:gd name="T16" fmla="*/ 78 w 1920"/>
                <a:gd name="T17" fmla="*/ 0 h 49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20"/>
                <a:gd name="T28" fmla="*/ 0 h 498"/>
                <a:gd name="T29" fmla="*/ 1920 w 1920"/>
                <a:gd name="T30" fmla="*/ 498 h 49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20" h="498">
                  <a:moveTo>
                    <a:pt x="78" y="0"/>
                  </a:moveTo>
                  <a:lnTo>
                    <a:pt x="0" y="0"/>
                  </a:lnTo>
                  <a:lnTo>
                    <a:pt x="0" y="498"/>
                  </a:lnTo>
                  <a:lnTo>
                    <a:pt x="1920" y="498"/>
                  </a:lnTo>
                  <a:lnTo>
                    <a:pt x="1920" y="0"/>
                  </a:lnTo>
                  <a:lnTo>
                    <a:pt x="1850" y="0"/>
                  </a:lnTo>
                  <a:lnTo>
                    <a:pt x="1850" y="428"/>
                  </a:lnTo>
                  <a:lnTo>
                    <a:pt x="78" y="428"/>
                  </a:lnTo>
                  <a:lnTo>
                    <a:pt x="78" y="0"/>
                  </a:lnTo>
                  <a:close/>
                </a:path>
              </a:pathLst>
            </a:custGeom>
            <a:solidFill>
              <a:srgbClr val="008000"/>
            </a:solidFill>
            <a:ln w="9525">
              <a:solidFill>
                <a:schemeClr val="tx1"/>
              </a:solidFill>
              <a:round/>
              <a:headEnd/>
              <a:tailEnd/>
            </a:ln>
          </p:spPr>
          <p:txBody>
            <a:bodyPr/>
            <a:lstStyle/>
            <a:p>
              <a:endParaRPr lang="en-IN"/>
            </a:p>
          </p:txBody>
        </p:sp>
        <p:sp>
          <p:nvSpPr>
            <p:cNvPr id="31772" name="AutoShape 40"/>
            <p:cNvSpPr>
              <a:spLocks noChangeArrowheads="1"/>
            </p:cNvSpPr>
            <p:nvPr/>
          </p:nvSpPr>
          <p:spPr bwMode="auto">
            <a:xfrm>
              <a:off x="3760" y="2128"/>
              <a:ext cx="78" cy="602"/>
            </a:xfrm>
            <a:prstGeom prst="downArrow">
              <a:avLst>
                <a:gd name="adj1" fmla="val 50000"/>
                <a:gd name="adj2" fmla="val 192949"/>
              </a:avLst>
            </a:prstGeom>
            <a:solidFill>
              <a:srgbClr val="FF6600"/>
            </a:solidFill>
            <a:ln w="9525">
              <a:solidFill>
                <a:schemeClr val="tx1"/>
              </a:solidFill>
              <a:miter lim="800000"/>
              <a:headEnd/>
              <a:tailEnd/>
            </a:ln>
          </p:spPr>
          <p:txBody>
            <a:bodyPr wrap="none" anchor="ctr"/>
            <a:lstStyle/>
            <a:p>
              <a:endParaRPr lang="en-IN"/>
            </a:p>
          </p:txBody>
        </p:sp>
        <p:sp>
          <p:nvSpPr>
            <p:cNvPr id="31773" name="Line 41"/>
            <p:cNvSpPr>
              <a:spLocks noChangeShapeType="1"/>
            </p:cNvSpPr>
            <p:nvPr/>
          </p:nvSpPr>
          <p:spPr bwMode="auto">
            <a:xfrm flipH="1">
              <a:off x="1579" y="1256"/>
              <a:ext cx="733" cy="0"/>
            </a:xfrm>
            <a:prstGeom prst="line">
              <a:avLst/>
            </a:prstGeom>
            <a:noFill/>
            <a:ln w="9525">
              <a:solidFill>
                <a:schemeClr val="tx1"/>
              </a:solidFill>
              <a:round/>
              <a:headEnd/>
              <a:tailEnd/>
            </a:ln>
          </p:spPr>
          <p:txBody>
            <a:bodyPr/>
            <a:lstStyle/>
            <a:p>
              <a:endParaRPr lang="en-US"/>
            </a:p>
          </p:txBody>
        </p:sp>
        <p:sp>
          <p:nvSpPr>
            <p:cNvPr id="31774" name="Line 42"/>
            <p:cNvSpPr>
              <a:spLocks noChangeShapeType="1"/>
            </p:cNvSpPr>
            <p:nvPr/>
          </p:nvSpPr>
          <p:spPr bwMode="auto">
            <a:xfrm>
              <a:off x="2252" y="1256"/>
              <a:ext cx="0" cy="104"/>
            </a:xfrm>
            <a:prstGeom prst="line">
              <a:avLst/>
            </a:prstGeom>
            <a:noFill/>
            <a:ln w="9525">
              <a:solidFill>
                <a:schemeClr val="tx1"/>
              </a:solidFill>
              <a:round/>
              <a:headEnd/>
              <a:tailEnd/>
            </a:ln>
          </p:spPr>
          <p:txBody>
            <a:bodyPr/>
            <a:lstStyle/>
            <a:p>
              <a:endParaRPr lang="en-US"/>
            </a:p>
          </p:txBody>
        </p:sp>
        <p:sp>
          <p:nvSpPr>
            <p:cNvPr id="31775" name="Oval 43"/>
            <p:cNvSpPr>
              <a:spLocks noChangeArrowheads="1"/>
            </p:cNvSpPr>
            <p:nvPr/>
          </p:nvSpPr>
          <p:spPr bwMode="auto">
            <a:xfrm>
              <a:off x="2218" y="1351"/>
              <a:ext cx="79" cy="79"/>
            </a:xfrm>
            <a:prstGeom prst="ellipse">
              <a:avLst/>
            </a:prstGeom>
            <a:solidFill>
              <a:srgbClr val="FF0000"/>
            </a:solidFill>
            <a:ln w="9525">
              <a:solidFill>
                <a:srgbClr val="FF0000"/>
              </a:solidFill>
              <a:round/>
              <a:headEnd/>
              <a:tailEnd/>
            </a:ln>
          </p:spPr>
          <p:txBody>
            <a:bodyPr wrap="none" anchor="ctr"/>
            <a:lstStyle/>
            <a:p>
              <a:endParaRPr lang="en-IN"/>
            </a:p>
          </p:txBody>
        </p:sp>
        <p:grpSp>
          <p:nvGrpSpPr>
            <p:cNvPr id="7" name="Group 44"/>
            <p:cNvGrpSpPr>
              <a:grpSpLocks/>
            </p:cNvGrpSpPr>
            <p:nvPr/>
          </p:nvGrpSpPr>
          <p:grpSpPr bwMode="auto">
            <a:xfrm>
              <a:off x="1810" y="2592"/>
              <a:ext cx="689" cy="484"/>
              <a:chOff x="646" y="3095"/>
              <a:chExt cx="689" cy="484"/>
            </a:xfrm>
          </p:grpSpPr>
          <p:sp>
            <p:nvSpPr>
              <p:cNvPr id="31790" name="AutoShape 45"/>
              <p:cNvSpPr>
                <a:spLocks noChangeArrowheads="1"/>
              </p:cNvSpPr>
              <p:nvPr/>
            </p:nvSpPr>
            <p:spPr bwMode="auto">
              <a:xfrm>
                <a:off x="646" y="3095"/>
                <a:ext cx="689" cy="471"/>
              </a:xfrm>
              <a:prstGeom prst="roundRect">
                <a:avLst>
                  <a:gd name="adj" fmla="val 16667"/>
                </a:avLst>
              </a:prstGeom>
              <a:solidFill>
                <a:srgbClr val="FFCC99"/>
              </a:solidFill>
              <a:ln w="9525">
                <a:solidFill>
                  <a:schemeClr val="tx1"/>
                </a:solidFill>
                <a:round/>
                <a:headEnd/>
                <a:tailEnd/>
              </a:ln>
            </p:spPr>
            <p:txBody>
              <a:bodyPr wrap="none" anchor="ctr"/>
              <a:lstStyle/>
              <a:p>
                <a:endParaRPr lang="en-IN"/>
              </a:p>
            </p:txBody>
          </p:sp>
          <p:sp>
            <p:nvSpPr>
              <p:cNvPr id="31791" name="Text Box 46"/>
              <p:cNvSpPr txBox="1">
                <a:spLocks noChangeArrowheads="1"/>
              </p:cNvSpPr>
              <p:nvPr/>
            </p:nvSpPr>
            <p:spPr bwMode="auto">
              <a:xfrm>
                <a:off x="784" y="3148"/>
                <a:ext cx="534" cy="431"/>
              </a:xfrm>
              <a:prstGeom prst="rect">
                <a:avLst/>
              </a:prstGeom>
              <a:noFill/>
              <a:ln w="9525">
                <a:noFill/>
                <a:miter lim="800000"/>
                <a:headEnd/>
                <a:tailEnd/>
              </a:ln>
            </p:spPr>
            <p:txBody>
              <a:bodyPr wrap="none">
                <a:spAutoFit/>
              </a:bodyPr>
              <a:lstStyle/>
              <a:p>
                <a:pPr algn="ctr"/>
                <a:r>
                  <a:rPr lang="en-IE" sz="1200" dirty="0"/>
                  <a:t>Bias </a:t>
                </a:r>
              </a:p>
              <a:p>
                <a:pPr algn="ctr"/>
                <a:r>
                  <a:rPr lang="en-IE" sz="1200" dirty="0" err="1"/>
                  <a:t>rf</a:t>
                </a:r>
                <a:endParaRPr lang="en-US" sz="1200" dirty="0"/>
              </a:p>
            </p:txBody>
          </p:sp>
        </p:grpSp>
        <p:sp>
          <p:nvSpPr>
            <p:cNvPr id="31777" name="Line 47"/>
            <p:cNvSpPr>
              <a:spLocks noChangeShapeType="1"/>
            </p:cNvSpPr>
            <p:nvPr/>
          </p:nvSpPr>
          <p:spPr bwMode="auto">
            <a:xfrm>
              <a:off x="1540" y="2832"/>
              <a:ext cx="0" cy="375"/>
            </a:xfrm>
            <a:prstGeom prst="line">
              <a:avLst/>
            </a:prstGeom>
            <a:noFill/>
            <a:ln w="9525">
              <a:solidFill>
                <a:schemeClr val="tx1"/>
              </a:solidFill>
              <a:round/>
              <a:headEnd/>
              <a:tailEnd/>
            </a:ln>
          </p:spPr>
          <p:txBody>
            <a:bodyPr/>
            <a:lstStyle/>
            <a:p>
              <a:endParaRPr lang="en-US"/>
            </a:p>
          </p:txBody>
        </p:sp>
        <p:grpSp>
          <p:nvGrpSpPr>
            <p:cNvPr id="8" name="Group 48"/>
            <p:cNvGrpSpPr>
              <a:grpSpLocks/>
            </p:cNvGrpSpPr>
            <p:nvPr/>
          </p:nvGrpSpPr>
          <p:grpSpPr bwMode="auto">
            <a:xfrm flipV="1">
              <a:off x="1482" y="3208"/>
              <a:ext cx="113" cy="77"/>
              <a:chOff x="4241" y="618"/>
              <a:chExt cx="453" cy="181"/>
            </a:xfrm>
          </p:grpSpPr>
          <p:sp>
            <p:nvSpPr>
              <p:cNvPr id="31787" name="Line 49"/>
              <p:cNvSpPr>
                <a:spLocks noChangeShapeType="1"/>
              </p:cNvSpPr>
              <p:nvPr/>
            </p:nvSpPr>
            <p:spPr bwMode="auto">
              <a:xfrm>
                <a:off x="4241" y="799"/>
                <a:ext cx="453" cy="0"/>
              </a:xfrm>
              <a:prstGeom prst="line">
                <a:avLst/>
              </a:prstGeom>
              <a:noFill/>
              <a:ln w="9525">
                <a:solidFill>
                  <a:schemeClr val="tx1"/>
                </a:solidFill>
                <a:round/>
                <a:headEnd/>
                <a:tailEnd/>
              </a:ln>
            </p:spPr>
            <p:txBody>
              <a:bodyPr/>
              <a:lstStyle/>
              <a:p>
                <a:endParaRPr lang="en-US"/>
              </a:p>
            </p:txBody>
          </p:sp>
          <p:sp>
            <p:nvSpPr>
              <p:cNvPr id="31788" name="Line 50"/>
              <p:cNvSpPr>
                <a:spLocks noChangeShapeType="1"/>
              </p:cNvSpPr>
              <p:nvPr/>
            </p:nvSpPr>
            <p:spPr bwMode="auto">
              <a:xfrm>
                <a:off x="4332" y="709"/>
                <a:ext cx="272" cy="0"/>
              </a:xfrm>
              <a:prstGeom prst="line">
                <a:avLst/>
              </a:prstGeom>
              <a:noFill/>
              <a:ln w="9525">
                <a:solidFill>
                  <a:schemeClr val="tx1"/>
                </a:solidFill>
                <a:round/>
                <a:headEnd/>
                <a:tailEnd/>
              </a:ln>
            </p:spPr>
            <p:txBody>
              <a:bodyPr/>
              <a:lstStyle/>
              <a:p>
                <a:endParaRPr lang="en-US"/>
              </a:p>
            </p:txBody>
          </p:sp>
          <p:sp>
            <p:nvSpPr>
              <p:cNvPr id="31789" name="Line 51"/>
              <p:cNvSpPr>
                <a:spLocks noChangeShapeType="1"/>
              </p:cNvSpPr>
              <p:nvPr/>
            </p:nvSpPr>
            <p:spPr bwMode="auto">
              <a:xfrm>
                <a:off x="4422" y="618"/>
                <a:ext cx="91" cy="0"/>
              </a:xfrm>
              <a:prstGeom prst="line">
                <a:avLst/>
              </a:prstGeom>
              <a:noFill/>
              <a:ln w="9525">
                <a:solidFill>
                  <a:schemeClr val="tx1"/>
                </a:solidFill>
                <a:round/>
                <a:headEnd/>
                <a:tailEnd/>
              </a:ln>
            </p:spPr>
            <p:txBody>
              <a:bodyPr/>
              <a:lstStyle/>
              <a:p>
                <a:endParaRPr lang="en-US"/>
              </a:p>
            </p:txBody>
          </p:sp>
        </p:grpSp>
        <p:sp>
          <p:nvSpPr>
            <p:cNvPr id="31779" name="Line 52"/>
            <p:cNvSpPr>
              <a:spLocks noChangeShapeType="1"/>
            </p:cNvSpPr>
            <p:nvPr/>
          </p:nvSpPr>
          <p:spPr bwMode="auto">
            <a:xfrm flipH="1">
              <a:off x="1540" y="2831"/>
              <a:ext cx="253" cy="0"/>
            </a:xfrm>
            <a:prstGeom prst="line">
              <a:avLst/>
            </a:prstGeom>
            <a:noFill/>
            <a:ln w="9525">
              <a:solidFill>
                <a:schemeClr val="tx1"/>
              </a:solidFill>
              <a:round/>
              <a:headEnd/>
              <a:tailEnd/>
            </a:ln>
          </p:spPr>
          <p:txBody>
            <a:bodyPr/>
            <a:lstStyle/>
            <a:p>
              <a:endParaRPr lang="en-US"/>
            </a:p>
          </p:txBody>
        </p:sp>
        <p:sp>
          <p:nvSpPr>
            <p:cNvPr id="31780" name="Text Box 53"/>
            <p:cNvSpPr txBox="1">
              <a:spLocks noChangeArrowheads="1"/>
            </p:cNvSpPr>
            <p:nvPr/>
          </p:nvSpPr>
          <p:spPr bwMode="auto">
            <a:xfrm>
              <a:off x="4358" y="920"/>
              <a:ext cx="893" cy="192"/>
            </a:xfrm>
            <a:prstGeom prst="rect">
              <a:avLst/>
            </a:prstGeom>
            <a:noFill/>
            <a:ln w="9525">
              <a:noFill/>
              <a:miter lim="800000"/>
              <a:headEnd/>
              <a:tailEnd/>
            </a:ln>
          </p:spPr>
          <p:txBody>
            <a:bodyPr wrap="none">
              <a:spAutoFit/>
            </a:bodyPr>
            <a:lstStyle/>
            <a:p>
              <a:r>
                <a:rPr lang="en-IE" sz="1400"/>
                <a:t>Inductive Coils</a:t>
              </a:r>
              <a:endParaRPr lang="en-US" sz="1400"/>
            </a:p>
          </p:txBody>
        </p:sp>
        <p:sp>
          <p:nvSpPr>
            <p:cNvPr id="31781" name="Line 54"/>
            <p:cNvSpPr>
              <a:spLocks noChangeShapeType="1"/>
            </p:cNvSpPr>
            <p:nvPr/>
          </p:nvSpPr>
          <p:spPr bwMode="auto">
            <a:xfrm flipH="1">
              <a:off x="4066" y="1037"/>
              <a:ext cx="279" cy="175"/>
            </a:xfrm>
            <a:prstGeom prst="line">
              <a:avLst/>
            </a:prstGeom>
            <a:noFill/>
            <a:ln w="9525">
              <a:solidFill>
                <a:schemeClr val="tx1"/>
              </a:solidFill>
              <a:round/>
              <a:headEnd/>
              <a:tailEnd type="triangle" w="med" len="med"/>
            </a:ln>
          </p:spPr>
          <p:txBody>
            <a:bodyPr/>
            <a:lstStyle/>
            <a:p>
              <a:endParaRPr lang="en-US"/>
            </a:p>
          </p:txBody>
        </p:sp>
        <p:sp>
          <p:nvSpPr>
            <p:cNvPr id="31782" name="Text Box 55"/>
            <p:cNvSpPr txBox="1">
              <a:spLocks noChangeArrowheads="1"/>
            </p:cNvSpPr>
            <p:nvPr/>
          </p:nvSpPr>
          <p:spPr bwMode="auto">
            <a:xfrm>
              <a:off x="1163" y="1793"/>
              <a:ext cx="564" cy="326"/>
            </a:xfrm>
            <a:prstGeom prst="rect">
              <a:avLst/>
            </a:prstGeom>
            <a:noFill/>
            <a:ln w="9525">
              <a:noFill/>
              <a:miter lim="800000"/>
              <a:headEnd/>
              <a:tailEnd/>
            </a:ln>
          </p:spPr>
          <p:txBody>
            <a:bodyPr wrap="none">
              <a:spAutoFit/>
            </a:bodyPr>
            <a:lstStyle/>
            <a:p>
              <a:pPr algn="ctr"/>
              <a:r>
                <a:rPr lang="en-IE" sz="1400"/>
                <a:t>Ceramic </a:t>
              </a:r>
            </a:p>
            <a:p>
              <a:pPr algn="ctr"/>
              <a:r>
                <a:rPr lang="en-IE" sz="1400"/>
                <a:t>Cover</a:t>
              </a:r>
              <a:endParaRPr lang="en-US" sz="1400"/>
            </a:p>
          </p:txBody>
        </p:sp>
        <p:sp>
          <p:nvSpPr>
            <p:cNvPr id="31783" name="Line 56"/>
            <p:cNvSpPr>
              <a:spLocks noChangeShapeType="1"/>
            </p:cNvSpPr>
            <p:nvPr/>
          </p:nvSpPr>
          <p:spPr bwMode="auto">
            <a:xfrm flipV="1">
              <a:off x="1649" y="1875"/>
              <a:ext cx="637" cy="97"/>
            </a:xfrm>
            <a:prstGeom prst="line">
              <a:avLst/>
            </a:prstGeom>
            <a:noFill/>
            <a:ln w="9525">
              <a:solidFill>
                <a:schemeClr val="tx1"/>
              </a:solidFill>
              <a:round/>
              <a:headEnd/>
              <a:tailEnd type="triangle" w="med" len="med"/>
            </a:ln>
          </p:spPr>
          <p:txBody>
            <a:bodyPr/>
            <a:lstStyle/>
            <a:p>
              <a:endParaRPr lang="en-US"/>
            </a:p>
          </p:txBody>
        </p:sp>
        <p:sp>
          <p:nvSpPr>
            <p:cNvPr id="31784" name="Text Box 57"/>
            <p:cNvSpPr txBox="1">
              <a:spLocks noChangeArrowheads="1"/>
            </p:cNvSpPr>
            <p:nvPr/>
          </p:nvSpPr>
          <p:spPr bwMode="auto">
            <a:xfrm>
              <a:off x="4470" y="2133"/>
              <a:ext cx="573" cy="326"/>
            </a:xfrm>
            <a:prstGeom prst="rect">
              <a:avLst/>
            </a:prstGeom>
            <a:noFill/>
            <a:ln w="9525">
              <a:noFill/>
              <a:miter lim="800000"/>
              <a:headEnd/>
              <a:tailEnd/>
            </a:ln>
          </p:spPr>
          <p:txBody>
            <a:bodyPr wrap="none">
              <a:spAutoFit/>
            </a:bodyPr>
            <a:lstStyle/>
            <a:p>
              <a:pPr algn="ctr"/>
              <a:r>
                <a:rPr lang="en-IE" sz="1400"/>
                <a:t>Chamber</a:t>
              </a:r>
            </a:p>
            <a:p>
              <a:pPr algn="ctr"/>
              <a:r>
                <a:rPr lang="en-IE" sz="1400"/>
                <a:t>Body</a:t>
              </a:r>
              <a:endParaRPr lang="en-US" sz="1400"/>
            </a:p>
          </p:txBody>
        </p:sp>
        <p:sp>
          <p:nvSpPr>
            <p:cNvPr id="31785" name="Line 58"/>
            <p:cNvSpPr>
              <a:spLocks noChangeShapeType="1"/>
            </p:cNvSpPr>
            <p:nvPr/>
          </p:nvSpPr>
          <p:spPr bwMode="auto">
            <a:xfrm flipH="1">
              <a:off x="4206" y="2303"/>
              <a:ext cx="166" cy="0"/>
            </a:xfrm>
            <a:prstGeom prst="line">
              <a:avLst/>
            </a:prstGeom>
            <a:noFill/>
            <a:ln w="9525">
              <a:solidFill>
                <a:schemeClr val="tx1"/>
              </a:solidFill>
              <a:round/>
              <a:headEnd/>
              <a:tailEnd type="triangle" w="med" len="med"/>
            </a:ln>
          </p:spPr>
          <p:txBody>
            <a:bodyPr/>
            <a:lstStyle/>
            <a:p>
              <a:endParaRPr lang="en-US"/>
            </a:p>
          </p:txBody>
        </p:sp>
        <p:sp>
          <p:nvSpPr>
            <p:cNvPr id="31786" name="Text Box 59"/>
            <p:cNvSpPr txBox="1">
              <a:spLocks noChangeArrowheads="1"/>
            </p:cNvSpPr>
            <p:nvPr/>
          </p:nvSpPr>
          <p:spPr bwMode="auto">
            <a:xfrm>
              <a:off x="1451" y="3611"/>
              <a:ext cx="2532" cy="231"/>
            </a:xfrm>
            <a:prstGeom prst="rect">
              <a:avLst/>
            </a:prstGeom>
            <a:noFill/>
            <a:ln w="9525">
              <a:noFill/>
              <a:miter lim="800000"/>
              <a:headEnd/>
              <a:tailEnd/>
            </a:ln>
          </p:spPr>
          <p:txBody>
            <a:bodyPr wrap="none">
              <a:spAutoFit/>
            </a:bodyPr>
            <a:lstStyle/>
            <a:p>
              <a:r>
                <a:rPr lang="en-IE" sz="1800" u="sng">
                  <a:solidFill>
                    <a:schemeClr val="accent2"/>
                  </a:solidFill>
                </a:rPr>
                <a:t>Inductively Coupled Etching System</a:t>
              </a:r>
              <a:endParaRPr lang="en-US" sz="1800" u="sng">
                <a:solidFill>
                  <a:schemeClr val="accent2"/>
                </a:solidFill>
              </a:endParaRPr>
            </a:p>
          </p:txBody>
        </p:sp>
      </p:grpSp>
      <p:sp>
        <p:nvSpPr>
          <p:cNvPr id="60" name="Rectangle 59"/>
          <p:cNvSpPr/>
          <p:nvPr/>
        </p:nvSpPr>
        <p:spPr>
          <a:xfrm>
            <a:off x="285720" y="1643050"/>
            <a:ext cx="3286148" cy="3277820"/>
          </a:xfrm>
          <a:prstGeom prst="rect">
            <a:avLst/>
          </a:prstGeom>
        </p:spPr>
        <p:txBody>
          <a:bodyPr wrap="square">
            <a:spAutoFit/>
          </a:bodyPr>
          <a:lstStyle/>
          <a:p>
            <a:pPr>
              <a:spcBef>
                <a:spcPct val="50000"/>
              </a:spcBef>
              <a:buFontTx/>
              <a:buChar char="•"/>
            </a:pPr>
            <a:r>
              <a:rPr lang="en-US" altLang="zh-TW" dirty="0" smtClean="0">
                <a:solidFill>
                  <a:srgbClr val="000000"/>
                </a:solidFill>
                <a:ea typeface="新細明體" pitchFamily="18" charset="-120"/>
              </a:rPr>
              <a:t> Bias RF power controls the ion energy</a:t>
            </a:r>
          </a:p>
          <a:p>
            <a:pPr>
              <a:spcBef>
                <a:spcPct val="50000"/>
              </a:spcBef>
              <a:buFontTx/>
              <a:buChar char="•"/>
            </a:pPr>
            <a:r>
              <a:rPr lang="en-US" altLang="zh-TW" dirty="0" smtClean="0">
                <a:solidFill>
                  <a:srgbClr val="000000"/>
                </a:solidFill>
                <a:ea typeface="新細明體" pitchFamily="18" charset="-120"/>
              </a:rPr>
              <a:t> Source RF power controls the ion flux </a:t>
            </a:r>
          </a:p>
          <a:p>
            <a:pPr>
              <a:spcBef>
                <a:spcPct val="50000"/>
              </a:spcBef>
              <a:buFontTx/>
              <a:buChar char="•"/>
            </a:pPr>
            <a:r>
              <a:rPr lang="en-US" altLang="zh-TW" dirty="0" smtClean="0">
                <a:solidFill>
                  <a:srgbClr val="000000"/>
                </a:solidFill>
                <a:ea typeface="新細明體" pitchFamily="18" charset="-120"/>
              </a:rPr>
              <a:t> Helium backside cooling system with E-chuck controls wafer temperature</a:t>
            </a:r>
          </a:p>
          <a:p>
            <a:pPr>
              <a:spcBef>
                <a:spcPct val="50000"/>
              </a:spcBef>
              <a:buFontTx/>
              <a:buChar char="•"/>
            </a:pPr>
            <a:r>
              <a:rPr lang="en-US" altLang="zh-TW" dirty="0" smtClean="0">
                <a:solidFill>
                  <a:srgbClr val="000000"/>
                </a:solidFill>
                <a:ea typeface="新細明體" pitchFamily="18" charset="-120"/>
              </a:rPr>
              <a:t>It has both the properties of low pressure and high density plasma</a:t>
            </a:r>
            <a:endParaRPr lang="en-US" altLang="zh-TW" dirty="0">
              <a:solidFill>
                <a:srgbClr val="000000"/>
              </a:solidFill>
              <a:ea typeface="新細明體" pitchFamily="18"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nodePh="1">
                                  <p:stCondLst>
                                    <p:cond delay="0"/>
                                  </p:stCondLst>
                                  <p:endCondLst>
                                    <p:cond evt="begin" delay="0">
                                      <p:tn val="5"/>
                                    </p:cond>
                                  </p:endCondLst>
                                  <p:childTnLst>
                                    <p:set>
                                      <p:cBhvr>
                                        <p:cTn id="6" dur="1" fill="hold">
                                          <p:stCondLst>
                                            <p:cond delay="0"/>
                                          </p:stCondLst>
                                        </p:cTn>
                                        <p:tgtEl>
                                          <p:spTgt spid="104450">
                                            <p:txEl>
                                              <p:pRg st="0" end="0"/>
                                            </p:txEl>
                                          </p:spTgt>
                                        </p:tgtEl>
                                        <p:attrNameLst>
                                          <p:attrName>style.visibility</p:attrName>
                                        </p:attrNameLst>
                                      </p:cBhvr>
                                      <p:to>
                                        <p:strVal val="visible"/>
                                      </p:to>
                                    </p:set>
                                    <p:animEffect transition="in" filter="dissolve">
                                      <p:cBhvr>
                                        <p:cTn id="7" dur="500"/>
                                        <p:tgtEl>
                                          <p:spTgt spid="1044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ppt_w</p:attrName>
                                        </p:attrNameLst>
                                      </p:cBhvr>
                                      <p:tavLst>
                                        <p:tav tm="0">
                                          <p:val>
                                            <p:strVal val="#ppt_w*0.70"/>
                                          </p:val>
                                        </p:tav>
                                        <p:tav tm="100000">
                                          <p:val>
                                            <p:strVal val="#ppt_w"/>
                                          </p:val>
                                        </p:tav>
                                      </p:tavLst>
                                    </p:anim>
                                    <p:anim calcmode="lin" valueType="num">
                                      <p:cBhvr>
                                        <p:cTn id="13" dur="1000" fill="hold"/>
                                        <p:tgtEl>
                                          <p:spTgt spid="2"/>
                                        </p:tgtEl>
                                        <p:attrNameLst>
                                          <p:attrName>ppt_h</p:attrName>
                                        </p:attrNameLst>
                                      </p:cBhvr>
                                      <p:tavLst>
                                        <p:tav tm="0">
                                          <p:val>
                                            <p:strVal val="#ppt_h"/>
                                          </p:val>
                                        </p:tav>
                                        <p:tav tm="100000">
                                          <p:val>
                                            <p:strVal val="#ppt_h"/>
                                          </p:val>
                                        </p:tav>
                                      </p:tavLst>
                                    </p:anim>
                                    <p:animEffect transition="in" filter="fade">
                                      <p:cBhvr>
                                        <p:cTn id="14" dur="10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xit" presetSubtype="0" fill="hold" nodeType="clickEffect">
                                  <p:stCondLst>
                                    <p:cond delay="0"/>
                                  </p:stCondLst>
                                  <p:childTnLst>
                                    <p:anim calcmode="lin" valueType="num">
                                      <p:cBhvr>
                                        <p:cTn id="18" dur="1000"/>
                                        <p:tgtEl>
                                          <p:spTgt spid="2"/>
                                        </p:tgtEl>
                                        <p:attrNameLst>
                                          <p:attrName>ppt_w</p:attrName>
                                        </p:attrNameLst>
                                      </p:cBhvr>
                                      <p:tavLst>
                                        <p:tav tm="0">
                                          <p:val>
                                            <p:strVal val="ppt_w"/>
                                          </p:val>
                                        </p:tav>
                                        <p:tav tm="100000">
                                          <p:val>
                                            <p:strVal val="ppt_w*0.70"/>
                                          </p:val>
                                        </p:tav>
                                      </p:tavLst>
                                    </p:anim>
                                    <p:anim calcmode="lin" valueType="num">
                                      <p:cBhvr>
                                        <p:cTn id="19" dur="1000"/>
                                        <p:tgtEl>
                                          <p:spTgt spid="2"/>
                                        </p:tgtEl>
                                        <p:attrNameLst>
                                          <p:attrName>ppt_h</p:attrName>
                                        </p:attrNameLst>
                                      </p:cBhvr>
                                      <p:tavLst>
                                        <p:tav tm="0">
                                          <p:val>
                                            <p:strVal val="ppt_h"/>
                                          </p:val>
                                        </p:tav>
                                        <p:tav tm="100000">
                                          <p:val>
                                            <p:strVal val="ppt_h"/>
                                          </p:val>
                                        </p:tav>
                                      </p:tavLst>
                                    </p:anim>
                                    <p:animEffect transition="out" filter="fade">
                                      <p:cBhvr>
                                        <p:cTn id="20" dur="1000"/>
                                        <p:tgtEl>
                                          <p:spTgt spid="2"/>
                                        </p:tgtEl>
                                      </p:cBhvr>
                                    </p:animEffect>
                                    <p:set>
                                      <p:cBhvr>
                                        <p:cTn id="21" dur="1" fill="hold">
                                          <p:stCondLst>
                                            <p:cond delay="999"/>
                                          </p:stCondLst>
                                        </p:cTn>
                                        <p:tgtEl>
                                          <p:spTgt spid="2"/>
                                        </p:tgtEl>
                                        <p:attrNameLst>
                                          <p:attrName>style.visibility</p:attrName>
                                        </p:attrNameLst>
                                      </p:cBhvr>
                                      <p:to>
                                        <p:strVal val="hidden"/>
                                      </p:to>
                                    </p:set>
                                  </p:childTnLst>
                                </p:cTn>
                              </p:par>
                              <p:par>
                                <p:cTn id="22" presetID="3" presetClass="emph" presetSubtype="2" fill="hold" grpId="1" nodeType="withEffect" nodePh="1">
                                  <p:stCondLst>
                                    <p:cond delay="0"/>
                                  </p:stCondLst>
                                  <p:endCondLst>
                                    <p:cond evt="begin" delay="0">
                                      <p:tn val="22"/>
                                    </p:cond>
                                  </p:endCondLst>
                                  <p:childTnLst>
                                    <p:animClr clrSpc="rgb" dir="cw">
                                      <p:cBhvr override="childStyle">
                                        <p:cTn id="23" dur="500" fill="hold"/>
                                        <p:tgtEl>
                                          <p:spTgt spid="104450">
                                            <p:txEl>
                                              <p:pRg st="0" end="0"/>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0" grpId="0" build="p"/>
      <p:bldP spid="104450" grpI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u="sng" dirty="0" smtClean="0">
                <a:ea typeface="新細明體" pitchFamily="18" charset="-120"/>
              </a:rPr>
              <a:t>Self-bias in  Etch Chamber</a:t>
            </a:r>
            <a:endParaRPr lang="en-US" u="sng" dirty="0"/>
          </a:p>
        </p:txBody>
      </p:sp>
      <p:sp>
        <p:nvSpPr>
          <p:cNvPr id="57" name="Line 8"/>
          <p:cNvSpPr>
            <a:spLocks noChangeShapeType="1"/>
          </p:cNvSpPr>
          <p:nvPr/>
        </p:nvSpPr>
        <p:spPr bwMode="auto">
          <a:xfrm>
            <a:off x="5772150" y="3402013"/>
            <a:ext cx="2892425" cy="0"/>
          </a:xfrm>
          <a:prstGeom prst="line">
            <a:avLst/>
          </a:prstGeom>
          <a:noFill/>
          <a:ln w="12700">
            <a:solidFill>
              <a:srgbClr val="000000"/>
            </a:solidFill>
            <a:round/>
            <a:headEnd/>
            <a:tailEnd/>
          </a:ln>
        </p:spPr>
        <p:txBody>
          <a:bodyPr/>
          <a:lstStyle/>
          <a:p>
            <a:endParaRPr lang="en-US"/>
          </a:p>
        </p:txBody>
      </p:sp>
      <p:sp>
        <p:nvSpPr>
          <p:cNvPr id="58" name="Freeform 9"/>
          <p:cNvSpPr>
            <a:spLocks/>
          </p:cNvSpPr>
          <p:nvPr/>
        </p:nvSpPr>
        <p:spPr bwMode="auto">
          <a:xfrm>
            <a:off x="8643938" y="3357563"/>
            <a:ext cx="85725" cy="87312"/>
          </a:xfrm>
          <a:custGeom>
            <a:avLst/>
            <a:gdLst>
              <a:gd name="T0" fmla="*/ 0 w 90"/>
              <a:gd name="T1" fmla="*/ 0 h 80"/>
              <a:gd name="T2" fmla="*/ 0 w 90"/>
              <a:gd name="T3" fmla="*/ 80 h 80"/>
              <a:gd name="T4" fmla="*/ 90 w 90"/>
              <a:gd name="T5" fmla="*/ 40 h 80"/>
              <a:gd name="T6" fmla="*/ 0 w 90"/>
              <a:gd name="T7" fmla="*/ 0 h 80"/>
              <a:gd name="T8" fmla="*/ 0 60000 65536"/>
              <a:gd name="T9" fmla="*/ 0 60000 65536"/>
              <a:gd name="T10" fmla="*/ 0 60000 65536"/>
              <a:gd name="T11" fmla="*/ 0 60000 65536"/>
              <a:gd name="T12" fmla="*/ 0 w 90"/>
              <a:gd name="T13" fmla="*/ 0 h 80"/>
              <a:gd name="T14" fmla="*/ 90 w 90"/>
              <a:gd name="T15" fmla="*/ 80 h 80"/>
            </a:gdLst>
            <a:ahLst/>
            <a:cxnLst>
              <a:cxn ang="T8">
                <a:pos x="T0" y="T1"/>
              </a:cxn>
              <a:cxn ang="T9">
                <a:pos x="T2" y="T3"/>
              </a:cxn>
              <a:cxn ang="T10">
                <a:pos x="T4" y="T5"/>
              </a:cxn>
              <a:cxn ang="T11">
                <a:pos x="T6" y="T7"/>
              </a:cxn>
            </a:cxnLst>
            <a:rect l="T12" t="T13" r="T14" b="T15"/>
            <a:pathLst>
              <a:path w="90" h="80">
                <a:moveTo>
                  <a:pt x="0" y="0"/>
                </a:moveTo>
                <a:lnTo>
                  <a:pt x="0" y="80"/>
                </a:lnTo>
                <a:lnTo>
                  <a:pt x="90" y="40"/>
                </a:lnTo>
                <a:lnTo>
                  <a:pt x="0" y="0"/>
                </a:lnTo>
                <a:close/>
              </a:path>
            </a:pathLst>
          </a:custGeom>
          <a:solidFill>
            <a:srgbClr val="000000"/>
          </a:solidFill>
          <a:ln w="1588">
            <a:solidFill>
              <a:srgbClr val="000000"/>
            </a:solidFill>
            <a:round/>
            <a:headEnd/>
            <a:tailEnd/>
          </a:ln>
        </p:spPr>
        <p:txBody>
          <a:bodyPr/>
          <a:lstStyle/>
          <a:p>
            <a:endParaRPr lang="en-US"/>
          </a:p>
        </p:txBody>
      </p:sp>
      <p:sp>
        <p:nvSpPr>
          <p:cNvPr id="59" name="Line 10"/>
          <p:cNvSpPr>
            <a:spLocks noChangeShapeType="1"/>
          </p:cNvSpPr>
          <p:nvPr/>
        </p:nvSpPr>
        <p:spPr bwMode="auto">
          <a:xfrm flipV="1">
            <a:off x="5789613" y="3154363"/>
            <a:ext cx="215900" cy="2416175"/>
          </a:xfrm>
          <a:prstGeom prst="line">
            <a:avLst/>
          </a:prstGeom>
          <a:noFill/>
          <a:ln w="17463">
            <a:solidFill>
              <a:srgbClr val="000000"/>
            </a:solidFill>
            <a:round/>
            <a:headEnd/>
            <a:tailEnd/>
          </a:ln>
        </p:spPr>
        <p:txBody>
          <a:bodyPr/>
          <a:lstStyle/>
          <a:p>
            <a:endParaRPr lang="en-US"/>
          </a:p>
        </p:txBody>
      </p:sp>
      <p:sp>
        <p:nvSpPr>
          <p:cNvPr id="60" name="Arc 11"/>
          <p:cNvSpPr>
            <a:spLocks/>
          </p:cNvSpPr>
          <p:nvPr/>
        </p:nvSpPr>
        <p:spPr bwMode="auto">
          <a:xfrm>
            <a:off x="6018213" y="2946400"/>
            <a:ext cx="304800" cy="223838"/>
          </a:xfrm>
          <a:custGeom>
            <a:avLst/>
            <a:gdLst>
              <a:gd name="T0" fmla="*/ 0 w 21600"/>
              <a:gd name="T1" fmla="*/ 223838 h 21600"/>
              <a:gd name="T2" fmla="*/ 303855 w 21600"/>
              <a:gd name="T3" fmla="*/ 0 h 21600"/>
              <a:gd name="T4" fmla="*/ 304800 w 21600"/>
              <a:gd name="T5" fmla="*/ 22383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6"/>
                  <a:pt x="9629" y="37"/>
                  <a:pt x="21533" y="0"/>
                </a:cubicBezTo>
              </a:path>
              <a:path w="21600" h="21600" stroke="0" extrusionOk="0">
                <a:moveTo>
                  <a:pt x="0" y="21600"/>
                </a:moveTo>
                <a:cubicBezTo>
                  <a:pt x="0" y="9696"/>
                  <a:pt x="9629" y="37"/>
                  <a:pt x="21533" y="0"/>
                </a:cubicBezTo>
                <a:lnTo>
                  <a:pt x="21600" y="21600"/>
                </a:lnTo>
                <a:close/>
              </a:path>
            </a:pathLst>
          </a:custGeom>
          <a:solidFill>
            <a:srgbClr val="FFFFFF"/>
          </a:solidFill>
          <a:ln w="17463">
            <a:solidFill>
              <a:srgbClr val="000000"/>
            </a:solidFill>
            <a:round/>
            <a:headEnd/>
            <a:tailEnd/>
          </a:ln>
        </p:spPr>
        <p:txBody>
          <a:bodyPr/>
          <a:lstStyle/>
          <a:p>
            <a:endParaRPr lang="en-US"/>
          </a:p>
        </p:txBody>
      </p:sp>
      <p:sp>
        <p:nvSpPr>
          <p:cNvPr id="61" name="Line 12"/>
          <p:cNvSpPr>
            <a:spLocks noChangeShapeType="1"/>
          </p:cNvSpPr>
          <p:nvPr/>
        </p:nvSpPr>
        <p:spPr bwMode="auto">
          <a:xfrm>
            <a:off x="6278563" y="2938463"/>
            <a:ext cx="1414462" cy="1587"/>
          </a:xfrm>
          <a:prstGeom prst="line">
            <a:avLst/>
          </a:prstGeom>
          <a:noFill/>
          <a:ln w="17463">
            <a:solidFill>
              <a:srgbClr val="000000"/>
            </a:solidFill>
            <a:round/>
            <a:headEnd/>
            <a:tailEnd/>
          </a:ln>
        </p:spPr>
        <p:txBody>
          <a:bodyPr/>
          <a:lstStyle/>
          <a:p>
            <a:endParaRPr lang="en-US"/>
          </a:p>
        </p:txBody>
      </p:sp>
      <p:sp>
        <p:nvSpPr>
          <p:cNvPr id="62" name="Arc 13"/>
          <p:cNvSpPr>
            <a:spLocks/>
          </p:cNvSpPr>
          <p:nvPr/>
        </p:nvSpPr>
        <p:spPr bwMode="auto">
          <a:xfrm>
            <a:off x="7696200" y="2938463"/>
            <a:ext cx="311150" cy="454025"/>
          </a:xfrm>
          <a:custGeom>
            <a:avLst/>
            <a:gdLst>
              <a:gd name="T0" fmla="*/ 0 w 21666"/>
              <a:gd name="T1" fmla="*/ 0 h 21600"/>
              <a:gd name="T2" fmla="*/ 311150 w 21666"/>
              <a:gd name="T3" fmla="*/ 451860 h 21600"/>
              <a:gd name="T4" fmla="*/ 948 w 21666"/>
              <a:gd name="T5" fmla="*/ 454025 h 21600"/>
              <a:gd name="T6" fmla="*/ 0 60000 65536"/>
              <a:gd name="T7" fmla="*/ 0 60000 65536"/>
              <a:gd name="T8" fmla="*/ 0 60000 65536"/>
              <a:gd name="T9" fmla="*/ 0 w 21666"/>
              <a:gd name="T10" fmla="*/ 0 h 21600"/>
              <a:gd name="T11" fmla="*/ 21666 w 21666"/>
              <a:gd name="T12" fmla="*/ 21600 h 21600"/>
            </a:gdLst>
            <a:ahLst/>
            <a:cxnLst>
              <a:cxn ang="T6">
                <a:pos x="T0" y="T1"/>
              </a:cxn>
              <a:cxn ang="T7">
                <a:pos x="T2" y="T3"/>
              </a:cxn>
              <a:cxn ang="T8">
                <a:pos x="T4" y="T5"/>
              </a:cxn>
            </a:cxnLst>
            <a:rect l="T9" t="T10" r="T11" b="T12"/>
            <a:pathLst>
              <a:path w="21666" h="21600" fill="none" extrusionOk="0">
                <a:moveTo>
                  <a:pt x="0" y="0"/>
                </a:moveTo>
                <a:cubicBezTo>
                  <a:pt x="22" y="0"/>
                  <a:pt x="44" y="-1"/>
                  <a:pt x="66" y="0"/>
                </a:cubicBezTo>
                <a:cubicBezTo>
                  <a:pt x="11955" y="0"/>
                  <a:pt x="21609" y="9607"/>
                  <a:pt x="21665" y="21497"/>
                </a:cubicBezTo>
              </a:path>
              <a:path w="21666" h="21600" stroke="0" extrusionOk="0">
                <a:moveTo>
                  <a:pt x="0" y="0"/>
                </a:moveTo>
                <a:cubicBezTo>
                  <a:pt x="22" y="0"/>
                  <a:pt x="44" y="-1"/>
                  <a:pt x="66" y="0"/>
                </a:cubicBezTo>
                <a:cubicBezTo>
                  <a:pt x="11955" y="0"/>
                  <a:pt x="21609" y="9607"/>
                  <a:pt x="21665" y="21497"/>
                </a:cubicBezTo>
                <a:lnTo>
                  <a:pt x="66" y="21600"/>
                </a:lnTo>
                <a:close/>
              </a:path>
            </a:pathLst>
          </a:custGeom>
          <a:solidFill>
            <a:srgbClr val="FFFFFF"/>
          </a:solidFill>
          <a:ln w="17463">
            <a:solidFill>
              <a:srgbClr val="000000"/>
            </a:solidFill>
            <a:round/>
            <a:headEnd/>
            <a:tailEnd/>
          </a:ln>
        </p:spPr>
        <p:txBody>
          <a:bodyPr/>
          <a:lstStyle/>
          <a:p>
            <a:endParaRPr lang="en-US"/>
          </a:p>
        </p:txBody>
      </p:sp>
      <p:sp>
        <p:nvSpPr>
          <p:cNvPr id="63" name="Rectangle 14"/>
          <p:cNvSpPr>
            <a:spLocks noChangeArrowheads="1"/>
          </p:cNvSpPr>
          <p:nvPr/>
        </p:nvSpPr>
        <p:spPr bwMode="auto">
          <a:xfrm>
            <a:off x="5664200" y="3000372"/>
            <a:ext cx="122246" cy="790578"/>
          </a:xfrm>
          <a:prstGeom prst="rect">
            <a:avLst/>
          </a:prstGeom>
          <a:solidFill>
            <a:srgbClr val="999999"/>
          </a:solidFill>
          <a:ln w="12700">
            <a:solidFill>
              <a:srgbClr val="000000"/>
            </a:solidFill>
            <a:miter lim="800000"/>
            <a:headEnd/>
            <a:tailEnd/>
          </a:ln>
        </p:spPr>
        <p:txBody>
          <a:bodyPr/>
          <a:lstStyle/>
          <a:p>
            <a:endParaRPr lang="en-US"/>
          </a:p>
        </p:txBody>
      </p:sp>
      <p:sp>
        <p:nvSpPr>
          <p:cNvPr id="64" name="Line 15"/>
          <p:cNvSpPr>
            <a:spLocks noChangeShapeType="1"/>
          </p:cNvSpPr>
          <p:nvPr/>
        </p:nvSpPr>
        <p:spPr bwMode="auto">
          <a:xfrm>
            <a:off x="7467600" y="2979738"/>
            <a:ext cx="0" cy="420687"/>
          </a:xfrm>
          <a:prstGeom prst="line">
            <a:avLst/>
          </a:prstGeom>
          <a:noFill/>
          <a:ln w="12700">
            <a:solidFill>
              <a:srgbClr val="000000"/>
            </a:solidFill>
            <a:round/>
            <a:headEnd type="triangle" w="med" len="med"/>
            <a:tailEnd type="triangle" w="med" len="med"/>
          </a:ln>
        </p:spPr>
        <p:txBody>
          <a:bodyPr/>
          <a:lstStyle/>
          <a:p>
            <a:endParaRPr lang="en-US"/>
          </a:p>
        </p:txBody>
      </p:sp>
      <p:sp>
        <p:nvSpPr>
          <p:cNvPr id="65" name="Line 18"/>
          <p:cNvSpPr>
            <a:spLocks noChangeShapeType="1"/>
          </p:cNvSpPr>
          <p:nvPr/>
        </p:nvSpPr>
        <p:spPr bwMode="auto">
          <a:xfrm>
            <a:off x="5237163" y="3021013"/>
            <a:ext cx="0" cy="2468562"/>
          </a:xfrm>
          <a:prstGeom prst="line">
            <a:avLst/>
          </a:prstGeom>
          <a:noFill/>
          <a:ln w="12700">
            <a:solidFill>
              <a:srgbClr val="000000"/>
            </a:solidFill>
            <a:round/>
            <a:headEnd/>
            <a:tailEnd/>
          </a:ln>
        </p:spPr>
        <p:txBody>
          <a:bodyPr/>
          <a:lstStyle/>
          <a:p>
            <a:endParaRPr lang="en-US"/>
          </a:p>
        </p:txBody>
      </p:sp>
      <p:sp>
        <p:nvSpPr>
          <p:cNvPr id="66" name="Freeform 19"/>
          <p:cNvSpPr>
            <a:spLocks/>
          </p:cNvSpPr>
          <p:nvPr/>
        </p:nvSpPr>
        <p:spPr bwMode="auto">
          <a:xfrm>
            <a:off x="5199063" y="5465763"/>
            <a:ext cx="76200" cy="100012"/>
          </a:xfrm>
          <a:custGeom>
            <a:avLst/>
            <a:gdLst>
              <a:gd name="T0" fmla="*/ 81 w 81"/>
              <a:gd name="T1" fmla="*/ 0 h 91"/>
              <a:gd name="T2" fmla="*/ 0 w 81"/>
              <a:gd name="T3" fmla="*/ 0 h 91"/>
              <a:gd name="T4" fmla="*/ 40 w 81"/>
              <a:gd name="T5" fmla="*/ 91 h 91"/>
              <a:gd name="T6" fmla="*/ 81 w 81"/>
              <a:gd name="T7" fmla="*/ 0 h 91"/>
              <a:gd name="T8" fmla="*/ 0 60000 65536"/>
              <a:gd name="T9" fmla="*/ 0 60000 65536"/>
              <a:gd name="T10" fmla="*/ 0 60000 65536"/>
              <a:gd name="T11" fmla="*/ 0 60000 65536"/>
              <a:gd name="T12" fmla="*/ 0 w 81"/>
              <a:gd name="T13" fmla="*/ 0 h 91"/>
              <a:gd name="T14" fmla="*/ 81 w 81"/>
              <a:gd name="T15" fmla="*/ 91 h 91"/>
            </a:gdLst>
            <a:ahLst/>
            <a:cxnLst>
              <a:cxn ang="T8">
                <a:pos x="T0" y="T1"/>
              </a:cxn>
              <a:cxn ang="T9">
                <a:pos x="T2" y="T3"/>
              </a:cxn>
              <a:cxn ang="T10">
                <a:pos x="T4" y="T5"/>
              </a:cxn>
              <a:cxn ang="T11">
                <a:pos x="T6" y="T7"/>
              </a:cxn>
            </a:cxnLst>
            <a:rect l="T12" t="T13" r="T14" b="T15"/>
            <a:pathLst>
              <a:path w="81" h="91">
                <a:moveTo>
                  <a:pt x="81" y="0"/>
                </a:moveTo>
                <a:lnTo>
                  <a:pt x="0" y="0"/>
                </a:lnTo>
                <a:lnTo>
                  <a:pt x="40" y="91"/>
                </a:lnTo>
                <a:lnTo>
                  <a:pt x="81" y="0"/>
                </a:lnTo>
                <a:close/>
              </a:path>
            </a:pathLst>
          </a:custGeom>
          <a:solidFill>
            <a:srgbClr val="000000"/>
          </a:solidFill>
          <a:ln w="1588">
            <a:solidFill>
              <a:srgbClr val="000000"/>
            </a:solidFill>
            <a:round/>
            <a:headEnd/>
            <a:tailEnd/>
          </a:ln>
        </p:spPr>
        <p:txBody>
          <a:bodyPr/>
          <a:lstStyle/>
          <a:p>
            <a:endParaRPr lang="en-US"/>
          </a:p>
        </p:txBody>
      </p:sp>
      <p:sp>
        <p:nvSpPr>
          <p:cNvPr id="67" name="Freeform 20"/>
          <p:cNvSpPr>
            <a:spLocks/>
          </p:cNvSpPr>
          <p:nvPr/>
        </p:nvSpPr>
        <p:spPr bwMode="auto">
          <a:xfrm>
            <a:off x="5199063" y="2946400"/>
            <a:ext cx="76200" cy="98425"/>
          </a:xfrm>
          <a:custGeom>
            <a:avLst/>
            <a:gdLst>
              <a:gd name="T0" fmla="*/ 0 w 81"/>
              <a:gd name="T1" fmla="*/ 91 h 91"/>
              <a:gd name="T2" fmla="*/ 81 w 81"/>
              <a:gd name="T3" fmla="*/ 91 h 91"/>
              <a:gd name="T4" fmla="*/ 40 w 81"/>
              <a:gd name="T5" fmla="*/ 0 h 91"/>
              <a:gd name="T6" fmla="*/ 0 w 81"/>
              <a:gd name="T7" fmla="*/ 91 h 91"/>
              <a:gd name="T8" fmla="*/ 0 60000 65536"/>
              <a:gd name="T9" fmla="*/ 0 60000 65536"/>
              <a:gd name="T10" fmla="*/ 0 60000 65536"/>
              <a:gd name="T11" fmla="*/ 0 60000 65536"/>
              <a:gd name="T12" fmla="*/ 0 w 81"/>
              <a:gd name="T13" fmla="*/ 0 h 91"/>
              <a:gd name="T14" fmla="*/ 81 w 81"/>
              <a:gd name="T15" fmla="*/ 91 h 91"/>
            </a:gdLst>
            <a:ahLst/>
            <a:cxnLst>
              <a:cxn ang="T8">
                <a:pos x="T0" y="T1"/>
              </a:cxn>
              <a:cxn ang="T9">
                <a:pos x="T2" y="T3"/>
              </a:cxn>
              <a:cxn ang="T10">
                <a:pos x="T4" y="T5"/>
              </a:cxn>
              <a:cxn ang="T11">
                <a:pos x="T6" y="T7"/>
              </a:cxn>
            </a:cxnLst>
            <a:rect l="T12" t="T13" r="T14" b="T15"/>
            <a:pathLst>
              <a:path w="81" h="91">
                <a:moveTo>
                  <a:pt x="0" y="91"/>
                </a:moveTo>
                <a:lnTo>
                  <a:pt x="81" y="91"/>
                </a:lnTo>
                <a:lnTo>
                  <a:pt x="40" y="0"/>
                </a:lnTo>
                <a:lnTo>
                  <a:pt x="0" y="91"/>
                </a:lnTo>
                <a:close/>
              </a:path>
            </a:pathLst>
          </a:custGeom>
          <a:solidFill>
            <a:srgbClr val="000000"/>
          </a:solidFill>
          <a:ln w="1588">
            <a:solidFill>
              <a:srgbClr val="000000"/>
            </a:solidFill>
            <a:round/>
            <a:headEnd/>
            <a:tailEnd/>
          </a:ln>
        </p:spPr>
        <p:txBody>
          <a:bodyPr/>
          <a:lstStyle/>
          <a:p>
            <a:endParaRPr lang="en-US"/>
          </a:p>
        </p:txBody>
      </p:sp>
      <p:sp>
        <p:nvSpPr>
          <p:cNvPr id="68" name="Rectangle 21"/>
          <p:cNvSpPr>
            <a:spLocks noChangeArrowheads="1"/>
          </p:cNvSpPr>
          <p:nvPr/>
        </p:nvSpPr>
        <p:spPr bwMode="auto">
          <a:xfrm>
            <a:off x="7086600" y="3124200"/>
            <a:ext cx="184150" cy="304800"/>
          </a:xfrm>
          <a:prstGeom prst="rect">
            <a:avLst/>
          </a:prstGeom>
          <a:noFill/>
          <a:ln w="9525">
            <a:noFill/>
            <a:miter lim="800000"/>
            <a:headEnd/>
            <a:tailEnd/>
          </a:ln>
        </p:spPr>
        <p:txBody>
          <a:bodyPr wrap="none" lIns="0" tIns="0" rIns="0" bIns="0">
            <a:spAutoFit/>
          </a:bodyPr>
          <a:lstStyle/>
          <a:p>
            <a:pPr algn="l"/>
            <a:r>
              <a:rPr lang="en-US" altLang="zh-TW" sz="2000">
                <a:solidFill>
                  <a:srgbClr val="000000"/>
                </a:solidFill>
                <a:latin typeface="Times New Roman" pitchFamily="18" charset="0"/>
                <a:ea typeface="新細明體" pitchFamily="18" charset="-120"/>
              </a:rPr>
              <a:t>V</a:t>
            </a:r>
            <a:endParaRPr lang="en-US" altLang="zh-TW" sz="2000">
              <a:latin typeface="Times New Roman" pitchFamily="18" charset="0"/>
              <a:ea typeface="新細明體" pitchFamily="18" charset="-120"/>
            </a:endParaRPr>
          </a:p>
        </p:txBody>
      </p:sp>
      <p:sp>
        <p:nvSpPr>
          <p:cNvPr id="69" name="Rectangle 22"/>
          <p:cNvSpPr>
            <a:spLocks noChangeArrowheads="1"/>
          </p:cNvSpPr>
          <p:nvPr/>
        </p:nvSpPr>
        <p:spPr bwMode="auto">
          <a:xfrm>
            <a:off x="7285038" y="3240088"/>
            <a:ext cx="127000" cy="304800"/>
          </a:xfrm>
          <a:prstGeom prst="rect">
            <a:avLst/>
          </a:prstGeom>
          <a:noFill/>
          <a:ln w="9525">
            <a:noFill/>
            <a:miter lim="800000"/>
            <a:headEnd/>
            <a:tailEnd/>
          </a:ln>
        </p:spPr>
        <p:txBody>
          <a:bodyPr wrap="none" lIns="0" tIns="0" rIns="0" bIns="0">
            <a:spAutoFit/>
          </a:bodyPr>
          <a:lstStyle/>
          <a:p>
            <a:pPr algn="l"/>
            <a:r>
              <a:rPr lang="en-US" altLang="zh-TW" sz="2000">
                <a:solidFill>
                  <a:srgbClr val="000000"/>
                </a:solidFill>
                <a:latin typeface="Times New Roman" pitchFamily="18" charset="0"/>
                <a:ea typeface="新細明體" pitchFamily="18" charset="-120"/>
              </a:rPr>
              <a:t>2</a:t>
            </a:r>
            <a:endParaRPr lang="en-US" altLang="zh-TW" sz="2000">
              <a:latin typeface="Times New Roman" pitchFamily="18" charset="0"/>
              <a:ea typeface="新細明體" pitchFamily="18" charset="-120"/>
            </a:endParaRPr>
          </a:p>
        </p:txBody>
      </p:sp>
      <p:sp>
        <p:nvSpPr>
          <p:cNvPr id="70" name="Rectangle 23"/>
          <p:cNvSpPr>
            <a:spLocks noChangeArrowheads="1"/>
          </p:cNvSpPr>
          <p:nvPr/>
        </p:nvSpPr>
        <p:spPr bwMode="auto">
          <a:xfrm>
            <a:off x="7543800" y="3657600"/>
            <a:ext cx="184150" cy="304800"/>
          </a:xfrm>
          <a:prstGeom prst="rect">
            <a:avLst/>
          </a:prstGeom>
          <a:noFill/>
          <a:ln w="9525">
            <a:noFill/>
            <a:miter lim="800000"/>
            <a:headEnd/>
            <a:tailEnd/>
          </a:ln>
        </p:spPr>
        <p:txBody>
          <a:bodyPr wrap="none" lIns="0" tIns="0" rIns="0" bIns="0">
            <a:spAutoFit/>
          </a:bodyPr>
          <a:lstStyle/>
          <a:p>
            <a:pPr algn="l"/>
            <a:r>
              <a:rPr lang="en-US" altLang="zh-TW" sz="2000">
                <a:solidFill>
                  <a:srgbClr val="000000"/>
                </a:solidFill>
                <a:latin typeface="Times New Roman" pitchFamily="18" charset="0"/>
                <a:ea typeface="新細明體" pitchFamily="18" charset="-120"/>
              </a:rPr>
              <a:t>A</a:t>
            </a:r>
            <a:endParaRPr lang="en-US" altLang="zh-TW" sz="2000">
              <a:latin typeface="Times New Roman" pitchFamily="18" charset="0"/>
              <a:ea typeface="新細明體" pitchFamily="18" charset="-120"/>
            </a:endParaRPr>
          </a:p>
        </p:txBody>
      </p:sp>
      <p:sp>
        <p:nvSpPr>
          <p:cNvPr id="71" name="Rectangle 24"/>
          <p:cNvSpPr>
            <a:spLocks noChangeArrowheads="1"/>
          </p:cNvSpPr>
          <p:nvPr/>
        </p:nvSpPr>
        <p:spPr bwMode="auto">
          <a:xfrm>
            <a:off x="7721600" y="3748088"/>
            <a:ext cx="127000" cy="304800"/>
          </a:xfrm>
          <a:prstGeom prst="rect">
            <a:avLst/>
          </a:prstGeom>
          <a:noFill/>
          <a:ln w="9525">
            <a:noFill/>
            <a:miter lim="800000"/>
            <a:headEnd/>
            <a:tailEnd/>
          </a:ln>
        </p:spPr>
        <p:txBody>
          <a:bodyPr wrap="none" lIns="0" tIns="0" rIns="0" bIns="0">
            <a:spAutoFit/>
          </a:bodyPr>
          <a:lstStyle/>
          <a:p>
            <a:pPr algn="l"/>
            <a:r>
              <a:rPr lang="en-US" altLang="zh-TW" sz="2000">
                <a:solidFill>
                  <a:srgbClr val="000000"/>
                </a:solidFill>
                <a:latin typeface="Times New Roman" pitchFamily="18" charset="0"/>
                <a:ea typeface="新細明體" pitchFamily="18" charset="-120"/>
              </a:rPr>
              <a:t>2</a:t>
            </a:r>
            <a:endParaRPr lang="en-US" altLang="zh-TW" sz="2000">
              <a:latin typeface="Times New Roman" pitchFamily="18" charset="0"/>
              <a:ea typeface="新細明體" pitchFamily="18" charset="-120"/>
            </a:endParaRPr>
          </a:p>
        </p:txBody>
      </p:sp>
      <p:sp>
        <p:nvSpPr>
          <p:cNvPr id="72" name="Rectangle 25"/>
          <p:cNvSpPr>
            <a:spLocks noChangeArrowheads="1"/>
          </p:cNvSpPr>
          <p:nvPr/>
        </p:nvSpPr>
        <p:spPr bwMode="auto">
          <a:xfrm>
            <a:off x="5334000" y="3352800"/>
            <a:ext cx="184150" cy="304800"/>
          </a:xfrm>
          <a:prstGeom prst="rect">
            <a:avLst/>
          </a:prstGeom>
          <a:noFill/>
          <a:ln w="9525">
            <a:noFill/>
            <a:miter lim="800000"/>
            <a:headEnd/>
            <a:tailEnd/>
          </a:ln>
        </p:spPr>
        <p:txBody>
          <a:bodyPr wrap="none" lIns="0" tIns="0" rIns="0" bIns="0">
            <a:spAutoFit/>
          </a:bodyPr>
          <a:lstStyle/>
          <a:p>
            <a:pPr algn="l"/>
            <a:r>
              <a:rPr lang="en-US" altLang="zh-TW" sz="2000">
                <a:solidFill>
                  <a:srgbClr val="000000"/>
                </a:solidFill>
                <a:latin typeface="Times New Roman" pitchFamily="18" charset="0"/>
                <a:ea typeface="新細明體" pitchFamily="18" charset="-120"/>
              </a:rPr>
              <a:t>A</a:t>
            </a:r>
            <a:endParaRPr lang="en-US" altLang="zh-TW" sz="2000">
              <a:latin typeface="Times New Roman" pitchFamily="18" charset="0"/>
              <a:ea typeface="新細明體" pitchFamily="18" charset="-120"/>
            </a:endParaRPr>
          </a:p>
        </p:txBody>
      </p:sp>
      <p:sp>
        <p:nvSpPr>
          <p:cNvPr id="73" name="Rectangle 26"/>
          <p:cNvSpPr>
            <a:spLocks noChangeArrowheads="1"/>
          </p:cNvSpPr>
          <p:nvPr/>
        </p:nvSpPr>
        <p:spPr bwMode="auto">
          <a:xfrm>
            <a:off x="5486400" y="3429000"/>
            <a:ext cx="127000" cy="304800"/>
          </a:xfrm>
          <a:prstGeom prst="rect">
            <a:avLst/>
          </a:prstGeom>
          <a:noFill/>
          <a:ln w="9525">
            <a:noFill/>
            <a:miter lim="800000"/>
            <a:headEnd/>
            <a:tailEnd/>
          </a:ln>
        </p:spPr>
        <p:txBody>
          <a:bodyPr wrap="none" lIns="0" tIns="0" rIns="0" bIns="0">
            <a:spAutoFit/>
          </a:bodyPr>
          <a:lstStyle/>
          <a:p>
            <a:pPr algn="l"/>
            <a:r>
              <a:rPr lang="en-US" altLang="zh-TW" sz="2000">
                <a:solidFill>
                  <a:srgbClr val="000000"/>
                </a:solidFill>
                <a:latin typeface="Times New Roman" pitchFamily="18" charset="0"/>
                <a:ea typeface="新細明體" pitchFamily="18" charset="-120"/>
              </a:rPr>
              <a:t>1</a:t>
            </a:r>
            <a:endParaRPr lang="en-US" altLang="zh-TW" sz="2000">
              <a:latin typeface="Times New Roman" pitchFamily="18" charset="0"/>
              <a:ea typeface="新細明體" pitchFamily="18" charset="-120"/>
            </a:endParaRPr>
          </a:p>
        </p:txBody>
      </p:sp>
      <p:sp>
        <p:nvSpPr>
          <p:cNvPr id="74" name="Rectangle 27"/>
          <p:cNvSpPr>
            <a:spLocks noChangeArrowheads="1"/>
          </p:cNvSpPr>
          <p:nvPr/>
        </p:nvSpPr>
        <p:spPr bwMode="auto">
          <a:xfrm>
            <a:off x="8016875" y="2443163"/>
            <a:ext cx="98425" cy="1938337"/>
          </a:xfrm>
          <a:prstGeom prst="rect">
            <a:avLst/>
          </a:prstGeom>
          <a:solidFill>
            <a:srgbClr val="999999"/>
          </a:solidFill>
          <a:ln w="12700">
            <a:solidFill>
              <a:srgbClr val="000000"/>
            </a:solidFill>
            <a:miter lim="800000"/>
            <a:headEnd/>
            <a:tailEnd/>
          </a:ln>
        </p:spPr>
        <p:txBody>
          <a:bodyPr/>
          <a:lstStyle/>
          <a:p>
            <a:endParaRPr lang="en-US"/>
          </a:p>
        </p:txBody>
      </p:sp>
      <p:sp>
        <p:nvSpPr>
          <p:cNvPr id="75" name="Rectangle 28"/>
          <p:cNvSpPr>
            <a:spLocks noChangeArrowheads="1"/>
          </p:cNvSpPr>
          <p:nvPr/>
        </p:nvSpPr>
        <p:spPr bwMode="auto">
          <a:xfrm>
            <a:off x="6462713" y="5049838"/>
            <a:ext cx="1809750" cy="396875"/>
          </a:xfrm>
          <a:prstGeom prst="rect">
            <a:avLst/>
          </a:prstGeom>
          <a:noFill/>
          <a:ln w="9525">
            <a:noFill/>
            <a:miter lim="800000"/>
            <a:headEnd/>
            <a:tailEnd/>
          </a:ln>
        </p:spPr>
        <p:txBody>
          <a:bodyPr lIns="92075" tIns="46038" rIns="92075" bIns="46038">
            <a:spAutoFit/>
          </a:bodyPr>
          <a:lstStyle/>
          <a:p>
            <a:pPr>
              <a:spcBef>
                <a:spcPct val="50000"/>
              </a:spcBef>
            </a:pPr>
            <a:r>
              <a:rPr lang="en-US" altLang="zh-TW" sz="2000" i="1">
                <a:latin typeface="Times New Roman" pitchFamily="18" charset="0"/>
                <a:ea typeface="新細明體" pitchFamily="18" charset="-120"/>
              </a:rPr>
              <a:t>V</a:t>
            </a:r>
            <a:r>
              <a:rPr lang="en-US" altLang="zh-TW" sz="2000" baseline="-25000">
                <a:latin typeface="Times New Roman" pitchFamily="18" charset="0"/>
                <a:ea typeface="新細明體" pitchFamily="18" charset="-120"/>
              </a:rPr>
              <a:t>1</a:t>
            </a:r>
            <a:r>
              <a:rPr lang="en-US" altLang="zh-TW" sz="2000" i="1">
                <a:latin typeface="Times New Roman" pitchFamily="18" charset="0"/>
                <a:ea typeface="新細明體" pitchFamily="18" charset="-120"/>
              </a:rPr>
              <a:t>/V</a:t>
            </a:r>
            <a:r>
              <a:rPr lang="en-US" altLang="zh-TW" sz="2000" baseline="-25000">
                <a:latin typeface="Times New Roman" pitchFamily="18" charset="0"/>
                <a:ea typeface="新細明體" pitchFamily="18" charset="-120"/>
              </a:rPr>
              <a:t>2</a:t>
            </a:r>
            <a:r>
              <a:rPr lang="en-US" altLang="zh-TW" sz="2000" i="1">
                <a:latin typeface="Times New Roman" pitchFamily="18" charset="0"/>
                <a:ea typeface="新細明體" pitchFamily="18" charset="-120"/>
              </a:rPr>
              <a:t> =</a:t>
            </a:r>
            <a:r>
              <a:rPr lang="en-US" altLang="zh-TW" sz="2000">
                <a:latin typeface="Times New Roman" pitchFamily="18" charset="0"/>
                <a:ea typeface="新細明體" pitchFamily="18" charset="-120"/>
              </a:rPr>
              <a:t>(</a:t>
            </a:r>
            <a:r>
              <a:rPr lang="en-US" altLang="zh-TW" sz="2000" i="1">
                <a:latin typeface="Times New Roman" pitchFamily="18" charset="0"/>
                <a:ea typeface="新細明體" pitchFamily="18" charset="-120"/>
              </a:rPr>
              <a:t>A</a:t>
            </a:r>
            <a:r>
              <a:rPr lang="en-US" altLang="zh-TW" sz="2000" baseline="-25000">
                <a:latin typeface="Times New Roman" pitchFamily="18" charset="0"/>
                <a:ea typeface="新細明體" pitchFamily="18" charset="-120"/>
              </a:rPr>
              <a:t>2</a:t>
            </a:r>
            <a:r>
              <a:rPr lang="en-US" altLang="zh-TW" sz="2000" i="1">
                <a:latin typeface="Times New Roman" pitchFamily="18" charset="0"/>
                <a:ea typeface="新細明體" pitchFamily="18" charset="-120"/>
              </a:rPr>
              <a:t>/A</a:t>
            </a:r>
            <a:r>
              <a:rPr lang="en-US" altLang="zh-TW" sz="2000" baseline="-25000">
                <a:latin typeface="Times New Roman" pitchFamily="18" charset="0"/>
                <a:ea typeface="新細明體" pitchFamily="18" charset="-120"/>
              </a:rPr>
              <a:t>1</a:t>
            </a:r>
            <a:r>
              <a:rPr lang="en-US" altLang="zh-TW" sz="2000">
                <a:latin typeface="Times New Roman" pitchFamily="18" charset="0"/>
                <a:ea typeface="新細明體" pitchFamily="18" charset="-120"/>
              </a:rPr>
              <a:t>)</a:t>
            </a:r>
            <a:endParaRPr lang="en-US" altLang="zh-TW" sz="2000" i="1">
              <a:latin typeface="Times New Roman" pitchFamily="18" charset="0"/>
              <a:ea typeface="新細明體" pitchFamily="18" charset="-120"/>
            </a:endParaRPr>
          </a:p>
        </p:txBody>
      </p:sp>
      <p:sp>
        <p:nvSpPr>
          <p:cNvPr id="76" name="Rectangle 29"/>
          <p:cNvSpPr>
            <a:spLocks noChangeArrowheads="1"/>
          </p:cNvSpPr>
          <p:nvPr/>
        </p:nvSpPr>
        <p:spPr bwMode="auto">
          <a:xfrm>
            <a:off x="5915025" y="4279900"/>
            <a:ext cx="2057400" cy="366713"/>
          </a:xfrm>
          <a:prstGeom prst="rect">
            <a:avLst/>
          </a:prstGeom>
          <a:noFill/>
          <a:ln w="9525">
            <a:noFill/>
            <a:miter lim="800000"/>
            <a:headEnd/>
            <a:tailEnd/>
          </a:ln>
        </p:spPr>
        <p:txBody>
          <a:bodyPr lIns="92075" tIns="46038" rIns="92075" bIns="46038">
            <a:spAutoFit/>
          </a:bodyPr>
          <a:lstStyle/>
          <a:p>
            <a:pPr algn="l">
              <a:spcBef>
                <a:spcPct val="50000"/>
              </a:spcBef>
            </a:pPr>
            <a:r>
              <a:rPr lang="en-US" altLang="zh-TW" i="1">
                <a:latin typeface="Times New Roman" pitchFamily="18" charset="0"/>
                <a:ea typeface="新細明體" pitchFamily="18" charset="-120"/>
              </a:rPr>
              <a:t>V</a:t>
            </a:r>
            <a:r>
              <a:rPr lang="en-US" altLang="zh-TW" baseline="-25000">
                <a:latin typeface="Times New Roman" pitchFamily="18" charset="0"/>
                <a:ea typeface="新細明體" pitchFamily="18" charset="-120"/>
              </a:rPr>
              <a:t>1</a:t>
            </a:r>
            <a:r>
              <a:rPr lang="en-US" altLang="zh-TW">
                <a:latin typeface="Times New Roman" pitchFamily="18" charset="0"/>
                <a:ea typeface="新細明體" pitchFamily="18" charset="-120"/>
              </a:rPr>
              <a:t> = 200 to 1000 V</a:t>
            </a:r>
          </a:p>
        </p:txBody>
      </p:sp>
      <p:sp>
        <p:nvSpPr>
          <p:cNvPr id="77" name="Rectangle 30"/>
          <p:cNvSpPr>
            <a:spLocks noChangeArrowheads="1"/>
          </p:cNvSpPr>
          <p:nvPr/>
        </p:nvSpPr>
        <p:spPr bwMode="auto">
          <a:xfrm>
            <a:off x="8015288" y="4937125"/>
            <a:ext cx="219075" cy="366713"/>
          </a:xfrm>
          <a:prstGeom prst="rect">
            <a:avLst/>
          </a:prstGeom>
          <a:noFill/>
          <a:ln w="9525">
            <a:noFill/>
            <a:miter lim="800000"/>
            <a:headEnd/>
            <a:tailEnd/>
          </a:ln>
        </p:spPr>
        <p:txBody>
          <a:bodyPr lIns="92075" tIns="46038" rIns="92075" bIns="46038">
            <a:spAutoFit/>
          </a:bodyPr>
          <a:lstStyle/>
          <a:p>
            <a:pPr algn="l">
              <a:spcBef>
                <a:spcPct val="50000"/>
              </a:spcBef>
            </a:pPr>
            <a:r>
              <a:rPr lang="en-US" altLang="zh-TW">
                <a:latin typeface="Arial" pitchFamily="34" charset="0"/>
                <a:ea typeface="新細明體" pitchFamily="18" charset="-120"/>
              </a:rPr>
              <a:t>4</a:t>
            </a:r>
          </a:p>
        </p:txBody>
      </p:sp>
      <p:sp>
        <p:nvSpPr>
          <p:cNvPr id="78" name="Rectangle 31"/>
          <p:cNvSpPr>
            <a:spLocks noChangeArrowheads="1"/>
          </p:cNvSpPr>
          <p:nvPr/>
        </p:nvSpPr>
        <p:spPr bwMode="auto">
          <a:xfrm>
            <a:off x="4260850" y="4098925"/>
            <a:ext cx="1530350" cy="396875"/>
          </a:xfrm>
          <a:prstGeom prst="rect">
            <a:avLst/>
          </a:prstGeom>
          <a:noFill/>
          <a:ln w="9525">
            <a:noFill/>
            <a:miter lim="800000"/>
            <a:headEnd/>
            <a:tailEnd/>
          </a:ln>
        </p:spPr>
        <p:txBody>
          <a:bodyPr wrap="none" lIns="92075" tIns="46038" rIns="92075" bIns="46038">
            <a:spAutoFit/>
          </a:bodyPr>
          <a:lstStyle/>
          <a:p>
            <a:pPr algn="l"/>
            <a:r>
              <a:rPr lang="en-US" altLang="zh-TW" sz="2000">
                <a:latin typeface="Times New Roman" pitchFamily="18" charset="0"/>
                <a:ea typeface="新細明體" pitchFamily="18" charset="-120"/>
              </a:rPr>
              <a:t>DC bias    V</a:t>
            </a:r>
            <a:r>
              <a:rPr lang="en-US" altLang="zh-TW" sz="2000" baseline="-25000">
                <a:latin typeface="Times New Roman" pitchFamily="18" charset="0"/>
                <a:ea typeface="新細明體" pitchFamily="18" charset="-120"/>
              </a:rPr>
              <a:t>1</a:t>
            </a:r>
            <a:endParaRPr lang="en-US" altLang="zh-TW" sz="2000">
              <a:latin typeface="Times New Roman" pitchFamily="18" charset="0"/>
              <a:ea typeface="新細明體" pitchFamily="18" charset="-120"/>
            </a:endParaRPr>
          </a:p>
        </p:txBody>
      </p:sp>
      <p:cxnSp>
        <p:nvCxnSpPr>
          <p:cNvPr id="80" name="Straight Arrow Connector 79"/>
          <p:cNvCxnSpPr/>
          <p:nvPr/>
        </p:nvCxnSpPr>
        <p:spPr>
          <a:xfrm rot="5400000" flipH="1" flipV="1">
            <a:off x="4447390" y="4053676"/>
            <a:ext cx="2711450" cy="3333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1" name="Rectangle 80"/>
          <p:cNvSpPr/>
          <p:nvPr/>
        </p:nvSpPr>
        <p:spPr>
          <a:xfrm>
            <a:off x="214282" y="2143116"/>
            <a:ext cx="3857652" cy="3416320"/>
          </a:xfrm>
          <a:prstGeom prst="rect">
            <a:avLst/>
          </a:prstGeom>
        </p:spPr>
        <p:txBody>
          <a:bodyPr wrap="square">
            <a:spAutoFit/>
          </a:bodyPr>
          <a:lstStyle/>
          <a:p>
            <a:pPr marL="342900" indent="-342900">
              <a:spcBef>
                <a:spcPct val="20000"/>
              </a:spcBef>
              <a:buClr>
                <a:schemeClr val="folHlink"/>
              </a:buClr>
              <a:buSzPct val="60000"/>
              <a:buFont typeface="Wingdings" pitchFamily="2" charset="2"/>
              <a:buChar char=";"/>
            </a:pPr>
            <a:r>
              <a:rPr lang="en-US" altLang="zh-TW" dirty="0" smtClean="0">
                <a:ea typeface="新細明體" pitchFamily="18" charset="-120"/>
              </a:rPr>
              <a:t>Small electrodes have larger negative potential relative to larger ones. </a:t>
            </a:r>
            <a:r>
              <a:rPr lang="en-US" altLang="zh-TW" dirty="0" smtClean="0">
                <a:ea typeface="新細明體" pitchFamily="18" charset="-120"/>
                <a:sym typeface="Wingdings" pitchFamily="2" charset="2"/>
              </a:rPr>
              <a:t></a:t>
            </a:r>
            <a:r>
              <a:rPr lang="en-US" altLang="zh-TW" dirty="0" smtClean="0">
                <a:solidFill>
                  <a:srgbClr val="FF0000"/>
                </a:solidFill>
                <a:ea typeface="新細明體" pitchFamily="18" charset="-120"/>
                <a:sym typeface="Wingdings" pitchFamily="2" charset="2"/>
              </a:rPr>
              <a:t>self bias</a:t>
            </a:r>
          </a:p>
          <a:p>
            <a:pPr marL="342900" indent="-342900">
              <a:spcBef>
                <a:spcPct val="20000"/>
              </a:spcBef>
              <a:buClr>
                <a:schemeClr val="folHlink"/>
              </a:buClr>
              <a:buSzPct val="60000"/>
              <a:buFont typeface="Wingdings" pitchFamily="2" charset="2"/>
              <a:buChar char=";"/>
            </a:pPr>
            <a:endParaRPr lang="en-US" altLang="zh-TW" dirty="0" smtClean="0">
              <a:ea typeface="新細明體" pitchFamily="18" charset="-120"/>
              <a:sym typeface="Wingdings" pitchFamily="2" charset="2"/>
            </a:endParaRPr>
          </a:p>
          <a:p>
            <a:pPr marL="342900" indent="-342900">
              <a:spcBef>
                <a:spcPct val="20000"/>
              </a:spcBef>
              <a:buClr>
                <a:schemeClr val="folHlink"/>
              </a:buClr>
              <a:buSzPct val="60000"/>
              <a:buFont typeface="Wingdings" pitchFamily="2" charset="2"/>
              <a:buChar char=";"/>
            </a:pPr>
            <a:r>
              <a:rPr lang="en-US" altLang="zh-TW" dirty="0" smtClean="0">
                <a:ea typeface="新細明體" pitchFamily="18" charset="-120"/>
              </a:rPr>
              <a:t>Smaller electrode has more energetic ion bombardment due to self-bias</a:t>
            </a:r>
          </a:p>
          <a:p>
            <a:pPr marL="342900" indent="-342900">
              <a:spcBef>
                <a:spcPct val="20000"/>
              </a:spcBef>
              <a:buClr>
                <a:schemeClr val="folHlink"/>
              </a:buClr>
              <a:buSzPct val="60000"/>
              <a:buFont typeface="Wingdings" pitchFamily="2" charset="2"/>
              <a:buChar char=";"/>
            </a:pPr>
            <a:endParaRPr lang="en-US" altLang="zh-TW" dirty="0" smtClean="0">
              <a:ea typeface="新細明體" pitchFamily="18" charset="-120"/>
            </a:endParaRPr>
          </a:p>
          <a:p>
            <a:pPr marL="342900" indent="-342900">
              <a:spcBef>
                <a:spcPct val="20000"/>
              </a:spcBef>
              <a:buClr>
                <a:schemeClr val="folHlink"/>
              </a:buClr>
              <a:buSzPct val="60000"/>
              <a:buFont typeface="Wingdings" pitchFamily="2" charset="2"/>
              <a:buChar char=";"/>
            </a:pPr>
            <a:r>
              <a:rPr lang="en-US" altLang="zh-TW" dirty="0" smtClean="0">
                <a:ea typeface="新細明體" pitchFamily="18" charset="-120"/>
              </a:rPr>
              <a:t>Wafers are put on small electrodes in </a:t>
            </a:r>
            <a:r>
              <a:rPr lang="en-US" altLang="zh-TW" smtClean="0">
                <a:ea typeface="新細明體" pitchFamily="18" charset="-120"/>
              </a:rPr>
              <a:t>etch chamber</a:t>
            </a:r>
            <a:endParaRPr lang="en-US" dirty="0" smtClean="0"/>
          </a:p>
          <a:p>
            <a:pPr marL="342900" indent="-342900">
              <a:spcBef>
                <a:spcPct val="20000"/>
              </a:spcBef>
              <a:buClr>
                <a:schemeClr val="folHlink"/>
              </a:buClr>
              <a:buSzPct val="60000"/>
              <a:buFont typeface="Wingdings" pitchFamily="2" charset="2"/>
              <a:buChar char=";"/>
            </a:pPr>
            <a:endParaRPr lang="en-US" altLang="zh-TW" dirty="0">
              <a:solidFill>
                <a:srgbClr val="FF0000"/>
              </a:solidFill>
              <a:ea typeface="新細明體" pitchFamily="18" charset="-120"/>
              <a:sym typeface="Wingdings" pitchFamily="2" charset="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28801"/>
            <a:ext cx="8229600" cy="4178491"/>
          </a:xfrm>
        </p:spPr>
        <p:txBody>
          <a:bodyPr>
            <a:normAutofit/>
          </a:bodyPr>
          <a:lstStyle/>
          <a:p>
            <a:r>
              <a:rPr lang="en-US" sz="2000" dirty="0">
                <a:latin typeface="Times New Roman" pitchFamily="18" charset="0"/>
                <a:cs typeface="Times New Roman" pitchFamily="18" charset="0"/>
              </a:rPr>
              <a:t>The removal of excess material from the surface of the wafer by using liquids is called Wet etching. </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In </a:t>
            </a:r>
            <a:r>
              <a:rPr lang="en-US" sz="2000" dirty="0">
                <a:latin typeface="Times New Roman" pitchFamily="18" charset="0"/>
                <a:cs typeface="Times New Roman" pitchFamily="18" charset="0"/>
              </a:rPr>
              <a:t>this method, a solution which can etch the material is kept in a tank and the wafer is dipped in the tank for a given time, at a given temperature. </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After </a:t>
            </a:r>
            <a:r>
              <a:rPr lang="en-US" sz="2000" dirty="0">
                <a:latin typeface="Times New Roman" pitchFamily="18" charset="0"/>
                <a:cs typeface="Times New Roman" pitchFamily="18" charset="0"/>
              </a:rPr>
              <a:t>etching, the wafers are taken out and rinsed in DI water and dried by </a:t>
            </a:r>
            <a:r>
              <a:rPr lang="en-US" sz="2000" dirty="0" smtClean="0">
                <a:latin typeface="Times New Roman" pitchFamily="18" charset="0"/>
                <a:cs typeface="Times New Roman" pitchFamily="18" charset="0"/>
              </a:rPr>
              <a:t>spinning. If</a:t>
            </a:r>
            <a:r>
              <a:rPr lang="en-US" sz="2000" dirty="0">
                <a:latin typeface="Times New Roman" pitchFamily="18" charset="0"/>
                <a:cs typeface="Times New Roman" pitchFamily="18" charset="0"/>
              </a:rPr>
              <a:t> they are dried without spinning, some water may remain on the wafer leaving ‘water </a:t>
            </a:r>
            <a:r>
              <a:rPr lang="en-US" sz="2000" dirty="0" smtClean="0">
                <a:latin typeface="Times New Roman" pitchFamily="18" charset="0"/>
                <a:cs typeface="Times New Roman" pitchFamily="18" charset="0"/>
              </a:rPr>
              <a:t>mark’.</a:t>
            </a:r>
          </a:p>
          <a:p>
            <a:r>
              <a:rPr lang="en-US" sz="2000" dirty="0" smtClean="0">
                <a:latin typeface="Times New Roman" pitchFamily="18" charset="0"/>
                <a:cs typeface="Times New Roman" pitchFamily="18" charset="0"/>
              </a:rPr>
              <a:t>Hence </a:t>
            </a:r>
            <a:r>
              <a:rPr lang="en-US" sz="2000" dirty="0">
                <a:latin typeface="Times New Roman" pitchFamily="18" charset="0"/>
                <a:cs typeface="Times New Roman" pitchFamily="18" charset="0"/>
              </a:rPr>
              <a:t>spin drying is employed. Even with spin drying, watermarks may form sometime, and in order to avoid it, isopropyl alcohol (IPA) is used for final rinse and spin drying.</a:t>
            </a:r>
          </a:p>
          <a:p>
            <a:endParaRPr lang="en-US" sz="2000"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Wet Etching</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324972510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E" sz="2000" dirty="0">
                <a:latin typeface="Times New Roman" pitchFamily="18" charset="0"/>
                <a:cs typeface="Times New Roman" pitchFamily="18" charset="0"/>
              </a:rPr>
              <a:t>Etch rate measures how fast the material is removed from the surface.</a:t>
            </a:r>
            <a:r>
              <a:rPr lang="en-US" sz="2000" dirty="0">
                <a:latin typeface="Times New Roman" pitchFamily="18" charset="0"/>
                <a:cs typeface="Times New Roman" pitchFamily="18" charset="0"/>
              </a:rPr>
              <a:t> Factors such as </a:t>
            </a:r>
            <a:r>
              <a:rPr lang="en-IE" sz="2000" dirty="0">
                <a:latin typeface="Times New Roman" pitchFamily="18" charset="0"/>
                <a:cs typeface="Times New Roman" pitchFamily="18" charset="0"/>
              </a:rPr>
              <a:t>Temperature</a:t>
            </a:r>
            <a:r>
              <a:rPr lang="en-US" sz="2000" dirty="0">
                <a:latin typeface="Times New Roman" pitchFamily="18" charset="0"/>
                <a:cs typeface="Times New Roman" pitchFamily="18" charset="0"/>
              </a:rPr>
              <a:t>, </a:t>
            </a:r>
            <a:r>
              <a:rPr lang="en-IE" sz="2000" dirty="0">
                <a:latin typeface="Times New Roman" pitchFamily="18" charset="0"/>
                <a:cs typeface="Times New Roman" pitchFamily="18" charset="0"/>
              </a:rPr>
              <a:t>Chemical concentration </a:t>
            </a:r>
            <a:r>
              <a:rPr lang="en-US" sz="2000" dirty="0">
                <a:latin typeface="Times New Roman" pitchFamily="18" charset="0"/>
                <a:cs typeface="Times New Roman" pitchFamily="18" charset="0"/>
              </a:rPr>
              <a:t>and </a:t>
            </a:r>
            <a:r>
              <a:rPr lang="en-IE" sz="2000" dirty="0">
                <a:latin typeface="Times New Roman" pitchFamily="18" charset="0"/>
                <a:cs typeface="Times New Roman" pitchFamily="18" charset="0"/>
              </a:rPr>
              <a:t>Composition of material to be etched affect the wet etch rate</a:t>
            </a:r>
            <a:r>
              <a:rPr lang="en-IE" sz="2000" dirty="0" smtClean="0">
                <a:latin typeface="Times New Roman" pitchFamily="18" charset="0"/>
                <a:cs typeface="Times New Roman" pitchFamily="18" charset="0"/>
              </a:rPr>
              <a:t>.</a:t>
            </a:r>
          </a:p>
          <a:p>
            <a:pPr marL="109728" indent="0">
              <a:buNone/>
            </a:pPr>
            <a:endParaRPr lang="en-IE" sz="2000" dirty="0" smtClean="0">
              <a:latin typeface="Times New Roman" pitchFamily="18" charset="0"/>
              <a:cs typeface="Times New Roman" pitchFamily="18" charset="0"/>
            </a:endParaRPr>
          </a:p>
          <a:p>
            <a:pPr marL="0" lvl="0" indent="0">
              <a:buNone/>
            </a:pPr>
            <a:r>
              <a:rPr lang="en-IE" sz="2000" b="1" dirty="0" smtClean="0">
                <a:latin typeface="Times New Roman" pitchFamily="18" charset="0"/>
                <a:cs typeface="Times New Roman" pitchFamily="18" charset="0"/>
              </a:rPr>
              <a:t>              Etch </a:t>
            </a:r>
            <a:r>
              <a:rPr lang="en-IE" sz="2000" b="1" dirty="0">
                <a:latin typeface="Times New Roman" pitchFamily="18" charset="0"/>
                <a:cs typeface="Times New Roman" pitchFamily="18" charset="0"/>
              </a:rPr>
              <a:t>rate = </a:t>
            </a:r>
            <a:r>
              <a:rPr lang="en-IE" sz="2000" b="1" dirty="0" err="1" smtClean="0">
                <a:latin typeface="Times New Roman" pitchFamily="18" charset="0"/>
                <a:cs typeface="Times New Roman" pitchFamily="18" charset="0"/>
              </a:rPr>
              <a:t>Δd</a:t>
            </a:r>
            <a:r>
              <a:rPr lang="en-IE" sz="2000" b="1" dirty="0" smtClean="0">
                <a:latin typeface="Times New Roman" pitchFamily="18" charset="0"/>
                <a:cs typeface="Times New Roman" pitchFamily="18" charset="0"/>
              </a:rPr>
              <a:t> /</a:t>
            </a:r>
            <a:r>
              <a:rPr lang="en-IE" sz="2000" b="1" dirty="0">
                <a:latin typeface="Times New Roman" pitchFamily="18" charset="0"/>
                <a:cs typeface="Times New Roman" pitchFamily="18" charset="0"/>
              </a:rPr>
              <a:t>t </a:t>
            </a:r>
            <a:r>
              <a:rPr lang="en-IE" sz="2000" b="1" dirty="0" smtClean="0">
                <a:latin typeface="Times New Roman" pitchFamily="18" charset="0"/>
                <a:cs typeface="Times New Roman" pitchFamily="18" charset="0"/>
              </a:rPr>
              <a:t>Å/min</a:t>
            </a:r>
            <a:endParaRPr lang="en-US" sz="2000" dirty="0">
              <a:latin typeface="Times New Roman" pitchFamily="18" charset="0"/>
              <a:cs typeface="Times New Roman" pitchFamily="18" charset="0"/>
            </a:endParaRPr>
          </a:p>
          <a:p>
            <a:pPr marL="109728" indent="0">
              <a:buNone/>
            </a:pPr>
            <a:r>
              <a:rPr lang="en-IE" sz="2000" dirty="0">
                <a:latin typeface="Times New Roman" pitchFamily="18" charset="0"/>
                <a:cs typeface="Times New Roman" pitchFamily="18" charset="0"/>
              </a:rPr>
              <a:t>where </a:t>
            </a:r>
            <a:r>
              <a:rPr lang="en-IE" sz="2000" dirty="0" err="1" smtClean="0">
                <a:latin typeface="Times New Roman" pitchFamily="18" charset="0"/>
                <a:cs typeface="Times New Roman" pitchFamily="18" charset="0"/>
              </a:rPr>
              <a:t>Δd</a:t>
            </a:r>
            <a:r>
              <a:rPr lang="en-IE" sz="2000" dirty="0">
                <a:latin typeface="Times New Roman" pitchFamily="18" charset="0"/>
                <a:cs typeface="Times New Roman" pitchFamily="18" charset="0"/>
              </a:rPr>
              <a:t>= change in thickness</a:t>
            </a:r>
            <a:r>
              <a:rPr lang="en-US" sz="2000" dirty="0">
                <a:latin typeface="Times New Roman" pitchFamily="18" charset="0"/>
                <a:cs typeface="Times New Roman" pitchFamily="18" charset="0"/>
              </a:rPr>
              <a:t> and </a:t>
            </a:r>
            <a:r>
              <a:rPr lang="en-IE" sz="2000" dirty="0">
                <a:latin typeface="Times New Roman" pitchFamily="18" charset="0"/>
                <a:cs typeface="Times New Roman" pitchFamily="18" charset="0"/>
              </a:rPr>
              <a:t>t= time in </a:t>
            </a:r>
            <a:r>
              <a:rPr lang="en-IE" sz="2000" dirty="0" smtClean="0">
                <a:latin typeface="Times New Roman" pitchFamily="18" charset="0"/>
                <a:cs typeface="Times New Roman" pitchFamily="18" charset="0"/>
              </a:rPr>
              <a:t>min</a:t>
            </a:r>
          </a:p>
          <a:p>
            <a:endParaRPr lang="en-US" sz="2000" dirty="0">
              <a:latin typeface="Times New Roman" pitchFamily="18" charset="0"/>
              <a:cs typeface="Times New Roman" pitchFamily="18" charset="0"/>
            </a:endParaRPr>
          </a:p>
          <a:p>
            <a:r>
              <a:rPr lang="en-IE" sz="2000" dirty="0" smtClean="0">
                <a:latin typeface="Times New Roman" pitchFamily="18" charset="0"/>
                <a:cs typeface="Times New Roman" pitchFamily="18" charset="0"/>
              </a:rPr>
              <a:t>It </a:t>
            </a:r>
            <a:r>
              <a:rPr lang="en-IE" sz="2000" dirty="0">
                <a:latin typeface="Times New Roman" pitchFamily="18" charset="0"/>
                <a:cs typeface="Times New Roman" pitchFamily="18" charset="0"/>
              </a:rPr>
              <a:t>is measured as the ratio between different etch rates of the etchants of different materials. So a good etchants need high selectivity value with respect to both mask and substrate</a:t>
            </a:r>
            <a:r>
              <a:rPr lang="en-IE" sz="2000" dirty="0" smtClean="0">
                <a:latin typeface="Times New Roman" pitchFamily="18" charset="0"/>
                <a:cs typeface="Times New Roman" pitchFamily="18" charset="0"/>
              </a:rPr>
              <a:t>.</a:t>
            </a:r>
          </a:p>
          <a:p>
            <a:pPr marL="109728" indent="0">
              <a:buNone/>
            </a:pPr>
            <a:endParaRPr lang="en-US" sz="2000" dirty="0">
              <a:latin typeface="Times New Roman" pitchFamily="18" charset="0"/>
              <a:cs typeface="Times New Roman" pitchFamily="18" charset="0"/>
            </a:endParaRPr>
          </a:p>
          <a:p>
            <a:pPr marL="109728" indent="0">
              <a:buNone/>
            </a:pPr>
            <a:r>
              <a:rPr lang="en-IE" sz="2000" b="1" dirty="0" smtClean="0">
                <a:latin typeface="Times New Roman" pitchFamily="18" charset="0"/>
                <a:cs typeface="Times New Roman" pitchFamily="18" charset="0"/>
              </a:rPr>
              <a:t>Selectivity </a:t>
            </a:r>
            <a:r>
              <a:rPr lang="en-IE" sz="2000" b="1" dirty="0">
                <a:latin typeface="Times New Roman" pitchFamily="18" charset="0"/>
                <a:cs typeface="Times New Roman" pitchFamily="18" charset="0"/>
              </a:rPr>
              <a:t>= (Etch rate of material</a:t>
            </a:r>
            <a:r>
              <a:rPr lang="en-IE" sz="2000" b="1" baseline="-25000" dirty="0">
                <a:latin typeface="Times New Roman" pitchFamily="18" charset="0"/>
                <a:cs typeface="Times New Roman" pitchFamily="18" charset="0"/>
              </a:rPr>
              <a:t>1</a:t>
            </a:r>
            <a:r>
              <a:rPr lang="en-IE" sz="2000" b="1" dirty="0">
                <a:latin typeface="Times New Roman" pitchFamily="18" charset="0"/>
                <a:cs typeface="Times New Roman" pitchFamily="18" charset="0"/>
              </a:rPr>
              <a:t>) / (Etch </a:t>
            </a:r>
            <a:r>
              <a:rPr lang="en-IE" sz="2000" b="1" dirty="0" smtClean="0">
                <a:latin typeface="Times New Roman" pitchFamily="18" charset="0"/>
                <a:cs typeface="Times New Roman" pitchFamily="18" charset="0"/>
              </a:rPr>
              <a:t>rate of material</a:t>
            </a:r>
            <a:r>
              <a:rPr lang="en-IE" sz="2000" b="1" baseline="-25000" dirty="0" smtClean="0">
                <a:latin typeface="Times New Roman" pitchFamily="18" charset="0"/>
                <a:cs typeface="Times New Roman" pitchFamily="18" charset="0"/>
              </a:rPr>
              <a:t>2</a:t>
            </a:r>
            <a:r>
              <a:rPr lang="en-IE" sz="2000" b="1" dirty="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Etch Rate &amp; Selectivity</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94405898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109728" indent="0">
              <a:buNone/>
            </a:pPr>
            <a:r>
              <a:rPr lang="en-US" sz="2000" dirty="0">
                <a:latin typeface="Times New Roman" pitchFamily="18" charset="0"/>
                <a:cs typeface="Times New Roman" pitchFamily="18" charset="0"/>
              </a:rPr>
              <a:t>There are total 12 tools in wet etch facility at SCL. These include 6 process tools, 2 metrology tools and 4 support tools</a:t>
            </a:r>
            <a:r>
              <a:rPr lang="en-US" sz="2000" dirty="0" smtClean="0">
                <a:latin typeface="Times New Roman" pitchFamily="18" charset="0"/>
                <a:cs typeface="Times New Roman" pitchFamily="18" charset="0"/>
              </a:rPr>
              <a:t>.</a:t>
            </a:r>
          </a:p>
          <a:p>
            <a:pPr marL="109728" indent="0">
              <a:buNone/>
            </a:pPr>
            <a:endParaRPr lang="en-US" sz="2000" dirty="0">
              <a:latin typeface="Times New Roman" pitchFamily="18" charset="0"/>
              <a:cs typeface="Times New Roman" pitchFamily="18" charset="0"/>
            </a:endParaRPr>
          </a:p>
          <a:p>
            <a:r>
              <a:rPr lang="en-IE" sz="2000" dirty="0">
                <a:latin typeface="Times New Roman" pitchFamily="18" charset="0"/>
                <a:cs typeface="Times New Roman" pitchFamily="18" charset="0"/>
              </a:rPr>
              <a:t>PDC01/WTPD1: 	Pre diffusion cleaning</a:t>
            </a:r>
            <a:endParaRPr lang="en-US" sz="2000" dirty="0">
              <a:latin typeface="Times New Roman" pitchFamily="18" charset="0"/>
              <a:cs typeface="Times New Roman" pitchFamily="18" charset="0"/>
            </a:endParaRPr>
          </a:p>
          <a:p>
            <a:r>
              <a:rPr lang="en-IE" sz="2000" dirty="0">
                <a:latin typeface="Times New Roman" pitchFamily="18" charset="0"/>
                <a:cs typeface="Times New Roman" pitchFamily="18" charset="0"/>
              </a:rPr>
              <a:t>PRS01/WTRS1: 	PR cleaning</a:t>
            </a:r>
            <a:endParaRPr lang="en-US" sz="2000" dirty="0">
              <a:latin typeface="Times New Roman" pitchFamily="18" charset="0"/>
              <a:cs typeface="Times New Roman" pitchFamily="18" charset="0"/>
            </a:endParaRPr>
          </a:p>
          <a:p>
            <a:r>
              <a:rPr lang="en-IE" sz="2000" dirty="0">
                <a:latin typeface="Times New Roman" pitchFamily="18" charset="0"/>
                <a:cs typeface="Times New Roman" pitchFamily="18" charset="0"/>
              </a:rPr>
              <a:t>SHC01/WTCO1: 	Cobalt strip</a:t>
            </a:r>
            <a:endParaRPr lang="en-US" sz="2000" dirty="0">
              <a:latin typeface="Times New Roman" pitchFamily="18" charset="0"/>
              <a:cs typeface="Times New Roman" pitchFamily="18" charset="0"/>
            </a:endParaRPr>
          </a:p>
          <a:p>
            <a:r>
              <a:rPr lang="en-IE" sz="2000" dirty="0">
                <a:latin typeface="Times New Roman" pitchFamily="18" charset="0"/>
                <a:cs typeface="Times New Roman" pitchFamily="18" charset="0"/>
              </a:rPr>
              <a:t>SIN01/WTNT1: 	Si3N4 Stripping</a:t>
            </a:r>
            <a:endParaRPr lang="en-US" sz="2000" dirty="0">
              <a:latin typeface="Times New Roman" pitchFamily="18" charset="0"/>
              <a:cs typeface="Times New Roman" pitchFamily="18" charset="0"/>
            </a:endParaRPr>
          </a:p>
          <a:p>
            <a:r>
              <a:rPr lang="en-IE" sz="2000" dirty="0">
                <a:latin typeface="Times New Roman" pitchFamily="18" charset="0"/>
                <a:cs typeface="Times New Roman" pitchFamily="18" charset="0"/>
              </a:rPr>
              <a:t>SEZ01/WTSE1: 	</a:t>
            </a:r>
            <a:r>
              <a:rPr lang="en-IE" sz="2000" dirty="0" smtClean="0">
                <a:latin typeface="Times New Roman" pitchFamily="18" charset="0"/>
                <a:cs typeface="Times New Roman" pitchFamily="18" charset="0"/>
              </a:rPr>
              <a:t>Front </a:t>
            </a:r>
            <a:r>
              <a:rPr lang="en-IE" sz="2000" dirty="0">
                <a:latin typeface="Times New Roman" pitchFamily="18" charset="0"/>
                <a:cs typeface="Times New Roman" pitchFamily="18" charset="0"/>
              </a:rPr>
              <a:t>side/backside cleaning</a:t>
            </a:r>
            <a:endParaRPr lang="en-US" sz="2000" dirty="0">
              <a:latin typeface="Times New Roman" pitchFamily="18" charset="0"/>
              <a:cs typeface="Times New Roman" pitchFamily="18" charset="0"/>
            </a:endParaRPr>
          </a:p>
          <a:p>
            <a:r>
              <a:rPr lang="en-IE" sz="2000" dirty="0" smtClean="0">
                <a:latin typeface="Times New Roman" pitchFamily="18" charset="0"/>
                <a:cs typeface="Times New Roman" pitchFamily="18" charset="0"/>
              </a:rPr>
              <a:t>SST01/WTSL1:            Post-metal </a:t>
            </a:r>
            <a:r>
              <a:rPr lang="en-IE" sz="2000" dirty="0">
                <a:latin typeface="Times New Roman" pitchFamily="18" charset="0"/>
                <a:cs typeface="Times New Roman" pitchFamily="18" charset="0"/>
              </a:rPr>
              <a:t>and via etch polymer cleaning in BEOL</a:t>
            </a:r>
            <a:endParaRPr lang="en-US" sz="2000" dirty="0">
              <a:latin typeface="Times New Roman" pitchFamily="18" charset="0"/>
              <a:cs typeface="Times New Roman" pitchFamily="18" charset="0"/>
            </a:endParaRPr>
          </a:p>
          <a:p>
            <a:r>
              <a:rPr lang="en-IE" sz="2000" dirty="0">
                <a:latin typeface="Times New Roman" pitchFamily="18" charset="0"/>
                <a:cs typeface="Times New Roman" pitchFamily="18" charset="0"/>
              </a:rPr>
              <a:t>SRT01/SSRT1: 	Wafer sorter</a:t>
            </a:r>
            <a:endParaRPr lang="en-US" sz="2000" dirty="0">
              <a:latin typeface="Times New Roman" pitchFamily="18" charset="0"/>
              <a:cs typeface="Times New Roman" pitchFamily="18" charset="0"/>
            </a:endParaRPr>
          </a:p>
          <a:p>
            <a:r>
              <a:rPr lang="en-IE" sz="2000" dirty="0">
                <a:latin typeface="Times New Roman" pitchFamily="18" charset="0"/>
                <a:cs typeface="Times New Roman" pitchFamily="18" charset="0"/>
              </a:rPr>
              <a:t>SRT20/ SSRT2: 	Wafer sorter </a:t>
            </a:r>
            <a:endParaRPr lang="en-US" sz="2000" dirty="0">
              <a:latin typeface="Times New Roman" pitchFamily="18" charset="0"/>
              <a:cs typeface="Times New Roman" pitchFamily="18" charset="0"/>
            </a:endParaRPr>
          </a:p>
          <a:p>
            <a:r>
              <a:rPr lang="en-IE" sz="2000" dirty="0">
                <a:latin typeface="Times New Roman" pitchFamily="18" charset="0"/>
                <a:cs typeface="Times New Roman" pitchFamily="18" charset="0"/>
              </a:rPr>
              <a:t>ONT01/SONT1: 	On track</a:t>
            </a:r>
            <a:endParaRPr lang="en-US" sz="2000" dirty="0">
              <a:latin typeface="Times New Roman" pitchFamily="18" charset="0"/>
              <a:cs typeface="Times New Roman" pitchFamily="18" charset="0"/>
            </a:endParaRPr>
          </a:p>
          <a:p>
            <a:r>
              <a:rPr lang="en-IE" sz="2000" dirty="0">
                <a:latin typeface="Times New Roman" pitchFamily="18" charset="0"/>
                <a:cs typeface="Times New Roman" pitchFamily="18" charset="0"/>
              </a:rPr>
              <a:t>BXC01/SBXC1: 	Box cleaner</a:t>
            </a:r>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Tools in Wet Etching</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123424834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dirty="0">
                <a:latin typeface="Times New Roman" pitchFamily="18" charset="0"/>
                <a:cs typeface="Times New Roman" pitchFamily="18" charset="0"/>
              </a:rPr>
              <a:t>There are various advantages of Wet etching Process</a:t>
            </a:r>
            <a:r>
              <a:rPr lang="en-US" sz="2400" dirty="0" smtClean="0">
                <a:latin typeface="Times New Roman" pitchFamily="18" charset="0"/>
                <a:cs typeface="Times New Roman" pitchFamily="18" charset="0"/>
              </a:rPr>
              <a:t>:</a:t>
            </a:r>
          </a:p>
          <a:p>
            <a:pPr marL="0" indent="0">
              <a:buNone/>
            </a:pPr>
            <a:endParaRPr lang="en-US" sz="2400" dirty="0">
              <a:latin typeface="Times New Roman" pitchFamily="18" charset="0"/>
              <a:cs typeface="Times New Roman" pitchFamily="18" charset="0"/>
            </a:endParaRPr>
          </a:p>
          <a:p>
            <a:pPr lvl="0"/>
            <a:r>
              <a:rPr lang="en-US" sz="2400" dirty="0">
                <a:latin typeface="Times New Roman" pitchFamily="18" charset="0"/>
                <a:cs typeface="Times New Roman" pitchFamily="18" charset="0"/>
              </a:rPr>
              <a:t>Low cost</a:t>
            </a:r>
          </a:p>
          <a:p>
            <a:pPr lvl="0"/>
            <a:r>
              <a:rPr lang="en-US" sz="2400" dirty="0">
                <a:latin typeface="Times New Roman" pitchFamily="18" charset="0"/>
                <a:cs typeface="Times New Roman" pitchFamily="18" charset="0"/>
              </a:rPr>
              <a:t>High reliability</a:t>
            </a:r>
          </a:p>
          <a:p>
            <a:pPr lvl="0"/>
            <a:r>
              <a:rPr lang="en-US" sz="2400" dirty="0">
                <a:latin typeface="Times New Roman" pitchFamily="18" charset="0"/>
                <a:cs typeface="Times New Roman" pitchFamily="18" charset="0"/>
              </a:rPr>
              <a:t>High throughput</a:t>
            </a:r>
          </a:p>
          <a:p>
            <a:pPr lvl="0"/>
            <a:r>
              <a:rPr lang="en-US" sz="2400" dirty="0">
                <a:latin typeface="Times New Roman" pitchFamily="18" charset="0"/>
                <a:cs typeface="Times New Roman" pitchFamily="18" charset="0"/>
              </a:rPr>
              <a:t>Excellent selectivity</a:t>
            </a:r>
          </a:p>
          <a:p>
            <a:pPr lvl="0"/>
            <a:r>
              <a:rPr lang="en-US" sz="2400" dirty="0">
                <a:latin typeface="Times New Roman" pitchFamily="18" charset="0"/>
                <a:cs typeface="Times New Roman" pitchFamily="18" charset="0"/>
              </a:rPr>
              <a:t>High reproducibility</a:t>
            </a:r>
          </a:p>
          <a:p>
            <a:pPr lvl="0"/>
            <a:r>
              <a:rPr lang="en-US" sz="2400" dirty="0">
                <a:latin typeface="Times New Roman" pitchFamily="18" charset="0"/>
                <a:cs typeface="Times New Roman" pitchFamily="18" charset="0"/>
              </a:rPr>
              <a:t>Better efficiency in the use of etchants.</a:t>
            </a:r>
          </a:p>
          <a:p>
            <a:endParaRPr lang="en-US" sz="2400"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Advantages of Wet Etching</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266702904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229600" cy="4330892"/>
          </a:xfrm>
        </p:spPr>
        <p:txBody>
          <a:bodyPr>
            <a:normAutofit/>
          </a:bodyPr>
          <a:lstStyle/>
          <a:p>
            <a:pPr marL="109728" indent="0">
              <a:buNone/>
            </a:pPr>
            <a:r>
              <a:rPr lang="en-US" sz="2400" dirty="0" smtClean="0">
                <a:latin typeface="Times New Roman" pitchFamily="18" charset="0"/>
                <a:cs typeface="Times New Roman" pitchFamily="18" charset="0"/>
              </a:rPr>
              <a:t>There are some disadvantages of wet etching are as follows:</a:t>
            </a:r>
          </a:p>
          <a:p>
            <a:pPr marL="109728" indent="0">
              <a:buNone/>
            </a:pP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Wet etching is isotropic </a:t>
            </a:r>
          </a:p>
          <a:p>
            <a:r>
              <a:rPr lang="en-US" sz="2400" dirty="0" smtClean="0">
                <a:latin typeface="Times New Roman" pitchFamily="18" charset="0"/>
                <a:cs typeface="Times New Roman" pitchFamily="18" charset="0"/>
              </a:rPr>
              <a:t>Requires large amount of etchant chemical</a:t>
            </a:r>
          </a:p>
          <a:p>
            <a:r>
              <a:rPr lang="en-US" sz="2400" dirty="0" smtClean="0">
                <a:latin typeface="Times New Roman" pitchFamily="18" charset="0"/>
                <a:cs typeface="Times New Roman" pitchFamily="18" charset="0"/>
              </a:rPr>
              <a:t>Pattern transfer leads to undercut in the layer</a:t>
            </a:r>
          </a:p>
          <a:p>
            <a:r>
              <a:rPr lang="en-US" sz="2400" dirty="0" smtClean="0">
                <a:latin typeface="Times New Roman" pitchFamily="18" charset="0"/>
                <a:cs typeface="Times New Roman" pitchFamily="18" charset="0"/>
              </a:rPr>
              <a:t>No control for precious etching</a:t>
            </a:r>
          </a:p>
          <a:p>
            <a:pPr marL="109728" indent="0">
              <a:buNone/>
            </a:pPr>
            <a:endParaRPr lang="en-US" sz="2400"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Limitations of Wet Etching</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4613579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3" name="Rectangle 3"/>
          <p:cNvSpPr>
            <a:spLocks noGrp="1" noChangeArrowheads="1"/>
          </p:cNvSpPr>
          <p:nvPr>
            <p:ph type="body" idx="1"/>
          </p:nvPr>
        </p:nvSpPr>
        <p:spPr>
          <a:xfrm>
            <a:off x="685800" y="990600"/>
            <a:ext cx="7958138" cy="3276600"/>
          </a:xfrm>
        </p:spPr>
        <p:txBody>
          <a:bodyPr>
            <a:normAutofit lnSpcReduction="10000"/>
          </a:bodyPr>
          <a:lstStyle/>
          <a:p>
            <a:pPr marL="571500" indent="-457200">
              <a:lnSpc>
                <a:spcPct val="80000"/>
              </a:lnSpc>
              <a:buClr>
                <a:srgbClr val="000000"/>
              </a:buClr>
              <a:buFont typeface="Wingdings" pitchFamily="2" charset="2"/>
              <a:buChar char="Ø"/>
            </a:pPr>
            <a:r>
              <a:rPr lang="en-US" sz="2400" b="1">
                <a:solidFill>
                  <a:srgbClr val="000000"/>
                </a:solidFill>
              </a:rPr>
              <a:t>Definition</a:t>
            </a:r>
          </a:p>
          <a:p>
            <a:pPr marL="571500" indent="-457200">
              <a:lnSpc>
                <a:spcPct val="80000"/>
              </a:lnSpc>
              <a:buClr>
                <a:srgbClr val="000000"/>
              </a:buClr>
              <a:buFont typeface="Wingdings" pitchFamily="2" charset="2"/>
              <a:buNone/>
            </a:pPr>
            <a:endParaRPr lang="en-US" sz="2400" b="1">
              <a:solidFill>
                <a:srgbClr val="000000"/>
              </a:solidFill>
            </a:endParaRPr>
          </a:p>
          <a:p>
            <a:pPr marL="571500" indent="-457200" algn="just">
              <a:lnSpc>
                <a:spcPct val="80000"/>
              </a:lnSpc>
              <a:buClr>
                <a:srgbClr val="000000"/>
              </a:buClr>
              <a:buFontTx/>
              <a:buChar char="•"/>
            </a:pPr>
            <a:r>
              <a:rPr lang="en-US" sz="2000" b="1">
                <a:solidFill>
                  <a:srgbClr val="000000"/>
                </a:solidFill>
              </a:rPr>
              <a:t>Oxidation of Si is a process in which either O</a:t>
            </a:r>
            <a:r>
              <a:rPr lang="en-US" sz="2000" b="1" baseline="-25000">
                <a:solidFill>
                  <a:srgbClr val="000000"/>
                </a:solidFill>
              </a:rPr>
              <a:t>2</a:t>
            </a:r>
            <a:r>
              <a:rPr lang="en-US" sz="2000" b="1">
                <a:solidFill>
                  <a:srgbClr val="000000"/>
                </a:solidFill>
              </a:rPr>
              <a:t> or water vapor (H</a:t>
            </a:r>
            <a:r>
              <a:rPr lang="en-US" sz="2000" b="1" baseline="-25000">
                <a:solidFill>
                  <a:srgbClr val="000000"/>
                </a:solidFill>
              </a:rPr>
              <a:t>2</a:t>
            </a:r>
            <a:r>
              <a:rPr lang="en-US" sz="2000" b="1">
                <a:solidFill>
                  <a:srgbClr val="000000"/>
                </a:solidFill>
              </a:rPr>
              <a:t>O) react with the silicon and produce SiO</a:t>
            </a:r>
            <a:r>
              <a:rPr lang="en-US" sz="2000" b="1" baseline="-25000">
                <a:solidFill>
                  <a:srgbClr val="000000"/>
                </a:solidFill>
              </a:rPr>
              <a:t>2</a:t>
            </a:r>
            <a:r>
              <a:rPr lang="en-US" sz="2000" b="1">
                <a:solidFill>
                  <a:srgbClr val="000000"/>
                </a:solidFill>
              </a:rPr>
              <a:t> layer.</a:t>
            </a:r>
          </a:p>
          <a:p>
            <a:pPr marL="571500" indent="-457200" algn="just">
              <a:lnSpc>
                <a:spcPct val="80000"/>
              </a:lnSpc>
              <a:buClr>
                <a:srgbClr val="000000"/>
              </a:buClr>
              <a:buFontTx/>
              <a:buNone/>
            </a:pPr>
            <a:endParaRPr lang="en-US" sz="2000" b="1">
              <a:solidFill>
                <a:srgbClr val="000000"/>
              </a:solidFill>
            </a:endParaRPr>
          </a:p>
          <a:p>
            <a:pPr marL="571500" indent="-457200" algn="just">
              <a:lnSpc>
                <a:spcPct val="80000"/>
              </a:lnSpc>
              <a:buClr>
                <a:srgbClr val="000000"/>
              </a:buClr>
              <a:buFontTx/>
              <a:buChar char="•"/>
            </a:pPr>
            <a:r>
              <a:rPr lang="en-US" sz="2000" b="1">
                <a:solidFill>
                  <a:srgbClr val="000000"/>
                </a:solidFill>
              </a:rPr>
              <a:t>SiO2 on a Silicon wafer is a chemically stable protective layer</a:t>
            </a:r>
            <a:r>
              <a:rPr lang="en-US" sz="2000" b="1" baseline="-25000">
                <a:solidFill>
                  <a:srgbClr val="000000"/>
                </a:solidFill>
              </a:rPr>
              <a:t>2 </a:t>
            </a:r>
            <a:r>
              <a:rPr lang="en-US" sz="2000" b="1">
                <a:solidFill>
                  <a:srgbClr val="000000"/>
                </a:solidFill>
              </a:rPr>
              <a:t>which makes silicon the most widely used semiconductor substrate.</a:t>
            </a:r>
          </a:p>
          <a:p>
            <a:pPr marL="571500" indent="-457200" algn="just">
              <a:lnSpc>
                <a:spcPct val="80000"/>
              </a:lnSpc>
              <a:buClr>
                <a:srgbClr val="000000"/>
              </a:buClr>
              <a:buFontTx/>
              <a:buNone/>
            </a:pPr>
            <a:endParaRPr lang="en-US" sz="2000" b="1">
              <a:solidFill>
                <a:srgbClr val="000000"/>
              </a:solidFill>
            </a:endParaRPr>
          </a:p>
          <a:p>
            <a:pPr marL="571500" indent="-457200">
              <a:lnSpc>
                <a:spcPct val="80000"/>
              </a:lnSpc>
              <a:buFont typeface="Wingdings" pitchFamily="2" charset="2"/>
              <a:buNone/>
            </a:pPr>
            <a:r>
              <a:rPr lang="en-US" sz="2000" b="1">
                <a:solidFill>
                  <a:srgbClr val="000000"/>
                </a:solidFill>
              </a:rPr>
              <a:t>	There are two type of oxidation :– </a:t>
            </a:r>
          </a:p>
          <a:p>
            <a:pPr marL="571500" indent="-457200">
              <a:lnSpc>
                <a:spcPct val="80000"/>
              </a:lnSpc>
              <a:buFont typeface="Wingdings" pitchFamily="2" charset="2"/>
              <a:buNone/>
            </a:pPr>
            <a:r>
              <a:rPr lang="en-US" sz="2000" b="1">
                <a:solidFill>
                  <a:srgbClr val="000000"/>
                </a:solidFill>
              </a:rPr>
              <a:t>	-WET</a:t>
            </a:r>
          </a:p>
          <a:p>
            <a:pPr marL="571500" indent="-457200">
              <a:lnSpc>
                <a:spcPct val="80000"/>
              </a:lnSpc>
              <a:buFont typeface="Wingdings" pitchFamily="2" charset="2"/>
              <a:buNone/>
            </a:pPr>
            <a:r>
              <a:rPr lang="en-US" sz="2000" b="1">
                <a:solidFill>
                  <a:srgbClr val="000000"/>
                </a:solidFill>
              </a:rPr>
              <a:t>	- DRY</a:t>
            </a:r>
          </a:p>
          <a:p>
            <a:pPr marL="571500" indent="-457200">
              <a:lnSpc>
                <a:spcPct val="80000"/>
              </a:lnSpc>
              <a:buFont typeface="Wingdings" pitchFamily="2" charset="2"/>
              <a:buNone/>
            </a:pPr>
            <a:endParaRPr lang="en-US" sz="2000" b="1">
              <a:solidFill>
                <a:srgbClr val="000000"/>
              </a:solidFill>
            </a:endParaRPr>
          </a:p>
          <a:p>
            <a:pPr marL="571500" indent="-457200">
              <a:lnSpc>
                <a:spcPct val="80000"/>
              </a:lnSpc>
            </a:pPr>
            <a:endParaRPr lang="en-US" sz="1600" b="1"/>
          </a:p>
        </p:txBody>
      </p:sp>
      <p:sp>
        <p:nvSpPr>
          <p:cNvPr id="71684" name="Rectangle 4"/>
          <p:cNvSpPr>
            <a:spLocks noGrp="1" noChangeArrowheads="1"/>
          </p:cNvSpPr>
          <p:nvPr>
            <p:ph type="title"/>
          </p:nvPr>
        </p:nvSpPr>
        <p:spPr>
          <a:xfrm>
            <a:off x="1066800" y="114300"/>
            <a:ext cx="7378700" cy="609600"/>
          </a:xfrm>
          <a:noFill/>
          <a:ln/>
        </p:spPr>
        <p:txBody>
          <a:bodyPr/>
          <a:lstStyle/>
          <a:p>
            <a:r>
              <a:rPr lang="en-US" sz="2800" b="1">
                <a:solidFill>
                  <a:srgbClr val="000000"/>
                </a:solidFill>
                <a:latin typeface="Arial Black" pitchFamily="34" charset="0"/>
              </a:rPr>
              <a:t>Oxidation.</a:t>
            </a:r>
          </a:p>
        </p:txBody>
      </p:sp>
      <p:sp>
        <p:nvSpPr>
          <p:cNvPr id="71685" name="Text Box 5"/>
          <p:cNvSpPr txBox="1">
            <a:spLocks noChangeArrowheads="1"/>
          </p:cNvSpPr>
          <p:nvPr/>
        </p:nvSpPr>
        <p:spPr bwMode="auto">
          <a:xfrm>
            <a:off x="2727325" y="6419850"/>
            <a:ext cx="184150" cy="579438"/>
          </a:xfrm>
          <a:prstGeom prst="rect">
            <a:avLst/>
          </a:prstGeom>
          <a:noFill/>
          <a:ln w="9525">
            <a:noFill/>
            <a:miter lim="800000"/>
            <a:headEnd/>
            <a:tailEnd/>
          </a:ln>
          <a:effectLst/>
        </p:spPr>
        <p:txBody>
          <a:bodyPr wrap="none">
            <a:spAutoFit/>
          </a:bodyPr>
          <a:lstStyle/>
          <a:p>
            <a:endParaRPr lang="en-US" b="0"/>
          </a:p>
        </p:txBody>
      </p:sp>
      <p:pic>
        <p:nvPicPr>
          <p:cNvPr id="71695" name="Picture 23"/>
          <p:cNvPicPr>
            <a:picLocks noChangeAspect="1" noChangeArrowheads="1"/>
          </p:cNvPicPr>
          <p:nvPr/>
        </p:nvPicPr>
        <p:blipFill>
          <a:blip r:embed="rId2"/>
          <a:srcRect/>
          <a:stretch>
            <a:fillRect/>
          </a:stretch>
        </p:blipFill>
        <p:spPr bwMode="auto">
          <a:xfrm>
            <a:off x="5867400" y="3429000"/>
            <a:ext cx="2849563" cy="24098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71684"/>
                                        </p:tgtEl>
                                        <p:attrNameLst>
                                          <p:attrName>style.visibility</p:attrName>
                                        </p:attrNameLst>
                                      </p:cBhvr>
                                      <p:to>
                                        <p:strVal val="visible"/>
                                      </p:to>
                                    </p:set>
                                    <p:anim calcmode="lin" valueType="num">
                                      <p:cBhvr>
                                        <p:cTn id="7" dur="500" fill="hold"/>
                                        <p:tgtEl>
                                          <p:spTgt spid="71684"/>
                                        </p:tgtEl>
                                        <p:attrNameLst>
                                          <p:attrName>ppt_w</p:attrName>
                                        </p:attrNameLst>
                                      </p:cBhvr>
                                      <p:tavLst>
                                        <p:tav tm="0">
                                          <p:val>
                                            <p:fltVal val="0"/>
                                          </p:val>
                                        </p:tav>
                                        <p:tav tm="100000">
                                          <p:val>
                                            <p:strVal val="#ppt_w"/>
                                          </p:val>
                                        </p:tav>
                                      </p:tavLst>
                                    </p:anim>
                                    <p:anim calcmode="lin" valueType="num">
                                      <p:cBhvr>
                                        <p:cTn id="8" dur="500" fill="hold"/>
                                        <p:tgtEl>
                                          <p:spTgt spid="71684"/>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1683">
                                            <p:txEl>
                                              <p:pRg st="0" end="0"/>
                                            </p:txEl>
                                          </p:spTgt>
                                        </p:tgtEl>
                                        <p:attrNameLst>
                                          <p:attrName>style.visibility</p:attrName>
                                        </p:attrNameLst>
                                      </p:cBhvr>
                                      <p:to>
                                        <p:strVal val="visible"/>
                                      </p:to>
                                    </p:set>
                                    <p:anim calcmode="lin" valueType="num">
                                      <p:cBhvr additive="base">
                                        <p:cTn id="12" dur="500" fill="hold"/>
                                        <p:tgtEl>
                                          <p:spTgt spid="71683">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71683">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71683">
                                            <p:txEl>
                                              <p:pRg st="2" end="2"/>
                                            </p:txEl>
                                          </p:spTgt>
                                        </p:tgtEl>
                                        <p:attrNameLst>
                                          <p:attrName>style.visibility</p:attrName>
                                        </p:attrNameLst>
                                      </p:cBhvr>
                                      <p:to>
                                        <p:strVal val="visible"/>
                                      </p:to>
                                    </p:set>
                                    <p:anim calcmode="lin" valueType="num">
                                      <p:cBhvr additive="base">
                                        <p:cTn id="17" dur="500" fill="hold"/>
                                        <p:tgtEl>
                                          <p:spTgt spid="71683">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71683">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71683">
                                            <p:txEl>
                                              <p:pRg st="4" end="4"/>
                                            </p:txEl>
                                          </p:spTgt>
                                        </p:tgtEl>
                                        <p:attrNameLst>
                                          <p:attrName>style.visibility</p:attrName>
                                        </p:attrNameLst>
                                      </p:cBhvr>
                                      <p:to>
                                        <p:strVal val="visible"/>
                                      </p:to>
                                    </p:set>
                                    <p:anim calcmode="lin" valueType="num">
                                      <p:cBhvr additive="base">
                                        <p:cTn id="22" dur="500" fill="hold"/>
                                        <p:tgtEl>
                                          <p:spTgt spid="71683">
                                            <p:txEl>
                                              <p:pRg st="4" end="4"/>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71683">
                                            <p:txEl>
                                              <p:pRg st="4" end="4"/>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71683">
                                            <p:txEl>
                                              <p:pRg st="6" end="6"/>
                                            </p:txEl>
                                          </p:spTgt>
                                        </p:tgtEl>
                                        <p:attrNameLst>
                                          <p:attrName>style.visibility</p:attrName>
                                        </p:attrNameLst>
                                      </p:cBhvr>
                                      <p:to>
                                        <p:strVal val="visible"/>
                                      </p:to>
                                    </p:set>
                                    <p:anim calcmode="lin" valueType="num">
                                      <p:cBhvr additive="base">
                                        <p:cTn id="27" dur="500" fill="hold"/>
                                        <p:tgtEl>
                                          <p:spTgt spid="71683">
                                            <p:txEl>
                                              <p:pRg st="6" end="6"/>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71683">
                                            <p:txEl>
                                              <p:pRg st="6" end="6"/>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71683">
                                            <p:txEl>
                                              <p:pRg st="7" end="7"/>
                                            </p:txEl>
                                          </p:spTgt>
                                        </p:tgtEl>
                                        <p:attrNameLst>
                                          <p:attrName>style.visibility</p:attrName>
                                        </p:attrNameLst>
                                      </p:cBhvr>
                                      <p:to>
                                        <p:strVal val="visible"/>
                                      </p:to>
                                    </p:set>
                                    <p:anim calcmode="lin" valueType="num">
                                      <p:cBhvr additive="base">
                                        <p:cTn id="32" dur="500" fill="hold"/>
                                        <p:tgtEl>
                                          <p:spTgt spid="71683">
                                            <p:txEl>
                                              <p:pRg st="7" end="7"/>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71683">
                                            <p:txEl>
                                              <p:pRg st="7" end="7"/>
                                            </p:txEl>
                                          </p:spTgt>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2" fill="hold" grpId="0" nodeType="afterEffect">
                                  <p:stCondLst>
                                    <p:cond delay="0"/>
                                  </p:stCondLst>
                                  <p:childTnLst>
                                    <p:set>
                                      <p:cBhvr>
                                        <p:cTn id="36" dur="1" fill="hold">
                                          <p:stCondLst>
                                            <p:cond delay="0"/>
                                          </p:stCondLst>
                                        </p:cTn>
                                        <p:tgtEl>
                                          <p:spTgt spid="71683">
                                            <p:txEl>
                                              <p:pRg st="8" end="8"/>
                                            </p:txEl>
                                          </p:spTgt>
                                        </p:tgtEl>
                                        <p:attrNameLst>
                                          <p:attrName>style.visibility</p:attrName>
                                        </p:attrNameLst>
                                      </p:cBhvr>
                                      <p:to>
                                        <p:strVal val="visible"/>
                                      </p:to>
                                    </p:set>
                                    <p:anim calcmode="lin" valueType="num">
                                      <p:cBhvr additive="base">
                                        <p:cTn id="37" dur="500" fill="hold"/>
                                        <p:tgtEl>
                                          <p:spTgt spid="71683">
                                            <p:txEl>
                                              <p:pRg st="8" end="8"/>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168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autoUpdateAnimBg="0" advAuto="0"/>
      <p:bldP spid="71684"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CMP is the process of smoothening and polishing the wafer surface, aided by chemical and mechanical forces. </a:t>
            </a:r>
            <a:endParaRPr lang="en-US" sz="2000" dirty="0" smtClean="0">
              <a:latin typeface="Times New Roman" pitchFamily="18" charset="0"/>
              <a:cs typeface="Times New Roman" pitchFamily="18" charset="0"/>
            </a:endParaRPr>
          </a:p>
          <a:p>
            <a:pPr marL="109728" indent="0">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Yield is fraction of total number of good chips to the total number of chips manufactured. A good chip means that it passes all functions tests that are specified for the product</a:t>
            </a:r>
            <a:r>
              <a:rPr lang="en-US" sz="2000" dirty="0" smtClean="0">
                <a:latin typeface="Times New Roman" pitchFamily="18" charset="0"/>
                <a:cs typeface="Times New Roman" pitchFamily="18" charset="0"/>
              </a:rPr>
              <a:t>.</a:t>
            </a:r>
          </a:p>
          <a:p>
            <a:pPr marL="109728" indent="0">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Defect inspection basically scanning wafer for defects. In this defects are found to improve yield. Defect review involves classifying defects captured during wafer inspection. In this defect images are stored for future references.</a:t>
            </a:r>
          </a:p>
          <a:p>
            <a:pPr marL="109728" indent="0">
              <a:buNone/>
            </a:pPr>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CMP and Yield</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1059054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9" name="Rectangle 3"/>
          <p:cNvSpPr>
            <a:spLocks noGrp="1" noChangeArrowheads="1"/>
          </p:cNvSpPr>
          <p:nvPr>
            <p:ph type="body" idx="1"/>
          </p:nvPr>
        </p:nvSpPr>
        <p:spPr>
          <a:xfrm>
            <a:off x="652463" y="939800"/>
            <a:ext cx="7805737" cy="4927600"/>
          </a:xfrm>
        </p:spPr>
        <p:txBody>
          <a:bodyPr/>
          <a:lstStyle/>
          <a:p>
            <a:pPr>
              <a:lnSpc>
                <a:spcPct val="90000"/>
              </a:lnSpc>
              <a:buClr>
                <a:srgbClr val="000000"/>
              </a:buClr>
              <a:buFontTx/>
              <a:buChar char="•"/>
            </a:pPr>
            <a:r>
              <a:rPr lang="en-US" sz="2000" b="1">
                <a:solidFill>
                  <a:srgbClr val="000000"/>
                </a:solidFill>
              </a:rPr>
              <a:t>WET OXIDATION  </a:t>
            </a:r>
          </a:p>
          <a:p>
            <a:pPr>
              <a:lnSpc>
                <a:spcPct val="90000"/>
              </a:lnSpc>
              <a:buClr>
                <a:srgbClr val="000000"/>
              </a:buClr>
              <a:buFontTx/>
              <a:buNone/>
            </a:pPr>
            <a:r>
              <a:rPr lang="en-US" sz="2000" b="1">
                <a:solidFill>
                  <a:srgbClr val="000000"/>
                </a:solidFill>
              </a:rPr>
              <a:t>	</a:t>
            </a:r>
          </a:p>
          <a:p>
            <a:pPr>
              <a:lnSpc>
                <a:spcPct val="90000"/>
              </a:lnSpc>
              <a:buClr>
                <a:schemeClr val="tx1"/>
              </a:buClr>
              <a:buFontTx/>
              <a:buNone/>
            </a:pPr>
            <a:r>
              <a:rPr lang="en-US" sz="2000" b="1">
                <a:solidFill>
                  <a:srgbClr val="000000"/>
                </a:solidFill>
              </a:rPr>
              <a:t>	Si + 2H</a:t>
            </a:r>
            <a:r>
              <a:rPr lang="en-US" sz="2000" b="1" baseline="-25000">
                <a:solidFill>
                  <a:srgbClr val="000000"/>
                </a:solidFill>
              </a:rPr>
              <a:t>2 </a:t>
            </a:r>
            <a:r>
              <a:rPr lang="en-US" sz="2000" b="1">
                <a:solidFill>
                  <a:srgbClr val="000000"/>
                </a:solidFill>
              </a:rPr>
              <a:t>O(Vapor)</a:t>
            </a:r>
            <a:r>
              <a:rPr lang="en-US" sz="2000" b="1" baseline="-25000">
                <a:solidFill>
                  <a:srgbClr val="000000"/>
                </a:solidFill>
              </a:rPr>
              <a:t>    </a:t>
            </a:r>
            <a:r>
              <a:rPr lang="en-US" sz="2000" b="1">
                <a:solidFill>
                  <a:srgbClr val="000000"/>
                </a:solidFill>
              </a:rPr>
              <a:t>                           SiO</a:t>
            </a:r>
            <a:r>
              <a:rPr lang="en-US" sz="2000" b="1" baseline="-25000">
                <a:solidFill>
                  <a:srgbClr val="000000"/>
                </a:solidFill>
              </a:rPr>
              <a:t>2 </a:t>
            </a:r>
            <a:r>
              <a:rPr lang="en-US" sz="2000" b="1">
                <a:solidFill>
                  <a:srgbClr val="000000"/>
                </a:solidFill>
              </a:rPr>
              <a:t>+ 2H</a:t>
            </a:r>
            <a:r>
              <a:rPr lang="en-US" sz="2000" b="1" baseline="-25000">
                <a:solidFill>
                  <a:srgbClr val="000000"/>
                </a:solidFill>
              </a:rPr>
              <a:t>2</a:t>
            </a:r>
            <a:r>
              <a:rPr lang="en-US" sz="2000" b="1">
                <a:solidFill>
                  <a:srgbClr val="000000"/>
                </a:solidFill>
              </a:rPr>
              <a:t> </a:t>
            </a:r>
            <a:r>
              <a:rPr lang="en-US" sz="2000" b="1">
                <a:solidFill>
                  <a:srgbClr val="000000"/>
                </a:solidFill>
                <a:cs typeface="Courier New" pitchFamily="49" charset="0"/>
              </a:rPr>
              <a:t>	</a:t>
            </a:r>
          </a:p>
          <a:p>
            <a:pPr>
              <a:lnSpc>
                <a:spcPct val="90000"/>
              </a:lnSpc>
              <a:buClr>
                <a:schemeClr val="tx1"/>
              </a:buClr>
              <a:buFontTx/>
              <a:buNone/>
            </a:pPr>
            <a:endParaRPr lang="en-US" sz="2000" b="1">
              <a:solidFill>
                <a:srgbClr val="000000"/>
              </a:solidFill>
              <a:cs typeface="Courier New" pitchFamily="49" charset="0"/>
            </a:endParaRPr>
          </a:p>
          <a:p>
            <a:pPr algn="just">
              <a:lnSpc>
                <a:spcPct val="90000"/>
              </a:lnSpc>
              <a:buClr>
                <a:schemeClr val="tx1"/>
              </a:buClr>
              <a:buFontTx/>
              <a:buNone/>
            </a:pPr>
            <a:r>
              <a:rPr lang="en-US" sz="2000" b="1">
                <a:solidFill>
                  <a:srgbClr val="000000"/>
                </a:solidFill>
                <a:cs typeface="Courier New" pitchFamily="49" charset="0"/>
              </a:rPr>
              <a:t>	Water vapor Formation by Pyrogenic/Hydrox Torch</a:t>
            </a:r>
          </a:p>
          <a:p>
            <a:pPr algn="just">
              <a:lnSpc>
                <a:spcPct val="90000"/>
              </a:lnSpc>
              <a:buClr>
                <a:schemeClr val="tx1"/>
              </a:buClr>
              <a:buFontTx/>
              <a:buNone/>
            </a:pPr>
            <a:endParaRPr lang="en-US" sz="2000" b="1">
              <a:solidFill>
                <a:srgbClr val="000000"/>
              </a:solidFill>
              <a:cs typeface="Courier New" pitchFamily="49" charset="0"/>
            </a:endParaRPr>
          </a:p>
          <a:p>
            <a:pPr algn="just">
              <a:lnSpc>
                <a:spcPct val="90000"/>
              </a:lnSpc>
              <a:buClr>
                <a:schemeClr val="tx1"/>
              </a:buClr>
              <a:buFontTx/>
              <a:buNone/>
            </a:pPr>
            <a:r>
              <a:rPr lang="en-US" sz="2000" b="1">
                <a:solidFill>
                  <a:srgbClr val="000000"/>
                </a:solidFill>
                <a:cs typeface="Courier New" pitchFamily="49" charset="0"/>
              </a:rPr>
              <a:t>	H</a:t>
            </a:r>
            <a:r>
              <a:rPr lang="en-US" sz="2000" b="1" baseline="-25000">
                <a:solidFill>
                  <a:srgbClr val="000000"/>
                </a:solidFill>
                <a:cs typeface="Courier New" pitchFamily="49" charset="0"/>
              </a:rPr>
              <a:t>2</a:t>
            </a:r>
            <a:r>
              <a:rPr lang="en-US" sz="2000" b="1">
                <a:solidFill>
                  <a:srgbClr val="000000"/>
                </a:solidFill>
                <a:cs typeface="Courier New" pitchFamily="49" charset="0"/>
              </a:rPr>
              <a:t> (15slm) + O</a:t>
            </a:r>
            <a:r>
              <a:rPr lang="en-US" sz="2000" b="1" baseline="-25000">
                <a:solidFill>
                  <a:srgbClr val="000000"/>
                </a:solidFill>
                <a:cs typeface="Courier New" pitchFamily="49" charset="0"/>
              </a:rPr>
              <a:t>2</a:t>
            </a:r>
            <a:r>
              <a:rPr lang="en-US" sz="2000" b="1">
                <a:solidFill>
                  <a:srgbClr val="000000"/>
                </a:solidFill>
                <a:cs typeface="Courier New" pitchFamily="49" charset="0"/>
              </a:rPr>
              <a:t>( 8 slm)                   H</a:t>
            </a:r>
            <a:r>
              <a:rPr lang="en-US" sz="2000" b="1" baseline="-25000">
                <a:solidFill>
                  <a:srgbClr val="000000"/>
                </a:solidFill>
                <a:cs typeface="Courier New" pitchFamily="49" charset="0"/>
              </a:rPr>
              <a:t>2</a:t>
            </a:r>
            <a:r>
              <a:rPr lang="en-US" sz="2000" b="1">
                <a:solidFill>
                  <a:srgbClr val="000000"/>
                </a:solidFill>
                <a:cs typeface="Courier New" pitchFamily="49" charset="0"/>
              </a:rPr>
              <a:t>O (Vapor) </a:t>
            </a:r>
          </a:p>
          <a:p>
            <a:pPr algn="just">
              <a:lnSpc>
                <a:spcPct val="90000"/>
              </a:lnSpc>
              <a:buClr>
                <a:schemeClr val="tx1"/>
              </a:buClr>
              <a:buFontTx/>
              <a:buNone/>
            </a:pPr>
            <a:endParaRPr lang="en-US" sz="2000" b="1">
              <a:solidFill>
                <a:srgbClr val="000000"/>
              </a:solidFill>
              <a:cs typeface="Courier New" pitchFamily="49" charset="0"/>
            </a:endParaRPr>
          </a:p>
          <a:p>
            <a:pPr algn="just">
              <a:lnSpc>
                <a:spcPct val="90000"/>
              </a:lnSpc>
              <a:buClr>
                <a:schemeClr val="tx1"/>
              </a:buClr>
              <a:buFontTx/>
              <a:buChar char="•"/>
            </a:pPr>
            <a:r>
              <a:rPr lang="en-US" sz="2000" b="1">
                <a:solidFill>
                  <a:srgbClr val="000000"/>
                </a:solidFill>
                <a:cs typeface="Courier New" pitchFamily="49" charset="0"/>
              </a:rPr>
              <a:t>Rate of Wet oxidation is around approximately 4 times more than that of dry oxidation. </a:t>
            </a:r>
          </a:p>
          <a:p>
            <a:pPr algn="just">
              <a:lnSpc>
                <a:spcPct val="90000"/>
              </a:lnSpc>
              <a:buClr>
                <a:schemeClr val="tx1"/>
              </a:buClr>
              <a:buFontTx/>
              <a:buChar char="•"/>
            </a:pPr>
            <a:endParaRPr lang="en-US" sz="2000" b="1">
              <a:solidFill>
                <a:srgbClr val="000000"/>
              </a:solidFill>
              <a:cs typeface="Courier New" pitchFamily="49" charset="0"/>
            </a:endParaRPr>
          </a:p>
          <a:p>
            <a:pPr algn="just">
              <a:lnSpc>
                <a:spcPct val="90000"/>
              </a:lnSpc>
              <a:buClr>
                <a:schemeClr val="tx1"/>
              </a:buClr>
              <a:buFontTx/>
              <a:buChar char="•"/>
            </a:pPr>
            <a:r>
              <a:rPr lang="en-US" sz="2000" b="1">
                <a:solidFill>
                  <a:srgbClr val="000000"/>
                </a:solidFill>
                <a:cs typeface="Courier New" pitchFamily="49" charset="0"/>
              </a:rPr>
              <a:t>Changes in the OH content of the oxide (i.e SiOH) tends to “loosen” the structure of SiO</a:t>
            </a:r>
            <a:r>
              <a:rPr lang="en-US" sz="2000" b="1" baseline="-25000">
                <a:solidFill>
                  <a:srgbClr val="000000"/>
                </a:solidFill>
                <a:cs typeface="Courier New" pitchFamily="49" charset="0"/>
              </a:rPr>
              <a:t>2</a:t>
            </a:r>
            <a:r>
              <a:rPr lang="en-US" sz="2000" b="1">
                <a:solidFill>
                  <a:srgbClr val="000000"/>
                </a:solidFill>
                <a:cs typeface="Courier New" pitchFamily="49" charset="0"/>
              </a:rPr>
              <a:t> with change in the viscosity, R.I, film density. Thus the quality of the WOX film is poorer than that of DOX.</a:t>
            </a:r>
          </a:p>
        </p:txBody>
      </p:sp>
      <p:grpSp>
        <p:nvGrpSpPr>
          <p:cNvPr id="2" name="Group 26"/>
          <p:cNvGrpSpPr>
            <a:grpSpLocks/>
          </p:cNvGrpSpPr>
          <p:nvPr/>
        </p:nvGrpSpPr>
        <p:grpSpPr bwMode="auto">
          <a:xfrm>
            <a:off x="3263900" y="1587500"/>
            <a:ext cx="1543050" cy="290513"/>
            <a:chOff x="4308" y="1077"/>
            <a:chExt cx="972" cy="164"/>
          </a:xfrm>
        </p:grpSpPr>
        <p:sp>
          <p:nvSpPr>
            <p:cNvPr id="29700" name="Line 4"/>
            <p:cNvSpPr>
              <a:spLocks noChangeShapeType="1"/>
            </p:cNvSpPr>
            <p:nvPr/>
          </p:nvSpPr>
          <p:spPr bwMode="auto">
            <a:xfrm>
              <a:off x="4368" y="1200"/>
              <a:ext cx="912" cy="0"/>
            </a:xfrm>
            <a:prstGeom prst="line">
              <a:avLst/>
            </a:prstGeom>
            <a:noFill/>
            <a:ln w="57150">
              <a:solidFill>
                <a:srgbClr val="000000"/>
              </a:solidFill>
              <a:round/>
              <a:headEnd/>
              <a:tailEnd type="triangle" w="med" len="med"/>
            </a:ln>
            <a:effectLst/>
          </p:spPr>
          <p:txBody>
            <a:bodyPr wrap="none"/>
            <a:lstStyle/>
            <a:p>
              <a:endParaRPr lang="en-US"/>
            </a:p>
          </p:txBody>
        </p:sp>
        <p:sp>
          <p:nvSpPr>
            <p:cNvPr id="29701" name="Text Box 5"/>
            <p:cNvSpPr txBox="1">
              <a:spLocks noChangeArrowheads="1"/>
            </p:cNvSpPr>
            <p:nvPr/>
          </p:nvSpPr>
          <p:spPr bwMode="auto">
            <a:xfrm>
              <a:off x="4308" y="1077"/>
              <a:ext cx="864" cy="164"/>
            </a:xfrm>
            <a:prstGeom prst="rect">
              <a:avLst/>
            </a:prstGeom>
            <a:noFill/>
            <a:ln w="9525">
              <a:noFill/>
              <a:miter lim="800000"/>
              <a:headEnd/>
              <a:tailEnd/>
            </a:ln>
            <a:effectLst/>
          </p:spPr>
          <p:txBody>
            <a:bodyPr>
              <a:spAutoFit/>
            </a:bodyPr>
            <a:lstStyle/>
            <a:p>
              <a:r>
                <a:rPr lang="en-US" sz="2000" baseline="30000">
                  <a:cs typeface="Courier New" pitchFamily="49" charset="0"/>
                </a:rPr>
                <a:t>850 °C /1000 °C</a:t>
              </a:r>
            </a:p>
          </p:txBody>
        </p:sp>
      </p:grpSp>
      <p:sp>
        <p:nvSpPr>
          <p:cNvPr id="29703" name="Text Box 7"/>
          <p:cNvSpPr txBox="1">
            <a:spLocks noChangeArrowheads="1"/>
          </p:cNvSpPr>
          <p:nvPr/>
        </p:nvSpPr>
        <p:spPr bwMode="auto">
          <a:xfrm>
            <a:off x="1584325" y="6191250"/>
            <a:ext cx="184150" cy="579438"/>
          </a:xfrm>
          <a:prstGeom prst="rect">
            <a:avLst/>
          </a:prstGeom>
          <a:noFill/>
          <a:ln w="9525">
            <a:noFill/>
            <a:miter lim="800000"/>
            <a:headEnd/>
            <a:tailEnd/>
          </a:ln>
          <a:effectLst/>
        </p:spPr>
        <p:txBody>
          <a:bodyPr wrap="none">
            <a:spAutoFit/>
          </a:bodyPr>
          <a:lstStyle/>
          <a:p>
            <a:endParaRPr lang="en-US" b="0"/>
          </a:p>
        </p:txBody>
      </p:sp>
      <p:sp>
        <p:nvSpPr>
          <p:cNvPr id="29717" name="Text Box 21"/>
          <p:cNvSpPr txBox="1">
            <a:spLocks noChangeArrowheads="1"/>
          </p:cNvSpPr>
          <p:nvPr/>
        </p:nvSpPr>
        <p:spPr bwMode="auto">
          <a:xfrm>
            <a:off x="2651125" y="95250"/>
            <a:ext cx="184150" cy="579438"/>
          </a:xfrm>
          <a:prstGeom prst="rect">
            <a:avLst/>
          </a:prstGeom>
          <a:noFill/>
          <a:ln w="9525">
            <a:noFill/>
            <a:miter lim="800000"/>
            <a:headEnd/>
            <a:tailEnd/>
          </a:ln>
          <a:effectLst/>
        </p:spPr>
        <p:txBody>
          <a:bodyPr wrap="none">
            <a:spAutoFit/>
          </a:bodyPr>
          <a:lstStyle/>
          <a:p>
            <a:endParaRPr lang="en-US"/>
          </a:p>
        </p:txBody>
      </p:sp>
      <p:sp>
        <p:nvSpPr>
          <p:cNvPr id="29718" name="Text Box 22"/>
          <p:cNvSpPr txBox="1">
            <a:spLocks noChangeArrowheads="1"/>
          </p:cNvSpPr>
          <p:nvPr/>
        </p:nvSpPr>
        <p:spPr bwMode="auto">
          <a:xfrm>
            <a:off x="2955925" y="95250"/>
            <a:ext cx="184150" cy="579438"/>
          </a:xfrm>
          <a:prstGeom prst="rect">
            <a:avLst/>
          </a:prstGeom>
          <a:noFill/>
          <a:ln w="9525">
            <a:noFill/>
            <a:miter lim="800000"/>
            <a:headEnd/>
            <a:tailEnd/>
          </a:ln>
          <a:effectLst/>
        </p:spPr>
        <p:txBody>
          <a:bodyPr wrap="none">
            <a:spAutoFit/>
          </a:bodyPr>
          <a:lstStyle/>
          <a:p>
            <a:endParaRPr lang="en-US" b="0"/>
          </a:p>
        </p:txBody>
      </p:sp>
      <p:sp>
        <p:nvSpPr>
          <p:cNvPr id="29725" name="Rectangle 29"/>
          <p:cNvSpPr>
            <a:spLocks noGrp="1" noChangeArrowheads="1"/>
          </p:cNvSpPr>
          <p:nvPr>
            <p:ph type="title"/>
          </p:nvPr>
        </p:nvSpPr>
        <p:spPr>
          <a:xfrm>
            <a:off x="1066800" y="292100"/>
            <a:ext cx="7378700" cy="609600"/>
          </a:xfrm>
          <a:noFill/>
          <a:ln/>
        </p:spPr>
        <p:txBody>
          <a:bodyPr/>
          <a:lstStyle/>
          <a:p>
            <a:pPr algn="l"/>
            <a:r>
              <a:rPr lang="en-US" sz="2800" b="1">
                <a:solidFill>
                  <a:srgbClr val="000000"/>
                </a:solidFill>
                <a:latin typeface="Arial Black" pitchFamily="34" charset="0"/>
              </a:rPr>
              <a:t>			Oxidation.</a:t>
            </a:r>
            <a:endParaRPr lang="en-US" sz="2400" b="1">
              <a:solidFill>
                <a:srgbClr val="000000"/>
              </a:solidFill>
            </a:endParaRPr>
          </a:p>
        </p:txBody>
      </p:sp>
      <p:grpSp>
        <p:nvGrpSpPr>
          <p:cNvPr id="4" name="Group 34"/>
          <p:cNvGrpSpPr>
            <a:grpSpLocks/>
          </p:cNvGrpSpPr>
          <p:nvPr/>
        </p:nvGrpSpPr>
        <p:grpSpPr bwMode="auto">
          <a:xfrm>
            <a:off x="3594100" y="2946400"/>
            <a:ext cx="1371600" cy="290513"/>
            <a:chOff x="2736" y="1920"/>
            <a:chExt cx="864" cy="183"/>
          </a:xfrm>
        </p:grpSpPr>
        <p:sp>
          <p:nvSpPr>
            <p:cNvPr id="29728" name="Line 32"/>
            <p:cNvSpPr>
              <a:spLocks noChangeShapeType="1"/>
            </p:cNvSpPr>
            <p:nvPr/>
          </p:nvSpPr>
          <p:spPr bwMode="auto">
            <a:xfrm flipV="1">
              <a:off x="2880" y="2064"/>
              <a:ext cx="528" cy="0"/>
            </a:xfrm>
            <a:prstGeom prst="line">
              <a:avLst/>
            </a:prstGeom>
            <a:noFill/>
            <a:ln w="57150">
              <a:solidFill>
                <a:srgbClr val="000000"/>
              </a:solidFill>
              <a:round/>
              <a:headEnd/>
              <a:tailEnd type="triangle" w="med" len="med"/>
            </a:ln>
            <a:effectLst/>
          </p:spPr>
          <p:txBody>
            <a:bodyPr wrap="none"/>
            <a:lstStyle/>
            <a:p>
              <a:endParaRPr lang="en-US"/>
            </a:p>
          </p:txBody>
        </p:sp>
        <p:sp>
          <p:nvSpPr>
            <p:cNvPr id="29729" name="Text Box 33"/>
            <p:cNvSpPr txBox="1">
              <a:spLocks noChangeArrowheads="1"/>
            </p:cNvSpPr>
            <p:nvPr/>
          </p:nvSpPr>
          <p:spPr bwMode="auto">
            <a:xfrm>
              <a:off x="2736" y="1920"/>
              <a:ext cx="864" cy="183"/>
            </a:xfrm>
            <a:prstGeom prst="rect">
              <a:avLst/>
            </a:prstGeom>
            <a:noFill/>
            <a:ln w="9525">
              <a:noFill/>
              <a:miter lim="800000"/>
              <a:headEnd/>
              <a:tailEnd/>
            </a:ln>
            <a:effectLst/>
          </p:spPr>
          <p:txBody>
            <a:bodyPr>
              <a:spAutoFit/>
            </a:bodyPr>
            <a:lstStyle/>
            <a:p>
              <a:r>
                <a:rPr lang="en-US" sz="2000" baseline="30000">
                  <a:cs typeface="Courier New" pitchFamily="49" charset="0"/>
                </a:rPr>
                <a:t>       840 °C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29725"/>
                                        </p:tgtEl>
                                        <p:attrNameLst>
                                          <p:attrName>style.visibility</p:attrName>
                                        </p:attrNameLst>
                                      </p:cBhvr>
                                      <p:to>
                                        <p:strVal val="visible"/>
                                      </p:to>
                                    </p:set>
                                    <p:anim calcmode="lin" valueType="num">
                                      <p:cBhvr>
                                        <p:cTn id="7" dur="500" fill="hold"/>
                                        <p:tgtEl>
                                          <p:spTgt spid="29725"/>
                                        </p:tgtEl>
                                        <p:attrNameLst>
                                          <p:attrName>ppt_w</p:attrName>
                                        </p:attrNameLst>
                                      </p:cBhvr>
                                      <p:tavLst>
                                        <p:tav tm="0">
                                          <p:val>
                                            <p:fltVal val="0"/>
                                          </p:val>
                                        </p:tav>
                                        <p:tav tm="100000">
                                          <p:val>
                                            <p:strVal val="#ppt_w"/>
                                          </p:val>
                                        </p:tav>
                                      </p:tavLst>
                                    </p:anim>
                                    <p:anim calcmode="lin" valueType="num">
                                      <p:cBhvr>
                                        <p:cTn id="8" dur="500" fill="hold"/>
                                        <p:tgtEl>
                                          <p:spTgt spid="29725"/>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29699">
                                            <p:txEl>
                                              <p:pRg st="0" end="0"/>
                                            </p:txEl>
                                          </p:spTgt>
                                        </p:tgtEl>
                                        <p:attrNameLst>
                                          <p:attrName>style.visibility</p:attrName>
                                        </p:attrNameLst>
                                      </p:cBhvr>
                                      <p:to>
                                        <p:strVal val="visible"/>
                                      </p:to>
                                    </p:set>
                                    <p:anim calcmode="lin" valueType="num">
                                      <p:cBhvr additive="base">
                                        <p:cTn id="12" dur="500" fill="hold"/>
                                        <p:tgtEl>
                                          <p:spTgt spid="29699">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29699">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29699">
                                            <p:txEl>
                                              <p:pRg st="1" end="1"/>
                                            </p:txEl>
                                          </p:spTgt>
                                        </p:tgtEl>
                                        <p:attrNameLst>
                                          <p:attrName>style.visibility</p:attrName>
                                        </p:attrNameLst>
                                      </p:cBhvr>
                                      <p:to>
                                        <p:strVal val="visible"/>
                                      </p:to>
                                    </p:set>
                                    <p:anim calcmode="lin" valueType="num">
                                      <p:cBhvr additive="base">
                                        <p:cTn id="17" dur="500" fill="hold"/>
                                        <p:tgtEl>
                                          <p:spTgt spid="29699">
                                            <p:txEl>
                                              <p:pRg st="1" end="1"/>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29699">
                                            <p:txEl>
                                              <p:pRg st="1" end="1"/>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29699">
                                            <p:txEl>
                                              <p:pRg st="2" end="2"/>
                                            </p:txEl>
                                          </p:spTgt>
                                        </p:tgtEl>
                                        <p:attrNameLst>
                                          <p:attrName>style.visibility</p:attrName>
                                        </p:attrNameLst>
                                      </p:cBhvr>
                                      <p:to>
                                        <p:strVal val="visible"/>
                                      </p:to>
                                    </p:set>
                                    <p:anim calcmode="lin" valueType="num">
                                      <p:cBhvr additive="base">
                                        <p:cTn id="22" dur="500" fill="hold"/>
                                        <p:tgtEl>
                                          <p:spTgt spid="29699">
                                            <p:txEl>
                                              <p:pRg st="2" end="2"/>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29699">
                                            <p:txEl>
                                              <p:pRg st="2" end="2"/>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29699">
                                            <p:txEl>
                                              <p:pRg st="4" end="4"/>
                                            </p:txEl>
                                          </p:spTgt>
                                        </p:tgtEl>
                                        <p:attrNameLst>
                                          <p:attrName>style.visibility</p:attrName>
                                        </p:attrNameLst>
                                      </p:cBhvr>
                                      <p:to>
                                        <p:strVal val="visible"/>
                                      </p:to>
                                    </p:set>
                                    <p:anim calcmode="lin" valueType="num">
                                      <p:cBhvr additive="base">
                                        <p:cTn id="27" dur="500" fill="hold"/>
                                        <p:tgtEl>
                                          <p:spTgt spid="29699">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29699">
                                            <p:txEl>
                                              <p:pRg st="4" end="4"/>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29699">
                                            <p:txEl>
                                              <p:pRg st="6" end="6"/>
                                            </p:txEl>
                                          </p:spTgt>
                                        </p:tgtEl>
                                        <p:attrNameLst>
                                          <p:attrName>style.visibility</p:attrName>
                                        </p:attrNameLst>
                                      </p:cBhvr>
                                      <p:to>
                                        <p:strVal val="visible"/>
                                      </p:to>
                                    </p:set>
                                    <p:anim calcmode="lin" valueType="num">
                                      <p:cBhvr additive="base">
                                        <p:cTn id="32" dur="500" fill="hold"/>
                                        <p:tgtEl>
                                          <p:spTgt spid="29699">
                                            <p:txEl>
                                              <p:pRg st="6" end="6"/>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29699">
                                            <p:txEl>
                                              <p:pRg st="6" end="6"/>
                                            </p:txEl>
                                          </p:spTgt>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2" fill="hold" grpId="0" nodeType="afterEffect">
                                  <p:stCondLst>
                                    <p:cond delay="0"/>
                                  </p:stCondLst>
                                  <p:childTnLst>
                                    <p:set>
                                      <p:cBhvr>
                                        <p:cTn id="36" dur="1" fill="hold">
                                          <p:stCondLst>
                                            <p:cond delay="0"/>
                                          </p:stCondLst>
                                        </p:cTn>
                                        <p:tgtEl>
                                          <p:spTgt spid="29699">
                                            <p:txEl>
                                              <p:pRg st="8" end="8"/>
                                            </p:txEl>
                                          </p:spTgt>
                                        </p:tgtEl>
                                        <p:attrNameLst>
                                          <p:attrName>style.visibility</p:attrName>
                                        </p:attrNameLst>
                                      </p:cBhvr>
                                      <p:to>
                                        <p:strVal val="visible"/>
                                      </p:to>
                                    </p:set>
                                    <p:anim calcmode="lin" valueType="num">
                                      <p:cBhvr additive="base">
                                        <p:cTn id="37" dur="500" fill="hold"/>
                                        <p:tgtEl>
                                          <p:spTgt spid="29699">
                                            <p:txEl>
                                              <p:pRg st="8" end="8"/>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9699">
                                            <p:txEl>
                                              <p:pRg st="8" end="8"/>
                                            </p:txEl>
                                          </p:spTgt>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fill="hold" grpId="0" nodeType="afterEffect">
                                  <p:stCondLst>
                                    <p:cond delay="0"/>
                                  </p:stCondLst>
                                  <p:childTnLst>
                                    <p:set>
                                      <p:cBhvr>
                                        <p:cTn id="41" dur="1" fill="hold">
                                          <p:stCondLst>
                                            <p:cond delay="0"/>
                                          </p:stCondLst>
                                        </p:cTn>
                                        <p:tgtEl>
                                          <p:spTgt spid="29699">
                                            <p:txEl>
                                              <p:pRg st="10" end="10"/>
                                            </p:txEl>
                                          </p:spTgt>
                                        </p:tgtEl>
                                        <p:attrNameLst>
                                          <p:attrName>style.visibility</p:attrName>
                                        </p:attrNameLst>
                                      </p:cBhvr>
                                      <p:to>
                                        <p:strVal val="visible"/>
                                      </p:to>
                                    </p:set>
                                    <p:anim calcmode="lin" valueType="num">
                                      <p:cBhvr additive="base">
                                        <p:cTn id="42" dur="500" fill="hold"/>
                                        <p:tgtEl>
                                          <p:spTgt spid="29699">
                                            <p:txEl>
                                              <p:pRg st="10" end="1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9699">
                                            <p:txEl>
                                              <p:pRg st="10" end="10"/>
                                            </p:txEl>
                                          </p:spTgt>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2" presetClass="entr" presetSubtype="1" fill="hold" nodeType="after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500" fill="hold"/>
                                        <p:tgtEl>
                                          <p:spTgt spid="2"/>
                                        </p:tgtEl>
                                        <p:attrNameLst>
                                          <p:attrName>ppt_x</p:attrName>
                                        </p:attrNameLst>
                                      </p:cBhvr>
                                      <p:tavLst>
                                        <p:tav tm="0">
                                          <p:val>
                                            <p:strVal val="#ppt_x"/>
                                          </p:val>
                                        </p:tav>
                                        <p:tav tm="100000">
                                          <p:val>
                                            <p:strVal val="#ppt_x"/>
                                          </p:val>
                                        </p:tav>
                                      </p:tavLst>
                                    </p:anim>
                                    <p:anim calcmode="lin" valueType="num">
                                      <p:cBhvr additive="base">
                                        <p:cTn id="4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autoUpdateAnimBg="0" advAuto="0"/>
      <p:bldP spid="29725"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04" name="Rectangle 1028"/>
          <p:cNvSpPr>
            <a:spLocks noChangeArrowheads="1"/>
          </p:cNvSpPr>
          <p:nvPr/>
        </p:nvSpPr>
        <p:spPr bwMode="auto">
          <a:xfrm>
            <a:off x="2152650" y="114300"/>
            <a:ext cx="9144000" cy="0"/>
          </a:xfrm>
          <a:prstGeom prst="rect">
            <a:avLst/>
          </a:prstGeom>
          <a:noFill/>
          <a:ln w="9525">
            <a:noFill/>
            <a:miter lim="800000"/>
            <a:headEnd/>
            <a:tailEnd/>
          </a:ln>
          <a:effectLst/>
        </p:spPr>
        <p:txBody>
          <a:bodyPr>
            <a:spAutoFit/>
          </a:bodyPr>
          <a:lstStyle/>
          <a:p>
            <a:endParaRPr lang="en-US"/>
          </a:p>
        </p:txBody>
      </p:sp>
      <p:pic>
        <p:nvPicPr>
          <p:cNvPr id="153605" name="Picture 1029"/>
          <p:cNvPicPr>
            <a:picLocks noChangeAspect="1" noChangeArrowheads="1"/>
          </p:cNvPicPr>
          <p:nvPr/>
        </p:nvPicPr>
        <p:blipFill>
          <a:blip r:embed="rId2"/>
          <a:srcRect/>
          <a:stretch>
            <a:fillRect/>
          </a:stretch>
        </p:blipFill>
        <p:spPr bwMode="auto">
          <a:xfrm>
            <a:off x="609600" y="1371600"/>
            <a:ext cx="7848600" cy="4114800"/>
          </a:xfrm>
          <a:prstGeom prst="rect">
            <a:avLst/>
          </a:prstGeom>
          <a:noFill/>
        </p:spPr>
      </p:pic>
      <p:sp>
        <p:nvSpPr>
          <p:cNvPr id="153612" name="Rectangle 1036"/>
          <p:cNvSpPr>
            <a:spLocks noGrp="1" noChangeArrowheads="1"/>
          </p:cNvSpPr>
          <p:nvPr>
            <p:ph type="title"/>
          </p:nvPr>
        </p:nvSpPr>
        <p:spPr>
          <a:xfrm>
            <a:off x="1066800" y="457200"/>
            <a:ext cx="7378700" cy="609600"/>
          </a:xfrm>
          <a:noFill/>
          <a:ln/>
        </p:spPr>
        <p:txBody>
          <a:bodyPr>
            <a:normAutofit fontScale="90000"/>
          </a:bodyPr>
          <a:lstStyle/>
          <a:p>
            <a:pPr algn="l"/>
            <a:r>
              <a:rPr lang="en-US" sz="2800" b="1">
                <a:solidFill>
                  <a:srgbClr val="000000"/>
                </a:solidFill>
                <a:latin typeface="Arial Black" pitchFamily="34" charset="0"/>
              </a:rPr>
              <a:t>			Oxidation.</a:t>
            </a:r>
            <a:br>
              <a:rPr lang="en-US" sz="2800" b="1">
                <a:solidFill>
                  <a:srgbClr val="000000"/>
                </a:solidFill>
                <a:latin typeface="Arial Black" pitchFamily="34" charset="0"/>
              </a:rPr>
            </a:br>
            <a:r>
              <a:rPr lang="en-US" sz="2000" b="1" u="sng">
                <a:solidFill>
                  <a:srgbClr val="000000"/>
                </a:solidFill>
              </a:rPr>
              <a:t>WET OXIDATION HYDROX TORCH SET-UP</a:t>
            </a:r>
            <a:r>
              <a:rPr lang="en-US" sz="2400" b="1">
                <a:solidFill>
                  <a:srgbClr val="000000"/>
                </a:solidFill>
              </a:rPr>
              <a:t>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53612"/>
                                        </p:tgtEl>
                                        <p:attrNameLst>
                                          <p:attrName>style.visibility</p:attrName>
                                        </p:attrNameLst>
                                      </p:cBhvr>
                                      <p:to>
                                        <p:strVal val="visible"/>
                                      </p:to>
                                    </p:set>
                                    <p:anim calcmode="lin" valueType="num">
                                      <p:cBhvr>
                                        <p:cTn id="7" dur="500" fill="hold"/>
                                        <p:tgtEl>
                                          <p:spTgt spid="153612"/>
                                        </p:tgtEl>
                                        <p:attrNameLst>
                                          <p:attrName>ppt_w</p:attrName>
                                        </p:attrNameLst>
                                      </p:cBhvr>
                                      <p:tavLst>
                                        <p:tav tm="0">
                                          <p:val>
                                            <p:fltVal val="0"/>
                                          </p:val>
                                        </p:tav>
                                        <p:tav tm="100000">
                                          <p:val>
                                            <p:strVal val="#ppt_w"/>
                                          </p:val>
                                        </p:tav>
                                      </p:tavLst>
                                    </p:anim>
                                    <p:anim calcmode="lin" valueType="num">
                                      <p:cBhvr>
                                        <p:cTn id="8" dur="500" fill="hold"/>
                                        <p:tgtEl>
                                          <p:spTgt spid="153612"/>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153605"/>
                                        </p:tgtEl>
                                        <p:attrNameLst>
                                          <p:attrName>style.visibility</p:attrName>
                                        </p:attrNameLst>
                                      </p:cBhvr>
                                      <p:to>
                                        <p:strVal val="visible"/>
                                      </p:to>
                                    </p:set>
                                    <p:anim calcmode="lin" valueType="num">
                                      <p:cBhvr additive="base">
                                        <p:cTn id="12" dur="500" fill="hold"/>
                                        <p:tgtEl>
                                          <p:spTgt spid="153605"/>
                                        </p:tgtEl>
                                        <p:attrNameLst>
                                          <p:attrName>ppt_x</p:attrName>
                                        </p:attrNameLst>
                                      </p:cBhvr>
                                      <p:tavLst>
                                        <p:tav tm="0">
                                          <p:val>
                                            <p:strVal val="1+#ppt_w/2"/>
                                          </p:val>
                                        </p:tav>
                                        <p:tav tm="100000">
                                          <p:val>
                                            <p:strVal val="#ppt_x"/>
                                          </p:val>
                                        </p:tav>
                                      </p:tavLst>
                                    </p:anim>
                                    <p:anim calcmode="lin" valueType="num">
                                      <p:cBhvr additive="base">
                                        <p:cTn id="13" dur="500" fill="hold"/>
                                        <p:tgtEl>
                                          <p:spTgt spid="1536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12"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3" name="Rectangle 3"/>
          <p:cNvSpPr>
            <a:spLocks noGrp="1" noChangeArrowheads="1"/>
          </p:cNvSpPr>
          <p:nvPr>
            <p:ph type="body" idx="1"/>
          </p:nvPr>
        </p:nvSpPr>
        <p:spPr>
          <a:xfrm>
            <a:off x="228600" y="1219200"/>
            <a:ext cx="8610600" cy="4343400"/>
          </a:xfrm>
          <a:ln/>
        </p:spPr>
        <p:txBody>
          <a:bodyPr>
            <a:normAutofit lnSpcReduction="10000"/>
          </a:bodyPr>
          <a:lstStyle/>
          <a:p>
            <a:pPr>
              <a:lnSpc>
                <a:spcPct val="90000"/>
              </a:lnSpc>
              <a:buClr>
                <a:srgbClr val="000000"/>
              </a:buClr>
              <a:buFont typeface="Wingdings" pitchFamily="2" charset="2"/>
              <a:buChar char="Ø"/>
              <a:tabLst>
                <a:tab pos="7086600" algn="l"/>
              </a:tabLst>
            </a:pPr>
            <a:r>
              <a:rPr lang="en-US" sz="2000" b="1">
                <a:solidFill>
                  <a:srgbClr val="000000"/>
                </a:solidFill>
                <a:cs typeface="Courier New" pitchFamily="49" charset="0"/>
              </a:rPr>
              <a:t>DRY OXIDATION/ DRY OXIDATION + DCE</a:t>
            </a:r>
          </a:p>
          <a:p>
            <a:pPr>
              <a:lnSpc>
                <a:spcPct val="90000"/>
              </a:lnSpc>
              <a:buClr>
                <a:srgbClr val="000000"/>
              </a:buClr>
              <a:buFont typeface="Wingdings" pitchFamily="2" charset="2"/>
              <a:buNone/>
              <a:tabLst>
                <a:tab pos="7086600" algn="l"/>
              </a:tabLst>
            </a:pPr>
            <a:r>
              <a:rPr lang="en-US" sz="2000" b="1">
                <a:solidFill>
                  <a:srgbClr val="000000"/>
                </a:solidFill>
                <a:cs typeface="Courier New" pitchFamily="49" charset="0"/>
              </a:rPr>
              <a:t>	</a:t>
            </a:r>
          </a:p>
          <a:p>
            <a:pPr>
              <a:lnSpc>
                <a:spcPct val="90000"/>
              </a:lnSpc>
              <a:buClr>
                <a:srgbClr val="000000"/>
              </a:buClr>
              <a:buFont typeface="Wingdings" pitchFamily="2" charset="2"/>
              <a:buNone/>
              <a:tabLst>
                <a:tab pos="7086600" algn="l"/>
              </a:tabLst>
            </a:pPr>
            <a:r>
              <a:rPr lang="en-US" sz="2000" b="1">
                <a:solidFill>
                  <a:srgbClr val="000000"/>
                </a:solidFill>
                <a:cs typeface="Courier New" pitchFamily="49" charset="0"/>
              </a:rPr>
              <a:t>	</a:t>
            </a:r>
            <a:r>
              <a:rPr lang="en-US" sz="2400" b="1">
                <a:solidFill>
                  <a:srgbClr val="000000"/>
                </a:solidFill>
                <a:cs typeface="Courier New" pitchFamily="49" charset="0"/>
              </a:rPr>
              <a:t>Si + O</a:t>
            </a:r>
            <a:r>
              <a:rPr lang="en-US" sz="2400" b="1" baseline="-25000">
                <a:solidFill>
                  <a:srgbClr val="000000"/>
                </a:solidFill>
                <a:cs typeface="Courier New" pitchFamily="49" charset="0"/>
              </a:rPr>
              <a:t>2                                          </a:t>
            </a:r>
            <a:r>
              <a:rPr lang="en-US" sz="2400" b="1">
                <a:solidFill>
                  <a:srgbClr val="000000"/>
                </a:solidFill>
                <a:cs typeface="Courier New" pitchFamily="49" charset="0"/>
              </a:rPr>
              <a:t>SiO</a:t>
            </a:r>
            <a:r>
              <a:rPr lang="en-US" sz="2400" b="1" baseline="-25000">
                <a:solidFill>
                  <a:srgbClr val="000000"/>
                </a:solidFill>
                <a:cs typeface="Courier New" pitchFamily="49" charset="0"/>
              </a:rPr>
              <a:t>2</a:t>
            </a:r>
            <a:r>
              <a:rPr lang="en-US" sz="2400" b="1">
                <a:solidFill>
                  <a:srgbClr val="000000"/>
                </a:solidFill>
                <a:cs typeface="Courier New" pitchFamily="49" charset="0"/>
              </a:rPr>
              <a:t> </a:t>
            </a:r>
          </a:p>
          <a:p>
            <a:pPr algn="just">
              <a:lnSpc>
                <a:spcPct val="90000"/>
              </a:lnSpc>
              <a:buClr>
                <a:srgbClr val="000000"/>
              </a:buClr>
              <a:buFont typeface="Wingdings" pitchFamily="2" charset="2"/>
              <a:buNone/>
              <a:tabLst>
                <a:tab pos="7086600" algn="l"/>
              </a:tabLst>
            </a:pPr>
            <a:r>
              <a:rPr lang="en-US" sz="2400" b="1">
                <a:solidFill>
                  <a:srgbClr val="000000"/>
                </a:solidFill>
                <a:cs typeface="Courier New" pitchFamily="49" charset="0"/>
              </a:rPr>
              <a:t>	For removal of contaminants and cleaning of the quartz tube DCE (C</a:t>
            </a:r>
            <a:r>
              <a:rPr lang="en-US" sz="2400" b="1" baseline="-25000">
                <a:solidFill>
                  <a:srgbClr val="000000"/>
                </a:solidFill>
                <a:cs typeface="Courier New" pitchFamily="49" charset="0"/>
              </a:rPr>
              <a:t>2</a:t>
            </a:r>
            <a:r>
              <a:rPr lang="en-US" sz="2400" b="1">
                <a:solidFill>
                  <a:srgbClr val="000000"/>
                </a:solidFill>
                <a:cs typeface="Courier New" pitchFamily="49" charset="0"/>
              </a:rPr>
              <a:t>H</a:t>
            </a:r>
            <a:r>
              <a:rPr lang="en-US" sz="2400" b="1" baseline="-25000">
                <a:solidFill>
                  <a:srgbClr val="000000"/>
                </a:solidFill>
                <a:cs typeface="Courier New" pitchFamily="49" charset="0"/>
              </a:rPr>
              <a:t>2</a:t>
            </a:r>
            <a:r>
              <a:rPr lang="en-US" sz="2400" b="1">
                <a:solidFill>
                  <a:srgbClr val="000000"/>
                </a:solidFill>
                <a:cs typeface="Courier New" pitchFamily="49" charset="0"/>
              </a:rPr>
              <a:t>Cl</a:t>
            </a:r>
            <a:r>
              <a:rPr lang="en-US" sz="2400" b="1" baseline="-25000">
                <a:solidFill>
                  <a:srgbClr val="000000"/>
                </a:solidFill>
                <a:cs typeface="Courier New" pitchFamily="49" charset="0"/>
              </a:rPr>
              <a:t>2</a:t>
            </a:r>
            <a:r>
              <a:rPr lang="en-US" sz="2400" b="1">
                <a:solidFill>
                  <a:srgbClr val="000000"/>
                </a:solidFill>
                <a:cs typeface="Courier New" pitchFamily="49" charset="0"/>
              </a:rPr>
              <a:t>) is used, which decomposes at oxidation temp and produces Cl</a:t>
            </a:r>
            <a:r>
              <a:rPr lang="en-US" sz="2400" b="1">
                <a:solidFill>
                  <a:srgbClr val="000000"/>
                </a:solidFill>
                <a:cs typeface="Times New Roman" pitchFamily="18" charset="0"/>
              </a:rPr>
              <a:t>¯</a:t>
            </a:r>
            <a:r>
              <a:rPr lang="en-US" sz="2400" b="1" baseline="30000">
                <a:solidFill>
                  <a:srgbClr val="000000"/>
                </a:solidFill>
                <a:cs typeface="Courier New" pitchFamily="49" charset="0"/>
              </a:rPr>
              <a:t> </a:t>
            </a:r>
            <a:r>
              <a:rPr lang="en-US" sz="2400" b="1" baseline="-25000">
                <a:solidFill>
                  <a:srgbClr val="000000"/>
                </a:solidFill>
                <a:cs typeface="Courier New" pitchFamily="49" charset="0"/>
              </a:rPr>
              <a:t> </a:t>
            </a:r>
            <a:r>
              <a:rPr lang="en-US" sz="2400" b="1">
                <a:solidFill>
                  <a:srgbClr val="000000"/>
                </a:solidFill>
                <a:cs typeface="Courier New" pitchFamily="49" charset="0"/>
              </a:rPr>
              <a:t>as follows</a:t>
            </a:r>
          </a:p>
          <a:p>
            <a:pPr>
              <a:lnSpc>
                <a:spcPct val="90000"/>
              </a:lnSpc>
              <a:buClr>
                <a:srgbClr val="000000"/>
              </a:buClr>
              <a:buFont typeface="Wingdings" pitchFamily="2" charset="2"/>
              <a:buNone/>
              <a:tabLst>
                <a:tab pos="7086600" algn="l"/>
              </a:tabLst>
            </a:pPr>
            <a:r>
              <a:rPr lang="en-US" sz="2400" b="1">
                <a:solidFill>
                  <a:srgbClr val="000000"/>
                </a:solidFill>
                <a:cs typeface="Courier New" pitchFamily="49" charset="0"/>
              </a:rPr>
              <a:t>   </a:t>
            </a:r>
          </a:p>
          <a:p>
            <a:pPr>
              <a:lnSpc>
                <a:spcPct val="90000"/>
              </a:lnSpc>
              <a:buClr>
                <a:srgbClr val="000000"/>
              </a:buClr>
              <a:buFont typeface="Wingdings" pitchFamily="2" charset="2"/>
              <a:buNone/>
              <a:tabLst>
                <a:tab pos="7086600" algn="l"/>
              </a:tabLst>
            </a:pPr>
            <a:r>
              <a:rPr lang="en-US" sz="2400" b="1">
                <a:solidFill>
                  <a:srgbClr val="000000"/>
                </a:solidFill>
                <a:cs typeface="Courier New" pitchFamily="49" charset="0"/>
              </a:rPr>
              <a:t>	 2C</a:t>
            </a:r>
            <a:r>
              <a:rPr lang="en-US" sz="2400" b="1" baseline="-25000">
                <a:solidFill>
                  <a:srgbClr val="000000"/>
                </a:solidFill>
                <a:cs typeface="Courier New" pitchFamily="49" charset="0"/>
              </a:rPr>
              <a:t>2</a:t>
            </a:r>
            <a:r>
              <a:rPr lang="en-US" sz="2400" b="1">
                <a:solidFill>
                  <a:srgbClr val="000000"/>
                </a:solidFill>
                <a:cs typeface="Courier New" pitchFamily="49" charset="0"/>
              </a:rPr>
              <a:t>H</a:t>
            </a:r>
            <a:r>
              <a:rPr lang="en-US" sz="2400" b="1" baseline="-25000">
                <a:solidFill>
                  <a:srgbClr val="000000"/>
                </a:solidFill>
                <a:cs typeface="Courier New" pitchFamily="49" charset="0"/>
              </a:rPr>
              <a:t>2</a:t>
            </a:r>
            <a:r>
              <a:rPr lang="en-US" sz="2400" b="1">
                <a:solidFill>
                  <a:srgbClr val="000000"/>
                </a:solidFill>
                <a:cs typeface="Courier New" pitchFamily="49" charset="0"/>
              </a:rPr>
              <a:t>Cl</a:t>
            </a:r>
            <a:r>
              <a:rPr lang="en-US" sz="2400" b="1" baseline="-25000">
                <a:solidFill>
                  <a:srgbClr val="000000"/>
                </a:solidFill>
                <a:cs typeface="Courier New" pitchFamily="49" charset="0"/>
              </a:rPr>
              <a:t>2 </a:t>
            </a:r>
            <a:r>
              <a:rPr lang="en-US" sz="2400" b="1">
                <a:solidFill>
                  <a:srgbClr val="000000"/>
                </a:solidFill>
                <a:cs typeface="Courier New" pitchFamily="49" charset="0"/>
              </a:rPr>
              <a:t>+ O</a:t>
            </a:r>
            <a:r>
              <a:rPr lang="en-US" sz="2400" b="1" baseline="-25000">
                <a:solidFill>
                  <a:srgbClr val="000000"/>
                </a:solidFill>
                <a:cs typeface="Courier New" pitchFamily="49" charset="0"/>
              </a:rPr>
              <a:t>2</a:t>
            </a:r>
            <a:r>
              <a:rPr lang="en-US" sz="2400" b="1">
                <a:solidFill>
                  <a:srgbClr val="000000"/>
                </a:solidFill>
                <a:cs typeface="Courier New" pitchFamily="49" charset="0"/>
              </a:rPr>
              <a:t>                                    2CO</a:t>
            </a:r>
            <a:r>
              <a:rPr lang="en-US" sz="2400" b="1" baseline="-25000">
                <a:solidFill>
                  <a:srgbClr val="000000"/>
                </a:solidFill>
                <a:cs typeface="Courier New" pitchFamily="49" charset="0"/>
              </a:rPr>
              <a:t>2</a:t>
            </a:r>
            <a:r>
              <a:rPr lang="en-US" sz="2400" b="1">
                <a:solidFill>
                  <a:srgbClr val="000000"/>
                </a:solidFill>
                <a:cs typeface="Courier New" pitchFamily="49" charset="0"/>
              </a:rPr>
              <a:t> + 2H</a:t>
            </a:r>
            <a:r>
              <a:rPr lang="en-US" sz="2400" b="1" baseline="-25000">
                <a:solidFill>
                  <a:srgbClr val="000000"/>
                </a:solidFill>
                <a:cs typeface="Courier New" pitchFamily="49" charset="0"/>
              </a:rPr>
              <a:t>2</a:t>
            </a:r>
            <a:r>
              <a:rPr lang="en-US" sz="2400" b="1">
                <a:solidFill>
                  <a:srgbClr val="000000"/>
                </a:solidFill>
                <a:cs typeface="Courier New" pitchFamily="49" charset="0"/>
              </a:rPr>
              <a:t>+4Cl </a:t>
            </a:r>
            <a:r>
              <a:rPr lang="en-US" sz="2400" b="1">
                <a:solidFill>
                  <a:srgbClr val="000000"/>
                </a:solidFill>
                <a:cs typeface="Times New Roman" pitchFamily="18" charset="0"/>
              </a:rPr>
              <a:t>¯</a:t>
            </a:r>
          </a:p>
          <a:p>
            <a:pPr>
              <a:lnSpc>
                <a:spcPct val="90000"/>
              </a:lnSpc>
              <a:buClr>
                <a:srgbClr val="000000"/>
              </a:buClr>
              <a:buFont typeface="Wingdings" pitchFamily="2" charset="2"/>
              <a:buNone/>
              <a:tabLst>
                <a:tab pos="7086600" algn="l"/>
              </a:tabLst>
            </a:pPr>
            <a:r>
              <a:rPr lang="en-US" sz="2400" b="1">
                <a:solidFill>
                  <a:srgbClr val="000000"/>
                </a:solidFill>
                <a:cs typeface="Courier New" pitchFamily="49" charset="0"/>
              </a:rPr>
              <a:t>    4Cl </a:t>
            </a:r>
            <a:r>
              <a:rPr lang="en-US" sz="2400" b="1">
                <a:solidFill>
                  <a:srgbClr val="000000"/>
                </a:solidFill>
                <a:cs typeface="Times New Roman" pitchFamily="18" charset="0"/>
              </a:rPr>
              <a:t>¯  +    4Na</a:t>
            </a:r>
            <a:r>
              <a:rPr lang="en-US" sz="2400" b="1" baseline="30000">
                <a:solidFill>
                  <a:srgbClr val="000000"/>
                </a:solidFill>
                <a:cs typeface="Times New Roman" pitchFamily="18" charset="0"/>
              </a:rPr>
              <a:t>+</a:t>
            </a:r>
            <a:r>
              <a:rPr lang="en-US" sz="2400" b="1">
                <a:solidFill>
                  <a:srgbClr val="000000"/>
                </a:solidFill>
                <a:cs typeface="Times New Roman" pitchFamily="18" charset="0"/>
              </a:rPr>
              <a:t>                             </a:t>
            </a:r>
            <a:r>
              <a:rPr lang="en-US" sz="2400" b="1">
                <a:solidFill>
                  <a:srgbClr val="000000"/>
                </a:solidFill>
                <a:cs typeface="Courier New" pitchFamily="49" charset="0"/>
              </a:rPr>
              <a:t>      4NaCl (vapor)</a:t>
            </a:r>
          </a:p>
          <a:p>
            <a:pPr>
              <a:lnSpc>
                <a:spcPct val="90000"/>
              </a:lnSpc>
              <a:buClr>
                <a:srgbClr val="000000"/>
              </a:buClr>
              <a:buFont typeface="Wingdings" pitchFamily="2" charset="2"/>
              <a:buNone/>
              <a:tabLst>
                <a:tab pos="7086600" algn="l"/>
              </a:tabLst>
            </a:pPr>
            <a:endParaRPr lang="en-US" sz="2400" b="1">
              <a:solidFill>
                <a:srgbClr val="000000"/>
              </a:solidFill>
              <a:cs typeface="Courier New" pitchFamily="49" charset="0"/>
            </a:endParaRPr>
          </a:p>
          <a:p>
            <a:pPr>
              <a:lnSpc>
                <a:spcPct val="90000"/>
              </a:lnSpc>
              <a:buClr>
                <a:srgbClr val="000000"/>
              </a:buClr>
              <a:buFont typeface="Wingdings" pitchFamily="2" charset="2"/>
              <a:buNone/>
              <a:tabLst>
                <a:tab pos="7086600" algn="l"/>
              </a:tabLst>
            </a:pPr>
            <a:r>
              <a:rPr lang="en-US" sz="2400" b="1">
                <a:solidFill>
                  <a:srgbClr val="000000"/>
                </a:solidFill>
                <a:cs typeface="Courier New" pitchFamily="49" charset="0"/>
              </a:rPr>
              <a:t>	Moreover, the addition of DCE enhances the oxidation rate by 4% and increases breakdown strength of the SiO</a:t>
            </a:r>
            <a:r>
              <a:rPr lang="en-US" sz="2400" b="1" baseline="-25000">
                <a:solidFill>
                  <a:srgbClr val="000000"/>
                </a:solidFill>
                <a:cs typeface="Courier New" pitchFamily="49" charset="0"/>
              </a:rPr>
              <a:t>2</a:t>
            </a:r>
            <a:r>
              <a:rPr lang="en-US" sz="2400" b="1">
                <a:solidFill>
                  <a:srgbClr val="000000"/>
                </a:solidFill>
                <a:cs typeface="Courier New" pitchFamily="49" charset="0"/>
              </a:rPr>
              <a:t>.</a:t>
            </a:r>
            <a:endParaRPr lang="en-US" sz="2400" b="1" baseline="-25000">
              <a:solidFill>
                <a:srgbClr val="000000"/>
              </a:solidFill>
              <a:latin typeface="TimesNewRomanPSMT" charset="0"/>
              <a:cs typeface="Courier New" pitchFamily="49" charset="0"/>
            </a:endParaRPr>
          </a:p>
        </p:txBody>
      </p:sp>
      <p:sp>
        <p:nvSpPr>
          <p:cNvPr id="35853" name="Rectangle 13"/>
          <p:cNvSpPr>
            <a:spLocks noChangeArrowheads="1"/>
          </p:cNvSpPr>
          <p:nvPr/>
        </p:nvSpPr>
        <p:spPr bwMode="auto">
          <a:xfrm>
            <a:off x="1219200" y="228600"/>
            <a:ext cx="7378700" cy="533400"/>
          </a:xfrm>
          <a:prstGeom prst="rect">
            <a:avLst/>
          </a:prstGeom>
          <a:noFill/>
          <a:ln w="9525">
            <a:noFill/>
            <a:miter lim="800000"/>
            <a:headEnd/>
            <a:tailEnd/>
          </a:ln>
          <a:effectLst/>
        </p:spPr>
        <p:txBody>
          <a:bodyPr anchor="ctr"/>
          <a:lstStyle/>
          <a:p>
            <a:pPr>
              <a:lnSpc>
                <a:spcPct val="85000"/>
              </a:lnSpc>
            </a:pPr>
            <a:endParaRPr lang="en-US" sz="2400" i="1"/>
          </a:p>
        </p:txBody>
      </p:sp>
      <p:sp>
        <p:nvSpPr>
          <p:cNvPr id="35856" name="Text Box 16"/>
          <p:cNvSpPr txBox="1">
            <a:spLocks noChangeArrowheads="1"/>
          </p:cNvSpPr>
          <p:nvPr/>
        </p:nvSpPr>
        <p:spPr bwMode="auto">
          <a:xfrm>
            <a:off x="2193925" y="6038850"/>
            <a:ext cx="184150" cy="579438"/>
          </a:xfrm>
          <a:prstGeom prst="rect">
            <a:avLst/>
          </a:prstGeom>
          <a:noFill/>
          <a:ln w="9525">
            <a:noFill/>
            <a:miter lim="800000"/>
            <a:headEnd/>
            <a:tailEnd/>
          </a:ln>
          <a:effectLst/>
        </p:spPr>
        <p:txBody>
          <a:bodyPr wrap="none">
            <a:spAutoFit/>
          </a:bodyPr>
          <a:lstStyle/>
          <a:p>
            <a:endParaRPr lang="en-US" b="0"/>
          </a:p>
        </p:txBody>
      </p:sp>
      <p:sp>
        <p:nvSpPr>
          <p:cNvPr id="35864" name="Text Box 24"/>
          <p:cNvSpPr txBox="1">
            <a:spLocks noChangeArrowheads="1"/>
          </p:cNvSpPr>
          <p:nvPr/>
        </p:nvSpPr>
        <p:spPr bwMode="auto">
          <a:xfrm>
            <a:off x="2879725" y="323850"/>
            <a:ext cx="184150" cy="579438"/>
          </a:xfrm>
          <a:prstGeom prst="rect">
            <a:avLst/>
          </a:prstGeom>
          <a:noFill/>
          <a:ln w="9525">
            <a:noFill/>
            <a:miter lim="800000"/>
            <a:headEnd/>
            <a:tailEnd/>
          </a:ln>
          <a:effectLst/>
        </p:spPr>
        <p:txBody>
          <a:bodyPr wrap="none">
            <a:spAutoFit/>
          </a:bodyPr>
          <a:lstStyle/>
          <a:p>
            <a:endParaRPr lang="en-US" b="0"/>
          </a:p>
        </p:txBody>
      </p:sp>
      <p:grpSp>
        <p:nvGrpSpPr>
          <p:cNvPr id="3" name="Group 35"/>
          <p:cNvGrpSpPr>
            <a:grpSpLocks/>
          </p:cNvGrpSpPr>
          <p:nvPr/>
        </p:nvGrpSpPr>
        <p:grpSpPr bwMode="auto">
          <a:xfrm>
            <a:off x="3200400" y="3771900"/>
            <a:ext cx="1752600" cy="723900"/>
            <a:chOff x="2016" y="2640"/>
            <a:chExt cx="1104" cy="456"/>
          </a:xfrm>
        </p:grpSpPr>
        <p:sp>
          <p:nvSpPr>
            <p:cNvPr id="35844" name="Line 4"/>
            <p:cNvSpPr>
              <a:spLocks noChangeShapeType="1"/>
            </p:cNvSpPr>
            <p:nvPr/>
          </p:nvSpPr>
          <p:spPr bwMode="auto">
            <a:xfrm>
              <a:off x="2051" y="2784"/>
              <a:ext cx="960" cy="0"/>
            </a:xfrm>
            <a:prstGeom prst="line">
              <a:avLst/>
            </a:prstGeom>
            <a:noFill/>
            <a:ln w="57150">
              <a:solidFill>
                <a:srgbClr val="000000"/>
              </a:solidFill>
              <a:round/>
              <a:headEnd/>
              <a:tailEnd type="triangle" w="med" len="med"/>
            </a:ln>
            <a:effectLst/>
          </p:spPr>
          <p:txBody>
            <a:bodyPr wrap="none"/>
            <a:lstStyle/>
            <a:p>
              <a:endParaRPr lang="en-US"/>
            </a:p>
          </p:txBody>
        </p:sp>
        <p:sp>
          <p:nvSpPr>
            <p:cNvPr id="35845" name="Line 5"/>
            <p:cNvSpPr>
              <a:spLocks noChangeShapeType="1"/>
            </p:cNvSpPr>
            <p:nvPr/>
          </p:nvSpPr>
          <p:spPr bwMode="auto">
            <a:xfrm>
              <a:off x="2064" y="3024"/>
              <a:ext cx="960" cy="0"/>
            </a:xfrm>
            <a:prstGeom prst="line">
              <a:avLst/>
            </a:prstGeom>
            <a:noFill/>
            <a:ln w="57150">
              <a:solidFill>
                <a:srgbClr val="000000"/>
              </a:solidFill>
              <a:round/>
              <a:headEnd/>
              <a:tailEnd type="triangle" w="med" len="med"/>
            </a:ln>
            <a:effectLst/>
          </p:spPr>
          <p:txBody>
            <a:bodyPr wrap="none"/>
            <a:lstStyle/>
            <a:p>
              <a:endParaRPr lang="en-US"/>
            </a:p>
          </p:txBody>
        </p:sp>
        <p:sp>
          <p:nvSpPr>
            <p:cNvPr id="35847" name="Text Box 7"/>
            <p:cNvSpPr txBox="1">
              <a:spLocks noChangeArrowheads="1"/>
            </p:cNvSpPr>
            <p:nvPr/>
          </p:nvSpPr>
          <p:spPr bwMode="auto">
            <a:xfrm>
              <a:off x="2027" y="2640"/>
              <a:ext cx="1045" cy="183"/>
            </a:xfrm>
            <a:prstGeom prst="rect">
              <a:avLst/>
            </a:prstGeom>
            <a:noFill/>
            <a:ln w="9525">
              <a:noFill/>
              <a:miter lim="800000"/>
              <a:headEnd/>
              <a:tailEnd/>
            </a:ln>
            <a:effectLst/>
          </p:spPr>
          <p:txBody>
            <a:bodyPr>
              <a:spAutoFit/>
            </a:bodyPr>
            <a:lstStyle/>
            <a:p>
              <a:r>
                <a:rPr lang="en-US" sz="2000" baseline="30000">
                  <a:cs typeface="Courier New" pitchFamily="49" charset="0"/>
                </a:rPr>
                <a:t>1000 °C /1050 °C</a:t>
              </a:r>
            </a:p>
          </p:txBody>
        </p:sp>
        <p:sp>
          <p:nvSpPr>
            <p:cNvPr id="35848" name="Text Box 8"/>
            <p:cNvSpPr txBox="1">
              <a:spLocks noChangeArrowheads="1"/>
            </p:cNvSpPr>
            <p:nvPr/>
          </p:nvSpPr>
          <p:spPr bwMode="auto">
            <a:xfrm>
              <a:off x="2016" y="2913"/>
              <a:ext cx="1104" cy="183"/>
            </a:xfrm>
            <a:prstGeom prst="rect">
              <a:avLst/>
            </a:prstGeom>
            <a:noFill/>
            <a:ln w="9525">
              <a:noFill/>
              <a:miter lim="800000"/>
              <a:headEnd/>
              <a:tailEnd/>
            </a:ln>
            <a:effectLst/>
          </p:spPr>
          <p:txBody>
            <a:bodyPr>
              <a:spAutoFit/>
            </a:bodyPr>
            <a:lstStyle/>
            <a:p>
              <a:r>
                <a:rPr lang="en-US" sz="2000" baseline="30000">
                  <a:cs typeface="Courier New" pitchFamily="49" charset="0"/>
                </a:rPr>
                <a:t>1000 °C /1050 °C</a:t>
              </a:r>
            </a:p>
          </p:txBody>
        </p:sp>
      </p:grpSp>
      <p:grpSp>
        <p:nvGrpSpPr>
          <p:cNvPr id="4" name="Group 32"/>
          <p:cNvGrpSpPr>
            <a:grpSpLocks/>
          </p:cNvGrpSpPr>
          <p:nvPr/>
        </p:nvGrpSpPr>
        <p:grpSpPr bwMode="auto">
          <a:xfrm>
            <a:off x="1905000" y="1843088"/>
            <a:ext cx="1676400" cy="290512"/>
            <a:chOff x="1344" y="1353"/>
            <a:chExt cx="1056" cy="174"/>
          </a:xfrm>
        </p:grpSpPr>
        <p:sp>
          <p:nvSpPr>
            <p:cNvPr id="35867" name="Line 27"/>
            <p:cNvSpPr>
              <a:spLocks noChangeShapeType="1"/>
            </p:cNvSpPr>
            <p:nvPr/>
          </p:nvSpPr>
          <p:spPr bwMode="auto">
            <a:xfrm>
              <a:off x="1344" y="1488"/>
              <a:ext cx="1008" cy="0"/>
            </a:xfrm>
            <a:prstGeom prst="line">
              <a:avLst/>
            </a:prstGeom>
            <a:noFill/>
            <a:ln w="57150">
              <a:solidFill>
                <a:srgbClr val="000000"/>
              </a:solidFill>
              <a:round/>
              <a:headEnd/>
              <a:tailEnd type="triangle" w="med" len="med"/>
            </a:ln>
            <a:effectLst/>
          </p:spPr>
          <p:txBody>
            <a:bodyPr wrap="none"/>
            <a:lstStyle/>
            <a:p>
              <a:endParaRPr lang="en-US"/>
            </a:p>
          </p:txBody>
        </p:sp>
        <p:sp>
          <p:nvSpPr>
            <p:cNvPr id="35869" name="Text Box 29"/>
            <p:cNvSpPr txBox="1">
              <a:spLocks noChangeArrowheads="1"/>
            </p:cNvSpPr>
            <p:nvPr/>
          </p:nvSpPr>
          <p:spPr bwMode="auto">
            <a:xfrm>
              <a:off x="1344" y="1353"/>
              <a:ext cx="1056" cy="174"/>
            </a:xfrm>
            <a:prstGeom prst="rect">
              <a:avLst/>
            </a:prstGeom>
            <a:noFill/>
            <a:ln w="9525">
              <a:noFill/>
              <a:miter lim="800000"/>
              <a:headEnd/>
              <a:tailEnd/>
            </a:ln>
            <a:effectLst/>
          </p:spPr>
          <p:txBody>
            <a:bodyPr>
              <a:spAutoFit/>
            </a:bodyPr>
            <a:lstStyle/>
            <a:p>
              <a:r>
                <a:rPr lang="en-US" sz="2000" baseline="30000">
                  <a:cs typeface="Courier New" pitchFamily="49" charset="0"/>
                </a:rPr>
                <a:t>1000 °C /1050 °C</a:t>
              </a:r>
            </a:p>
          </p:txBody>
        </p:sp>
      </p:grpSp>
      <p:sp>
        <p:nvSpPr>
          <p:cNvPr id="35878" name="Rectangle 38"/>
          <p:cNvSpPr>
            <a:spLocks noGrp="1" noChangeArrowheads="1"/>
          </p:cNvSpPr>
          <p:nvPr>
            <p:ph type="title"/>
          </p:nvPr>
        </p:nvSpPr>
        <p:spPr>
          <a:xfrm>
            <a:off x="774700" y="228600"/>
            <a:ext cx="7378700" cy="609600"/>
          </a:xfrm>
          <a:noFill/>
          <a:ln/>
        </p:spPr>
        <p:txBody>
          <a:bodyPr/>
          <a:lstStyle/>
          <a:p>
            <a:pPr algn="l"/>
            <a:r>
              <a:rPr lang="en-US" sz="2800" b="1">
                <a:solidFill>
                  <a:srgbClr val="000000"/>
                </a:solidFill>
                <a:latin typeface="Arial Black" pitchFamily="34" charset="0"/>
              </a:rPr>
              <a:t>			Oxidation</a:t>
            </a:r>
            <a:endParaRPr lang="en-US" sz="2400"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35878"/>
                                        </p:tgtEl>
                                        <p:attrNameLst>
                                          <p:attrName>style.visibility</p:attrName>
                                        </p:attrNameLst>
                                      </p:cBhvr>
                                      <p:to>
                                        <p:strVal val="visible"/>
                                      </p:to>
                                    </p:set>
                                    <p:anim calcmode="lin" valueType="num">
                                      <p:cBhvr>
                                        <p:cTn id="7" dur="500" fill="hold"/>
                                        <p:tgtEl>
                                          <p:spTgt spid="35878"/>
                                        </p:tgtEl>
                                        <p:attrNameLst>
                                          <p:attrName>ppt_w</p:attrName>
                                        </p:attrNameLst>
                                      </p:cBhvr>
                                      <p:tavLst>
                                        <p:tav tm="0">
                                          <p:val>
                                            <p:fltVal val="0"/>
                                          </p:val>
                                        </p:tav>
                                        <p:tav tm="100000">
                                          <p:val>
                                            <p:strVal val="#ppt_w"/>
                                          </p:val>
                                        </p:tav>
                                      </p:tavLst>
                                    </p:anim>
                                    <p:anim calcmode="lin" valueType="num">
                                      <p:cBhvr>
                                        <p:cTn id="8" dur="500" fill="hold"/>
                                        <p:tgtEl>
                                          <p:spTgt spid="35878"/>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35843">
                                            <p:txEl>
                                              <p:pRg st="0" end="0"/>
                                            </p:txEl>
                                          </p:spTgt>
                                        </p:tgtEl>
                                        <p:attrNameLst>
                                          <p:attrName>style.visibility</p:attrName>
                                        </p:attrNameLst>
                                      </p:cBhvr>
                                      <p:to>
                                        <p:strVal val="visible"/>
                                      </p:to>
                                    </p:set>
                                    <p:anim calcmode="lin" valueType="num">
                                      <p:cBhvr additive="base">
                                        <p:cTn id="12" dur="500" fill="hold"/>
                                        <p:tgtEl>
                                          <p:spTgt spid="35843">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35843">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35843">
                                            <p:txEl>
                                              <p:pRg st="1" end="1"/>
                                            </p:txEl>
                                          </p:spTgt>
                                        </p:tgtEl>
                                        <p:attrNameLst>
                                          <p:attrName>style.visibility</p:attrName>
                                        </p:attrNameLst>
                                      </p:cBhvr>
                                      <p:to>
                                        <p:strVal val="visible"/>
                                      </p:to>
                                    </p:set>
                                    <p:anim calcmode="lin" valueType="num">
                                      <p:cBhvr additive="base">
                                        <p:cTn id="17" dur="500" fill="hold"/>
                                        <p:tgtEl>
                                          <p:spTgt spid="35843">
                                            <p:txEl>
                                              <p:pRg st="1" end="1"/>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5843">
                                            <p:txEl>
                                              <p:pRg st="1" end="1"/>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35843">
                                            <p:txEl>
                                              <p:pRg st="2" end="2"/>
                                            </p:txEl>
                                          </p:spTgt>
                                        </p:tgtEl>
                                        <p:attrNameLst>
                                          <p:attrName>style.visibility</p:attrName>
                                        </p:attrNameLst>
                                      </p:cBhvr>
                                      <p:to>
                                        <p:strVal val="visible"/>
                                      </p:to>
                                    </p:set>
                                    <p:anim calcmode="lin" valueType="num">
                                      <p:cBhvr additive="base">
                                        <p:cTn id="22" dur="500" fill="hold"/>
                                        <p:tgtEl>
                                          <p:spTgt spid="35843">
                                            <p:txEl>
                                              <p:pRg st="2" end="2"/>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35843">
                                            <p:txEl>
                                              <p:pRg st="2" end="2"/>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35843">
                                            <p:txEl>
                                              <p:pRg st="3" end="3"/>
                                            </p:txEl>
                                          </p:spTgt>
                                        </p:tgtEl>
                                        <p:attrNameLst>
                                          <p:attrName>style.visibility</p:attrName>
                                        </p:attrNameLst>
                                      </p:cBhvr>
                                      <p:to>
                                        <p:strVal val="visible"/>
                                      </p:to>
                                    </p:set>
                                    <p:anim calcmode="lin" valueType="num">
                                      <p:cBhvr additive="base">
                                        <p:cTn id="27" dur="500" fill="hold"/>
                                        <p:tgtEl>
                                          <p:spTgt spid="35843">
                                            <p:txEl>
                                              <p:pRg st="3" end="3"/>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35843">
                                            <p:txEl>
                                              <p:pRg st="3" end="3"/>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35843">
                                            <p:txEl>
                                              <p:pRg st="4" end="4"/>
                                            </p:txEl>
                                          </p:spTgt>
                                        </p:tgtEl>
                                        <p:attrNameLst>
                                          <p:attrName>style.visibility</p:attrName>
                                        </p:attrNameLst>
                                      </p:cBhvr>
                                      <p:to>
                                        <p:strVal val="visible"/>
                                      </p:to>
                                    </p:set>
                                    <p:anim calcmode="lin" valueType="num">
                                      <p:cBhvr additive="base">
                                        <p:cTn id="32" dur="500" fill="hold"/>
                                        <p:tgtEl>
                                          <p:spTgt spid="35843">
                                            <p:txEl>
                                              <p:pRg st="4" end="4"/>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35843">
                                            <p:txEl>
                                              <p:pRg st="4" end="4"/>
                                            </p:txEl>
                                          </p:spTgt>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2" fill="hold" grpId="0" nodeType="afterEffect">
                                  <p:stCondLst>
                                    <p:cond delay="0"/>
                                  </p:stCondLst>
                                  <p:childTnLst>
                                    <p:set>
                                      <p:cBhvr>
                                        <p:cTn id="36" dur="1" fill="hold">
                                          <p:stCondLst>
                                            <p:cond delay="0"/>
                                          </p:stCondLst>
                                        </p:cTn>
                                        <p:tgtEl>
                                          <p:spTgt spid="35843">
                                            <p:txEl>
                                              <p:pRg st="5" end="5"/>
                                            </p:txEl>
                                          </p:spTgt>
                                        </p:tgtEl>
                                        <p:attrNameLst>
                                          <p:attrName>style.visibility</p:attrName>
                                        </p:attrNameLst>
                                      </p:cBhvr>
                                      <p:to>
                                        <p:strVal val="visible"/>
                                      </p:to>
                                    </p:set>
                                    <p:anim calcmode="lin" valueType="num">
                                      <p:cBhvr additive="base">
                                        <p:cTn id="37" dur="500" fill="hold"/>
                                        <p:tgtEl>
                                          <p:spTgt spid="35843">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5843">
                                            <p:txEl>
                                              <p:pRg st="5" end="5"/>
                                            </p:txEl>
                                          </p:spTgt>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fill="hold" grpId="0" nodeType="afterEffect">
                                  <p:stCondLst>
                                    <p:cond delay="0"/>
                                  </p:stCondLst>
                                  <p:childTnLst>
                                    <p:set>
                                      <p:cBhvr>
                                        <p:cTn id="41" dur="1" fill="hold">
                                          <p:stCondLst>
                                            <p:cond delay="0"/>
                                          </p:stCondLst>
                                        </p:cTn>
                                        <p:tgtEl>
                                          <p:spTgt spid="35843">
                                            <p:txEl>
                                              <p:pRg st="6" end="6"/>
                                            </p:txEl>
                                          </p:spTgt>
                                        </p:tgtEl>
                                        <p:attrNameLst>
                                          <p:attrName>style.visibility</p:attrName>
                                        </p:attrNameLst>
                                      </p:cBhvr>
                                      <p:to>
                                        <p:strVal val="visible"/>
                                      </p:to>
                                    </p:set>
                                    <p:anim calcmode="lin" valueType="num">
                                      <p:cBhvr additive="base">
                                        <p:cTn id="42" dur="500" fill="hold"/>
                                        <p:tgtEl>
                                          <p:spTgt spid="35843">
                                            <p:txEl>
                                              <p:pRg st="6" end="6"/>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35843">
                                            <p:txEl>
                                              <p:pRg st="6" end="6"/>
                                            </p:txEl>
                                          </p:spTgt>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2" presetClass="entr" presetSubtype="2" fill="hold" grpId="0" nodeType="afterEffect">
                                  <p:stCondLst>
                                    <p:cond delay="0"/>
                                  </p:stCondLst>
                                  <p:childTnLst>
                                    <p:set>
                                      <p:cBhvr>
                                        <p:cTn id="46" dur="1" fill="hold">
                                          <p:stCondLst>
                                            <p:cond delay="0"/>
                                          </p:stCondLst>
                                        </p:cTn>
                                        <p:tgtEl>
                                          <p:spTgt spid="35843">
                                            <p:txEl>
                                              <p:pRg st="8" end="8"/>
                                            </p:txEl>
                                          </p:spTgt>
                                        </p:tgtEl>
                                        <p:attrNameLst>
                                          <p:attrName>style.visibility</p:attrName>
                                        </p:attrNameLst>
                                      </p:cBhvr>
                                      <p:to>
                                        <p:strVal val="visible"/>
                                      </p:to>
                                    </p:set>
                                    <p:anim calcmode="lin" valueType="num">
                                      <p:cBhvr additive="base">
                                        <p:cTn id="47" dur="500" fill="hold"/>
                                        <p:tgtEl>
                                          <p:spTgt spid="35843">
                                            <p:txEl>
                                              <p:pRg st="8" end="8"/>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3584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autoUpdateAnimBg="0" advAuto="0"/>
      <p:bldP spid="35878" grpId="0"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3399</Words>
  <Application>Microsoft Office PowerPoint</Application>
  <PresentationFormat>On-screen Show (4:3)</PresentationFormat>
  <Paragraphs>486</Paragraphs>
  <Slides>60</Slides>
  <Notes>3</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Office Theme</vt:lpstr>
      <vt:lpstr>8” WAFER FAB PROCESS</vt:lpstr>
      <vt:lpstr>Clean Room</vt:lpstr>
      <vt:lpstr>DIFFUSION</vt:lpstr>
      <vt:lpstr>MATHEMATICS OF DIFFUSION</vt:lpstr>
      <vt:lpstr>Slide 5</vt:lpstr>
      <vt:lpstr>Oxidation.</vt:lpstr>
      <vt:lpstr>   Oxidation.</vt:lpstr>
      <vt:lpstr>   Oxidation. WET OXIDATION HYDROX TORCH SET-UP :- </vt:lpstr>
      <vt:lpstr>   Oxidation</vt:lpstr>
      <vt:lpstr>FACTORS WHICH AFFECT OXIDATION RATE</vt:lpstr>
      <vt:lpstr>FACTORS WHICH AFFECT OXIDATION RATE</vt:lpstr>
      <vt:lpstr>OXIDE FURNACE C-V QUALIFICATION </vt:lpstr>
      <vt:lpstr>Photolithography </vt:lpstr>
      <vt:lpstr>Process flow</vt:lpstr>
      <vt:lpstr>Slide 15</vt:lpstr>
      <vt:lpstr>Slide 16</vt:lpstr>
      <vt:lpstr>Slide 17</vt:lpstr>
      <vt:lpstr>Light sources</vt:lpstr>
      <vt:lpstr>High Pressure Arc Lamp</vt:lpstr>
      <vt:lpstr>Excimer Lasers</vt:lpstr>
      <vt:lpstr>PhotoResists</vt:lpstr>
      <vt:lpstr>Types of PhotoResist</vt:lpstr>
      <vt:lpstr>Slide 23</vt:lpstr>
      <vt:lpstr>Slide 24</vt:lpstr>
      <vt:lpstr>Slide 25</vt:lpstr>
      <vt:lpstr>Slide 26</vt:lpstr>
      <vt:lpstr>THIN  FILM</vt:lpstr>
      <vt:lpstr>Deposition methods</vt:lpstr>
      <vt:lpstr>Slide 29</vt:lpstr>
      <vt:lpstr>Dielectric requirements</vt:lpstr>
      <vt:lpstr>CVD – Chemical Vapor Deposition </vt:lpstr>
      <vt:lpstr>CVD reaction</vt:lpstr>
      <vt:lpstr>Deposition process</vt:lpstr>
      <vt:lpstr>Types of CVD</vt:lpstr>
      <vt:lpstr>Slide 35</vt:lpstr>
      <vt:lpstr>Plasma</vt:lpstr>
      <vt:lpstr>HDP-CVD (High density plasma CVD)</vt:lpstr>
      <vt:lpstr>PECVD</vt:lpstr>
      <vt:lpstr>Plasma Enhanced CVD System</vt:lpstr>
      <vt:lpstr>PECVD- Film Formation</vt:lpstr>
      <vt:lpstr>Slide 41</vt:lpstr>
      <vt:lpstr>PECVD: Basic Film Properties</vt:lpstr>
      <vt:lpstr>Slide 43</vt:lpstr>
      <vt:lpstr>Terminologies in Etching Process</vt:lpstr>
      <vt:lpstr> Anisotropy</vt:lpstr>
      <vt:lpstr>Slide 46</vt:lpstr>
      <vt:lpstr>Problem of Wet Etching</vt:lpstr>
      <vt:lpstr>  Dry Etching</vt:lpstr>
      <vt:lpstr>Comparison </vt:lpstr>
      <vt:lpstr>Slide 50</vt:lpstr>
      <vt:lpstr>RF plasma</vt:lpstr>
      <vt:lpstr>Slide 52</vt:lpstr>
      <vt:lpstr>Inductively de-Coupled Plasma</vt:lpstr>
      <vt:lpstr>Self-bias in  Etch Chamber</vt:lpstr>
      <vt:lpstr>Wet Etching</vt:lpstr>
      <vt:lpstr>Etch Rate &amp; Selectivity</vt:lpstr>
      <vt:lpstr>Tools in Wet Etching</vt:lpstr>
      <vt:lpstr>Advantages of Wet Etching</vt:lpstr>
      <vt:lpstr>Limitations of Wet Etching</vt:lpstr>
      <vt:lpstr>CMP and Yield</vt:lpstr>
    </vt:vector>
  </TitlesOfParts>
  <Company>HP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Orientation for 8” Fabrication</dc:title>
  <dc:creator>test</dc:creator>
  <cp:lastModifiedBy>test</cp:lastModifiedBy>
  <cp:revision>6</cp:revision>
  <dcterms:created xsi:type="dcterms:W3CDTF">2023-07-21T04:13:28Z</dcterms:created>
  <dcterms:modified xsi:type="dcterms:W3CDTF">2023-07-21T05:07:03Z</dcterms:modified>
</cp:coreProperties>
</file>