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sldIdLst>
    <p:sldId id="256" r:id="rId2"/>
    <p:sldId id="257" r:id="rId3"/>
    <p:sldId id="258" r:id="rId4"/>
    <p:sldId id="259" r:id="rId5"/>
    <p:sldId id="260" r:id="rId6"/>
    <p:sldId id="261" r:id="rId7"/>
    <p:sldId id="262" r:id="rId8"/>
    <p:sldId id="263"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3" r:id="rId26"/>
    <p:sldId id="284" r:id="rId27"/>
    <p:sldId id="282" r:id="rId28"/>
    <p:sldId id="28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567C83-3D83-4A36-83FA-1D929A1B9CAC}" v="20" dt="2023-07-23T07:44:14.5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D7F111-AD43-43B2-B47D-1872AF1B367A}" type="doc">
      <dgm:prSet loTypeId="urn:microsoft.com/office/officeart/2005/8/layout/chevron2" loCatId="list" qsTypeId="urn:microsoft.com/office/officeart/2005/8/quickstyle/simple1" qsCatId="simple" csTypeId="urn:microsoft.com/office/officeart/2005/8/colors/colorful1#1" csCatId="colorful" phldr="1"/>
      <dgm:spPr/>
      <dgm:t>
        <a:bodyPr/>
        <a:lstStyle/>
        <a:p>
          <a:endParaRPr lang="en-US"/>
        </a:p>
      </dgm:t>
    </dgm:pt>
    <dgm:pt modelId="{1E5A1BDE-C655-4033-9985-366FECED4E92}">
      <dgm:prSet phldrT="[Text]"/>
      <dgm:spPr/>
      <dgm:t>
        <a:bodyPr/>
        <a:lstStyle/>
        <a:p>
          <a:r>
            <a:rPr lang="en-IN" b="1" dirty="0">
              <a:latin typeface="Times New Roman" pitchFamily="18" charset="0"/>
              <a:cs typeface="Times New Roman" pitchFamily="18" charset="0"/>
            </a:rPr>
            <a:t>Priming</a:t>
          </a:r>
          <a:endParaRPr lang="en-US" b="1" dirty="0">
            <a:latin typeface="Times New Roman" pitchFamily="18" charset="0"/>
            <a:cs typeface="Times New Roman" pitchFamily="18" charset="0"/>
          </a:endParaRPr>
        </a:p>
      </dgm:t>
    </dgm:pt>
    <dgm:pt modelId="{FBA6C8FB-B129-40C5-88B2-59019E68FE9E}" type="parTrans" cxnId="{CE78F7E4-A307-42BD-82D2-F675045CDE3A}">
      <dgm:prSet/>
      <dgm:spPr/>
      <dgm:t>
        <a:bodyPr/>
        <a:lstStyle/>
        <a:p>
          <a:endParaRPr lang="en-US"/>
        </a:p>
      </dgm:t>
    </dgm:pt>
    <dgm:pt modelId="{2BEA3A67-335D-4281-A1E3-78C27703D97D}" type="sibTrans" cxnId="{CE78F7E4-A307-42BD-82D2-F675045CDE3A}">
      <dgm:prSet/>
      <dgm:spPr/>
      <dgm:t>
        <a:bodyPr/>
        <a:lstStyle/>
        <a:p>
          <a:endParaRPr lang="en-US"/>
        </a:p>
      </dgm:t>
    </dgm:pt>
    <dgm:pt modelId="{88B53EEF-CC4D-47EF-B519-FA79C0A1D0B2}">
      <dgm:prSet phldrT="[Text]" custT="1"/>
      <dgm:spPr/>
      <dgm:t>
        <a:bodyPr/>
        <a:lstStyle/>
        <a:p>
          <a:pPr algn="just"/>
          <a:r>
            <a:rPr lang="en-IN" sz="1900" dirty="0">
              <a:latin typeface="Times New Roman" pitchFamily="18" charset="0"/>
              <a:cs typeface="Times New Roman" pitchFamily="18" charset="0"/>
            </a:rPr>
            <a:t>Wafer is coated with a primer (HMDS).</a:t>
          </a:r>
          <a:endParaRPr lang="en-US" sz="1900" dirty="0">
            <a:latin typeface="Times New Roman" pitchFamily="18" charset="0"/>
            <a:cs typeface="Times New Roman" pitchFamily="18" charset="0"/>
          </a:endParaRPr>
        </a:p>
      </dgm:t>
    </dgm:pt>
    <dgm:pt modelId="{F6D86024-338D-4FE5-9EEF-EFD25E095E21}" type="parTrans" cxnId="{F29897B3-5DA3-4EA4-854B-719BC347E3DF}">
      <dgm:prSet/>
      <dgm:spPr/>
      <dgm:t>
        <a:bodyPr/>
        <a:lstStyle/>
        <a:p>
          <a:endParaRPr lang="en-US"/>
        </a:p>
      </dgm:t>
    </dgm:pt>
    <dgm:pt modelId="{7DFE76D4-08BF-46EB-9A87-640FE0C07D46}" type="sibTrans" cxnId="{F29897B3-5DA3-4EA4-854B-719BC347E3DF}">
      <dgm:prSet/>
      <dgm:spPr/>
      <dgm:t>
        <a:bodyPr/>
        <a:lstStyle/>
        <a:p>
          <a:endParaRPr lang="en-US"/>
        </a:p>
      </dgm:t>
    </dgm:pt>
    <dgm:pt modelId="{6C373801-162D-4D2A-9EFF-37CEC72CE784}">
      <dgm:prSet phldrT="[Text]" custT="1"/>
      <dgm:spPr/>
      <dgm:t>
        <a:bodyPr/>
        <a:lstStyle/>
        <a:p>
          <a:pPr algn="just"/>
          <a:r>
            <a:rPr lang="en-IN" sz="1900" dirty="0">
              <a:latin typeface="Times New Roman" pitchFamily="18" charset="0"/>
              <a:cs typeface="Times New Roman" pitchFamily="18" charset="0"/>
            </a:rPr>
            <a:t>This is done to ensure the photo resist adhesion to the surface. </a:t>
          </a:r>
          <a:endParaRPr lang="en-US" sz="1900" dirty="0">
            <a:latin typeface="Times New Roman" pitchFamily="18" charset="0"/>
            <a:cs typeface="Times New Roman" pitchFamily="18" charset="0"/>
          </a:endParaRPr>
        </a:p>
      </dgm:t>
    </dgm:pt>
    <dgm:pt modelId="{06D350C9-8EE1-458B-8C77-D44E2E792DB5}" type="parTrans" cxnId="{33A40ECD-00F4-4562-88E1-986D3AB375C6}">
      <dgm:prSet/>
      <dgm:spPr/>
      <dgm:t>
        <a:bodyPr/>
        <a:lstStyle/>
        <a:p>
          <a:endParaRPr lang="en-US"/>
        </a:p>
      </dgm:t>
    </dgm:pt>
    <dgm:pt modelId="{27832612-DCA0-4634-8CE2-B828DB7AF726}" type="sibTrans" cxnId="{33A40ECD-00F4-4562-88E1-986D3AB375C6}">
      <dgm:prSet/>
      <dgm:spPr/>
      <dgm:t>
        <a:bodyPr/>
        <a:lstStyle/>
        <a:p>
          <a:endParaRPr lang="en-US"/>
        </a:p>
      </dgm:t>
    </dgm:pt>
    <dgm:pt modelId="{A16C527F-C2A1-4F6A-BBC1-7325CDEB97DC}">
      <dgm:prSet phldrT="[Text]"/>
      <dgm:spPr/>
      <dgm:t>
        <a:bodyPr/>
        <a:lstStyle/>
        <a:p>
          <a:r>
            <a:rPr lang="en-US" dirty="0">
              <a:latin typeface="Times New Roman" pitchFamily="18" charset="0"/>
              <a:cs typeface="Times New Roman" pitchFamily="18" charset="0"/>
            </a:rPr>
            <a:t>ARC</a:t>
          </a:r>
        </a:p>
      </dgm:t>
    </dgm:pt>
    <dgm:pt modelId="{D1ACC9A6-996E-4984-A228-2BCDB7549FF3}" type="parTrans" cxnId="{026F525D-B0B6-406D-A1FB-1F856DB24831}">
      <dgm:prSet/>
      <dgm:spPr/>
      <dgm:t>
        <a:bodyPr/>
        <a:lstStyle/>
        <a:p>
          <a:endParaRPr lang="en-US"/>
        </a:p>
      </dgm:t>
    </dgm:pt>
    <dgm:pt modelId="{4BB9F5D4-DF41-4466-A844-78872C3ADB5A}" type="sibTrans" cxnId="{026F525D-B0B6-406D-A1FB-1F856DB24831}">
      <dgm:prSet/>
      <dgm:spPr/>
      <dgm:t>
        <a:bodyPr/>
        <a:lstStyle/>
        <a:p>
          <a:endParaRPr lang="en-US"/>
        </a:p>
      </dgm:t>
    </dgm:pt>
    <dgm:pt modelId="{5BBDF7C7-1A7F-413D-BA99-2226A13BF2FB}">
      <dgm:prSet phldrT="[Text]" custT="1"/>
      <dgm:spPr/>
      <dgm:t>
        <a:bodyPr/>
        <a:lstStyle/>
        <a:p>
          <a:pPr algn="just"/>
          <a:r>
            <a:rPr lang="en-US" sz="2000" dirty="0">
              <a:latin typeface="Times New Roman" pitchFamily="18" charset="0"/>
              <a:cs typeface="Times New Roman" pitchFamily="18" charset="0"/>
            </a:rPr>
            <a:t>An anti-reflective coating is applied to the substrate to minimize reflection and enhance the contrast during the exposure step.</a:t>
          </a:r>
        </a:p>
      </dgm:t>
    </dgm:pt>
    <dgm:pt modelId="{9AFCE63C-2B2B-4BA9-A6A1-D6706284C17A}" type="parTrans" cxnId="{9801DA4C-57FC-4938-BA57-B0F7051AC7FC}">
      <dgm:prSet/>
      <dgm:spPr/>
      <dgm:t>
        <a:bodyPr/>
        <a:lstStyle/>
        <a:p>
          <a:endParaRPr lang="en-US"/>
        </a:p>
      </dgm:t>
    </dgm:pt>
    <dgm:pt modelId="{1498E3B6-ECD9-426E-B31D-24B4ECF1D38A}" type="sibTrans" cxnId="{9801DA4C-57FC-4938-BA57-B0F7051AC7FC}">
      <dgm:prSet/>
      <dgm:spPr/>
      <dgm:t>
        <a:bodyPr/>
        <a:lstStyle/>
        <a:p>
          <a:endParaRPr lang="en-US"/>
        </a:p>
      </dgm:t>
    </dgm:pt>
    <dgm:pt modelId="{DB0C4D1D-84A6-4BB8-9EA8-014832A44052}">
      <dgm:prSet phldrT="[Text]" custT="1"/>
      <dgm:spPr/>
      <dgm:t>
        <a:bodyPr/>
        <a:lstStyle/>
        <a:p>
          <a:pPr algn="just"/>
          <a:r>
            <a:rPr lang="en-US" sz="1550" dirty="0"/>
            <a:t> </a:t>
          </a:r>
          <a:r>
            <a:rPr lang="en-US" sz="1900" dirty="0">
              <a:latin typeface="Times New Roman" pitchFamily="18" charset="0"/>
              <a:cs typeface="Times New Roman" pitchFamily="18" charset="0"/>
            </a:rPr>
            <a:t>Pre heating of the wafer is done to remove any moisture present.</a:t>
          </a:r>
        </a:p>
      </dgm:t>
    </dgm:pt>
    <dgm:pt modelId="{0C2B7157-18B1-41F4-8DEF-FAEDD7E09F23}" type="parTrans" cxnId="{5B3DB20E-61E9-4F76-9DD1-49C46E615FC9}">
      <dgm:prSet/>
      <dgm:spPr/>
      <dgm:t>
        <a:bodyPr/>
        <a:lstStyle/>
        <a:p>
          <a:endParaRPr lang="en-US"/>
        </a:p>
      </dgm:t>
    </dgm:pt>
    <dgm:pt modelId="{F2572FD4-660B-4B8F-B094-BE0151A3E586}" type="sibTrans" cxnId="{5B3DB20E-61E9-4F76-9DD1-49C46E615FC9}">
      <dgm:prSet/>
      <dgm:spPr/>
      <dgm:t>
        <a:bodyPr/>
        <a:lstStyle/>
        <a:p>
          <a:endParaRPr lang="en-US"/>
        </a:p>
      </dgm:t>
    </dgm:pt>
    <dgm:pt modelId="{2920DDCA-6A4A-4552-A11F-D0CF41D68B72}">
      <dgm:prSet phldrT="[Text]" custT="1"/>
      <dgm:spPr/>
      <dgm:t>
        <a:bodyPr/>
        <a:lstStyle/>
        <a:p>
          <a:pPr algn="just"/>
          <a:r>
            <a:rPr lang="en-US" sz="1900" dirty="0">
              <a:latin typeface="Times New Roman" pitchFamily="18" charset="0"/>
              <a:cs typeface="Times New Roman" pitchFamily="18" charset="0"/>
            </a:rPr>
            <a:t> </a:t>
          </a:r>
          <a:r>
            <a:rPr lang="en-IN" sz="1900" dirty="0">
              <a:latin typeface="Times New Roman" pitchFamily="18" charset="0"/>
              <a:cs typeface="Times New Roman" pitchFamily="18" charset="0"/>
            </a:rPr>
            <a:t>The wafer is placed on a chill plate to ensure that the coated resist does not evaporate too rapidly due to its high temperature</a:t>
          </a:r>
          <a:r>
            <a:rPr lang="en-IN" sz="1550" dirty="0"/>
            <a:t>.</a:t>
          </a:r>
          <a:endParaRPr lang="en-US" sz="1550" dirty="0"/>
        </a:p>
      </dgm:t>
    </dgm:pt>
    <dgm:pt modelId="{653AD5DA-C3BB-4FEF-A208-D310832189B7}" type="parTrans" cxnId="{08ECF284-0AEB-46BC-A5BB-BF4B25410A4F}">
      <dgm:prSet/>
      <dgm:spPr/>
      <dgm:t>
        <a:bodyPr/>
        <a:lstStyle/>
        <a:p>
          <a:endParaRPr lang="en-US"/>
        </a:p>
      </dgm:t>
    </dgm:pt>
    <dgm:pt modelId="{21069BCD-19A1-43F9-A471-607FF6684065}" type="sibTrans" cxnId="{08ECF284-0AEB-46BC-A5BB-BF4B25410A4F}">
      <dgm:prSet/>
      <dgm:spPr/>
      <dgm:t>
        <a:bodyPr/>
        <a:lstStyle/>
        <a:p>
          <a:endParaRPr lang="en-US"/>
        </a:p>
      </dgm:t>
    </dgm:pt>
    <dgm:pt modelId="{7E933823-F0C2-4DAF-B515-FDC08380F751}" type="pres">
      <dgm:prSet presAssocID="{08D7F111-AD43-43B2-B47D-1872AF1B367A}" presName="linearFlow" presStyleCnt="0">
        <dgm:presLayoutVars>
          <dgm:dir/>
          <dgm:animLvl val="lvl"/>
          <dgm:resizeHandles val="exact"/>
        </dgm:presLayoutVars>
      </dgm:prSet>
      <dgm:spPr/>
    </dgm:pt>
    <dgm:pt modelId="{CF4A0653-B871-4AD9-B3C9-A21D5D7AC31F}" type="pres">
      <dgm:prSet presAssocID="{1E5A1BDE-C655-4033-9985-366FECED4E92}" presName="composite" presStyleCnt="0"/>
      <dgm:spPr/>
    </dgm:pt>
    <dgm:pt modelId="{7E52F7B1-BF9A-449F-8076-780BA08016F5}" type="pres">
      <dgm:prSet presAssocID="{1E5A1BDE-C655-4033-9985-366FECED4E92}" presName="parentText" presStyleLbl="alignNode1" presStyleIdx="0" presStyleCnt="2">
        <dgm:presLayoutVars>
          <dgm:chMax val="1"/>
          <dgm:bulletEnabled val="1"/>
        </dgm:presLayoutVars>
      </dgm:prSet>
      <dgm:spPr/>
    </dgm:pt>
    <dgm:pt modelId="{55C33C40-DC33-435E-9F36-362DEF488575}" type="pres">
      <dgm:prSet presAssocID="{1E5A1BDE-C655-4033-9985-366FECED4E92}" presName="descendantText" presStyleLbl="alignAcc1" presStyleIdx="0" presStyleCnt="2" custScaleY="167696" custLinFactNeighborX="0" custLinFactNeighborY="2498">
        <dgm:presLayoutVars>
          <dgm:bulletEnabled val="1"/>
        </dgm:presLayoutVars>
      </dgm:prSet>
      <dgm:spPr/>
    </dgm:pt>
    <dgm:pt modelId="{82ECA80F-1989-49D7-A974-7C7B61ECE620}" type="pres">
      <dgm:prSet presAssocID="{2BEA3A67-335D-4281-A1E3-78C27703D97D}" presName="sp" presStyleCnt="0"/>
      <dgm:spPr/>
    </dgm:pt>
    <dgm:pt modelId="{A8B9A664-A6B8-47A9-8D77-384023B11619}" type="pres">
      <dgm:prSet presAssocID="{A16C527F-C2A1-4F6A-BBC1-7325CDEB97DC}" presName="composite" presStyleCnt="0"/>
      <dgm:spPr/>
    </dgm:pt>
    <dgm:pt modelId="{0F9AF73E-47A2-408E-84D6-CB3D5BA7F217}" type="pres">
      <dgm:prSet presAssocID="{A16C527F-C2A1-4F6A-BBC1-7325CDEB97DC}" presName="parentText" presStyleLbl="alignNode1" presStyleIdx="1" presStyleCnt="2" custLinFactNeighborY="3181">
        <dgm:presLayoutVars>
          <dgm:chMax val="1"/>
          <dgm:bulletEnabled val="1"/>
        </dgm:presLayoutVars>
      </dgm:prSet>
      <dgm:spPr/>
    </dgm:pt>
    <dgm:pt modelId="{FD47F989-E2BC-4191-BE8D-F1FBF89C26A3}" type="pres">
      <dgm:prSet presAssocID="{A16C527F-C2A1-4F6A-BBC1-7325CDEB97DC}" presName="descendantText" presStyleLbl="alignAcc1" presStyleIdx="1" presStyleCnt="2" custLinFactNeighborX="562" custLinFactNeighborY="10523">
        <dgm:presLayoutVars>
          <dgm:bulletEnabled val="1"/>
        </dgm:presLayoutVars>
      </dgm:prSet>
      <dgm:spPr/>
    </dgm:pt>
  </dgm:ptLst>
  <dgm:cxnLst>
    <dgm:cxn modelId="{5B3DB20E-61E9-4F76-9DD1-49C46E615FC9}" srcId="{1E5A1BDE-C655-4033-9985-366FECED4E92}" destId="{DB0C4D1D-84A6-4BB8-9EA8-014832A44052}" srcOrd="0" destOrd="0" parTransId="{0C2B7157-18B1-41F4-8DEF-FAEDD7E09F23}" sibTransId="{F2572FD4-660B-4B8F-B094-BE0151A3E586}"/>
    <dgm:cxn modelId="{63B79A24-0BD8-4AA0-A4E0-42C1131D6D14}" type="presOf" srcId="{5BBDF7C7-1A7F-413D-BA99-2226A13BF2FB}" destId="{FD47F989-E2BC-4191-BE8D-F1FBF89C26A3}" srcOrd="0" destOrd="0" presId="urn:microsoft.com/office/officeart/2005/8/layout/chevron2"/>
    <dgm:cxn modelId="{026F525D-B0B6-406D-A1FB-1F856DB24831}" srcId="{08D7F111-AD43-43B2-B47D-1872AF1B367A}" destId="{A16C527F-C2A1-4F6A-BBC1-7325CDEB97DC}" srcOrd="1" destOrd="0" parTransId="{D1ACC9A6-996E-4984-A228-2BCDB7549FF3}" sibTransId="{4BB9F5D4-DF41-4466-A844-78872C3ADB5A}"/>
    <dgm:cxn modelId="{9801DA4C-57FC-4938-BA57-B0F7051AC7FC}" srcId="{A16C527F-C2A1-4F6A-BBC1-7325CDEB97DC}" destId="{5BBDF7C7-1A7F-413D-BA99-2226A13BF2FB}" srcOrd="0" destOrd="0" parTransId="{9AFCE63C-2B2B-4BA9-A6A1-D6706284C17A}" sibTransId="{1498E3B6-ECD9-426E-B31D-24B4ECF1D38A}"/>
    <dgm:cxn modelId="{8F304584-C891-4C65-BED8-A43CDBC618B5}" type="presOf" srcId="{88B53EEF-CC4D-47EF-B519-FA79C0A1D0B2}" destId="{55C33C40-DC33-435E-9F36-362DEF488575}" srcOrd="0" destOrd="1" presId="urn:microsoft.com/office/officeart/2005/8/layout/chevron2"/>
    <dgm:cxn modelId="{08ECF284-0AEB-46BC-A5BB-BF4B25410A4F}" srcId="{1E5A1BDE-C655-4033-9985-366FECED4E92}" destId="{2920DDCA-6A4A-4552-A11F-D0CF41D68B72}" srcOrd="3" destOrd="0" parTransId="{653AD5DA-C3BB-4FEF-A208-D310832189B7}" sibTransId="{21069BCD-19A1-43F9-A471-607FF6684065}"/>
    <dgm:cxn modelId="{6E165AA1-6A1B-45DA-8C23-CACF2CB62FF7}" type="presOf" srcId="{1E5A1BDE-C655-4033-9985-366FECED4E92}" destId="{7E52F7B1-BF9A-449F-8076-780BA08016F5}" srcOrd="0" destOrd="0" presId="urn:microsoft.com/office/officeart/2005/8/layout/chevron2"/>
    <dgm:cxn modelId="{F29897B3-5DA3-4EA4-854B-719BC347E3DF}" srcId="{1E5A1BDE-C655-4033-9985-366FECED4E92}" destId="{88B53EEF-CC4D-47EF-B519-FA79C0A1D0B2}" srcOrd="1" destOrd="0" parTransId="{F6D86024-338D-4FE5-9EEF-EFD25E095E21}" sibTransId="{7DFE76D4-08BF-46EB-9A87-640FE0C07D46}"/>
    <dgm:cxn modelId="{A3DBF2C0-E897-464D-81F4-DC62178A04A8}" type="presOf" srcId="{2920DDCA-6A4A-4552-A11F-D0CF41D68B72}" destId="{55C33C40-DC33-435E-9F36-362DEF488575}" srcOrd="0" destOrd="3" presId="urn:microsoft.com/office/officeart/2005/8/layout/chevron2"/>
    <dgm:cxn modelId="{33A40ECD-00F4-4562-88E1-986D3AB375C6}" srcId="{1E5A1BDE-C655-4033-9985-366FECED4E92}" destId="{6C373801-162D-4D2A-9EFF-37CEC72CE784}" srcOrd="2" destOrd="0" parTransId="{06D350C9-8EE1-458B-8C77-D44E2E792DB5}" sibTransId="{27832612-DCA0-4634-8CE2-B828DB7AF726}"/>
    <dgm:cxn modelId="{A07B4ED2-C50E-485B-9651-6CC4979D2444}" type="presOf" srcId="{6C373801-162D-4D2A-9EFF-37CEC72CE784}" destId="{55C33C40-DC33-435E-9F36-362DEF488575}" srcOrd="0" destOrd="2" presId="urn:microsoft.com/office/officeart/2005/8/layout/chevron2"/>
    <dgm:cxn modelId="{D3E3A7D3-370D-45CB-BF3F-1AC942C70217}" type="presOf" srcId="{A16C527F-C2A1-4F6A-BBC1-7325CDEB97DC}" destId="{0F9AF73E-47A2-408E-84D6-CB3D5BA7F217}" srcOrd="0" destOrd="0" presId="urn:microsoft.com/office/officeart/2005/8/layout/chevron2"/>
    <dgm:cxn modelId="{5E13D4D4-DF4A-46B5-B3DB-5CD0A6750475}" type="presOf" srcId="{08D7F111-AD43-43B2-B47D-1872AF1B367A}" destId="{7E933823-F0C2-4DAF-B515-FDC08380F751}" srcOrd="0" destOrd="0" presId="urn:microsoft.com/office/officeart/2005/8/layout/chevron2"/>
    <dgm:cxn modelId="{CE78F7E4-A307-42BD-82D2-F675045CDE3A}" srcId="{08D7F111-AD43-43B2-B47D-1872AF1B367A}" destId="{1E5A1BDE-C655-4033-9985-366FECED4E92}" srcOrd="0" destOrd="0" parTransId="{FBA6C8FB-B129-40C5-88B2-59019E68FE9E}" sibTransId="{2BEA3A67-335D-4281-A1E3-78C27703D97D}"/>
    <dgm:cxn modelId="{CB3B50F6-46E7-4B14-89F0-814DBD1AE0D1}" type="presOf" srcId="{DB0C4D1D-84A6-4BB8-9EA8-014832A44052}" destId="{55C33C40-DC33-435E-9F36-362DEF488575}" srcOrd="0" destOrd="0" presId="urn:microsoft.com/office/officeart/2005/8/layout/chevron2"/>
    <dgm:cxn modelId="{3EC96AF2-0BE3-4056-9060-7AE467B67CB1}" type="presParOf" srcId="{7E933823-F0C2-4DAF-B515-FDC08380F751}" destId="{CF4A0653-B871-4AD9-B3C9-A21D5D7AC31F}" srcOrd="0" destOrd="0" presId="urn:microsoft.com/office/officeart/2005/8/layout/chevron2"/>
    <dgm:cxn modelId="{9E367913-E797-41CC-AE21-46D7FC32FA06}" type="presParOf" srcId="{CF4A0653-B871-4AD9-B3C9-A21D5D7AC31F}" destId="{7E52F7B1-BF9A-449F-8076-780BA08016F5}" srcOrd="0" destOrd="0" presId="urn:microsoft.com/office/officeart/2005/8/layout/chevron2"/>
    <dgm:cxn modelId="{111C1C4B-7106-4A41-BD20-CA7976EC2AC0}" type="presParOf" srcId="{CF4A0653-B871-4AD9-B3C9-A21D5D7AC31F}" destId="{55C33C40-DC33-435E-9F36-362DEF488575}" srcOrd="1" destOrd="0" presId="urn:microsoft.com/office/officeart/2005/8/layout/chevron2"/>
    <dgm:cxn modelId="{9E5333AD-299E-494B-9479-E4D34F67F884}" type="presParOf" srcId="{7E933823-F0C2-4DAF-B515-FDC08380F751}" destId="{82ECA80F-1989-49D7-A974-7C7B61ECE620}" srcOrd="1" destOrd="0" presId="urn:microsoft.com/office/officeart/2005/8/layout/chevron2"/>
    <dgm:cxn modelId="{288BC858-4886-4DB3-9411-5CC91A34FE5D}" type="presParOf" srcId="{7E933823-F0C2-4DAF-B515-FDC08380F751}" destId="{A8B9A664-A6B8-47A9-8D77-384023B11619}" srcOrd="2" destOrd="0" presId="urn:microsoft.com/office/officeart/2005/8/layout/chevron2"/>
    <dgm:cxn modelId="{50256338-68FF-4494-8E4B-CC4B7D97041B}" type="presParOf" srcId="{A8B9A664-A6B8-47A9-8D77-384023B11619}" destId="{0F9AF73E-47A2-408E-84D6-CB3D5BA7F217}" srcOrd="0" destOrd="0" presId="urn:microsoft.com/office/officeart/2005/8/layout/chevron2"/>
    <dgm:cxn modelId="{2E34856D-781B-47E0-AC98-E539A84CC8C3}" type="presParOf" srcId="{A8B9A664-A6B8-47A9-8D77-384023B11619}" destId="{FD47F989-E2BC-4191-BE8D-F1FBF89C26A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2F7B1-BF9A-449F-8076-780BA08016F5}">
      <dsp:nvSpPr>
        <dsp:cNvPr id="0" name=""/>
        <dsp:cNvSpPr/>
      </dsp:nvSpPr>
      <dsp:spPr>
        <a:xfrm rot="5400000">
          <a:off x="-326804" y="810037"/>
          <a:ext cx="2178694" cy="1525086"/>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IN" sz="3300" b="1" kern="1200" dirty="0">
              <a:latin typeface="Times New Roman" pitchFamily="18" charset="0"/>
              <a:cs typeface="Times New Roman" pitchFamily="18" charset="0"/>
            </a:rPr>
            <a:t>Priming</a:t>
          </a:r>
          <a:endParaRPr lang="en-US" sz="3300" b="1" kern="1200" dirty="0">
            <a:latin typeface="Times New Roman" pitchFamily="18" charset="0"/>
            <a:cs typeface="Times New Roman" pitchFamily="18" charset="0"/>
          </a:endParaRPr>
        </a:p>
      </dsp:txBody>
      <dsp:txXfrm rot="-5400000">
        <a:off x="0" y="1245776"/>
        <a:ext cx="1525086" cy="653608"/>
      </dsp:txXfrm>
    </dsp:sp>
    <dsp:sp modelId="{55C33C40-DC33-435E-9F36-362DEF488575}">
      <dsp:nvSpPr>
        <dsp:cNvPr id="0" name=""/>
        <dsp:cNvSpPr/>
      </dsp:nvSpPr>
      <dsp:spPr>
        <a:xfrm rot="5400000">
          <a:off x="3955850" y="-2391493"/>
          <a:ext cx="2374829" cy="7236357"/>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14300" lvl="1" indent="-114300" algn="just" defTabSz="688975">
            <a:lnSpc>
              <a:spcPct val="90000"/>
            </a:lnSpc>
            <a:spcBef>
              <a:spcPct val="0"/>
            </a:spcBef>
            <a:spcAft>
              <a:spcPct val="15000"/>
            </a:spcAft>
            <a:buChar char="•"/>
          </a:pPr>
          <a:r>
            <a:rPr lang="en-US" sz="1550" kern="1200" dirty="0"/>
            <a:t> </a:t>
          </a:r>
          <a:r>
            <a:rPr lang="en-US" sz="1900" kern="1200" dirty="0">
              <a:latin typeface="Times New Roman" pitchFamily="18" charset="0"/>
              <a:cs typeface="Times New Roman" pitchFamily="18" charset="0"/>
            </a:rPr>
            <a:t>Pre heating of the wafer is done to remove any moisture present.</a:t>
          </a:r>
        </a:p>
        <a:p>
          <a:pPr marL="171450" lvl="1" indent="-171450" algn="just" defTabSz="844550">
            <a:lnSpc>
              <a:spcPct val="90000"/>
            </a:lnSpc>
            <a:spcBef>
              <a:spcPct val="0"/>
            </a:spcBef>
            <a:spcAft>
              <a:spcPct val="15000"/>
            </a:spcAft>
            <a:buChar char="•"/>
          </a:pPr>
          <a:r>
            <a:rPr lang="en-IN" sz="1900" kern="1200" dirty="0">
              <a:latin typeface="Times New Roman" pitchFamily="18" charset="0"/>
              <a:cs typeface="Times New Roman" pitchFamily="18" charset="0"/>
            </a:rPr>
            <a:t>Wafer is coated with a primer (HMDS).</a:t>
          </a:r>
          <a:endParaRPr lang="en-US" sz="1900" kern="1200" dirty="0">
            <a:latin typeface="Times New Roman" pitchFamily="18" charset="0"/>
            <a:cs typeface="Times New Roman" pitchFamily="18" charset="0"/>
          </a:endParaRPr>
        </a:p>
        <a:p>
          <a:pPr marL="171450" lvl="1" indent="-171450" algn="just" defTabSz="844550">
            <a:lnSpc>
              <a:spcPct val="90000"/>
            </a:lnSpc>
            <a:spcBef>
              <a:spcPct val="0"/>
            </a:spcBef>
            <a:spcAft>
              <a:spcPct val="15000"/>
            </a:spcAft>
            <a:buChar char="•"/>
          </a:pPr>
          <a:r>
            <a:rPr lang="en-IN" sz="1900" kern="1200" dirty="0">
              <a:latin typeface="Times New Roman" pitchFamily="18" charset="0"/>
              <a:cs typeface="Times New Roman" pitchFamily="18" charset="0"/>
            </a:rPr>
            <a:t>This is done to ensure the photo resist adhesion to the surface. </a:t>
          </a:r>
          <a:endParaRPr lang="en-US" sz="1900" kern="1200" dirty="0">
            <a:latin typeface="Times New Roman" pitchFamily="18" charset="0"/>
            <a:cs typeface="Times New Roman" pitchFamily="18" charset="0"/>
          </a:endParaRPr>
        </a:p>
        <a:p>
          <a:pPr marL="171450" lvl="1" indent="-171450" algn="just" defTabSz="844550">
            <a:lnSpc>
              <a:spcPct val="90000"/>
            </a:lnSpc>
            <a:spcBef>
              <a:spcPct val="0"/>
            </a:spcBef>
            <a:spcAft>
              <a:spcPct val="15000"/>
            </a:spcAft>
            <a:buChar char="•"/>
          </a:pPr>
          <a:r>
            <a:rPr lang="en-US" sz="1900" kern="1200" dirty="0">
              <a:latin typeface="Times New Roman" pitchFamily="18" charset="0"/>
              <a:cs typeface="Times New Roman" pitchFamily="18" charset="0"/>
            </a:rPr>
            <a:t> </a:t>
          </a:r>
          <a:r>
            <a:rPr lang="en-IN" sz="1900" kern="1200" dirty="0">
              <a:latin typeface="Times New Roman" pitchFamily="18" charset="0"/>
              <a:cs typeface="Times New Roman" pitchFamily="18" charset="0"/>
            </a:rPr>
            <a:t>The wafer is placed on a chill plate to ensure that the coated resist does not evaporate too rapidly due to its high temperature</a:t>
          </a:r>
          <a:r>
            <a:rPr lang="en-IN" sz="1550" kern="1200" dirty="0"/>
            <a:t>.</a:t>
          </a:r>
          <a:endParaRPr lang="en-US" sz="1550" kern="1200" dirty="0"/>
        </a:p>
      </dsp:txBody>
      <dsp:txXfrm rot="-5400000">
        <a:off x="1525086" y="155201"/>
        <a:ext cx="7120427" cy="2142969"/>
      </dsp:txXfrm>
    </dsp:sp>
    <dsp:sp modelId="{0F9AF73E-47A2-408E-84D6-CB3D5BA7F217}">
      <dsp:nvSpPr>
        <dsp:cNvPr id="0" name=""/>
        <dsp:cNvSpPr/>
      </dsp:nvSpPr>
      <dsp:spPr>
        <a:xfrm rot="5400000">
          <a:off x="-326804" y="2738375"/>
          <a:ext cx="2178694" cy="1525086"/>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a:latin typeface="Times New Roman" pitchFamily="18" charset="0"/>
              <a:cs typeface="Times New Roman" pitchFamily="18" charset="0"/>
            </a:rPr>
            <a:t>ARC</a:t>
          </a:r>
        </a:p>
      </dsp:txBody>
      <dsp:txXfrm rot="-5400000">
        <a:off x="0" y="3174114"/>
        <a:ext cx="1525086" cy="653608"/>
      </dsp:txXfrm>
    </dsp:sp>
    <dsp:sp modelId="{FD47F989-E2BC-4191-BE8D-F1FBF89C26A3}">
      <dsp:nvSpPr>
        <dsp:cNvPr id="0" name=""/>
        <dsp:cNvSpPr/>
      </dsp:nvSpPr>
      <dsp:spPr>
        <a:xfrm rot="5400000">
          <a:off x="4435189" y="-353404"/>
          <a:ext cx="1416151" cy="7236357"/>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just" defTabSz="889000">
            <a:lnSpc>
              <a:spcPct val="90000"/>
            </a:lnSpc>
            <a:spcBef>
              <a:spcPct val="0"/>
            </a:spcBef>
            <a:spcAft>
              <a:spcPct val="15000"/>
            </a:spcAft>
            <a:buChar char="•"/>
          </a:pPr>
          <a:r>
            <a:rPr lang="en-US" sz="2000" kern="1200" dirty="0">
              <a:latin typeface="Times New Roman" pitchFamily="18" charset="0"/>
              <a:cs typeface="Times New Roman" pitchFamily="18" charset="0"/>
            </a:rPr>
            <a:t>An anti-reflective coating is applied to the substrate to minimize reflection and enhance the contrast during the exposure step.</a:t>
          </a:r>
        </a:p>
      </dsp:txBody>
      <dsp:txXfrm rot="-5400000">
        <a:off x="1525087" y="2625829"/>
        <a:ext cx="7167226" cy="127788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05CBB4-E664-4CEF-A561-E8E5CFED2B8A}"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F3CCC6-93AE-497E-B103-CB648D08E56D}" type="slidenum">
              <a:rPr lang="en-IN" smtClean="0"/>
              <a:t>‹#›</a:t>
            </a:fld>
            <a:endParaRPr lang="en-IN"/>
          </a:p>
        </p:txBody>
      </p:sp>
    </p:spTree>
    <p:extLst>
      <p:ext uri="{BB962C8B-B14F-4D97-AF65-F5344CB8AC3E}">
        <p14:creationId xmlns:p14="http://schemas.microsoft.com/office/powerpoint/2010/main" val="490838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05CBB4-E664-4CEF-A561-E8E5CFED2B8A}"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F3CCC6-93AE-497E-B103-CB648D08E56D}" type="slidenum">
              <a:rPr lang="en-IN" smtClean="0"/>
              <a:t>‹#›</a:t>
            </a:fld>
            <a:endParaRPr lang="en-IN"/>
          </a:p>
        </p:txBody>
      </p:sp>
    </p:spTree>
    <p:extLst>
      <p:ext uri="{BB962C8B-B14F-4D97-AF65-F5344CB8AC3E}">
        <p14:creationId xmlns:p14="http://schemas.microsoft.com/office/powerpoint/2010/main" val="1205380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0D05CBB4-E664-4CEF-A561-E8E5CFED2B8A}" type="datetimeFigureOut">
              <a:rPr lang="en-IN" smtClean="0"/>
              <a:t>23-07-2023</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DDF3CCC6-93AE-497E-B103-CB648D08E56D}" type="slidenum">
              <a:rPr lang="en-IN" smtClean="0"/>
              <a:t>‹#›</a:t>
            </a:fld>
            <a:endParaRPr lang="en-IN"/>
          </a:p>
        </p:txBody>
      </p:sp>
    </p:spTree>
    <p:extLst>
      <p:ext uri="{BB962C8B-B14F-4D97-AF65-F5344CB8AC3E}">
        <p14:creationId xmlns:p14="http://schemas.microsoft.com/office/powerpoint/2010/main" val="2680965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05CBB4-E664-4CEF-A561-E8E5CFED2B8A}"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F3CCC6-93AE-497E-B103-CB648D08E56D}" type="slidenum">
              <a:rPr lang="en-IN" smtClean="0"/>
              <a:t>‹#›</a:t>
            </a:fld>
            <a:endParaRPr lang="en-IN"/>
          </a:p>
        </p:txBody>
      </p:sp>
    </p:spTree>
    <p:extLst>
      <p:ext uri="{BB962C8B-B14F-4D97-AF65-F5344CB8AC3E}">
        <p14:creationId xmlns:p14="http://schemas.microsoft.com/office/powerpoint/2010/main" val="4108324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0D05CBB4-E664-4CEF-A561-E8E5CFED2B8A}" type="datetimeFigureOut">
              <a:rPr lang="en-IN" smtClean="0"/>
              <a:t>23-07-2023</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DF3CCC6-93AE-497E-B103-CB648D08E56D}" type="slidenum">
              <a:rPr lang="en-IN" smtClean="0"/>
              <a:t>‹#›</a:t>
            </a:fld>
            <a:endParaRPr lang="en-IN"/>
          </a:p>
        </p:txBody>
      </p:sp>
    </p:spTree>
    <p:extLst>
      <p:ext uri="{BB962C8B-B14F-4D97-AF65-F5344CB8AC3E}">
        <p14:creationId xmlns:p14="http://schemas.microsoft.com/office/powerpoint/2010/main" val="379194911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05CBB4-E664-4CEF-A561-E8E5CFED2B8A}" type="datetimeFigureOut">
              <a:rPr lang="en-IN" smtClean="0"/>
              <a:t>23-07-2023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F3CCC6-93AE-497E-B103-CB648D08E56D}" type="slidenum">
              <a:rPr lang="en-IN" smtClean="0"/>
              <a:t>‹#›</a:t>
            </a:fld>
            <a:endParaRPr lang="en-IN"/>
          </a:p>
        </p:txBody>
      </p:sp>
    </p:spTree>
    <p:extLst>
      <p:ext uri="{BB962C8B-B14F-4D97-AF65-F5344CB8AC3E}">
        <p14:creationId xmlns:p14="http://schemas.microsoft.com/office/powerpoint/2010/main" val="2154975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05CBB4-E664-4CEF-A561-E8E5CFED2B8A}" type="datetimeFigureOut">
              <a:rPr lang="en-IN" smtClean="0"/>
              <a:t>23-07-2023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F3CCC6-93AE-497E-B103-CB648D08E56D}" type="slidenum">
              <a:rPr lang="en-IN" smtClean="0"/>
              <a:t>‹#›</a:t>
            </a:fld>
            <a:endParaRPr lang="en-IN"/>
          </a:p>
        </p:txBody>
      </p:sp>
    </p:spTree>
    <p:extLst>
      <p:ext uri="{BB962C8B-B14F-4D97-AF65-F5344CB8AC3E}">
        <p14:creationId xmlns:p14="http://schemas.microsoft.com/office/powerpoint/2010/main" val="2194967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05CBB4-E664-4CEF-A561-E8E5CFED2B8A}" type="datetimeFigureOut">
              <a:rPr lang="en-IN" smtClean="0"/>
              <a:t>23-07-2023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F3CCC6-93AE-497E-B103-CB648D08E56D}" type="slidenum">
              <a:rPr lang="en-IN" smtClean="0"/>
              <a:t>‹#›</a:t>
            </a:fld>
            <a:endParaRPr lang="en-IN"/>
          </a:p>
        </p:txBody>
      </p:sp>
    </p:spTree>
    <p:extLst>
      <p:ext uri="{BB962C8B-B14F-4D97-AF65-F5344CB8AC3E}">
        <p14:creationId xmlns:p14="http://schemas.microsoft.com/office/powerpoint/2010/main" val="2248315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05CBB4-E664-4CEF-A561-E8E5CFED2B8A}" type="datetimeFigureOut">
              <a:rPr lang="en-IN" smtClean="0"/>
              <a:t>23-07-2023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F3CCC6-93AE-497E-B103-CB648D08E56D}" type="slidenum">
              <a:rPr lang="en-IN" smtClean="0"/>
              <a:t>‹#›</a:t>
            </a:fld>
            <a:endParaRPr lang="en-IN"/>
          </a:p>
        </p:txBody>
      </p:sp>
    </p:spTree>
    <p:extLst>
      <p:ext uri="{BB962C8B-B14F-4D97-AF65-F5344CB8AC3E}">
        <p14:creationId xmlns:p14="http://schemas.microsoft.com/office/powerpoint/2010/main" val="1540043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05CBB4-E664-4CEF-A561-E8E5CFED2B8A}" type="datetimeFigureOut">
              <a:rPr lang="en-IN" smtClean="0"/>
              <a:t>23-07-2023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F3CCC6-93AE-497E-B103-CB648D08E56D}" type="slidenum">
              <a:rPr lang="en-IN" smtClean="0"/>
              <a:t>‹#›</a:t>
            </a:fld>
            <a:endParaRPr lang="en-IN"/>
          </a:p>
        </p:txBody>
      </p:sp>
    </p:spTree>
    <p:extLst>
      <p:ext uri="{BB962C8B-B14F-4D97-AF65-F5344CB8AC3E}">
        <p14:creationId xmlns:p14="http://schemas.microsoft.com/office/powerpoint/2010/main" val="173264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05CBB4-E664-4CEF-A561-E8E5CFED2B8A}" type="datetimeFigureOut">
              <a:rPr lang="en-IN" smtClean="0"/>
              <a:t>23-07-2023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F3CCC6-93AE-497E-B103-CB648D08E56D}" type="slidenum">
              <a:rPr lang="en-IN" smtClean="0"/>
              <a:t>‹#›</a:t>
            </a:fld>
            <a:endParaRPr lang="en-IN"/>
          </a:p>
        </p:txBody>
      </p:sp>
    </p:spTree>
    <p:extLst>
      <p:ext uri="{BB962C8B-B14F-4D97-AF65-F5344CB8AC3E}">
        <p14:creationId xmlns:p14="http://schemas.microsoft.com/office/powerpoint/2010/main" val="1991623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0D05CBB4-E664-4CEF-A561-E8E5CFED2B8A}" type="datetimeFigureOut">
              <a:rPr lang="en-IN" smtClean="0"/>
              <a:t>23-07-2023</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DF3CCC6-93AE-497E-B103-CB648D08E56D}" type="slidenum">
              <a:rPr lang="en-IN" smtClean="0"/>
              <a:t>‹#›</a:t>
            </a:fld>
            <a:endParaRPr lang="en-IN"/>
          </a:p>
        </p:txBody>
      </p:sp>
    </p:spTree>
    <p:extLst>
      <p:ext uri="{BB962C8B-B14F-4D97-AF65-F5344CB8AC3E}">
        <p14:creationId xmlns:p14="http://schemas.microsoft.com/office/powerpoint/2010/main" val="2500164648"/>
      </p:ext>
    </p:extLst>
  </p:cSld>
  <p:clrMap bg1="dk1" tx1="lt1" bg2="dk2" tx2="lt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1BB77-2BC6-2312-734B-740D41012A55}"/>
              </a:ext>
            </a:extLst>
          </p:cNvPr>
          <p:cNvSpPr>
            <a:spLocks noGrp="1"/>
          </p:cNvSpPr>
          <p:nvPr>
            <p:ph type="ctrTitle"/>
          </p:nvPr>
        </p:nvSpPr>
        <p:spPr>
          <a:xfrm>
            <a:off x="684211" y="1483567"/>
            <a:ext cx="10549846" cy="2174033"/>
          </a:xfrm>
        </p:spPr>
        <p:txBody>
          <a:bodyPr>
            <a:normAutofit/>
          </a:bodyPr>
          <a:lstStyle/>
          <a:p>
            <a:r>
              <a:rPr lang="en-US" sz="5400" dirty="0"/>
              <a:t>     8” WAFER FAB PROCESS</a:t>
            </a:r>
            <a:endParaRPr lang="en-IN" sz="5400"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A9BAB90D-D9E2-3671-D0F9-AF698E4535C8}"/>
              </a:ext>
            </a:extLst>
          </p:cNvPr>
          <p:cNvSpPr>
            <a:spLocks noGrp="1"/>
          </p:cNvSpPr>
          <p:nvPr>
            <p:ph type="subTitle" idx="1"/>
          </p:nvPr>
        </p:nvSpPr>
        <p:spPr/>
        <p:txBody>
          <a:bodyPr/>
          <a:lstStyle/>
          <a:p>
            <a:r>
              <a:rPr lang="en-US" dirty="0"/>
              <a:t>By - Adarsh Mishra</a:t>
            </a:r>
            <a:endParaRPr lang="en-IN" dirty="0"/>
          </a:p>
        </p:txBody>
      </p:sp>
    </p:spTree>
    <p:extLst>
      <p:ext uri="{BB962C8B-B14F-4D97-AF65-F5344CB8AC3E}">
        <p14:creationId xmlns:p14="http://schemas.microsoft.com/office/powerpoint/2010/main" val="920043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F7F8DA8-623D-BB8C-943E-8BFC62EF2431}"/>
              </a:ext>
            </a:extLst>
          </p:cNvPr>
          <p:cNvGrpSpPr/>
          <p:nvPr/>
        </p:nvGrpSpPr>
        <p:grpSpPr>
          <a:xfrm>
            <a:off x="1981200" y="571882"/>
            <a:ext cx="2100258" cy="3000367"/>
            <a:chOff x="0" y="777"/>
            <a:chExt cx="2100258" cy="3000367"/>
          </a:xfrm>
        </p:grpSpPr>
        <p:sp>
          <p:nvSpPr>
            <p:cNvPr id="12" name="Arrow: Chevron 11">
              <a:extLst>
                <a:ext uri="{FF2B5EF4-FFF2-40B4-BE49-F238E27FC236}">
                  <a16:creationId xmlns:a16="http://schemas.microsoft.com/office/drawing/2014/main" id="{A65BF964-0F52-57EE-B159-3951B585F123}"/>
                </a:ext>
              </a:extLst>
            </p:cNvPr>
            <p:cNvSpPr/>
            <p:nvPr/>
          </p:nvSpPr>
          <p:spPr>
            <a:xfrm rot="5400000">
              <a:off x="-450055" y="450832"/>
              <a:ext cx="3000367" cy="2100257"/>
            </a:xfrm>
            <a:prstGeom prst="chevron">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IN"/>
            </a:p>
          </p:txBody>
        </p:sp>
        <p:sp>
          <p:nvSpPr>
            <p:cNvPr id="13" name="Arrow: Chevron 4">
              <a:extLst>
                <a:ext uri="{FF2B5EF4-FFF2-40B4-BE49-F238E27FC236}">
                  <a16:creationId xmlns:a16="http://schemas.microsoft.com/office/drawing/2014/main" id="{4AD2E9EF-DF71-F881-2261-881AA064892D}"/>
                </a:ext>
              </a:extLst>
            </p:cNvPr>
            <p:cNvSpPr txBox="1"/>
            <p:nvPr/>
          </p:nvSpPr>
          <p:spPr>
            <a:xfrm>
              <a:off x="1" y="1050906"/>
              <a:ext cx="2100257" cy="9001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latin typeface="Times New Roman" pitchFamily="18" charset="0"/>
                  <a:cs typeface="Times New Roman" pitchFamily="18" charset="0"/>
                </a:rPr>
                <a:t>Photoresist</a:t>
              </a:r>
            </a:p>
          </p:txBody>
        </p:sp>
      </p:grpSp>
      <p:grpSp>
        <p:nvGrpSpPr>
          <p:cNvPr id="3" name="Group 2">
            <a:extLst>
              <a:ext uri="{FF2B5EF4-FFF2-40B4-BE49-F238E27FC236}">
                <a16:creationId xmlns:a16="http://schemas.microsoft.com/office/drawing/2014/main" id="{C3EBFBB5-944B-B828-3C5B-1B9DCCC6A98F}"/>
              </a:ext>
            </a:extLst>
          </p:cNvPr>
          <p:cNvGrpSpPr/>
          <p:nvPr/>
        </p:nvGrpSpPr>
        <p:grpSpPr>
          <a:xfrm>
            <a:off x="4081458" y="571882"/>
            <a:ext cx="6129342" cy="1950239"/>
            <a:chOff x="2100258" y="777"/>
            <a:chExt cx="6129342" cy="1950239"/>
          </a:xfrm>
        </p:grpSpPr>
        <p:sp>
          <p:nvSpPr>
            <p:cNvPr id="10" name="Rectangle: Top Corners Rounded 9">
              <a:extLst>
                <a:ext uri="{FF2B5EF4-FFF2-40B4-BE49-F238E27FC236}">
                  <a16:creationId xmlns:a16="http://schemas.microsoft.com/office/drawing/2014/main" id="{AB92957C-DEEF-2A14-74C0-3A7FF9BC0B09}"/>
                </a:ext>
              </a:extLst>
            </p:cNvPr>
            <p:cNvSpPr/>
            <p:nvPr/>
          </p:nvSpPr>
          <p:spPr>
            <a:xfrm rot="5400000">
              <a:off x="4189809" y="-2088774"/>
              <a:ext cx="1950239" cy="6129342"/>
            </a:xfrm>
            <a:prstGeom prst="round2SameRect">
              <a:avLst/>
            </a:pr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11" name="Rectangle: Top Corners Rounded 6">
              <a:extLst>
                <a:ext uri="{FF2B5EF4-FFF2-40B4-BE49-F238E27FC236}">
                  <a16:creationId xmlns:a16="http://schemas.microsoft.com/office/drawing/2014/main" id="{1B528F06-8C3A-612F-4E6A-A2EE107273D1}"/>
                </a:ext>
              </a:extLst>
            </p:cNvPr>
            <p:cNvSpPr txBox="1"/>
            <p:nvPr/>
          </p:nvSpPr>
          <p:spPr>
            <a:xfrm>
              <a:off x="2100258" y="95980"/>
              <a:ext cx="6034139" cy="175983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Times New Roman" pitchFamily="18" charset="0"/>
                  <a:cs typeface="Times New Roman" pitchFamily="18" charset="0"/>
                </a:rPr>
                <a:t>A layer of photoresist material is spin-coated onto the substrate.</a:t>
              </a:r>
            </a:p>
            <a:p>
              <a:pPr marL="228600" lvl="1" indent="-228600" algn="l" defTabSz="889000">
                <a:lnSpc>
                  <a:spcPct val="90000"/>
                </a:lnSpc>
                <a:spcBef>
                  <a:spcPct val="0"/>
                </a:spcBef>
                <a:spcAft>
                  <a:spcPct val="15000"/>
                </a:spcAft>
                <a:buChar char="•"/>
              </a:pPr>
              <a:r>
                <a:rPr lang="en-IN" sz="2000" kern="1200" dirty="0">
                  <a:latin typeface="Times New Roman" pitchFamily="18" charset="0"/>
                  <a:cs typeface="Times New Roman" pitchFamily="18" charset="0"/>
                </a:rPr>
                <a:t>The wafer is rotated at high speed to evenly spread out the dispensed photo resist.</a:t>
              </a:r>
              <a:endParaRPr lang="en-US" sz="2000" kern="1200" dirty="0">
                <a:latin typeface="Times New Roman" pitchFamily="18" charset="0"/>
                <a:cs typeface="Times New Roman" pitchFamily="18" charset="0"/>
              </a:endParaRPr>
            </a:p>
          </p:txBody>
        </p:sp>
      </p:grpSp>
      <p:grpSp>
        <p:nvGrpSpPr>
          <p:cNvPr id="4" name="Group 3">
            <a:extLst>
              <a:ext uri="{FF2B5EF4-FFF2-40B4-BE49-F238E27FC236}">
                <a16:creationId xmlns:a16="http://schemas.microsoft.com/office/drawing/2014/main" id="{C84E27D1-F2E6-3F99-B891-10B15DF09568}"/>
              </a:ext>
            </a:extLst>
          </p:cNvPr>
          <p:cNvGrpSpPr/>
          <p:nvPr/>
        </p:nvGrpSpPr>
        <p:grpSpPr>
          <a:xfrm>
            <a:off x="2024025" y="3285751"/>
            <a:ext cx="2100258" cy="3000367"/>
            <a:chOff x="42825" y="2714646"/>
            <a:chExt cx="2100258" cy="3000367"/>
          </a:xfrm>
        </p:grpSpPr>
        <p:sp>
          <p:nvSpPr>
            <p:cNvPr id="8" name="Arrow: Chevron 7">
              <a:extLst>
                <a:ext uri="{FF2B5EF4-FFF2-40B4-BE49-F238E27FC236}">
                  <a16:creationId xmlns:a16="http://schemas.microsoft.com/office/drawing/2014/main" id="{41884861-850D-CFC2-CDF0-7A03C1D890D8}"/>
                </a:ext>
              </a:extLst>
            </p:cNvPr>
            <p:cNvSpPr/>
            <p:nvPr/>
          </p:nvSpPr>
          <p:spPr>
            <a:xfrm rot="5400000">
              <a:off x="-407230" y="3164701"/>
              <a:ext cx="3000367" cy="2100257"/>
            </a:xfrm>
            <a:prstGeom prst="chevron">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endParaRPr lang="en-IN"/>
            </a:p>
          </p:txBody>
        </p:sp>
        <p:sp>
          <p:nvSpPr>
            <p:cNvPr id="9" name="Arrow: Chevron 8">
              <a:extLst>
                <a:ext uri="{FF2B5EF4-FFF2-40B4-BE49-F238E27FC236}">
                  <a16:creationId xmlns:a16="http://schemas.microsoft.com/office/drawing/2014/main" id="{944A8513-C0B1-C64F-EA6A-334540BAC9BA}"/>
                </a:ext>
              </a:extLst>
            </p:cNvPr>
            <p:cNvSpPr txBox="1"/>
            <p:nvPr/>
          </p:nvSpPr>
          <p:spPr>
            <a:xfrm>
              <a:off x="42826" y="3764775"/>
              <a:ext cx="2100257" cy="9001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IN" sz="3600" kern="1200" dirty="0">
                  <a:latin typeface="Times New Roman" pitchFamily="18" charset="0"/>
                  <a:cs typeface="Times New Roman" pitchFamily="18" charset="0"/>
                </a:rPr>
                <a:t>Spin Dry</a:t>
              </a:r>
              <a:endParaRPr lang="en-US" sz="3600" kern="1200" dirty="0">
                <a:latin typeface="Times New Roman" pitchFamily="18" charset="0"/>
                <a:cs typeface="Times New Roman" pitchFamily="18" charset="0"/>
              </a:endParaRPr>
            </a:p>
          </p:txBody>
        </p:sp>
      </p:grpSp>
      <p:grpSp>
        <p:nvGrpSpPr>
          <p:cNvPr id="5" name="Group 4">
            <a:extLst>
              <a:ext uri="{FF2B5EF4-FFF2-40B4-BE49-F238E27FC236}">
                <a16:creationId xmlns:a16="http://schemas.microsoft.com/office/drawing/2014/main" id="{9AE446BF-2A6A-9BA2-9393-487709FC7D1F}"/>
              </a:ext>
            </a:extLst>
          </p:cNvPr>
          <p:cNvGrpSpPr/>
          <p:nvPr/>
        </p:nvGrpSpPr>
        <p:grpSpPr>
          <a:xfrm>
            <a:off x="4081458" y="3291331"/>
            <a:ext cx="6129342" cy="1950239"/>
            <a:chOff x="2100258" y="2720226"/>
            <a:chExt cx="6129342" cy="1950239"/>
          </a:xfrm>
        </p:grpSpPr>
        <p:sp>
          <p:nvSpPr>
            <p:cNvPr id="6" name="Rectangle: Top Corners Rounded 5">
              <a:extLst>
                <a:ext uri="{FF2B5EF4-FFF2-40B4-BE49-F238E27FC236}">
                  <a16:creationId xmlns:a16="http://schemas.microsoft.com/office/drawing/2014/main" id="{9AD51D50-8374-F765-6CA5-D591CCF3A491}"/>
                </a:ext>
              </a:extLst>
            </p:cNvPr>
            <p:cNvSpPr/>
            <p:nvPr/>
          </p:nvSpPr>
          <p:spPr>
            <a:xfrm rot="5400000">
              <a:off x="4189809" y="630675"/>
              <a:ext cx="1950239" cy="6129342"/>
            </a:xfrm>
            <a:prstGeom prst="round2SameRect">
              <a:avLst/>
            </a:pr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7" name="Rectangle: Top Corners Rounded 10">
              <a:extLst>
                <a:ext uri="{FF2B5EF4-FFF2-40B4-BE49-F238E27FC236}">
                  <a16:creationId xmlns:a16="http://schemas.microsoft.com/office/drawing/2014/main" id="{5472074F-E899-67F7-4D5D-97A3B1844212}"/>
                </a:ext>
              </a:extLst>
            </p:cNvPr>
            <p:cNvSpPr txBox="1"/>
            <p:nvPr/>
          </p:nvSpPr>
          <p:spPr>
            <a:xfrm>
              <a:off x="2100258" y="2815430"/>
              <a:ext cx="6034139" cy="175983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IN" sz="2000" kern="1200" dirty="0">
                  <a:latin typeface="Times New Roman" pitchFamily="18" charset="0"/>
                  <a:cs typeface="Times New Roman" pitchFamily="18" charset="0"/>
                </a:rPr>
                <a:t>The wafer is rotated at high speed to evenly spread out the dispensed photo resist.</a:t>
              </a:r>
              <a:endParaRPr lang="en-US" sz="2000" kern="1200" dirty="0">
                <a:latin typeface="Times New Roman" pitchFamily="18" charset="0"/>
                <a:cs typeface="Times New Roman" pitchFamily="18" charset="0"/>
              </a:endParaRPr>
            </a:p>
          </p:txBody>
        </p:sp>
      </p:grpSp>
    </p:spTree>
    <p:extLst>
      <p:ext uri="{BB962C8B-B14F-4D97-AF65-F5344CB8AC3E}">
        <p14:creationId xmlns:p14="http://schemas.microsoft.com/office/powerpoint/2010/main" val="2418225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68D8B93-4DF0-8D5C-F924-4D74178FCEF7}"/>
              </a:ext>
            </a:extLst>
          </p:cNvPr>
          <p:cNvGrpSpPr/>
          <p:nvPr/>
        </p:nvGrpSpPr>
        <p:grpSpPr>
          <a:xfrm>
            <a:off x="1981200" y="568703"/>
            <a:ext cx="2100258" cy="3000367"/>
            <a:chOff x="0" y="0"/>
            <a:chExt cx="2100258" cy="3000367"/>
          </a:xfrm>
        </p:grpSpPr>
        <p:sp>
          <p:nvSpPr>
            <p:cNvPr id="12" name="Arrow: Chevron 11">
              <a:extLst>
                <a:ext uri="{FF2B5EF4-FFF2-40B4-BE49-F238E27FC236}">
                  <a16:creationId xmlns:a16="http://schemas.microsoft.com/office/drawing/2014/main" id="{3CC1E774-EDEC-AB33-67E1-4A8551931F50}"/>
                </a:ext>
              </a:extLst>
            </p:cNvPr>
            <p:cNvSpPr/>
            <p:nvPr/>
          </p:nvSpPr>
          <p:spPr>
            <a:xfrm rot="5400000">
              <a:off x="-450055" y="450055"/>
              <a:ext cx="3000367" cy="2100257"/>
            </a:xfrm>
            <a:prstGeom prst="chevron">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IN"/>
            </a:p>
          </p:txBody>
        </p:sp>
        <p:sp>
          <p:nvSpPr>
            <p:cNvPr id="13" name="Arrow: Chevron 4">
              <a:extLst>
                <a:ext uri="{FF2B5EF4-FFF2-40B4-BE49-F238E27FC236}">
                  <a16:creationId xmlns:a16="http://schemas.microsoft.com/office/drawing/2014/main" id="{919C6825-362C-A785-8F79-4B64657B5D5F}"/>
                </a:ext>
              </a:extLst>
            </p:cNvPr>
            <p:cNvSpPr txBox="1"/>
            <p:nvPr/>
          </p:nvSpPr>
          <p:spPr>
            <a:xfrm>
              <a:off x="1" y="1050129"/>
              <a:ext cx="2100257" cy="9001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Times New Roman" pitchFamily="18" charset="0"/>
                  <a:cs typeface="Times New Roman" pitchFamily="18" charset="0"/>
                </a:rPr>
                <a:t>Soft</a:t>
              </a:r>
            </a:p>
            <a:p>
              <a:pPr marL="0" lvl="0" indent="0" algn="ctr" defTabSz="1066800">
                <a:lnSpc>
                  <a:spcPct val="90000"/>
                </a:lnSpc>
                <a:spcBef>
                  <a:spcPct val="0"/>
                </a:spcBef>
                <a:spcAft>
                  <a:spcPct val="35000"/>
                </a:spcAft>
                <a:buNone/>
              </a:pPr>
              <a:r>
                <a:rPr lang="en-IN" sz="2400" kern="1200" dirty="0">
                  <a:latin typeface="Times New Roman" pitchFamily="18" charset="0"/>
                  <a:cs typeface="Times New Roman" pitchFamily="18" charset="0"/>
                </a:rPr>
                <a:t>Bake</a:t>
              </a:r>
              <a:endParaRPr lang="en-US" sz="2400" kern="1200" dirty="0">
                <a:latin typeface="Times New Roman" pitchFamily="18" charset="0"/>
                <a:cs typeface="Times New Roman" pitchFamily="18" charset="0"/>
              </a:endParaRPr>
            </a:p>
          </p:txBody>
        </p:sp>
      </p:grpSp>
      <p:grpSp>
        <p:nvGrpSpPr>
          <p:cNvPr id="3" name="Group 2">
            <a:extLst>
              <a:ext uri="{FF2B5EF4-FFF2-40B4-BE49-F238E27FC236}">
                <a16:creationId xmlns:a16="http://schemas.microsoft.com/office/drawing/2014/main" id="{DC4484B1-1086-6F3C-672F-3C3EF68C63CB}"/>
              </a:ext>
            </a:extLst>
          </p:cNvPr>
          <p:cNvGrpSpPr/>
          <p:nvPr/>
        </p:nvGrpSpPr>
        <p:grpSpPr>
          <a:xfrm>
            <a:off x="4081458" y="569480"/>
            <a:ext cx="6129342" cy="1950239"/>
            <a:chOff x="2100258" y="777"/>
            <a:chExt cx="6129342" cy="1950239"/>
          </a:xfrm>
        </p:grpSpPr>
        <p:sp>
          <p:nvSpPr>
            <p:cNvPr id="10" name="Rectangle: Top Corners Rounded 9">
              <a:extLst>
                <a:ext uri="{FF2B5EF4-FFF2-40B4-BE49-F238E27FC236}">
                  <a16:creationId xmlns:a16="http://schemas.microsoft.com/office/drawing/2014/main" id="{0B00E441-016F-ABCD-85E0-B1C2DD93C317}"/>
                </a:ext>
              </a:extLst>
            </p:cNvPr>
            <p:cNvSpPr/>
            <p:nvPr/>
          </p:nvSpPr>
          <p:spPr>
            <a:xfrm rot="5400000">
              <a:off x="4189809" y="-2088774"/>
              <a:ext cx="1950239" cy="6129342"/>
            </a:xfrm>
            <a:prstGeom prst="round2SameRect">
              <a:avLst/>
            </a:pr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11" name="Rectangle: Top Corners Rounded 6">
              <a:extLst>
                <a:ext uri="{FF2B5EF4-FFF2-40B4-BE49-F238E27FC236}">
                  <a16:creationId xmlns:a16="http://schemas.microsoft.com/office/drawing/2014/main" id="{A878FC15-ACF0-D078-476D-C0BC65B8FC5E}"/>
                </a:ext>
              </a:extLst>
            </p:cNvPr>
            <p:cNvSpPr txBox="1"/>
            <p:nvPr/>
          </p:nvSpPr>
          <p:spPr>
            <a:xfrm>
              <a:off x="2100258" y="95980"/>
              <a:ext cx="6034139" cy="175983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1430" rIns="11430" bIns="11430" numCol="1" spcCol="1270" anchor="ctr" anchorCtr="0">
              <a:noAutofit/>
            </a:bodyPr>
            <a:lstStyle/>
            <a:p>
              <a:pPr marL="171450" lvl="1" indent="-171450" algn="just" defTabSz="800100">
                <a:lnSpc>
                  <a:spcPct val="90000"/>
                </a:lnSpc>
                <a:spcBef>
                  <a:spcPct val="0"/>
                </a:spcBef>
                <a:spcAft>
                  <a:spcPct val="15000"/>
                </a:spcAft>
                <a:buChar char="•"/>
              </a:pPr>
              <a:r>
                <a:rPr lang="en-IN" sz="1800" kern="1200" dirty="0">
                  <a:latin typeface="Times New Roman" pitchFamily="18" charset="0"/>
                  <a:cs typeface="Times New Roman" pitchFamily="18" charset="0"/>
                </a:rPr>
                <a:t>This is done to vaporize any solvent remaining in the photo resist </a:t>
              </a:r>
              <a:r>
                <a:rPr lang="en-US" sz="1800" kern="1200" dirty="0">
                  <a:latin typeface="Times New Roman" pitchFamily="18" charset="0"/>
                  <a:cs typeface="Times New Roman" pitchFamily="18" charset="0"/>
                </a:rPr>
                <a:t>and to improve the uniformity and adhesion of the resist layer.</a:t>
              </a:r>
            </a:p>
          </p:txBody>
        </p:sp>
      </p:grpSp>
      <p:grpSp>
        <p:nvGrpSpPr>
          <p:cNvPr id="4" name="Group 3">
            <a:extLst>
              <a:ext uri="{FF2B5EF4-FFF2-40B4-BE49-F238E27FC236}">
                <a16:creationId xmlns:a16="http://schemas.microsoft.com/office/drawing/2014/main" id="{D8D63972-734F-1795-176F-CD15393387EE}"/>
              </a:ext>
            </a:extLst>
          </p:cNvPr>
          <p:cNvGrpSpPr/>
          <p:nvPr/>
        </p:nvGrpSpPr>
        <p:grpSpPr>
          <a:xfrm>
            <a:off x="1981200" y="3288930"/>
            <a:ext cx="2100258" cy="3000367"/>
            <a:chOff x="0" y="2720227"/>
            <a:chExt cx="2100258" cy="3000367"/>
          </a:xfrm>
        </p:grpSpPr>
        <p:sp>
          <p:nvSpPr>
            <p:cNvPr id="8" name="Arrow: Chevron 7">
              <a:extLst>
                <a:ext uri="{FF2B5EF4-FFF2-40B4-BE49-F238E27FC236}">
                  <a16:creationId xmlns:a16="http://schemas.microsoft.com/office/drawing/2014/main" id="{7B52C584-888A-95B9-51C1-B54F92E2F357}"/>
                </a:ext>
              </a:extLst>
            </p:cNvPr>
            <p:cNvSpPr/>
            <p:nvPr/>
          </p:nvSpPr>
          <p:spPr>
            <a:xfrm rot="5400000">
              <a:off x="-450055" y="3170282"/>
              <a:ext cx="3000367" cy="2100257"/>
            </a:xfrm>
            <a:prstGeom prst="chevron">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endParaRPr lang="en-IN"/>
            </a:p>
          </p:txBody>
        </p:sp>
        <p:sp>
          <p:nvSpPr>
            <p:cNvPr id="9" name="Arrow: Chevron 8">
              <a:extLst>
                <a:ext uri="{FF2B5EF4-FFF2-40B4-BE49-F238E27FC236}">
                  <a16:creationId xmlns:a16="http://schemas.microsoft.com/office/drawing/2014/main" id="{A8D04452-54FC-8552-DACB-5F2FADA8A1C1}"/>
                </a:ext>
              </a:extLst>
            </p:cNvPr>
            <p:cNvSpPr txBox="1"/>
            <p:nvPr/>
          </p:nvSpPr>
          <p:spPr>
            <a:xfrm>
              <a:off x="1" y="3770356"/>
              <a:ext cx="2100257" cy="9001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Times New Roman" pitchFamily="18" charset="0"/>
                  <a:cs typeface="Times New Roman" pitchFamily="18" charset="0"/>
                </a:rPr>
                <a:t>Mask Alignment &amp; Exposure</a:t>
              </a:r>
              <a:endParaRPr lang="en-US" sz="2400" kern="1200" dirty="0">
                <a:latin typeface="Times New Roman" pitchFamily="18" charset="0"/>
                <a:cs typeface="Times New Roman" pitchFamily="18" charset="0"/>
              </a:endParaRPr>
            </a:p>
          </p:txBody>
        </p:sp>
      </p:grpSp>
      <p:grpSp>
        <p:nvGrpSpPr>
          <p:cNvPr id="5" name="Group 4">
            <a:extLst>
              <a:ext uri="{FF2B5EF4-FFF2-40B4-BE49-F238E27FC236}">
                <a16:creationId xmlns:a16="http://schemas.microsoft.com/office/drawing/2014/main" id="{7EAB6903-1A57-3679-40E7-F28C73E28D76}"/>
              </a:ext>
            </a:extLst>
          </p:cNvPr>
          <p:cNvGrpSpPr/>
          <p:nvPr/>
        </p:nvGrpSpPr>
        <p:grpSpPr>
          <a:xfrm>
            <a:off x="4081458" y="3288929"/>
            <a:ext cx="6129342" cy="1950239"/>
            <a:chOff x="2100258" y="2720226"/>
            <a:chExt cx="6129342" cy="1950239"/>
          </a:xfrm>
        </p:grpSpPr>
        <p:sp>
          <p:nvSpPr>
            <p:cNvPr id="6" name="Rectangle: Top Corners Rounded 5">
              <a:extLst>
                <a:ext uri="{FF2B5EF4-FFF2-40B4-BE49-F238E27FC236}">
                  <a16:creationId xmlns:a16="http://schemas.microsoft.com/office/drawing/2014/main" id="{50C0DBF5-CEE4-41EC-A64D-4D4D02E8D2C0}"/>
                </a:ext>
              </a:extLst>
            </p:cNvPr>
            <p:cNvSpPr/>
            <p:nvPr/>
          </p:nvSpPr>
          <p:spPr>
            <a:xfrm rot="5400000">
              <a:off x="4189809" y="630675"/>
              <a:ext cx="1950239" cy="6129342"/>
            </a:xfrm>
            <a:prstGeom prst="round2SameRect">
              <a:avLst/>
            </a:pr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7" name="Rectangle: Top Corners Rounded 10">
              <a:extLst>
                <a:ext uri="{FF2B5EF4-FFF2-40B4-BE49-F238E27FC236}">
                  <a16:creationId xmlns:a16="http://schemas.microsoft.com/office/drawing/2014/main" id="{A59B0FFE-62FE-09A5-2722-E52A7F63B67C}"/>
                </a:ext>
              </a:extLst>
            </p:cNvPr>
            <p:cNvSpPr txBox="1"/>
            <p:nvPr/>
          </p:nvSpPr>
          <p:spPr>
            <a:xfrm>
              <a:off x="2100258" y="2815430"/>
              <a:ext cx="6034139" cy="175983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1430" rIns="11430" bIns="11430" numCol="1" spcCol="1270" anchor="ctr" anchorCtr="0">
              <a:noAutofit/>
            </a:bodyPr>
            <a:lstStyle/>
            <a:p>
              <a:pPr marL="171450" lvl="1" indent="-171450" algn="just" defTabSz="800100">
                <a:lnSpc>
                  <a:spcPct val="90000"/>
                </a:lnSpc>
                <a:spcBef>
                  <a:spcPct val="0"/>
                </a:spcBef>
                <a:spcAft>
                  <a:spcPct val="15000"/>
                </a:spcAft>
                <a:buChar char="•"/>
              </a:pPr>
              <a:r>
                <a:rPr lang="en-US" sz="1800" kern="1200" dirty="0">
                  <a:latin typeface="Times New Roman" pitchFamily="18" charset="0"/>
                  <a:cs typeface="Times New Roman" pitchFamily="18" charset="0"/>
                </a:rPr>
                <a:t>The photoresist-coated substrate is aligned with a photomask, which contains the desired pattern to be transferred. </a:t>
              </a:r>
            </a:p>
            <a:p>
              <a:pPr marL="171450" lvl="1" indent="-171450" algn="just" defTabSz="800100">
                <a:lnSpc>
                  <a:spcPct val="90000"/>
                </a:lnSpc>
                <a:spcBef>
                  <a:spcPct val="0"/>
                </a:spcBef>
                <a:spcAft>
                  <a:spcPct val="15000"/>
                </a:spcAft>
                <a:buChar char="•"/>
              </a:pPr>
              <a:r>
                <a:rPr lang="en-US" sz="1800" kern="1200" dirty="0">
                  <a:latin typeface="Times New Roman" pitchFamily="18" charset="0"/>
                  <a:cs typeface="Times New Roman" pitchFamily="18" charset="0"/>
                </a:rPr>
                <a:t> The substrate is exposed to ultraviolet (UV) light through the photomask. The UV light passes through the transparent areas of the mask, exposing the corresponding regions of the photoresist.</a:t>
              </a:r>
            </a:p>
          </p:txBody>
        </p:sp>
      </p:grpSp>
    </p:spTree>
    <p:extLst>
      <p:ext uri="{BB962C8B-B14F-4D97-AF65-F5344CB8AC3E}">
        <p14:creationId xmlns:p14="http://schemas.microsoft.com/office/powerpoint/2010/main" val="1764394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1B0671D-D865-BB0C-5B2B-E45F2AE186D9}"/>
              </a:ext>
            </a:extLst>
          </p:cNvPr>
          <p:cNvGrpSpPr/>
          <p:nvPr/>
        </p:nvGrpSpPr>
        <p:grpSpPr>
          <a:xfrm>
            <a:off x="1981200" y="500649"/>
            <a:ext cx="1455182" cy="2078830"/>
            <a:chOff x="0" y="3773"/>
            <a:chExt cx="1455182" cy="2078830"/>
          </a:xfrm>
        </p:grpSpPr>
        <p:sp>
          <p:nvSpPr>
            <p:cNvPr id="18" name="Arrow: Chevron 17">
              <a:extLst>
                <a:ext uri="{FF2B5EF4-FFF2-40B4-BE49-F238E27FC236}">
                  <a16:creationId xmlns:a16="http://schemas.microsoft.com/office/drawing/2014/main" id="{E79B134E-5A83-9951-14B1-BD6FA9376D2B}"/>
                </a:ext>
              </a:extLst>
            </p:cNvPr>
            <p:cNvSpPr/>
            <p:nvPr/>
          </p:nvSpPr>
          <p:spPr>
            <a:xfrm rot="5400000">
              <a:off x="-311824" y="315597"/>
              <a:ext cx="2078830" cy="1455181"/>
            </a:xfrm>
            <a:prstGeom prst="chevron">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IN"/>
            </a:p>
          </p:txBody>
        </p:sp>
        <p:sp>
          <p:nvSpPr>
            <p:cNvPr id="19" name="Arrow: Chevron 4">
              <a:extLst>
                <a:ext uri="{FF2B5EF4-FFF2-40B4-BE49-F238E27FC236}">
                  <a16:creationId xmlns:a16="http://schemas.microsoft.com/office/drawing/2014/main" id="{1208F209-04A3-F57A-D497-AC07B44B15EB}"/>
                </a:ext>
              </a:extLst>
            </p:cNvPr>
            <p:cNvSpPr txBox="1"/>
            <p:nvPr/>
          </p:nvSpPr>
          <p:spPr>
            <a:xfrm>
              <a:off x="1" y="731364"/>
              <a:ext cx="1455181" cy="6236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itchFamily="18" charset="0"/>
                  <a:cs typeface="Times New Roman" pitchFamily="18" charset="0"/>
                </a:rPr>
                <a:t>Post Exposure Bake</a:t>
              </a:r>
            </a:p>
          </p:txBody>
        </p:sp>
      </p:grpSp>
      <p:grpSp>
        <p:nvGrpSpPr>
          <p:cNvPr id="3" name="Group 2">
            <a:extLst>
              <a:ext uri="{FF2B5EF4-FFF2-40B4-BE49-F238E27FC236}">
                <a16:creationId xmlns:a16="http://schemas.microsoft.com/office/drawing/2014/main" id="{ADCD041C-C615-0B80-177E-B05B645FC3B2}"/>
              </a:ext>
            </a:extLst>
          </p:cNvPr>
          <p:cNvGrpSpPr/>
          <p:nvPr/>
        </p:nvGrpSpPr>
        <p:grpSpPr>
          <a:xfrm>
            <a:off x="3436381" y="500649"/>
            <a:ext cx="6774418" cy="1351239"/>
            <a:chOff x="1455181" y="3773"/>
            <a:chExt cx="6774418" cy="1351239"/>
          </a:xfrm>
        </p:grpSpPr>
        <p:sp>
          <p:nvSpPr>
            <p:cNvPr id="16" name="Rectangle: Top Corners Rounded 15">
              <a:extLst>
                <a:ext uri="{FF2B5EF4-FFF2-40B4-BE49-F238E27FC236}">
                  <a16:creationId xmlns:a16="http://schemas.microsoft.com/office/drawing/2014/main" id="{BC2031DA-2F15-FFBE-CB38-7BB41B1EF819}"/>
                </a:ext>
              </a:extLst>
            </p:cNvPr>
            <p:cNvSpPr/>
            <p:nvPr/>
          </p:nvSpPr>
          <p:spPr>
            <a:xfrm rot="5400000">
              <a:off x="4166770" y="-2707816"/>
              <a:ext cx="1351239" cy="6774418"/>
            </a:xfrm>
            <a:prstGeom prst="round2SameRect">
              <a:avLst/>
            </a:pr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17" name="Rectangle: Top Corners Rounded 6">
              <a:extLst>
                <a:ext uri="{FF2B5EF4-FFF2-40B4-BE49-F238E27FC236}">
                  <a16:creationId xmlns:a16="http://schemas.microsoft.com/office/drawing/2014/main" id="{E10EA3C8-2E72-D284-CD24-A47C89C72EC6}"/>
                </a:ext>
              </a:extLst>
            </p:cNvPr>
            <p:cNvSpPr txBox="1"/>
            <p:nvPr/>
          </p:nvSpPr>
          <p:spPr>
            <a:xfrm>
              <a:off x="1455181" y="69735"/>
              <a:ext cx="6708456" cy="121931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1430" rIns="11430" bIns="11430" numCol="1" spcCol="1270" anchor="ctr" anchorCtr="0">
              <a:noAutofit/>
            </a:bodyPr>
            <a:lstStyle/>
            <a:p>
              <a:pPr marL="171450" lvl="1" indent="-171450" algn="just" defTabSz="800100">
                <a:lnSpc>
                  <a:spcPct val="90000"/>
                </a:lnSpc>
                <a:spcBef>
                  <a:spcPct val="0"/>
                </a:spcBef>
                <a:spcAft>
                  <a:spcPct val="15000"/>
                </a:spcAft>
                <a:buChar char="•"/>
              </a:pPr>
              <a:r>
                <a:rPr lang="en-US" sz="1800" kern="1200" dirty="0">
                  <a:latin typeface="Times New Roman" pitchFamily="18" charset="0"/>
                  <a:cs typeface="Times New Roman" pitchFamily="18" charset="0"/>
                </a:rPr>
                <a:t>The exposed substrate is subjected to a post-exposure bake process. This step enhances the chemical reactions in the photoresist and helps to define the desired pattern.</a:t>
              </a:r>
            </a:p>
          </p:txBody>
        </p:sp>
      </p:grpSp>
      <p:grpSp>
        <p:nvGrpSpPr>
          <p:cNvPr id="4" name="Group 3">
            <a:extLst>
              <a:ext uri="{FF2B5EF4-FFF2-40B4-BE49-F238E27FC236}">
                <a16:creationId xmlns:a16="http://schemas.microsoft.com/office/drawing/2014/main" id="{95F3277A-8A9F-227C-43C0-33CF387358E8}"/>
              </a:ext>
            </a:extLst>
          </p:cNvPr>
          <p:cNvGrpSpPr/>
          <p:nvPr/>
        </p:nvGrpSpPr>
        <p:grpSpPr>
          <a:xfrm>
            <a:off x="1981200" y="2389585"/>
            <a:ext cx="1455182" cy="2078830"/>
            <a:chOff x="0" y="1892709"/>
            <a:chExt cx="1455182" cy="2078830"/>
          </a:xfrm>
        </p:grpSpPr>
        <p:sp>
          <p:nvSpPr>
            <p:cNvPr id="14" name="Arrow: Chevron 13">
              <a:extLst>
                <a:ext uri="{FF2B5EF4-FFF2-40B4-BE49-F238E27FC236}">
                  <a16:creationId xmlns:a16="http://schemas.microsoft.com/office/drawing/2014/main" id="{D223FD8E-D5DC-D8CA-AC22-6E218F274B7B}"/>
                </a:ext>
              </a:extLst>
            </p:cNvPr>
            <p:cNvSpPr/>
            <p:nvPr/>
          </p:nvSpPr>
          <p:spPr>
            <a:xfrm rot="5400000">
              <a:off x="-311824" y="2204533"/>
              <a:ext cx="2078830" cy="1455181"/>
            </a:xfrm>
            <a:prstGeom prst="chevron">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endParaRPr lang="en-IN"/>
            </a:p>
          </p:txBody>
        </p:sp>
        <p:sp>
          <p:nvSpPr>
            <p:cNvPr id="15" name="Arrow: Chevron 8">
              <a:extLst>
                <a:ext uri="{FF2B5EF4-FFF2-40B4-BE49-F238E27FC236}">
                  <a16:creationId xmlns:a16="http://schemas.microsoft.com/office/drawing/2014/main" id="{FBC0FB1A-AB47-6ECF-BDEA-EE3D0353E132}"/>
                </a:ext>
              </a:extLst>
            </p:cNvPr>
            <p:cNvSpPr txBox="1"/>
            <p:nvPr/>
          </p:nvSpPr>
          <p:spPr>
            <a:xfrm>
              <a:off x="1" y="2620300"/>
              <a:ext cx="1455181" cy="6236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itchFamily="18" charset="0"/>
                  <a:cs typeface="Times New Roman" pitchFamily="18" charset="0"/>
                </a:rPr>
                <a:t>Development</a:t>
              </a:r>
            </a:p>
          </p:txBody>
        </p:sp>
      </p:grpSp>
      <p:grpSp>
        <p:nvGrpSpPr>
          <p:cNvPr id="5" name="Group 4">
            <a:extLst>
              <a:ext uri="{FF2B5EF4-FFF2-40B4-BE49-F238E27FC236}">
                <a16:creationId xmlns:a16="http://schemas.microsoft.com/office/drawing/2014/main" id="{2E9EB146-57BB-1941-B580-E0A3948E6596}"/>
              </a:ext>
            </a:extLst>
          </p:cNvPr>
          <p:cNvGrpSpPr/>
          <p:nvPr/>
        </p:nvGrpSpPr>
        <p:grpSpPr>
          <a:xfrm>
            <a:off x="3436381" y="2389585"/>
            <a:ext cx="6774418" cy="1351239"/>
            <a:chOff x="1455181" y="1892709"/>
            <a:chExt cx="6774418" cy="1351239"/>
          </a:xfrm>
        </p:grpSpPr>
        <p:sp>
          <p:nvSpPr>
            <p:cNvPr id="12" name="Rectangle: Top Corners Rounded 11">
              <a:extLst>
                <a:ext uri="{FF2B5EF4-FFF2-40B4-BE49-F238E27FC236}">
                  <a16:creationId xmlns:a16="http://schemas.microsoft.com/office/drawing/2014/main" id="{8136872E-A070-088B-F9F0-6B05D509447D}"/>
                </a:ext>
              </a:extLst>
            </p:cNvPr>
            <p:cNvSpPr/>
            <p:nvPr/>
          </p:nvSpPr>
          <p:spPr>
            <a:xfrm rot="5400000">
              <a:off x="4166770" y="-818880"/>
              <a:ext cx="1351239" cy="6774418"/>
            </a:xfrm>
            <a:prstGeom prst="round2SameRect">
              <a:avLst/>
            </a:pr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13" name="Rectangle: Top Corners Rounded 10">
              <a:extLst>
                <a:ext uri="{FF2B5EF4-FFF2-40B4-BE49-F238E27FC236}">
                  <a16:creationId xmlns:a16="http://schemas.microsoft.com/office/drawing/2014/main" id="{CF878C93-33ED-00E6-8433-3821FA368D2E}"/>
                </a:ext>
              </a:extLst>
            </p:cNvPr>
            <p:cNvSpPr txBox="1"/>
            <p:nvPr/>
          </p:nvSpPr>
          <p:spPr>
            <a:xfrm>
              <a:off x="1455181" y="1958671"/>
              <a:ext cx="6708456" cy="121931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1430" rIns="11430" bIns="11430" numCol="1" spcCol="1270" anchor="ctr" anchorCtr="0">
              <a:noAutofit/>
            </a:bodyPr>
            <a:lstStyle/>
            <a:p>
              <a:pPr marL="171450" lvl="1" indent="-171450" algn="just" defTabSz="800100">
                <a:lnSpc>
                  <a:spcPct val="90000"/>
                </a:lnSpc>
                <a:spcBef>
                  <a:spcPct val="0"/>
                </a:spcBef>
                <a:spcAft>
                  <a:spcPct val="15000"/>
                </a:spcAft>
                <a:buChar char="•"/>
              </a:pPr>
              <a:r>
                <a:rPr lang="en-US" sz="1800" kern="1200" dirty="0">
                  <a:latin typeface="Times New Roman" pitchFamily="18" charset="0"/>
                  <a:cs typeface="Times New Roman" pitchFamily="18" charset="0"/>
                </a:rPr>
                <a:t>The substrate is immersed in a developer solution that selectively removes the exposed regions of the photoresist.</a:t>
              </a:r>
            </a:p>
            <a:p>
              <a:pPr marL="171450" lvl="1" indent="-171450" algn="just" defTabSz="800100">
                <a:lnSpc>
                  <a:spcPct val="90000"/>
                </a:lnSpc>
                <a:spcBef>
                  <a:spcPct val="0"/>
                </a:spcBef>
                <a:spcAft>
                  <a:spcPct val="15000"/>
                </a:spcAft>
                <a:buChar char="•"/>
              </a:pPr>
              <a:r>
                <a:rPr lang="en-US" sz="1800" kern="1200" dirty="0">
                  <a:latin typeface="Times New Roman" pitchFamily="18" charset="0"/>
                  <a:cs typeface="Times New Roman" pitchFamily="18" charset="0"/>
                </a:rPr>
                <a:t>The substrate is rinsed with a solvent, such as DI water, to remove any remaining developer solution and photoresist residues.</a:t>
              </a:r>
            </a:p>
          </p:txBody>
        </p:sp>
      </p:grpSp>
      <p:grpSp>
        <p:nvGrpSpPr>
          <p:cNvPr id="6" name="Group 5">
            <a:extLst>
              <a:ext uri="{FF2B5EF4-FFF2-40B4-BE49-F238E27FC236}">
                <a16:creationId xmlns:a16="http://schemas.microsoft.com/office/drawing/2014/main" id="{E9057E5F-4ED7-E32E-04A4-A7DBB80DEDF9}"/>
              </a:ext>
            </a:extLst>
          </p:cNvPr>
          <p:cNvGrpSpPr/>
          <p:nvPr/>
        </p:nvGrpSpPr>
        <p:grpSpPr>
          <a:xfrm>
            <a:off x="1981200" y="4278521"/>
            <a:ext cx="1455182" cy="2078830"/>
            <a:chOff x="0" y="3781645"/>
            <a:chExt cx="1455182" cy="2078830"/>
          </a:xfrm>
        </p:grpSpPr>
        <p:sp>
          <p:nvSpPr>
            <p:cNvPr id="10" name="Arrow: Chevron 9">
              <a:extLst>
                <a:ext uri="{FF2B5EF4-FFF2-40B4-BE49-F238E27FC236}">
                  <a16:creationId xmlns:a16="http://schemas.microsoft.com/office/drawing/2014/main" id="{228DEF4D-762B-1BC8-DCDA-2980E9E8540E}"/>
                </a:ext>
              </a:extLst>
            </p:cNvPr>
            <p:cNvSpPr/>
            <p:nvPr/>
          </p:nvSpPr>
          <p:spPr>
            <a:xfrm rot="5400000">
              <a:off x="-311824" y="4093469"/>
              <a:ext cx="2078830" cy="1455181"/>
            </a:xfrm>
            <a:prstGeom prst="chevron">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lstStyle/>
            <a:p>
              <a:endParaRPr lang="en-IN"/>
            </a:p>
          </p:txBody>
        </p:sp>
        <p:sp>
          <p:nvSpPr>
            <p:cNvPr id="11" name="Arrow: Chevron 12">
              <a:extLst>
                <a:ext uri="{FF2B5EF4-FFF2-40B4-BE49-F238E27FC236}">
                  <a16:creationId xmlns:a16="http://schemas.microsoft.com/office/drawing/2014/main" id="{ABF132DF-0ACC-5B0F-2472-0F724390B811}"/>
                </a:ext>
              </a:extLst>
            </p:cNvPr>
            <p:cNvSpPr txBox="1"/>
            <p:nvPr/>
          </p:nvSpPr>
          <p:spPr>
            <a:xfrm>
              <a:off x="1" y="4509236"/>
              <a:ext cx="1455181" cy="6236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Times New Roman" pitchFamily="18" charset="0"/>
                  <a:cs typeface="Times New Roman" pitchFamily="18" charset="0"/>
                </a:rPr>
                <a:t>Hard</a:t>
              </a:r>
              <a:r>
                <a:rPr lang="en-IN" sz="1800" kern="1200" dirty="0"/>
                <a:t> </a:t>
              </a:r>
              <a:r>
                <a:rPr lang="en-IN" sz="1800" kern="1200" dirty="0">
                  <a:latin typeface="Times New Roman" pitchFamily="18" charset="0"/>
                  <a:cs typeface="Times New Roman" pitchFamily="18" charset="0"/>
                </a:rPr>
                <a:t>Bake</a:t>
              </a:r>
            </a:p>
            <a:p>
              <a:pPr marL="0" lvl="0" indent="0" algn="ctr" defTabSz="800100">
                <a:lnSpc>
                  <a:spcPct val="90000"/>
                </a:lnSpc>
                <a:spcBef>
                  <a:spcPct val="0"/>
                </a:spcBef>
                <a:spcAft>
                  <a:spcPct val="35000"/>
                </a:spcAft>
                <a:buNone/>
              </a:pPr>
              <a:r>
                <a:rPr lang="en-IN" sz="1800" kern="1200" dirty="0">
                  <a:latin typeface="Times New Roman" pitchFamily="18" charset="0"/>
                  <a:cs typeface="Times New Roman" pitchFamily="18" charset="0"/>
                </a:rPr>
                <a:t>(optional)</a:t>
              </a:r>
              <a:endParaRPr lang="en-US" sz="1800" kern="1200" dirty="0">
                <a:latin typeface="Times New Roman" pitchFamily="18" charset="0"/>
                <a:cs typeface="Times New Roman" pitchFamily="18" charset="0"/>
              </a:endParaRPr>
            </a:p>
          </p:txBody>
        </p:sp>
      </p:grpSp>
      <p:grpSp>
        <p:nvGrpSpPr>
          <p:cNvPr id="7" name="Group 6">
            <a:extLst>
              <a:ext uri="{FF2B5EF4-FFF2-40B4-BE49-F238E27FC236}">
                <a16:creationId xmlns:a16="http://schemas.microsoft.com/office/drawing/2014/main" id="{78765185-47D5-069B-A431-78A05AD0A235}"/>
              </a:ext>
            </a:extLst>
          </p:cNvPr>
          <p:cNvGrpSpPr/>
          <p:nvPr/>
        </p:nvGrpSpPr>
        <p:grpSpPr>
          <a:xfrm>
            <a:off x="3436381" y="4278519"/>
            <a:ext cx="6774418" cy="1351239"/>
            <a:chOff x="1455181" y="3781643"/>
            <a:chExt cx="6774418" cy="1351239"/>
          </a:xfrm>
        </p:grpSpPr>
        <p:sp>
          <p:nvSpPr>
            <p:cNvPr id="8" name="Rectangle: Top Corners Rounded 7">
              <a:extLst>
                <a:ext uri="{FF2B5EF4-FFF2-40B4-BE49-F238E27FC236}">
                  <a16:creationId xmlns:a16="http://schemas.microsoft.com/office/drawing/2014/main" id="{CF51BBFB-B897-5FE6-1D0C-96C7E59E266C}"/>
                </a:ext>
              </a:extLst>
            </p:cNvPr>
            <p:cNvSpPr/>
            <p:nvPr/>
          </p:nvSpPr>
          <p:spPr>
            <a:xfrm rot="5400000">
              <a:off x="4166770" y="1070054"/>
              <a:ext cx="1351239" cy="6774418"/>
            </a:xfrm>
            <a:prstGeom prst="round2SameRect">
              <a:avLst/>
            </a:prstGeom>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9" name="Rectangle: Top Corners Rounded 14">
              <a:extLst>
                <a:ext uri="{FF2B5EF4-FFF2-40B4-BE49-F238E27FC236}">
                  <a16:creationId xmlns:a16="http://schemas.microsoft.com/office/drawing/2014/main" id="{3CBD6B1F-212D-6EC4-A17E-0ADFBE788FB4}"/>
                </a:ext>
              </a:extLst>
            </p:cNvPr>
            <p:cNvSpPr txBox="1"/>
            <p:nvPr/>
          </p:nvSpPr>
          <p:spPr>
            <a:xfrm>
              <a:off x="1455181" y="3847605"/>
              <a:ext cx="6708456" cy="121931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1430" rIns="11430" bIns="11430" numCol="1" spcCol="1270" anchor="ctr" anchorCtr="0">
              <a:noAutofit/>
            </a:bodyPr>
            <a:lstStyle/>
            <a:p>
              <a:pPr marL="171450" lvl="1" indent="-171450" algn="just" defTabSz="800100">
                <a:lnSpc>
                  <a:spcPct val="90000"/>
                </a:lnSpc>
                <a:spcBef>
                  <a:spcPct val="0"/>
                </a:spcBef>
                <a:spcAft>
                  <a:spcPct val="15000"/>
                </a:spcAft>
                <a:buChar char="•"/>
              </a:pPr>
              <a:r>
                <a:rPr lang="en-US" sz="1800" kern="1200" dirty="0">
                  <a:latin typeface="Times New Roman" pitchFamily="18" charset="0"/>
                  <a:cs typeface="Times New Roman" pitchFamily="18" charset="0"/>
                </a:rPr>
                <a:t> also known as post development bake.</a:t>
              </a:r>
            </a:p>
            <a:p>
              <a:pPr marL="171450" lvl="1" indent="-171450" algn="just" defTabSz="800100">
                <a:lnSpc>
                  <a:spcPct val="90000"/>
                </a:lnSpc>
                <a:spcBef>
                  <a:spcPct val="0"/>
                </a:spcBef>
                <a:spcAft>
                  <a:spcPct val="15000"/>
                </a:spcAft>
                <a:buChar char="•"/>
              </a:pPr>
              <a:r>
                <a:rPr lang="en-IN" sz="1800" kern="1200" dirty="0">
                  <a:latin typeface="Times New Roman" pitchFamily="18" charset="0"/>
                  <a:cs typeface="Times New Roman" pitchFamily="18" charset="0"/>
                </a:rPr>
                <a:t>This is done to harden the photo resist and improve its adhesion to the substrate for further processes like diffusion and ion implantation.</a:t>
              </a:r>
              <a:endParaRPr lang="en-US" sz="1800" kern="1200" dirty="0">
                <a:latin typeface="Times New Roman" pitchFamily="18" charset="0"/>
                <a:cs typeface="Times New Roman" pitchFamily="18" charset="0"/>
              </a:endParaRPr>
            </a:p>
          </p:txBody>
        </p:sp>
      </p:grpSp>
    </p:spTree>
    <p:extLst>
      <p:ext uri="{BB962C8B-B14F-4D97-AF65-F5344CB8AC3E}">
        <p14:creationId xmlns:p14="http://schemas.microsoft.com/office/powerpoint/2010/main" val="682129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E60A1-2811-0448-CB5A-1A4E6F47116C}"/>
              </a:ext>
            </a:extLst>
          </p:cNvPr>
          <p:cNvSpPr>
            <a:spLocks noGrp="1"/>
          </p:cNvSpPr>
          <p:nvPr>
            <p:ph type="title"/>
          </p:nvPr>
        </p:nvSpPr>
        <p:spPr/>
        <p:txBody>
          <a:bodyPr/>
          <a:lstStyle/>
          <a:p>
            <a:pPr algn="ctr"/>
            <a:r>
              <a:rPr lang="en-IN" dirty="0"/>
              <a:t>PHOTORESISTS </a:t>
            </a:r>
          </a:p>
        </p:txBody>
      </p:sp>
      <p:sp>
        <p:nvSpPr>
          <p:cNvPr id="3" name="Content Placeholder 2">
            <a:extLst>
              <a:ext uri="{FF2B5EF4-FFF2-40B4-BE49-F238E27FC236}">
                <a16:creationId xmlns:a16="http://schemas.microsoft.com/office/drawing/2014/main" id="{E723D49C-C2F8-3539-95BB-AD194B663E80}"/>
              </a:ext>
            </a:extLst>
          </p:cNvPr>
          <p:cNvSpPr>
            <a:spLocks noGrp="1"/>
          </p:cNvSpPr>
          <p:nvPr>
            <p:ph idx="1"/>
          </p:nvPr>
        </p:nvSpPr>
        <p:spPr/>
        <p:txBody>
          <a:bodyPr/>
          <a:lstStyle/>
          <a:p>
            <a:pPr algn="just">
              <a:lnSpc>
                <a:spcPct val="150000"/>
              </a:lnSpc>
            </a:pPr>
            <a:r>
              <a:rPr lang="en-US" sz="2000" dirty="0">
                <a:latin typeface="Times New Roman" pitchFamily="18" charset="0"/>
                <a:cs typeface="Times New Roman" pitchFamily="18" charset="0"/>
              </a:rPr>
              <a:t>The word Photoresist comes from the combination of photosensitive and acid resistant, i.e. a photoresist can be photographically patterned and will stand up to acid etch, enabling patterned etching. </a:t>
            </a:r>
          </a:p>
          <a:p>
            <a:pPr algn="just">
              <a:lnSpc>
                <a:spcPct val="150000"/>
              </a:lnSpc>
            </a:pPr>
            <a:r>
              <a:rPr lang="en-IN" sz="2000" dirty="0">
                <a:latin typeface="Times New Roman" pitchFamily="18" charset="0"/>
                <a:cs typeface="Times New Roman" pitchFamily="18" charset="0"/>
              </a:rPr>
              <a:t>They serve two important functions:</a:t>
            </a:r>
          </a:p>
          <a:p>
            <a:pPr marL="624078" indent="-514350" algn="just">
              <a:lnSpc>
                <a:spcPct val="150000"/>
              </a:lnSpc>
              <a:buFont typeface="+mj-lt"/>
              <a:buAutoNum type="arabicPeriod"/>
            </a:pPr>
            <a:r>
              <a:rPr lang="en-IN" sz="2000" dirty="0">
                <a:latin typeface="Times New Roman" pitchFamily="18" charset="0"/>
                <a:cs typeface="Times New Roman" pitchFamily="18" charset="0"/>
              </a:rPr>
              <a:t>Transferring the pattern from the mask onto the wafer.</a:t>
            </a:r>
          </a:p>
          <a:p>
            <a:pPr marL="624078" indent="-514350" algn="just">
              <a:lnSpc>
                <a:spcPct val="150000"/>
              </a:lnSpc>
              <a:buFont typeface="+mj-lt"/>
              <a:buAutoNum type="arabicPeriod"/>
            </a:pPr>
            <a:r>
              <a:rPr lang="en-IN" sz="2000" dirty="0">
                <a:latin typeface="Times New Roman" pitchFamily="18" charset="0"/>
                <a:cs typeface="Times New Roman" pitchFamily="18" charset="0"/>
              </a:rPr>
              <a:t>Protecting the underlying substrate in subsequent processes.</a:t>
            </a:r>
            <a:endParaRPr lang="en-US" sz="2000" dirty="0">
              <a:latin typeface="Times New Roman" pitchFamily="18" charset="0"/>
              <a:cs typeface="Times New Roman" pitchFamily="18" charset="0"/>
            </a:endParaRPr>
          </a:p>
          <a:p>
            <a:pPr algn="just"/>
            <a:endParaRPr lang="en-IN" dirty="0"/>
          </a:p>
        </p:txBody>
      </p:sp>
    </p:spTree>
    <p:extLst>
      <p:ext uri="{BB962C8B-B14F-4D97-AF65-F5344CB8AC3E}">
        <p14:creationId xmlns:p14="http://schemas.microsoft.com/office/powerpoint/2010/main" val="1101032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8196-D39F-CDAF-68D2-32373A8739BF}"/>
              </a:ext>
            </a:extLst>
          </p:cNvPr>
          <p:cNvSpPr>
            <a:spLocks noGrp="1"/>
          </p:cNvSpPr>
          <p:nvPr>
            <p:ph type="title"/>
          </p:nvPr>
        </p:nvSpPr>
        <p:spPr/>
        <p:txBody>
          <a:bodyPr/>
          <a:lstStyle/>
          <a:p>
            <a:pPr algn="ctr"/>
            <a:r>
              <a:rPr lang="en-IN" dirty="0"/>
              <a:t>TYPES OF PHOTORESISTS</a:t>
            </a:r>
          </a:p>
        </p:txBody>
      </p:sp>
      <p:sp>
        <p:nvSpPr>
          <p:cNvPr id="3" name="Content Placeholder 2">
            <a:extLst>
              <a:ext uri="{FF2B5EF4-FFF2-40B4-BE49-F238E27FC236}">
                <a16:creationId xmlns:a16="http://schemas.microsoft.com/office/drawing/2014/main" id="{039440A9-391F-B61D-167C-964CDD9FD5B8}"/>
              </a:ext>
            </a:extLst>
          </p:cNvPr>
          <p:cNvSpPr>
            <a:spLocks noGrp="1"/>
          </p:cNvSpPr>
          <p:nvPr>
            <p:ph idx="1"/>
          </p:nvPr>
        </p:nvSpPr>
        <p:spPr>
          <a:xfrm>
            <a:off x="1202919" y="2011680"/>
            <a:ext cx="5281857" cy="4454434"/>
          </a:xfrm>
        </p:spPr>
        <p:txBody>
          <a:bodyPr/>
          <a:lstStyle/>
          <a:p>
            <a:pPr>
              <a:lnSpc>
                <a:spcPct val="150000"/>
              </a:lnSpc>
              <a:buNone/>
            </a:pPr>
            <a:r>
              <a:rPr lang="en-IN" sz="2000" dirty="0">
                <a:latin typeface="Times New Roman" pitchFamily="18" charset="0"/>
                <a:cs typeface="Times New Roman" pitchFamily="18" charset="0"/>
              </a:rPr>
              <a:t>There are two types of Photo resist:</a:t>
            </a:r>
          </a:p>
          <a:p>
            <a:pPr marL="624078" indent="-514350" algn="just">
              <a:lnSpc>
                <a:spcPct val="150000"/>
              </a:lnSpc>
              <a:buAutoNum type="arabicPeriod"/>
            </a:pPr>
            <a:r>
              <a:rPr lang="en-IN" sz="2000" dirty="0">
                <a:latin typeface="Times New Roman" pitchFamily="18" charset="0"/>
                <a:cs typeface="Times New Roman" pitchFamily="18" charset="0"/>
              </a:rPr>
              <a:t>Positive photoresist: The section which gets more exposed to light becomes soluble in developer solution. </a:t>
            </a:r>
          </a:p>
          <a:p>
            <a:pPr marL="624078" indent="-514350" algn="just">
              <a:lnSpc>
                <a:spcPct val="150000"/>
              </a:lnSpc>
              <a:buFont typeface="+mj-lt"/>
              <a:buAutoNum type="arabicPeriod"/>
            </a:pPr>
            <a:r>
              <a:rPr lang="en-IN" sz="2000" dirty="0">
                <a:latin typeface="Times New Roman" pitchFamily="18" charset="0"/>
                <a:cs typeface="Times New Roman" pitchFamily="18" charset="0"/>
              </a:rPr>
              <a:t>Negative photoresist: The solution which on exposure to light becomes insoluble in developer solution</a:t>
            </a:r>
            <a:endParaRPr lang="en-US" sz="2000" dirty="0">
              <a:latin typeface="Times New Roman" pitchFamily="18" charset="0"/>
              <a:cs typeface="Times New Roman" pitchFamily="18" charset="0"/>
            </a:endParaRPr>
          </a:p>
          <a:p>
            <a:endParaRPr lang="en-IN" dirty="0"/>
          </a:p>
        </p:txBody>
      </p:sp>
      <p:pic>
        <p:nvPicPr>
          <p:cNvPr id="4" name="Picture 3">
            <a:extLst>
              <a:ext uri="{FF2B5EF4-FFF2-40B4-BE49-F238E27FC236}">
                <a16:creationId xmlns:a16="http://schemas.microsoft.com/office/drawing/2014/main" id="{928C21A4-79D2-C3E9-DAC1-D2E7AD2D6575}"/>
              </a:ext>
            </a:extLst>
          </p:cNvPr>
          <p:cNvPicPr/>
          <p:nvPr/>
        </p:nvPicPr>
        <p:blipFill rotWithShape="1">
          <a:blip r:embed="rId2" cstate="print">
            <a:extLst>
              <a:ext uri="{28A0092B-C50C-407E-A947-70E740481C1C}">
                <a14:useLocalDpi xmlns:a14="http://schemas.microsoft.com/office/drawing/2010/main" val="0"/>
              </a:ext>
            </a:extLst>
          </a:blip>
          <a:srcRect l="12158" t="28560" r="12596" b="10980"/>
          <a:stretch/>
        </p:blipFill>
        <p:spPr bwMode="auto">
          <a:xfrm>
            <a:off x="7021415" y="2453951"/>
            <a:ext cx="4786346" cy="292981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65223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95424-0AC2-3ADF-0698-8BE32DAC6643}"/>
              </a:ext>
            </a:extLst>
          </p:cNvPr>
          <p:cNvSpPr>
            <a:spLocks noGrp="1"/>
          </p:cNvSpPr>
          <p:nvPr>
            <p:ph type="title"/>
          </p:nvPr>
        </p:nvSpPr>
        <p:spPr/>
        <p:txBody>
          <a:bodyPr/>
          <a:lstStyle/>
          <a:p>
            <a:pPr algn="ctr"/>
            <a:r>
              <a:rPr lang="en-IN" dirty="0"/>
              <a:t>ION Implantation</a:t>
            </a:r>
          </a:p>
        </p:txBody>
      </p:sp>
      <p:sp>
        <p:nvSpPr>
          <p:cNvPr id="3" name="Content Placeholder 2">
            <a:extLst>
              <a:ext uri="{FF2B5EF4-FFF2-40B4-BE49-F238E27FC236}">
                <a16:creationId xmlns:a16="http://schemas.microsoft.com/office/drawing/2014/main" id="{ED83C90A-7EA2-AED2-51DD-E3361D71CB55}"/>
              </a:ext>
            </a:extLst>
          </p:cNvPr>
          <p:cNvSpPr>
            <a:spLocks noGrp="1"/>
          </p:cNvSpPr>
          <p:nvPr>
            <p:ph idx="1"/>
          </p:nvPr>
        </p:nvSpPr>
        <p:spPr>
          <a:xfrm>
            <a:off x="1202919" y="2011680"/>
            <a:ext cx="5347171" cy="4206240"/>
          </a:xfrm>
        </p:spPr>
        <p:txBody>
          <a:bodyPr>
            <a:normAutofit lnSpcReduction="10000"/>
          </a:bodyPr>
          <a:lstStyle/>
          <a:p>
            <a:r>
              <a:rPr lang="en-IN" dirty="0">
                <a:latin typeface="Calibri" panose="020F0502020204030204" pitchFamily="34" charset="0"/>
                <a:ea typeface="Calibri" panose="020F0502020204030204" pitchFamily="34" charset="0"/>
                <a:cs typeface="Calibri" panose="020F0502020204030204" pitchFamily="34" charset="0"/>
              </a:rPr>
              <a:t>Ion implantation is a materials engineering process by which ions of a material are accelerated in an electric field and impacted into a solid.</a:t>
            </a:r>
          </a:p>
          <a:p>
            <a:r>
              <a:rPr lang="en-IN" dirty="0">
                <a:latin typeface="Calibri" panose="020F0502020204030204" pitchFamily="34" charset="0"/>
                <a:ea typeface="Calibri" panose="020F0502020204030204" pitchFamily="34" charset="0"/>
                <a:cs typeface="Calibri" panose="020F0502020204030204" pitchFamily="34" charset="0"/>
              </a:rPr>
              <a:t>This process is used to change the physical, chemical, or electrical properties of the solid.</a:t>
            </a:r>
          </a:p>
          <a:p>
            <a:r>
              <a:rPr lang="en-IN" dirty="0">
                <a:latin typeface="Calibri" panose="020F0502020204030204" pitchFamily="34" charset="0"/>
                <a:ea typeface="Calibri" panose="020F0502020204030204" pitchFamily="34" charset="0"/>
                <a:cs typeface="Calibri" panose="020F0502020204030204" pitchFamily="34" charset="0"/>
              </a:rPr>
              <a:t>Ion implantation is performed with an electric field which accelerates the ionized atoms or molecules so that these particles penetrate into the target material until they come to rest because of interaction with the silicon atoms.</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0C2CB297-03FE-52EE-E67F-21773FACC1EA}"/>
              </a:ext>
            </a:extLst>
          </p:cNvPr>
          <p:cNvPicPr>
            <a:picLocks noChangeAspect="1" noChangeArrowheads="1"/>
          </p:cNvPicPr>
          <p:nvPr/>
        </p:nvPicPr>
        <p:blipFill>
          <a:blip r:embed="rId2" cstate="print"/>
          <a:srcRect/>
          <a:stretch>
            <a:fillRect/>
          </a:stretch>
        </p:blipFill>
        <p:spPr bwMode="auto">
          <a:xfrm>
            <a:off x="6727205" y="2110177"/>
            <a:ext cx="5187987" cy="3840616"/>
          </a:xfrm>
          <a:prstGeom prst="rect">
            <a:avLst/>
          </a:prstGeom>
          <a:noFill/>
          <a:ln w="9525">
            <a:noFill/>
            <a:miter lim="800000"/>
            <a:headEnd/>
            <a:tailEnd/>
          </a:ln>
        </p:spPr>
      </p:pic>
    </p:spTree>
    <p:extLst>
      <p:ext uri="{BB962C8B-B14F-4D97-AF65-F5344CB8AC3E}">
        <p14:creationId xmlns:p14="http://schemas.microsoft.com/office/powerpoint/2010/main" val="899031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8624F-AA72-0972-EB6E-4E081053E0F0}"/>
              </a:ext>
            </a:extLst>
          </p:cNvPr>
          <p:cNvSpPr>
            <a:spLocks noGrp="1"/>
          </p:cNvSpPr>
          <p:nvPr>
            <p:ph type="title"/>
          </p:nvPr>
        </p:nvSpPr>
        <p:spPr/>
        <p:txBody>
          <a:bodyPr/>
          <a:lstStyle/>
          <a:p>
            <a:pPr algn="ctr"/>
            <a:r>
              <a:rPr lang="en-IN" dirty="0"/>
              <a:t>Advantages</a:t>
            </a:r>
          </a:p>
        </p:txBody>
      </p:sp>
      <p:sp>
        <p:nvSpPr>
          <p:cNvPr id="3" name="Content Placeholder 2">
            <a:extLst>
              <a:ext uri="{FF2B5EF4-FFF2-40B4-BE49-F238E27FC236}">
                <a16:creationId xmlns:a16="http://schemas.microsoft.com/office/drawing/2014/main" id="{8D4FFCD3-17D0-A4FB-EF1F-FBF47E2AA025}"/>
              </a:ext>
            </a:extLst>
          </p:cNvPr>
          <p:cNvSpPr>
            <a:spLocks noGrp="1"/>
          </p:cNvSpPr>
          <p:nvPr>
            <p:ph idx="1"/>
          </p:nvPr>
        </p:nvSpPr>
        <p:spPr>
          <a:xfrm>
            <a:off x="1202919" y="2011680"/>
            <a:ext cx="9784080" cy="3819953"/>
          </a:xfrm>
        </p:spPr>
        <p:txBody>
          <a:bodyPr>
            <a:normAutofit/>
          </a:bodyPr>
          <a:lstStyle/>
          <a:p>
            <a:pPr marL="171450" indent="-171450">
              <a:spcAft>
                <a:spcPts val="600"/>
              </a:spcAft>
            </a:pPr>
            <a:r>
              <a:rPr lang="en-US" dirty="0">
                <a:latin typeface="Calibri" panose="020F0502020204030204" pitchFamily="34" charset="0"/>
                <a:ea typeface="Calibri" panose="020F0502020204030204" pitchFamily="34" charset="0"/>
                <a:cs typeface="Calibri" panose="020F0502020204030204" pitchFamily="34" charset="0"/>
              </a:rPr>
              <a:t>Advantage:</a:t>
            </a:r>
          </a:p>
          <a:p>
            <a:pPr marL="171450" indent="-171450">
              <a:spcAft>
                <a:spcPts val="600"/>
              </a:spcAft>
              <a:buFont typeface="Arial"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Low-temperature process (can use photoresist as mask)</a:t>
            </a:r>
          </a:p>
          <a:p>
            <a:pPr marL="171450" indent="-171450">
              <a:spcAft>
                <a:spcPts val="600"/>
              </a:spcAft>
              <a:buFont typeface="Arial"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Wide selection of masking materials, </a:t>
            </a:r>
            <a:r>
              <a:rPr lang="nb-NO" dirty="0">
                <a:latin typeface="Calibri" panose="020F0502020204030204" pitchFamily="34" charset="0"/>
                <a:ea typeface="Calibri" panose="020F0502020204030204" pitchFamily="34" charset="0"/>
                <a:cs typeface="Calibri" panose="020F0502020204030204" pitchFamily="34" charset="0"/>
              </a:rPr>
              <a:t>e.g. photoresist, oxide, poly-Si, metal</a:t>
            </a:r>
          </a:p>
          <a:p>
            <a:pPr marL="171450" indent="-171450">
              <a:spcAft>
                <a:spcPts val="600"/>
              </a:spcAft>
              <a:buFont typeface="Arial"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Less sensitive to surface cleaning procedures.</a:t>
            </a:r>
          </a:p>
          <a:p>
            <a:pPr marL="171450" indent="-171450">
              <a:spcAft>
                <a:spcPts val="600"/>
              </a:spcAft>
              <a:buFont typeface="Arial"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Very fast (6" wafer can take as little as 6 seconds for a moderate dose)</a:t>
            </a:r>
          </a:p>
          <a:p>
            <a:pPr marL="171450" indent="-171450">
              <a:spcAft>
                <a:spcPts val="600"/>
              </a:spcAft>
              <a:buFont typeface="Arial"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Complex profiles can be achieved by multi-energy implants.</a:t>
            </a:r>
          </a:p>
          <a:p>
            <a:pPr marL="171450" indent="-171450">
              <a:spcAft>
                <a:spcPts val="600"/>
              </a:spcAft>
              <a:buFont typeface="Arial"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0890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6AF52-B8B0-4AA4-19F0-173E7AFE5B7B}"/>
              </a:ext>
            </a:extLst>
          </p:cNvPr>
          <p:cNvSpPr>
            <a:spLocks noGrp="1"/>
          </p:cNvSpPr>
          <p:nvPr>
            <p:ph type="title"/>
          </p:nvPr>
        </p:nvSpPr>
        <p:spPr/>
        <p:txBody>
          <a:bodyPr/>
          <a:lstStyle/>
          <a:p>
            <a:pPr algn="ctr"/>
            <a:r>
              <a:rPr lang="en-IN" dirty="0"/>
              <a:t>Disadvantages</a:t>
            </a:r>
          </a:p>
        </p:txBody>
      </p:sp>
      <p:sp>
        <p:nvSpPr>
          <p:cNvPr id="3" name="Content Placeholder 2">
            <a:extLst>
              <a:ext uri="{FF2B5EF4-FFF2-40B4-BE49-F238E27FC236}">
                <a16:creationId xmlns:a16="http://schemas.microsoft.com/office/drawing/2014/main" id="{AC571DEA-EA4B-DCC2-2E64-D90133CFE52E}"/>
              </a:ext>
            </a:extLst>
          </p:cNvPr>
          <p:cNvSpPr>
            <a:spLocks noGrp="1"/>
          </p:cNvSpPr>
          <p:nvPr>
            <p:ph idx="1"/>
          </p:nvPr>
        </p:nvSpPr>
        <p:spPr/>
        <p:txBody>
          <a:bodyPr/>
          <a:lstStyle/>
          <a:p>
            <a:pPr marL="171450" indent="-171450">
              <a:spcAft>
                <a:spcPts val="600"/>
              </a:spcAft>
            </a:pPr>
            <a:r>
              <a:rPr lang="en-US" dirty="0"/>
              <a:t>Disadvantage:</a:t>
            </a:r>
          </a:p>
          <a:p>
            <a:pPr marL="171450" indent="-171450">
              <a:spcAft>
                <a:spcPts val="600"/>
              </a:spcAft>
              <a:buFont typeface="Arial" pitchFamily="34" charset="0"/>
              <a:buChar char="•"/>
            </a:pPr>
            <a:r>
              <a:rPr lang="en-US" dirty="0"/>
              <a:t>Very expensive equipment ( $1M or more).</a:t>
            </a:r>
          </a:p>
          <a:p>
            <a:pPr marL="171450" indent="-171450">
              <a:spcAft>
                <a:spcPts val="600"/>
              </a:spcAft>
              <a:buFont typeface="Arial" pitchFamily="34" charset="0"/>
              <a:buChar char="•"/>
            </a:pPr>
            <a:r>
              <a:rPr lang="en-US" dirty="0"/>
              <a:t>At high dose values, throughput is less than diffusion (chemical source pre-deposition on surface).</a:t>
            </a:r>
          </a:p>
          <a:p>
            <a:pPr marL="171450" indent="-171450">
              <a:spcAft>
                <a:spcPts val="600"/>
              </a:spcAft>
              <a:buFont typeface="Arial" pitchFamily="34" charset="0"/>
              <a:buChar char="•"/>
            </a:pPr>
            <a:r>
              <a:rPr lang="en-US" dirty="0"/>
              <a:t>Ions damage the semiconductor lattice. Not all the damage can be corrected by annealing.</a:t>
            </a:r>
          </a:p>
          <a:p>
            <a:pPr marL="171450" indent="-171450">
              <a:spcAft>
                <a:spcPts val="600"/>
              </a:spcAft>
              <a:buFont typeface="Arial" pitchFamily="34" charset="0"/>
              <a:buChar char="•"/>
            </a:pPr>
            <a:r>
              <a:rPr lang="en-US" dirty="0"/>
              <a:t>Very shallow and very deep doping are difficult or impossible.</a:t>
            </a:r>
          </a:p>
          <a:p>
            <a:pPr marL="171450" indent="-171450">
              <a:spcAft>
                <a:spcPts val="600"/>
              </a:spcAft>
              <a:buFont typeface="Arial" pitchFamily="34" charset="0"/>
              <a:buChar char="•"/>
            </a:pPr>
            <a:r>
              <a:rPr lang="en-US" dirty="0"/>
              <a:t>Masking materials can be “knocked” into the wafer creating unwanted impurities, or even destroying the quality of the interface.</a:t>
            </a:r>
          </a:p>
          <a:p>
            <a:endParaRPr lang="en-IN" dirty="0"/>
          </a:p>
        </p:txBody>
      </p:sp>
    </p:spTree>
    <p:extLst>
      <p:ext uri="{BB962C8B-B14F-4D97-AF65-F5344CB8AC3E}">
        <p14:creationId xmlns:p14="http://schemas.microsoft.com/office/powerpoint/2010/main" val="4030446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85AF9-3A52-3D61-C578-8360CEBAE98F}"/>
              </a:ext>
            </a:extLst>
          </p:cNvPr>
          <p:cNvSpPr>
            <a:spLocks noGrp="1"/>
          </p:cNvSpPr>
          <p:nvPr>
            <p:ph type="title"/>
          </p:nvPr>
        </p:nvSpPr>
        <p:spPr/>
        <p:txBody>
          <a:bodyPr/>
          <a:lstStyle/>
          <a:p>
            <a:pPr algn="ctr"/>
            <a:r>
              <a:rPr lang="en-IN" dirty="0"/>
              <a:t>THIN FILM</a:t>
            </a:r>
          </a:p>
        </p:txBody>
      </p:sp>
      <p:sp>
        <p:nvSpPr>
          <p:cNvPr id="3" name="Content Placeholder 2">
            <a:extLst>
              <a:ext uri="{FF2B5EF4-FFF2-40B4-BE49-F238E27FC236}">
                <a16:creationId xmlns:a16="http://schemas.microsoft.com/office/drawing/2014/main" id="{5ED1DCCB-E3C0-AD64-5CFA-69260E41FFA1}"/>
              </a:ext>
            </a:extLst>
          </p:cNvPr>
          <p:cNvSpPr>
            <a:spLocks noGrp="1"/>
          </p:cNvSpPr>
          <p:nvPr>
            <p:ph idx="1"/>
          </p:nvPr>
        </p:nvSpPr>
        <p:spPr>
          <a:xfrm>
            <a:off x="1202919" y="2011680"/>
            <a:ext cx="9784080" cy="3913259"/>
          </a:xfrm>
        </p:spPr>
        <p:txBody>
          <a:bodyPr/>
          <a:lstStyle/>
          <a:p>
            <a:r>
              <a:rPr lang="en-IN" sz="2000" dirty="0">
                <a:latin typeface="Calibri" panose="020F0502020204030204" pitchFamily="34" charset="0"/>
                <a:ea typeface="Calibri" panose="020F0502020204030204" pitchFamily="34" charset="0"/>
                <a:cs typeface="Calibri" panose="020F0502020204030204" pitchFamily="34" charset="0"/>
              </a:rPr>
              <a:t>Films of thickness typically &lt; 2µm are called as </a:t>
            </a:r>
            <a:r>
              <a:rPr lang="en-IN" sz="2000" i="1" dirty="0">
                <a:latin typeface="Calibri" panose="020F0502020204030204" pitchFamily="34" charset="0"/>
                <a:ea typeface="Calibri" panose="020F0502020204030204" pitchFamily="34" charset="0"/>
                <a:cs typeface="Calibri" panose="020F0502020204030204" pitchFamily="34" charset="0"/>
              </a:rPr>
              <a:t>thin films</a:t>
            </a:r>
            <a:r>
              <a:rPr lang="en-IN" sz="2000" dirty="0">
                <a:latin typeface="Calibri" panose="020F0502020204030204" pitchFamily="34" charset="0"/>
                <a:ea typeface="Calibri" panose="020F0502020204030204" pitchFamily="34" charset="0"/>
                <a:cs typeface="Calibri" panose="020F0502020204030204" pitchFamily="34" charset="0"/>
              </a:rPr>
              <a:t>.</a:t>
            </a:r>
          </a:p>
          <a:p>
            <a:r>
              <a:rPr lang="en-IN" sz="2000" dirty="0">
                <a:latin typeface="Calibri" panose="020F0502020204030204" pitchFamily="34" charset="0"/>
                <a:ea typeface="Calibri" panose="020F0502020204030204" pitchFamily="34" charset="0"/>
                <a:cs typeface="Calibri" panose="020F0502020204030204" pitchFamily="34" charset="0"/>
              </a:rPr>
              <a:t>The deposition of metal and dielectric films.</a:t>
            </a:r>
          </a:p>
          <a:p>
            <a:r>
              <a:rPr lang="en-IN" sz="2000" dirty="0">
                <a:latin typeface="Calibri" panose="020F0502020204030204" pitchFamily="34" charset="0"/>
                <a:ea typeface="Calibri" panose="020F0502020204030204" pitchFamily="34" charset="0"/>
                <a:cs typeface="Calibri" panose="020F0502020204030204" pitchFamily="34" charset="0"/>
              </a:rPr>
              <a:t>Most of thin film activities are in back-end.</a:t>
            </a:r>
          </a:p>
          <a:p>
            <a:r>
              <a:rPr lang="en-IN" sz="2000" dirty="0">
                <a:latin typeface="Calibri" panose="020F0502020204030204" pitchFamily="34" charset="0"/>
                <a:ea typeface="Calibri" panose="020F0502020204030204" pitchFamily="34" charset="0"/>
                <a:cs typeface="Calibri" panose="020F0502020204030204" pitchFamily="34" charset="0"/>
              </a:rPr>
              <a:t>Some properties of an acceptable thin film for wafer fabrication are good step coverage, ability to fill high aspect ratio gaps, good thickness uniformity, high purity and density, controlled </a:t>
            </a:r>
            <a:r>
              <a:rPr lang="en-US" sz="2000" dirty="0">
                <a:latin typeface="Calibri" panose="020F0502020204030204" pitchFamily="34" charset="0"/>
                <a:ea typeface="Calibri" panose="020F0502020204030204" pitchFamily="34" charset="0"/>
                <a:cs typeface="Calibri" panose="020F0502020204030204" pitchFamily="34" charset="0"/>
              </a:rPr>
              <a:t>stoichiometries and excellent adhesion.</a:t>
            </a:r>
            <a:endParaRPr lang="en-IN" sz="2000" dirty="0">
              <a:latin typeface="Calibri" panose="020F0502020204030204" pitchFamily="34" charset="0"/>
              <a:ea typeface="Calibri" panose="020F0502020204030204" pitchFamily="34" charset="0"/>
              <a:cs typeface="Calibri" panose="020F0502020204030204" pitchFamily="34" charset="0"/>
            </a:endParaRPr>
          </a:p>
          <a:p>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9540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3780-64BA-4823-1FB5-FE3CE5129F55}"/>
              </a:ext>
            </a:extLst>
          </p:cNvPr>
          <p:cNvSpPr>
            <a:spLocks noGrp="1"/>
          </p:cNvSpPr>
          <p:nvPr>
            <p:ph type="title"/>
          </p:nvPr>
        </p:nvSpPr>
        <p:spPr/>
        <p:txBody>
          <a:bodyPr/>
          <a:lstStyle/>
          <a:p>
            <a:pPr algn="ctr"/>
            <a:r>
              <a:rPr lang="en-IN" dirty="0">
                <a:latin typeface="Calibri" panose="020F0502020204030204" pitchFamily="34" charset="0"/>
                <a:ea typeface="Calibri" panose="020F0502020204030204" pitchFamily="34" charset="0"/>
                <a:cs typeface="Calibri" panose="020F0502020204030204" pitchFamily="34" charset="0"/>
              </a:rPr>
              <a:t>Deposition Method</a:t>
            </a:r>
          </a:p>
        </p:txBody>
      </p:sp>
      <p:sp>
        <p:nvSpPr>
          <p:cNvPr id="5" name="Text Placeholder 4">
            <a:extLst>
              <a:ext uri="{FF2B5EF4-FFF2-40B4-BE49-F238E27FC236}">
                <a16:creationId xmlns:a16="http://schemas.microsoft.com/office/drawing/2014/main" id="{1D1F2F2C-5F92-3CB9-4E77-3873877E5DF7}"/>
              </a:ext>
            </a:extLst>
          </p:cNvPr>
          <p:cNvSpPr>
            <a:spLocks noGrp="1"/>
          </p:cNvSpPr>
          <p:nvPr>
            <p:ph type="body" idx="1"/>
          </p:nvPr>
        </p:nvSpPr>
        <p:spPr/>
        <p:txBody>
          <a:bodyPr/>
          <a:lstStyle/>
          <a:p>
            <a:r>
              <a:rPr lang="en-IN" dirty="0"/>
              <a:t>CVD</a:t>
            </a:r>
          </a:p>
        </p:txBody>
      </p:sp>
      <p:sp>
        <p:nvSpPr>
          <p:cNvPr id="6" name="Content Placeholder 5">
            <a:extLst>
              <a:ext uri="{FF2B5EF4-FFF2-40B4-BE49-F238E27FC236}">
                <a16:creationId xmlns:a16="http://schemas.microsoft.com/office/drawing/2014/main" id="{0A1E68DA-DE88-5720-78E4-8109FB6EBD20}"/>
              </a:ext>
            </a:extLst>
          </p:cNvPr>
          <p:cNvSpPr>
            <a:spLocks noGrp="1"/>
          </p:cNvSpPr>
          <p:nvPr>
            <p:ph sz="half" idx="2"/>
          </p:nvPr>
        </p:nvSpPr>
        <p:spPr/>
        <p:txBody>
          <a:bodyPr/>
          <a:lstStyle/>
          <a:p>
            <a:r>
              <a:rPr lang="en-IN" dirty="0"/>
              <a:t>Chemical vapour deposition</a:t>
            </a:r>
          </a:p>
          <a:p>
            <a:r>
              <a:rPr lang="en-IN" dirty="0"/>
              <a:t>Precursors diffuse on the surface</a:t>
            </a:r>
          </a:p>
          <a:p>
            <a:r>
              <a:rPr lang="en-IN" dirty="0"/>
              <a:t>Uniform step coverage </a:t>
            </a:r>
          </a:p>
          <a:p>
            <a:r>
              <a:rPr lang="en-IN" dirty="0"/>
              <a:t>For dielectric layers</a:t>
            </a:r>
          </a:p>
          <a:p>
            <a:r>
              <a:rPr lang="en-IN" dirty="0"/>
              <a:t>Good for deposition of film over uneven surfaces &amp; gap fill.</a:t>
            </a:r>
          </a:p>
          <a:p>
            <a:r>
              <a:rPr lang="en-IN" dirty="0"/>
              <a:t>E.g., APCVD, LPCVD, PECVD, HDP-CVD</a:t>
            </a:r>
          </a:p>
          <a:p>
            <a:endParaRPr lang="en-IN" dirty="0"/>
          </a:p>
        </p:txBody>
      </p:sp>
      <p:sp>
        <p:nvSpPr>
          <p:cNvPr id="7" name="Text Placeholder 6">
            <a:extLst>
              <a:ext uri="{FF2B5EF4-FFF2-40B4-BE49-F238E27FC236}">
                <a16:creationId xmlns:a16="http://schemas.microsoft.com/office/drawing/2014/main" id="{CEF75B52-2059-C0C9-7735-5BB8E3B4D191}"/>
              </a:ext>
            </a:extLst>
          </p:cNvPr>
          <p:cNvSpPr>
            <a:spLocks noGrp="1"/>
          </p:cNvSpPr>
          <p:nvPr>
            <p:ph type="body" sz="quarter" idx="3"/>
          </p:nvPr>
        </p:nvSpPr>
        <p:spPr/>
        <p:txBody>
          <a:bodyPr/>
          <a:lstStyle/>
          <a:p>
            <a:r>
              <a:rPr lang="en-IN" dirty="0"/>
              <a:t>PVD</a:t>
            </a:r>
          </a:p>
        </p:txBody>
      </p:sp>
      <p:sp>
        <p:nvSpPr>
          <p:cNvPr id="8" name="Content Placeholder 7">
            <a:extLst>
              <a:ext uri="{FF2B5EF4-FFF2-40B4-BE49-F238E27FC236}">
                <a16:creationId xmlns:a16="http://schemas.microsoft.com/office/drawing/2014/main" id="{21032661-EF20-9382-B068-EA095DA78571}"/>
              </a:ext>
            </a:extLst>
          </p:cNvPr>
          <p:cNvSpPr>
            <a:spLocks noGrp="1"/>
          </p:cNvSpPr>
          <p:nvPr>
            <p:ph sz="quarter" idx="4"/>
          </p:nvPr>
        </p:nvSpPr>
        <p:spPr/>
        <p:txBody>
          <a:bodyPr/>
          <a:lstStyle/>
          <a:p>
            <a:r>
              <a:rPr lang="en-IN" dirty="0"/>
              <a:t>Physical vapour deposition</a:t>
            </a:r>
          </a:p>
          <a:p>
            <a:r>
              <a:rPr lang="en-IN" dirty="0"/>
              <a:t>No surface diffusion</a:t>
            </a:r>
          </a:p>
          <a:p>
            <a:r>
              <a:rPr lang="en-IN" dirty="0"/>
              <a:t>Poor step coverage</a:t>
            </a:r>
          </a:p>
          <a:p>
            <a:r>
              <a:rPr lang="en-IN" dirty="0"/>
              <a:t>For metal layers</a:t>
            </a:r>
          </a:p>
          <a:p>
            <a:r>
              <a:rPr lang="en-IN" dirty="0"/>
              <a:t>Good for depositing films on flat surface.</a:t>
            </a:r>
          </a:p>
          <a:p>
            <a:r>
              <a:rPr lang="en-IN" dirty="0"/>
              <a:t>E.g., evaporation, sputter deposition</a:t>
            </a:r>
          </a:p>
          <a:p>
            <a:endParaRPr lang="en-IN" dirty="0"/>
          </a:p>
        </p:txBody>
      </p:sp>
    </p:spTree>
    <p:extLst>
      <p:ext uri="{BB962C8B-B14F-4D97-AF65-F5344CB8AC3E}">
        <p14:creationId xmlns:p14="http://schemas.microsoft.com/office/powerpoint/2010/main" val="62091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1078F-4807-810D-9449-8E8ED5B0885D}"/>
              </a:ext>
            </a:extLst>
          </p:cNvPr>
          <p:cNvSpPr>
            <a:spLocks noGrp="1"/>
          </p:cNvSpPr>
          <p:nvPr>
            <p:ph type="title"/>
          </p:nvPr>
        </p:nvSpPr>
        <p:spPr/>
        <p:txBody>
          <a:bodyPr/>
          <a:lstStyle/>
          <a:p>
            <a:pPr algn="ctr"/>
            <a:r>
              <a:rPr lang="en-US" dirty="0"/>
              <a:t>Clean ROOM</a:t>
            </a:r>
            <a:endParaRPr lang="en-IN" dirty="0"/>
          </a:p>
        </p:txBody>
      </p:sp>
      <p:sp>
        <p:nvSpPr>
          <p:cNvPr id="3" name="Content Placeholder 2">
            <a:extLst>
              <a:ext uri="{FF2B5EF4-FFF2-40B4-BE49-F238E27FC236}">
                <a16:creationId xmlns:a16="http://schemas.microsoft.com/office/drawing/2014/main" id="{B7B66D90-1DE9-25E0-EC54-56F9A0C1D2C9}"/>
              </a:ext>
            </a:extLst>
          </p:cNvPr>
          <p:cNvSpPr>
            <a:spLocks noGrp="1"/>
          </p:cNvSpPr>
          <p:nvPr>
            <p:ph idx="1"/>
          </p:nvPr>
        </p:nvSpPr>
        <p:spPr>
          <a:xfrm>
            <a:off x="1202919" y="2011680"/>
            <a:ext cx="9784080" cy="4295814"/>
          </a:xfrm>
        </p:spPr>
        <p:txBody>
          <a:bodyPr>
            <a:normAutofit fontScale="77500" lnSpcReduction="20000"/>
          </a:bodyPr>
          <a:lstStyle/>
          <a:p>
            <a:r>
              <a:rPr lang="en-IN" sz="2400" dirty="0">
                <a:latin typeface="Times New Roman" pitchFamily="18" charset="0"/>
                <a:cs typeface="Times New Roman" pitchFamily="18" charset="0"/>
              </a:rPr>
              <a:t>SCL has Cleanrooms of class 1,10, 100 and 1000</a:t>
            </a:r>
          </a:p>
          <a:p>
            <a:pPr marL="0" indent="0">
              <a:buNone/>
            </a:pPr>
            <a:r>
              <a:rPr lang="en-IN" sz="2800" b="1" dirty="0">
                <a:latin typeface="Times New Roman" pitchFamily="18" charset="0"/>
                <a:cs typeface="Times New Roman" pitchFamily="18" charset="0"/>
              </a:rPr>
              <a:t>Types of contamination</a:t>
            </a:r>
            <a:endParaRPr lang="en-US" sz="2800" dirty="0">
              <a:latin typeface="Times New Roman" pitchFamily="18" charset="0"/>
              <a:cs typeface="Times New Roman" pitchFamily="18" charset="0"/>
            </a:endParaRPr>
          </a:p>
          <a:p>
            <a:pPr marL="0" indent="0">
              <a:buNone/>
            </a:pPr>
            <a:r>
              <a:rPr lang="en-IN" sz="2400" dirty="0">
                <a:latin typeface="Times New Roman" pitchFamily="18" charset="0"/>
                <a:cs typeface="Times New Roman" pitchFamily="18" charset="0"/>
              </a:rPr>
              <a:t>         1. Particles</a:t>
            </a:r>
          </a:p>
          <a:p>
            <a:pPr marL="0" indent="0">
              <a:buNone/>
            </a:pPr>
            <a:r>
              <a:rPr lang="en-IN" sz="2400" dirty="0">
                <a:latin typeface="Times New Roman" pitchFamily="18" charset="0"/>
                <a:cs typeface="Times New Roman" pitchFamily="18" charset="0"/>
              </a:rPr>
              <a:t>         2. Metallic impurities</a:t>
            </a:r>
          </a:p>
          <a:p>
            <a:pPr marL="0" indent="0">
              <a:buNone/>
            </a:pPr>
            <a:r>
              <a:rPr lang="en-IN" sz="2400" dirty="0">
                <a:latin typeface="Times New Roman" pitchFamily="18" charset="0"/>
                <a:cs typeface="Times New Roman" pitchFamily="18" charset="0"/>
              </a:rPr>
              <a:t>         3. Organic contamination</a:t>
            </a:r>
          </a:p>
          <a:p>
            <a:pPr marL="0" indent="0">
              <a:buNone/>
            </a:pPr>
            <a:r>
              <a:rPr lang="en-IN" sz="2400" dirty="0">
                <a:latin typeface="Times New Roman" pitchFamily="18" charset="0"/>
                <a:cs typeface="Times New Roman" pitchFamily="18" charset="0"/>
              </a:rPr>
              <a:t>         4. Native oxides</a:t>
            </a:r>
          </a:p>
          <a:p>
            <a:pPr marL="0" indent="0">
              <a:buNone/>
            </a:pPr>
            <a:r>
              <a:rPr lang="en-IN" sz="2800" b="1" dirty="0">
                <a:latin typeface="Times New Roman" pitchFamily="18" charset="0"/>
                <a:cs typeface="Times New Roman" pitchFamily="18" charset="0"/>
              </a:rPr>
              <a:t> Contamination Control</a:t>
            </a:r>
            <a:endParaRPr lang="en-US" sz="2800" b="1" dirty="0">
              <a:latin typeface="Times New Roman" pitchFamily="18" charset="0"/>
              <a:cs typeface="Times New Roman" pitchFamily="18" charset="0"/>
            </a:endParaRPr>
          </a:p>
          <a:p>
            <a:pPr marL="0" indent="0">
              <a:buNone/>
            </a:pPr>
            <a:r>
              <a:rPr lang="en-IN" sz="2400" dirty="0">
                <a:latin typeface="Times New Roman" pitchFamily="18" charset="0"/>
                <a:cs typeface="Times New Roman" pitchFamily="18" charset="0"/>
              </a:rPr>
              <a:t>          1. Filtration</a:t>
            </a:r>
            <a:endParaRPr lang="en-US" sz="2400" dirty="0">
              <a:latin typeface="Times New Roman" pitchFamily="18" charset="0"/>
              <a:cs typeface="Times New Roman" pitchFamily="18" charset="0"/>
            </a:endParaRPr>
          </a:p>
          <a:p>
            <a:pPr marL="0" indent="0">
              <a:buNone/>
            </a:pPr>
            <a:r>
              <a:rPr lang="en-IN" sz="2400" dirty="0">
                <a:latin typeface="Times New Roman" pitchFamily="18" charset="0"/>
                <a:cs typeface="Times New Roman" pitchFamily="18" charset="0"/>
              </a:rPr>
              <a:t>          2. Cleanroom Garments</a:t>
            </a:r>
            <a:endParaRPr lang="en-US" sz="2400" dirty="0">
              <a:latin typeface="Times New Roman" pitchFamily="18" charset="0"/>
              <a:cs typeface="Times New Roman" pitchFamily="18" charset="0"/>
            </a:endParaRPr>
          </a:p>
          <a:p>
            <a:pPr marL="0" indent="0">
              <a:buNone/>
            </a:pPr>
            <a:r>
              <a:rPr lang="en-IN" sz="2400" dirty="0">
                <a:latin typeface="Times New Roman" pitchFamily="18" charset="0"/>
                <a:cs typeface="Times New Roman" pitchFamily="18" charset="0"/>
              </a:rPr>
              <a:t>          3. Commodities and Cosmetics </a:t>
            </a:r>
            <a:endParaRPr lang="en-US" sz="2400" dirty="0">
              <a:latin typeface="Times New Roman" pitchFamily="18" charset="0"/>
              <a:cs typeface="Times New Roman" pitchFamily="18" charset="0"/>
            </a:endParaRPr>
          </a:p>
          <a:p>
            <a:pPr marL="0" indent="0">
              <a:buNone/>
            </a:pPr>
            <a:r>
              <a:rPr lang="en-IN" sz="2400" dirty="0">
                <a:latin typeface="Times New Roman" pitchFamily="18" charset="0"/>
                <a:cs typeface="Times New Roman" pitchFamily="18" charset="0"/>
              </a:rPr>
              <a:t>          4. Measurement and Instrumentation</a:t>
            </a:r>
            <a:endParaRPr lang="en-US" sz="2400" dirty="0">
              <a:latin typeface="Times New Roman" pitchFamily="18" charset="0"/>
              <a:cs typeface="Times New Roman" pitchFamily="18" charset="0"/>
            </a:endParaRPr>
          </a:p>
          <a:p>
            <a:pPr marL="0" indent="0">
              <a:buNone/>
            </a:pPr>
            <a:endParaRPr lang="en-IN" dirty="0"/>
          </a:p>
        </p:txBody>
      </p:sp>
      <p:pic>
        <p:nvPicPr>
          <p:cNvPr id="4" name="Picture 3">
            <a:extLst>
              <a:ext uri="{FF2B5EF4-FFF2-40B4-BE49-F238E27FC236}">
                <a16:creationId xmlns:a16="http://schemas.microsoft.com/office/drawing/2014/main" id="{0BAA528A-BCB3-EC19-A154-E348F5F65562}"/>
              </a:ext>
            </a:extLst>
          </p:cNvPr>
          <p:cNvPicPr>
            <a:picLocks noChangeAspect="1"/>
          </p:cNvPicPr>
          <p:nvPr/>
        </p:nvPicPr>
        <p:blipFill>
          <a:blip r:embed="rId2"/>
          <a:srcRect/>
          <a:stretch>
            <a:fillRect/>
          </a:stretch>
        </p:blipFill>
        <p:spPr bwMode="auto">
          <a:xfrm>
            <a:off x="6986387" y="2211069"/>
            <a:ext cx="4482974" cy="3471273"/>
          </a:xfrm>
          <a:prstGeom prst="rect">
            <a:avLst/>
          </a:prstGeom>
          <a:noFill/>
          <a:ln w="9525">
            <a:noFill/>
            <a:miter lim="800000"/>
            <a:headEnd/>
            <a:tailEnd/>
          </a:ln>
        </p:spPr>
      </p:pic>
    </p:spTree>
    <p:extLst>
      <p:ext uri="{BB962C8B-B14F-4D97-AF65-F5344CB8AC3E}">
        <p14:creationId xmlns:p14="http://schemas.microsoft.com/office/powerpoint/2010/main" val="4240981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6F180E71-B18D-AE94-4D02-784072BF65F2}"/>
              </a:ext>
            </a:extLst>
          </p:cNvPr>
          <p:cNvPicPr>
            <a:picLocks noChangeAspect="1" noChangeArrowheads="1"/>
          </p:cNvPicPr>
          <p:nvPr/>
        </p:nvPicPr>
        <p:blipFill>
          <a:blip r:embed="rId2"/>
          <a:srcRect/>
          <a:stretch>
            <a:fillRect/>
          </a:stretch>
        </p:blipFill>
        <p:spPr bwMode="auto">
          <a:xfrm>
            <a:off x="1990574" y="916203"/>
            <a:ext cx="4903544" cy="1977290"/>
          </a:xfrm>
          <a:prstGeom prst="rect">
            <a:avLst/>
          </a:prstGeom>
          <a:noFill/>
          <a:ln w="9525">
            <a:noFill/>
            <a:miter lim="800000"/>
            <a:headEnd/>
            <a:tailEnd/>
          </a:ln>
        </p:spPr>
      </p:pic>
      <p:pic>
        <p:nvPicPr>
          <p:cNvPr id="3" name="Picture 3">
            <a:extLst>
              <a:ext uri="{FF2B5EF4-FFF2-40B4-BE49-F238E27FC236}">
                <a16:creationId xmlns:a16="http://schemas.microsoft.com/office/drawing/2014/main" id="{419C22D6-88A8-6E56-8192-F3548051A157}"/>
              </a:ext>
            </a:extLst>
          </p:cNvPr>
          <p:cNvPicPr>
            <a:picLocks noChangeAspect="1" noChangeArrowheads="1"/>
          </p:cNvPicPr>
          <p:nvPr/>
        </p:nvPicPr>
        <p:blipFill>
          <a:blip r:embed="rId3"/>
          <a:srcRect/>
          <a:stretch>
            <a:fillRect/>
          </a:stretch>
        </p:blipFill>
        <p:spPr bwMode="auto">
          <a:xfrm>
            <a:off x="6683608" y="3429000"/>
            <a:ext cx="1632092" cy="2262476"/>
          </a:xfrm>
          <a:prstGeom prst="rect">
            <a:avLst/>
          </a:prstGeom>
          <a:noFill/>
          <a:ln w="9525">
            <a:noFill/>
            <a:miter lim="800000"/>
            <a:headEnd/>
            <a:tailEnd/>
          </a:ln>
        </p:spPr>
      </p:pic>
      <p:sp>
        <p:nvSpPr>
          <p:cNvPr id="4" name="TextBox 3">
            <a:extLst>
              <a:ext uri="{FF2B5EF4-FFF2-40B4-BE49-F238E27FC236}">
                <a16:creationId xmlns:a16="http://schemas.microsoft.com/office/drawing/2014/main" id="{44EBB868-0BA2-CE3F-2FDF-040349909698}"/>
              </a:ext>
            </a:extLst>
          </p:cNvPr>
          <p:cNvSpPr txBox="1"/>
          <p:nvPr/>
        </p:nvSpPr>
        <p:spPr>
          <a:xfrm>
            <a:off x="7499654" y="1120018"/>
            <a:ext cx="2139287" cy="1569660"/>
          </a:xfrm>
          <a:prstGeom prst="rect">
            <a:avLst/>
          </a:prstGeom>
          <a:noFill/>
        </p:spPr>
        <p:txBody>
          <a:bodyPr wrap="square" rtlCol="0">
            <a:spAutoFit/>
          </a:bodyPr>
          <a:lstStyle/>
          <a:p>
            <a:r>
              <a:rPr lang="en-US" sz="2400" dirty="0"/>
              <a:t>PVD </a:t>
            </a:r>
          </a:p>
          <a:p>
            <a:r>
              <a:rPr lang="en-US" sz="2400" dirty="0"/>
              <a:t>Everything sticks where it hits</a:t>
            </a:r>
          </a:p>
        </p:txBody>
      </p:sp>
      <p:sp>
        <p:nvSpPr>
          <p:cNvPr id="5" name="TextBox 4">
            <a:extLst>
              <a:ext uri="{FF2B5EF4-FFF2-40B4-BE49-F238E27FC236}">
                <a16:creationId xmlns:a16="http://schemas.microsoft.com/office/drawing/2014/main" id="{78CA5696-D56B-9CFF-C419-76174AC38658}"/>
              </a:ext>
            </a:extLst>
          </p:cNvPr>
          <p:cNvSpPr txBox="1"/>
          <p:nvPr/>
        </p:nvSpPr>
        <p:spPr>
          <a:xfrm>
            <a:off x="3674311" y="3740602"/>
            <a:ext cx="2354239" cy="1200329"/>
          </a:xfrm>
          <a:prstGeom prst="rect">
            <a:avLst/>
          </a:prstGeom>
          <a:noFill/>
        </p:spPr>
        <p:txBody>
          <a:bodyPr wrap="square" rtlCol="0">
            <a:spAutoFit/>
          </a:bodyPr>
          <a:lstStyle/>
          <a:p>
            <a:r>
              <a:rPr lang="en-US" sz="2400" dirty="0"/>
              <a:t>CVD</a:t>
            </a:r>
          </a:p>
          <a:p>
            <a:r>
              <a:rPr lang="en-US" sz="2400" dirty="0"/>
              <a:t>Deposits evenly over the surface</a:t>
            </a:r>
          </a:p>
        </p:txBody>
      </p:sp>
    </p:spTree>
    <p:extLst>
      <p:ext uri="{BB962C8B-B14F-4D97-AF65-F5344CB8AC3E}">
        <p14:creationId xmlns:p14="http://schemas.microsoft.com/office/powerpoint/2010/main" val="1743452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7FD8B-6BD0-F7DA-71F9-B15CD5CB1DE6}"/>
              </a:ext>
            </a:extLst>
          </p:cNvPr>
          <p:cNvSpPr>
            <a:spLocks noGrp="1"/>
          </p:cNvSpPr>
          <p:nvPr>
            <p:ph type="title"/>
          </p:nvPr>
        </p:nvSpPr>
        <p:spPr/>
        <p:txBody>
          <a:bodyPr/>
          <a:lstStyle/>
          <a:p>
            <a:pPr algn="ctr"/>
            <a:r>
              <a:rPr lang="en-IN" dirty="0"/>
              <a:t>CVD – Chemical Vapor Deposition </a:t>
            </a:r>
          </a:p>
        </p:txBody>
      </p:sp>
      <p:sp>
        <p:nvSpPr>
          <p:cNvPr id="3" name="Content Placeholder 2">
            <a:extLst>
              <a:ext uri="{FF2B5EF4-FFF2-40B4-BE49-F238E27FC236}">
                <a16:creationId xmlns:a16="http://schemas.microsoft.com/office/drawing/2014/main" id="{BA363960-A1A0-01CC-490E-01EC6704F832}"/>
              </a:ext>
            </a:extLst>
          </p:cNvPr>
          <p:cNvSpPr>
            <a:spLocks noGrp="1"/>
          </p:cNvSpPr>
          <p:nvPr>
            <p:ph idx="1"/>
          </p:nvPr>
        </p:nvSpPr>
        <p:spPr>
          <a:xfrm>
            <a:off x="1202919" y="2011680"/>
            <a:ext cx="6130942" cy="4193177"/>
          </a:xfrm>
        </p:spPr>
        <p:txBody>
          <a:bodyPr/>
          <a:lstStyle/>
          <a:p>
            <a:pPr algn="just"/>
            <a:r>
              <a:rPr lang="en-IN" sz="2400" dirty="0"/>
              <a:t>Chemical vapour deposition (CVD) is a process where one or more volatile precursors are transported via the vapour phase to the reaction chamber, where they decompose on a heated substrate.</a:t>
            </a:r>
          </a:p>
          <a:p>
            <a:r>
              <a:rPr lang="en-IN" sz="2400" dirty="0"/>
              <a:t>Reactions in the gas-phase is most often unwanted</a:t>
            </a:r>
          </a:p>
          <a:p>
            <a:endParaRPr lang="en-IN" dirty="0"/>
          </a:p>
        </p:txBody>
      </p:sp>
      <p:pic>
        <p:nvPicPr>
          <p:cNvPr id="4" name="Picture 1">
            <a:extLst>
              <a:ext uri="{FF2B5EF4-FFF2-40B4-BE49-F238E27FC236}">
                <a16:creationId xmlns:a16="http://schemas.microsoft.com/office/drawing/2014/main" id="{971954F6-86F8-19CF-7097-E4D01AAB40F0}"/>
              </a:ext>
            </a:extLst>
          </p:cNvPr>
          <p:cNvPicPr>
            <a:picLocks noChangeAspect="1" noChangeArrowheads="1"/>
          </p:cNvPicPr>
          <p:nvPr/>
        </p:nvPicPr>
        <p:blipFill>
          <a:blip r:embed="rId2" cstate="print"/>
          <a:srcRect/>
          <a:stretch>
            <a:fillRect/>
          </a:stretch>
        </p:blipFill>
        <p:spPr bwMode="auto">
          <a:xfrm>
            <a:off x="7557795" y="2257952"/>
            <a:ext cx="4212107" cy="2929868"/>
          </a:xfrm>
          <a:prstGeom prst="rect">
            <a:avLst/>
          </a:prstGeom>
          <a:noFill/>
          <a:ln w="9525">
            <a:noFill/>
            <a:miter lim="800000"/>
            <a:headEnd/>
            <a:tailEnd/>
          </a:ln>
        </p:spPr>
      </p:pic>
    </p:spTree>
    <p:extLst>
      <p:ext uri="{BB962C8B-B14F-4D97-AF65-F5344CB8AC3E}">
        <p14:creationId xmlns:p14="http://schemas.microsoft.com/office/powerpoint/2010/main" val="2997115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F272B-EB10-C605-4FC1-17E4F56FEAA7}"/>
              </a:ext>
            </a:extLst>
          </p:cNvPr>
          <p:cNvSpPr txBox="1">
            <a:spLocks/>
          </p:cNvSpPr>
          <p:nvPr/>
        </p:nvSpPr>
        <p:spPr>
          <a:xfrm>
            <a:off x="385550" y="234354"/>
            <a:ext cx="11650940" cy="1143000"/>
          </a:xfrm>
          <a:prstGeom prst="rect">
            <a:avLst/>
          </a:prstGeom>
        </p:spPr>
        <p:txBody>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pPr algn="ctr"/>
            <a:r>
              <a:rPr lang="en-IN" dirty="0">
                <a:solidFill>
                  <a:schemeClr val="tx1"/>
                </a:solidFill>
              </a:rPr>
              <a:t>Deposition process</a:t>
            </a:r>
          </a:p>
        </p:txBody>
      </p:sp>
      <p:pic>
        <p:nvPicPr>
          <p:cNvPr id="3" name="Picture 2">
            <a:extLst>
              <a:ext uri="{FF2B5EF4-FFF2-40B4-BE49-F238E27FC236}">
                <a16:creationId xmlns:a16="http://schemas.microsoft.com/office/drawing/2014/main" id="{D3377672-B832-81B1-A7BB-0571F3997349}"/>
              </a:ext>
            </a:extLst>
          </p:cNvPr>
          <p:cNvPicPr>
            <a:picLocks noChangeAspect="1" noChangeArrowheads="1"/>
          </p:cNvPicPr>
          <p:nvPr/>
        </p:nvPicPr>
        <p:blipFill>
          <a:blip r:embed="rId2"/>
          <a:srcRect/>
          <a:stretch>
            <a:fillRect/>
          </a:stretch>
        </p:blipFill>
        <p:spPr bwMode="auto">
          <a:xfrm>
            <a:off x="2257359" y="1564495"/>
            <a:ext cx="2057400" cy="1526458"/>
          </a:xfrm>
          <a:prstGeom prst="rect">
            <a:avLst/>
          </a:prstGeom>
          <a:noFill/>
          <a:ln w="9525">
            <a:noFill/>
            <a:miter lim="800000"/>
            <a:headEnd/>
            <a:tailEnd/>
          </a:ln>
          <a:effectLst/>
        </p:spPr>
      </p:pic>
      <p:pic>
        <p:nvPicPr>
          <p:cNvPr id="4" name="Picture 3">
            <a:extLst>
              <a:ext uri="{FF2B5EF4-FFF2-40B4-BE49-F238E27FC236}">
                <a16:creationId xmlns:a16="http://schemas.microsoft.com/office/drawing/2014/main" id="{8CBB8735-DCEC-8D96-BFD4-EB1BF30AEB91}"/>
              </a:ext>
            </a:extLst>
          </p:cNvPr>
          <p:cNvPicPr>
            <a:picLocks noChangeAspect="1" noChangeArrowheads="1"/>
          </p:cNvPicPr>
          <p:nvPr/>
        </p:nvPicPr>
        <p:blipFill>
          <a:blip r:embed="rId3"/>
          <a:srcRect/>
          <a:stretch>
            <a:fillRect/>
          </a:stretch>
        </p:blipFill>
        <p:spPr bwMode="auto">
          <a:xfrm>
            <a:off x="4839478" y="1551386"/>
            <a:ext cx="2057400" cy="1524000"/>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id="{C72CAD8C-A50E-CF47-D3CC-BF1753070554}"/>
              </a:ext>
            </a:extLst>
          </p:cNvPr>
          <p:cNvPicPr>
            <a:picLocks noChangeAspect="1" noChangeArrowheads="1"/>
          </p:cNvPicPr>
          <p:nvPr/>
        </p:nvPicPr>
        <p:blipFill>
          <a:blip r:embed="rId4"/>
          <a:srcRect/>
          <a:stretch>
            <a:fillRect/>
          </a:stretch>
        </p:blipFill>
        <p:spPr bwMode="auto">
          <a:xfrm>
            <a:off x="7352523" y="1473474"/>
            <a:ext cx="2057400" cy="1498326"/>
          </a:xfrm>
          <a:prstGeom prst="rect">
            <a:avLst/>
          </a:prstGeom>
          <a:noFill/>
          <a:ln w="9525">
            <a:noFill/>
            <a:miter lim="800000"/>
            <a:headEnd/>
            <a:tailEnd/>
          </a:ln>
          <a:effectLst/>
        </p:spPr>
      </p:pic>
      <p:pic>
        <p:nvPicPr>
          <p:cNvPr id="6" name="Picture 5">
            <a:extLst>
              <a:ext uri="{FF2B5EF4-FFF2-40B4-BE49-F238E27FC236}">
                <a16:creationId xmlns:a16="http://schemas.microsoft.com/office/drawing/2014/main" id="{EE72C39B-F659-4EE3-8F59-239238D35C19}"/>
              </a:ext>
            </a:extLst>
          </p:cNvPr>
          <p:cNvPicPr>
            <a:picLocks noChangeAspect="1" noChangeArrowheads="1"/>
          </p:cNvPicPr>
          <p:nvPr/>
        </p:nvPicPr>
        <p:blipFill>
          <a:blip r:embed="rId5"/>
          <a:srcRect/>
          <a:stretch>
            <a:fillRect/>
          </a:stretch>
        </p:blipFill>
        <p:spPr bwMode="auto">
          <a:xfrm>
            <a:off x="2257359" y="3249419"/>
            <a:ext cx="2057400" cy="1490258"/>
          </a:xfrm>
          <a:prstGeom prst="rect">
            <a:avLst/>
          </a:prstGeom>
          <a:noFill/>
          <a:ln w="9525">
            <a:noFill/>
            <a:miter lim="800000"/>
            <a:headEnd/>
            <a:tailEnd/>
          </a:ln>
          <a:effectLst/>
        </p:spPr>
      </p:pic>
      <p:pic>
        <p:nvPicPr>
          <p:cNvPr id="7" name="Picture 6">
            <a:extLst>
              <a:ext uri="{FF2B5EF4-FFF2-40B4-BE49-F238E27FC236}">
                <a16:creationId xmlns:a16="http://schemas.microsoft.com/office/drawing/2014/main" id="{8C7F98B3-3B7D-6666-BC27-1B5A47A9AD4C}"/>
              </a:ext>
            </a:extLst>
          </p:cNvPr>
          <p:cNvPicPr>
            <a:picLocks noChangeAspect="1" noChangeArrowheads="1"/>
          </p:cNvPicPr>
          <p:nvPr/>
        </p:nvPicPr>
        <p:blipFill>
          <a:blip r:embed="rId6"/>
          <a:srcRect/>
          <a:stretch>
            <a:fillRect/>
          </a:stretch>
        </p:blipFill>
        <p:spPr bwMode="auto">
          <a:xfrm>
            <a:off x="4839476" y="3249418"/>
            <a:ext cx="2160271" cy="1520191"/>
          </a:xfrm>
          <a:prstGeom prst="rect">
            <a:avLst/>
          </a:prstGeom>
          <a:noFill/>
          <a:ln w="9525">
            <a:noFill/>
            <a:miter lim="800000"/>
            <a:headEnd/>
            <a:tailEnd/>
          </a:ln>
          <a:effectLst/>
        </p:spPr>
      </p:pic>
      <p:pic>
        <p:nvPicPr>
          <p:cNvPr id="8" name="Picture 7">
            <a:extLst>
              <a:ext uri="{FF2B5EF4-FFF2-40B4-BE49-F238E27FC236}">
                <a16:creationId xmlns:a16="http://schemas.microsoft.com/office/drawing/2014/main" id="{D67E0F31-B603-D62D-02E7-A06276AD2BA2}"/>
              </a:ext>
            </a:extLst>
          </p:cNvPr>
          <p:cNvPicPr>
            <a:picLocks noChangeAspect="1" noChangeArrowheads="1"/>
          </p:cNvPicPr>
          <p:nvPr/>
        </p:nvPicPr>
        <p:blipFill>
          <a:blip r:embed="rId7"/>
          <a:srcRect/>
          <a:stretch>
            <a:fillRect/>
          </a:stretch>
        </p:blipFill>
        <p:spPr bwMode="auto">
          <a:xfrm>
            <a:off x="7352524" y="3208478"/>
            <a:ext cx="2160271" cy="1544164"/>
          </a:xfrm>
          <a:prstGeom prst="rect">
            <a:avLst/>
          </a:prstGeom>
          <a:noFill/>
          <a:ln w="9525">
            <a:noFill/>
            <a:miter lim="800000"/>
            <a:headEnd/>
            <a:tailEnd/>
          </a:ln>
          <a:effectLst/>
        </p:spPr>
      </p:pic>
      <p:pic>
        <p:nvPicPr>
          <p:cNvPr id="9" name="Picture 8">
            <a:extLst>
              <a:ext uri="{FF2B5EF4-FFF2-40B4-BE49-F238E27FC236}">
                <a16:creationId xmlns:a16="http://schemas.microsoft.com/office/drawing/2014/main" id="{04D2F762-9505-FDE0-54C7-EED288CC403D}"/>
              </a:ext>
            </a:extLst>
          </p:cNvPr>
          <p:cNvPicPr>
            <a:picLocks noChangeAspect="1" noChangeArrowheads="1"/>
          </p:cNvPicPr>
          <p:nvPr/>
        </p:nvPicPr>
        <p:blipFill>
          <a:blip r:embed="rId8"/>
          <a:srcRect/>
          <a:stretch>
            <a:fillRect/>
          </a:stretch>
        </p:blipFill>
        <p:spPr bwMode="auto">
          <a:xfrm>
            <a:off x="2277830" y="5056609"/>
            <a:ext cx="2054412" cy="1447800"/>
          </a:xfrm>
          <a:prstGeom prst="rect">
            <a:avLst/>
          </a:prstGeom>
          <a:noFill/>
          <a:ln w="9525">
            <a:noFill/>
            <a:miter lim="800000"/>
            <a:headEnd/>
            <a:tailEnd/>
          </a:ln>
          <a:effectLst/>
        </p:spPr>
      </p:pic>
      <p:pic>
        <p:nvPicPr>
          <p:cNvPr id="10" name="Picture 9">
            <a:extLst>
              <a:ext uri="{FF2B5EF4-FFF2-40B4-BE49-F238E27FC236}">
                <a16:creationId xmlns:a16="http://schemas.microsoft.com/office/drawing/2014/main" id="{8B79F32F-0CF0-6EB7-99A4-1AB96FE494B6}"/>
              </a:ext>
            </a:extLst>
          </p:cNvPr>
          <p:cNvPicPr>
            <a:picLocks noChangeAspect="1" noChangeArrowheads="1"/>
          </p:cNvPicPr>
          <p:nvPr/>
        </p:nvPicPr>
        <p:blipFill>
          <a:blip r:embed="rId9"/>
          <a:srcRect/>
          <a:stretch>
            <a:fillRect/>
          </a:stretch>
        </p:blipFill>
        <p:spPr bwMode="auto">
          <a:xfrm>
            <a:off x="4889102" y="5070258"/>
            <a:ext cx="2057400" cy="1470632"/>
          </a:xfrm>
          <a:prstGeom prst="rect">
            <a:avLst/>
          </a:prstGeom>
          <a:noFill/>
          <a:ln w="9525">
            <a:noFill/>
            <a:miter lim="800000"/>
            <a:headEnd/>
            <a:tailEnd/>
          </a:ln>
          <a:effectLst/>
        </p:spPr>
      </p:pic>
    </p:spTree>
    <p:extLst>
      <p:ext uri="{BB962C8B-B14F-4D97-AF65-F5344CB8AC3E}">
        <p14:creationId xmlns:p14="http://schemas.microsoft.com/office/powerpoint/2010/main" val="3496095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3B97D-408F-18F5-0F79-4C00EF9DB313}"/>
              </a:ext>
            </a:extLst>
          </p:cNvPr>
          <p:cNvSpPr>
            <a:spLocks noGrp="1"/>
          </p:cNvSpPr>
          <p:nvPr>
            <p:ph type="title"/>
          </p:nvPr>
        </p:nvSpPr>
        <p:spPr/>
        <p:txBody>
          <a:bodyPr/>
          <a:lstStyle/>
          <a:p>
            <a:pPr algn="ctr"/>
            <a:r>
              <a:rPr lang="en-IN" dirty="0"/>
              <a:t>TYPES of CVD</a:t>
            </a:r>
          </a:p>
        </p:txBody>
      </p:sp>
      <p:sp>
        <p:nvSpPr>
          <p:cNvPr id="3" name="Content Placeholder 2">
            <a:extLst>
              <a:ext uri="{FF2B5EF4-FFF2-40B4-BE49-F238E27FC236}">
                <a16:creationId xmlns:a16="http://schemas.microsoft.com/office/drawing/2014/main" id="{66372A2B-0645-2862-AE8D-9A038EC11AC1}"/>
              </a:ext>
            </a:extLst>
          </p:cNvPr>
          <p:cNvSpPr>
            <a:spLocks noGrp="1"/>
          </p:cNvSpPr>
          <p:nvPr>
            <p:ph idx="1"/>
          </p:nvPr>
        </p:nvSpPr>
        <p:spPr>
          <a:xfrm>
            <a:off x="1202919" y="2011680"/>
            <a:ext cx="10516330" cy="2634965"/>
          </a:xfrm>
        </p:spPr>
        <p:txBody>
          <a:bodyPr/>
          <a:lstStyle/>
          <a:p>
            <a:r>
              <a:rPr lang="en-IN" dirty="0"/>
              <a:t>APCVD (Atmospheric pressure CVD) :- simple and fast process, non uniform film thickness, poor step coverage</a:t>
            </a:r>
          </a:p>
          <a:p>
            <a:r>
              <a:rPr lang="en-IN" dirty="0"/>
              <a:t>LPCVD (Low Pressure CVD) :- Excellent uniformity and conformity, Low deposition rate</a:t>
            </a:r>
          </a:p>
          <a:p>
            <a:r>
              <a:rPr lang="en-IN" dirty="0"/>
              <a:t>PECVD (Plasma Enhanced CVD) :- Low temperature, risk for chemical and particle contamination</a:t>
            </a:r>
          </a:p>
          <a:p>
            <a:r>
              <a:rPr lang="en-IN" dirty="0"/>
              <a:t>HDP-CVD (High density plasma CVD) :- better gap filling, better step coverage</a:t>
            </a:r>
          </a:p>
          <a:p>
            <a:pPr marL="0" indent="0">
              <a:buNone/>
            </a:pPr>
            <a:endParaRPr lang="en-IN" dirty="0"/>
          </a:p>
        </p:txBody>
      </p:sp>
      <p:pic>
        <p:nvPicPr>
          <p:cNvPr id="4" name="Picture 2">
            <a:extLst>
              <a:ext uri="{FF2B5EF4-FFF2-40B4-BE49-F238E27FC236}">
                <a16:creationId xmlns:a16="http://schemas.microsoft.com/office/drawing/2014/main" id="{D37B7C0D-5989-2BAA-0626-61EFCC20B077}"/>
              </a:ext>
            </a:extLst>
          </p:cNvPr>
          <p:cNvPicPr>
            <a:picLocks noChangeAspect="1" noChangeArrowheads="1"/>
          </p:cNvPicPr>
          <p:nvPr/>
        </p:nvPicPr>
        <p:blipFill>
          <a:blip r:embed="rId2"/>
          <a:srcRect/>
          <a:stretch>
            <a:fillRect/>
          </a:stretch>
        </p:blipFill>
        <p:spPr bwMode="auto">
          <a:xfrm>
            <a:off x="2631996" y="4646645"/>
            <a:ext cx="5156707" cy="1912775"/>
          </a:xfrm>
          <a:prstGeom prst="rect">
            <a:avLst/>
          </a:prstGeom>
          <a:noFill/>
          <a:ln w="9525">
            <a:noFill/>
            <a:miter lim="800000"/>
            <a:headEnd/>
            <a:tailEnd/>
          </a:ln>
        </p:spPr>
      </p:pic>
      <p:pic>
        <p:nvPicPr>
          <p:cNvPr id="5" name="Picture 3">
            <a:extLst>
              <a:ext uri="{FF2B5EF4-FFF2-40B4-BE49-F238E27FC236}">
                <a16:creationId xmlns:a16="http://schemas.microsoft.com/office/drawing/2014/main" id="{A552164E-5D93-4319-4483-CFEF9BA1B5A0}"/>
              </a:ext>
            </a:extLst>
          </p:cNvPr>
          <p:cNvPicPr>
            <a:picLocks noChangeAspect="1" noChangeArrowheads="1"/>
          </p:cNvPicPr>
          <p:nvPr/>
        </p:nvPicPr>
        <p:blipFill>
          <a:blip r:embed="rId3"/>
          <a:srcRect/>
          <a:stretch>
            <a:fillRect/>
          </a:stretch>
        </p:blipFill>
        <p:spPr bwMode="auto">
          <a:xfrm>
            <a:off x="7788703" y="4646644"/>
            <a:ext cx="1633637" cy="1912775"/>
          </a:xfrm>
          <a:prstGeom prst="rect">
            <a:avLst/>
          </a:prstGeom>
          <a:noFill/>
          <a:ln w="9525">
            <a:noFill/>
            <a:miter lim="800000"/>
            <a:headEnd/>
            <a:tailEnd/>
          </a:ln>
        </p:spPr>
      </p:pic>
    </p:spTree>
    <p:extLst>
      <p:ext uri="{BB962C8B-B14F-4D97-AF65-F5344CB8AC3E}">
        <p14:creationId xmlns:p14="http://schemas.microsoft.com/office/powerpoint/2010/main" val="2969208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BBB1F-CB78-E17C-66A1-203378F277C1}"/>
              </a:ext>
            </a:extLst>
          </p:cNvPr>
          <p:cNvSpPr>
            <a:spLocks noGrp="1"/>
          </p:cNvSpPr>
          <p:nvPr>
            <p:ph type="title"/>
          </p:nvPr>
        </p:nvSpPr>
        <p:spPr/>
        <p:txBody>
          <a:bodyPr/>
          <a:lstStyle/>
          <a:p>
            <a:pPr algn="ctr"/>
            <a:r>
              <a:rPr lang="en-IN" dirty="0"/>
              <a:t>Etching</a:t>
            </a:r>
          </a:p>
        </p:txBody>
      </p:sp>
      <p:sp>
        <p:nvSpPr>
          <p:cNvPr id="3" name="Content Placeholder 2">
            <a:extLst>
              <a:ext uri="{FF2B5EF4-FFF2-40B4-BE49-F238E27FC236}">
                <a16:creationId xmlns:a16="http://schemas.microsoft.com/office/drawing/2014/main" id="{C0CE785A-4E81-B45A-6BBE-CBE19F899CC7}"/>
              </a:ext>
            </a:extLst>
          </p:cNvPr>
          <p:cNvSpPr>
            <a:spLocks noGrp="1"/>
          </p:cNvSpPr>
          <p:nvPr>
            <p:ph idx="1"/>
          </p:nvPr>
        </p:nvSpPr>
        <p:spPr>
          <a:xfrm>
            <a:off x="1202919" y="2011680"/>
            <a:ext cx="9784080" cy="2877561"/>
          </a:xfrm>
        </p:spPr>
        <p:txBody>
          <a:bodyPr/>
          <a:lstStyle/>
          <a:p>
            <a:r>
              <a:rPr lang="en-IE" sz="2400" dirty="0"/>
              <a:t>Etching is the process whereby unwanted material is removed from a wafer</a:t>
            </a:r>
            <a:endParaRPr lang="en-US" sz="2400" dirty="0"/>
          </a:p>
          <a:p>
            <a:r>
              <a:rPr lang="en-US" altLang="zh-TW" dirty="0"/>
              <a:t>Etching consists of 3 processes:</a:t>
            </a:r>
          </a:p>
          <a:p>
            <a:pPr marL="171450" indent="-171450">
              <a:buFont typeface="Arial" pitchFamily="34" charset="0"/>
              <a:buChar char="•"/>
            </a:pPr>
            <a:r>
              <a:rPr lang="en-US" altLang="zh-TW" dirty="0"/>
              <a:t>Mass transport of reactants (through a boundary layer) to the surface to be etched.</a:t>
            </a:r>
          </a:p>
          <a:p>
            <a:pPr marL="171450" indent="-171450">
              <a:buFont typeface="Arial" pitchFamily="34" charset="0"/>
              <a:buChar char="•"/>
            </a:pPr>
            <a:r>
              <a:rPr lang="en-US" altLang="zh-TW" dirty="0"/>
              <a:t>Reaction between reactants and the film to be etched at the surface.</a:t>
            </a:r>
          </a:p>
          <a:p>
            <a:pPr marL="171450" indent="-171450">
              <a:buFont typeface="Arial" pitchFamily="34" charset="0"/>
              <a:buChar char="•"/>
            </a:pPr>
            <a:r>
              <a:rPr lang="en-US" altLang="zh-TW" dirty="0"/>
              <a:t>Mass transport of reaction products from the surface boundary layer</a:t>
            </a:r>
            <a:endParaRPr lang="en-US" dirty="0"/>
          </a:p>
          <a:p>
            <a:endParaRPr lang="en-IN" dirty="0"/>
          </a:p>
        </p:txBody>
      </p:sp>
      <p:pic>
        <p:nvPicPr>
          <p:cNvPr id="4" name="Picture 5">
            <a:extLst>
              <a:ext uri="{FF2B5EF4-FFF2-40B4-BE49-F238E27FC236}">
                <a16:creationId xmlns:a16="http://schemas.microsoft.com/office/drawing/2014/main" id="{D874B65D-CC9A-92F3-9B80-E78AE01403D2}"/>
              </a:ext>
            </a:extLst>
          </p:cNvPr>
          <p:cNvPicPr>
            <a:picLocks noChangeAspect="1" noChangeArrowheads="1"/>
          </p:cNvPicPr>
          <p:nvPr/>
        </p:nvPicPr>
        <p:blipFill>
          <a:blip r:embed="rId2" cstate="print"/>
          <a:srcRect/>
          <a:stretch>
            <a:fillRect/>
          </a:stretch>
        </p:blipFill>
        <p:spPr>
          <a:xfrm>
            <a:off x="3343081" y="4738545"/>
            <a:ext cx="5505838" cy="1835279"/>
          </a:xfrm>
          <a:prstGeom prst="rect">
            <a:avLst/>
          </a:prstGeom>
        </p:spPr>
      </p:pic>
    </p:spTree>
    <p:extLst>
      <p:ext uri="{BB962C8B-B14F-4D97-AF65-F5344CB8AC3E}">
        <p14:creationId xmlns:p14="http://schemas.microsoft.com/office/powerpoint/2010/main" val="32083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B7D0E-6138-A35E-D172-C4479E402563}"/>
              </a:ext>
            </a:extLst>
          </p:cNvPr>
          <p:cNvSpPr>
            <a:spLocks noGrp="1"/>
          </p:cNvSpPr>
          <p:nvPr>
            <p:ph type="title"/>
          </p:nvPr>
        </p:nvSpPr>
        <p:spPr/>
        <p:txBody>
          <a:bodyPr/>
          <a:lstStyle/>
          <a:p>
            <a:pPr algn="ctr"/>
            <a:r>
              <a:rPr lang="en-IN" dirty="0"/>
              <a:t>WET ETCHING</a:t>
            </a:r>
          </a:p>
        </p:txBody>
      </p:sp>
      <p:sp>
        <p:nvSpPr>
          <p:cNvPr id="3" name="Content Placeholder 2">
            <a:extLst>
              <a:ext uri="{FF2B5EF4-FFF2-40B4-BE49-F238E27FC236}">
                <a16:creationId xmlns:a16="http://schemas.microsoft.com/office/drawing/2014/main" id="{CA418613-6F3F-41CA-0F94-BBFE7600A1A5}"/>
              </a:ext>
            </a:extLst>
          </p:cNvPr>
          <p:cNvSpPr>
            <a:spLocks noGrp="1"/>
          </p:cNvSpPr>
          <p:nvPr>
            <p:ph idx="1"/>
          </p:nvPr>
        </p:nvSpPr>
        <p:spPr/>
        <p:txBody>
          <a:bodyPr/>
          <a:lstStyle/>
          <a:p>
            <a:r>
              <a:rPr lang="en-US" sz="2400" dirty="0">
                <a:latin typeface="Times New Roman" pitchFamily="18" charset="0"/>
                <a:cs typeface="Times New Roman" pitchFamily="18" charset="0"/>
              </a:rPr>
              <a:t>The removal of excess material from the surface of the wafer by using liquids is called Wet etching. </a:t>
            </a:r>
          </a:p>
          <a:p>
            <a:r>
              <a:rPr lang="en-US" sz="2400" dirty="0">
                <a:latin typeface="Times New Roman" pitchFamily="18" charset="0"/>
                <a:cs typeface="Times New Roman" pitchFamily="18" charset="0"/>
              </a:rPr>
              <a:t>In this method, a solution which can etch the material is kept in a tank and the wafer is dipped in the tank for a given time, at a given temperature. </a:t>
            </a:r>
          </a:p>
          <a:p>
            <a:r>
              <a:rPr lang="en-US" sz="2400" dirty="0">
                <a:latin typeface="Times New Roman" pitchFamily="18" charset="0"/>
                <a:cs typeface="Times New Roman" pitchFamily="18" charset="0"/>
              </a:rPr>
              <a:t>After etching, the wafers are taken out and rinsed in DI water and dried by spinning. If they are dried without spinning, some water may remain on the wafer leaving ‘water mark’.</a:t>
            </a:r>
          </a:p>
          <a:p>
            <a:r>
              <a:rPr lang="en-US" sz="2400" dirty="0">
                <a:latin typeface="Times New Roman" pitchFamily="18" charset="0"/>
                <a:cs typeface="Times New Roman" pitchFamily="18" charset="0"/>
              </a:rPr>
              <a:t>Hence spin drying is employed. Even with spin drying, watermarks may form sometime, and in order to avoid it, isopropyl alcohol (IPA) is used for final rinse and spin drying.</a:t>
            </a:r>
          </a:p>
          <a:p>
            <a:endParaRPr lang="en-US" sz="24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515637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25588-D6F4-8242-36F2-93DFB7A1812B}"/>
              </a:ext>
            </a:extLst>
          </p:cNvPr>
          <p:cNvSpPr>
            <a:spLocks noGrp="1"/>
          </p:cNvSpPr>
          <p:nvPr>
            <p:ph type="title"/>
          </p:nvPr>
        </p:nvSpPr>
        <p:spPr/>
        <p:txBody>
          <a:bodyPr/>
          <a:lstStyle/>
          <a:p>
            <a:pPr algn="ctr"/>
            <a:r>
              <a:rPr lang="en-IN" dirty="0"/>
              <a:t>Limitation of WET ETCHING</a:t>
            </a:r>
          </a:p>
        </p:txBody>
      </p:sp>
      <p:sp>
        <p:nvSpPr>
          <p:cNvPr id="3" name="Content Placeholder 2">
            <a:extLst>
              <a:ext uri="{FF2B5EF4-FFF2-40B4-BE49-F238E27FC236}">
                <a16:creationId xmlns:a16="http://schemas.microsoft.com/office/drawing/2014/main" id="{863BD48F-1165-400A-F90A-CBACEA9640AD}"/>
              </a:ext>
            </a:extLst>
          </p:cNvPr>
          <p:cNvSpPr>
            <a:spLocks noGrp="1"/>
          </p:cNvSpPr>
          <p:nvPr>
            <p:ph idx="1"/>
          </p:nvPr>
        </p:nvSpPr>
        <p:spPr/>
        <p:txBody>
          <a:bodyPr/>
          <a:lstStyle/>
          <a:p>
            <a:pPr marL="109728" indent="0">
              <a:buNone/>
            </a:pPr>
            <a:r>
              <a:rPr lang="en-US" sz="2000" dirty="0">
                <a:latin typeface="Times New Roman" pitchFamily="18" charset="0"/>
                <a:cs typeface="Times New Roman" pitchFamily="18" charset="0"/>
              </a:rPr>
              <a:t>There are some disadvantages of wet etching are as follows:</a:t>
            </a:r>
          </a:p>
          <a:p>
            <a:pPr marL="109728"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Wet etching is isotropic </a:t>
            </a:r>
          </a:p>
          <a:p>
            <a:r>
              <a:rPr lang="en-US" sz="2000" dirty="0">
                <a:latin typeface="Times New Roman" pitchFamily="18" charset="0"/>
                <a:cs typeface="Times New Roman" pitchFamily="18" charset="0"/>
              </a:rPr>
              <a:t>Requires large amount of etchant chemical</a:t>
            </a:r>
          </a:p>
          <a:p>
            <a:r>
              <a:rPr lang="en-US" sz="2000" dirty="0">
                <a:latin typeface="Times New Roman" pitchFamily="18" charset="0"/>
                <a:cs typeface="Times New Roman" pitchFamily="18" charset="0"/>
              </a:rPr>
              <a:t>Pattern transfer leads to undercut in the layer</a:t>
            </a:r>
          </a:p>
          <a:p>
            <a:r>
              <a:rPr lang="en-US" sz="2000" dirty="0">
                <a:latin typeface="Times New Roman" pitchFamily="18" charset="0"/>
                <a:cs typeface="Times New Roman" pitchFamily="18" charset="0"/>
              </a:rPr>
              <a:t>No control for precious etching</a:t>
            </a:r>
          </a:p>
          <a:p>
            <a:pPr marL="109728" indent="0">
              <a:buNone/>
            </a:pPr>
            <a:endParaRPr lang="en-US" sz="20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498697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7DD50-5BEB-3A69-4FB6-8D6C7FA9B284}"/>
              </a:ext>
            </a:extLst>
          </p:cNvPr>
          <p:cNvSpPr>
            <a:spLocks noGrp="1"/>
          </p:cNvSpPr>
          <p:nvPr>
            <p:ph type="title"/>
          </p:nvPr>
        </p:nvSpPr>
        <p:spPr/>
        <p:txBody>
          <a:bodyPr/>
          <a:lstStyle/>
          <a:p>
            <a:pPr algn="ctr"/>
            <a:r>
              <a:rPr lang="en-IN" dirty="0"/>
              <a:t>DRY ETCHING</a:t>
            </a:r>
          </a:p>
        </p:txBody>
      </p:sp>
      <p:sp>
        <p:nvSpPr>
          <p:cNvPr id="3" name="Content Placeholder 2">
            <a:extLst>
              <a:ext uri="{FF2B5EF4-FFF2-40B4-BE49-F238E27FC236}">
                <a16:creationId xmlns:a16="http://schemas.microsoft.com/office/drawing/2014/main" id="{27E4B3DC-B5A2-AA95-172D-B8C225DE2BE2}"/>
              </a:ext>
            </a:extLst>
          </p:cNvPr>
          <p:cNvSpPr>
            <a:spLocks noGrp="1"/>
          </p:cNvSpPr>
          <p:nvPr>
            <p:ph idx="1"/>
          </p:nvPr>
        </p:nvSpPr>
        <p:spPr/>
        <p:txBody>
          <a:bodyPr/>
          <a:lstStyle/>
          <a:p>
            <a:pPr marL="354330" marR="5080" indent="-341630" algn="just">
              <a:lnSpc>
                <a:spcPct val="100000"/>
              </a:lnSpc>
              <a:buFont typeface="Arial"/>
              <a:buChar char="•"/>
              <a:tabLst>
                <a:tab pos="355600" algn="l"/>
              </a:tabLst>
            </a:pPr>
            <a:r>
              <a:rPr lang="en-US" spc="-5" dirty="0"/>
              <a:t>Gaseous </a:t>
            </a:r>
            <a:r>
              <a:rPr lang="en-US" spc="-20" dirty="0"/>
              <a:t>form </a:t>
            </a:r>
            <a:r>
              <a:rPr lang="en-US" spc="-10" dirty="0"/>
              <a:t>can obtain </a:t>
            </a:r>
            <a:r>
              <a:rPr lang="en-US" dirty="0"/>
              <a:t>highly </a:t>
            </a:r>
            <a:r>
              <a:rPr lang="en-US" spc="-10" dirty="0"/>
              <a:t>anisotropic  etching profiles, </a:t>
            </a:r>
            <a:r>
              <a:rPr lang="en-US" dirty="0"/>
              <a:t>mainly </a:t>
            </a:r>
            <a:r>
              <a:rPr lang="en-US" spc="-15" dirty="0"/>
              <a:t>avoid </a:t>
            </a:r>
            <a:r>
              <a:rPr lang="en-US" dirty="0"/>
              <a:t>the </a:t>
            </a:r>
            <a:r>
              <a:rPr lang="en-US" spc="-10" dirty="0"/>
              <a:t>undercutting  problem </a:t>
            </a:r>
            <a:r>
              <a:rPr lang="en-US" dirty="0"/>
              <a:t>of </a:t>
            </a:r>
            <a:r>
              <a:rPr lang="en-US" spc="-15" dirty="0"/>
              <a:t>wet</a:t>
            </a:r>
            <a:r>
              <a:rPr lang="en-US" spc="-65" dirty="0"/>
              <a:t> </a:t>
            </a:r>
            <a:r>
              <a:rPr lang="en-US" spc="-10" dirty="0"/>
              <a:t>etching.</a:t>
            </a:r>
          </a:p>
          <a:p>
            <a:pPr marL="355600" indent="-342900">
              <a:lnSpc>
                <a:spcPct val="100000"/>
              </a:lnSpc>
              <a:spcBef>
                <a:spcPts val="770"/>
              </a:spcBef>
              <a:buFont typeface="Arial"/>
              <a:buChar char="•"/>
              <a:tabLst>
                <a:tab pos="354965" algn="l"/>
                <a:tab pos="355600" algn="l"/>
              </a:tabLst>
            </a:pPr>
            <a:r>
              <a:rPr lang="en-US" dirty="0"/>
              <a:t>Common </a:t>
            </a:r>
            <a:r>
              <a:rPr lang="en-US" spc="-5" dirty="0"/>
              <a:t>used </a:t>
            </a:r>
            <a:r>
              <a:rPr lang="en-US" dirty="0"/>
              <a:t>dry </a:t>
            </a:r>
            <a:r>
              <a:rPr lang="en-US" spc="-10" dirty="0"/>
              <a:t>etching</a:t>
            </a:r>
            <a:r>
              <a:rPr lang="en-US" spc="-35" dirty="0"/>
              <a:t> </a:t>
            </a:r>
            <a:r>
              <a:rPr lang="en-US" spc="-5" dirty="0"/>
              <a:t>techniques:</a:t>
            </a:r>
          </a:p>
          <a:p>
            <a:pPr marL="756285" lvl="1" indent="-286385">
              <a:lnSpc>
                <a:spcPct val="100000"/>
              </a:lnSpc>
              <a:spcBef>
                <a:spcPts val="685"/>
              </a:spcBef>
              <a:buFont typeface="Arial"/>
              <a:buChar char="–"/>
              <a:tabLst>
                <a:tab pos="756920" algn="l"/>
              </a:tabLst>
            </a:pPr>
            <a:r>
              <a:rPr lang="en-US" sz="2800" spc="-10" dirty="0">
                <a:latin typeface="Calibri"/>
                <a:cs typeface="Calibri"/>
              </a:rPr>
              <a:t>Plasma</a:t>
            </a:r>
            <a:r>
              <a:rPr lang="en-US" sz="2800" spc="-55" dirty="0">
                <a:latin typeface="Calibri"/>
                <a:cs typeface="Calibri"/>
              </a:rPr>
              <a:t> </a:t>
            </a:r>
            <a:r>
              <a:rPr lang="en-US" sz="2800" spc="-25" dirty="0">
                <a:latin typeface="Calibri"/>
                <a:cs typeface="Calibri"/>
              </a:rPr>
              <a:t>systems</a:t>
            </a:r>
            <a:endParaRPr lang="en-US" sz="2800" dirty="0">
              <a:latin typeface="Calibri"/>
              <a:cs typeface="Calibri"/>
            </a:endParaRPr>
          </a:p>
          <a:p>
            <a:pPr marL="756285" lvl="1" indent="-286385">
              <a:lnSpc>
                <a:spcPct val="100000"/>
              </a:lnSpc>
              <a:spcBef>
                <a:spcPts val="670"/>
              </a:spcBef>
              <a:buFont typeface="Arial"/>
              <a:buChar char="–"/>
              <a:tabLst>
                <a:tab pos="756920" algn="l"/>
              </a:tabLst>
            </a:pPr>
            <a:r>
              <a:rPr lang="en-US" sz="2800" spc="-5" dirty="0">
                <a:latin typeface="Calibri"/>
                <a:cs typeface="Calibri"/>
              </a:rPr>
              <a:t>Ion</a:t>
            </a:r>
            <a:r>
              <a:rPr lang="en-US" sz="2800" spc="-100" dirty="0">
                <a:latin typeface="Calibri"/>
                <a:cs typeface="Calibri"/>
              </a:rPr>
              <a:t> </a:t>
            </a:r>
            <a:r>
              <a:rPr lang="en-US" sz="2800" spc="-10" dirty="0">
                <a:latin typeface="Calibri"/>
                <a:cs typeface="Calibri"/>
              </a:rPr>
              <a:t>milling</a:t>
            </a:r>
            <a:endParaRPr lang="en-US" sz="2800" dirty="0">
              <a:latin typeface="Calibri"/>
              <a:cs typeface="Calibri"/>
            </a:endParaRPr>
          </a:p>
          <a:p>
            <a:pPr marL="756285" lvl="1" indent="-286385">
              <a:lnSpc>
                <a:spcPct val="100000"/>
              </a:lnSpc>
              <a:spcBef>
                <a:spcPts val="670"/>
              </a:spcBef>
              <a:buFont typeface="Arial"/>
              <a:buChar char="–"/>
              <a:tabLst>
                <a:tab pos="756920" algn="l"/>
              </a:tabLst>
            </a:pPr>
            <a:r>
              <a:rPr lang="en-US" sz="2800" spc="-15" dirty="0">
                <a:latin typeface="Calibri"/>
                <a:cs typeface="Calibri"/>
              </a:rPr>
              <a:t>Reactive </a:t>
            </a:r>
            <a:r>
              <a:rPr lang="en-US" sz="2800" spc="-5" dirty="0">
                <a:latin typeface="Calibri"/>
                <a:cs typeface="Calibri"/>
              </a:rPr>
              <a:t>ion</a:t>
            </a:r>
            <a:r>
              <a:rPr lang="en-US" sz="2800" spc="-45" dirty="0">
                <a:latin typeface="Calibri"/>
                <a:cs typeface="Calibri"/>
              </a:rPr>
              <a:t> </a:t>
            </a:r>
            <a:r>
              <a:rPr lang="en-US" sz="2800" spc="-15" dirty="0">
                <a:latin typeface="Calibri"/>
                <a:cs typeface="Calibri"/>
              </a:rPr>
              <a:t>etching(RIE)</a:t>
            </a:r>
            <a:endParaRPr lang="en-US" sz="2800" dirty="0">
              <a:latin typeface="Calibri"/>
              <a:cs typeface="Calibri"/>
            </a:endParaRPr>
          </a:p>
          <a:p>
            <a:endParaRPr lang="en-IN" dirty="0"/>
          </a:p>
        </p:txBody>
      </p:sp>
    </p:spTree>
    <p:extLst>
      <p:ext uri="{BB962C8B-B14F-4D97-AF65-F5344CB8AC3E}">
        <p14:creationId xmlns:p14="http://schemas.microsoft.com/office/powerpoint/2010/main" val="1285303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6D8D9-286A-C17B-89E3-B64BBB247774}"/>
              </a:ext>
            </a:extLst>
          </p:cNvPr>
          <p:cNvSpPr>
            <a:spLocks noGrp="1"/>
          </p:cNvSpPr>
          <p:nvPr>
            <p:ph type="title"/>
          </p:nvPr>
        </p:nvSpPr>
        <p:spPr/>
        <p:txBody>
          <a:bodyPr/>
          <a:lstStyle/>
          <a:p>
            <a:pPr algn="ctr"/>
            <a:r>
              <a:rPr lang="en-IN" dirty="0"/>
              <a:t>CMP &amp; YIELD</a:t>
            </a:r>
          </a:p>
        </p:txBody>
      </p:sp>
      <p:sp>
        <p:nvSpPr>
          <p:cNvPr id="3" name="Content Placeholder 2">
            <a:extLst>
              <a:ext uri="{FF2B5EF4-FFF2-40B4-BE49-F238E27FC236}">
                <a16:creationId xmlns:a16="http://schemas.microsoft.com/office/drawing/2014/main" id="{239B45CE-6516-095F-E43C-3037EE0CC937}"/>
              </a:ext>
            </a:extLst>
          </p:cNvPr>
          <p:cNvSpPr>
            <a:spLocks noGrp="1"/>
          </p:cNvSpPr>
          <p:nvPr>
            <p:ph idx="1"/>
          </p:nvPr>
        </p:nvSpPr>
        <p:spPr/>
        <p:txBody>
          <a:bodyPr>
            <a:normAutofit lnSpcReduction="10000"/>
          </a:bodyPr>
          <a:lstStyle/>
          <a:p>
            <a:r>
              <a:rPr lang="en-US" sz="2400" dirty="0">
                <a:latin typeface="Times New Roman" pitchFamily="18" charset="0"/>
                <a:cs typeface="Times New Roman" pitchFamily="18" charset="0"/>
              </a:rPr>
              <a:t>CMP is the process of smoothening and polishing the wafer surface, aided by chemical and mechanical forces. </a:t>
            </a:r>
          </a:p>
          <a:p>
            <a:pPr marL="109728" indent="0">
              <a:buNone/>
            </a:pP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Yield is fraction of total number of good chips to the total number of chips manufactured. A good chip means that it passes all functions tests that are specified for the product.</a:t>
            </a:r>
          </a:p>
          <a:p>
            <a:pPr marL="109728" indent="0">
              <a:buNone/>
            </a:pP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Defect inspection basically scanning wafer for defects. In this defects are found to improve yield. Defect review involves classifying defects captured during wafer inspection. In this defect images are stored for future references.</a:t>
            </a:r>
          </a:p>
          <a:p>
            <a:pPr marL="109728" indent="0">
              <a:buNone/>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281727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0E26D-2967-0F91-93EC-343CBCEADB42}"/>
              </a:ext>
            </a:extLst>
          </p:cNvPr>
          <p:cNvSpPr>
            <a:spLocks noGrp="1"/>
          </p:cNvSpPr>
          <p:nvPr>
            <p:ph type="title"/>
          </p:nvPr>
        </p:nvSpPr>
        <p:spPr/>
        <p:txBody>
          <a:bodyPr/>
          <a:lstStyle/>
          <a:p>
            <a:pPr algn="ctr"/>
            <a:r>
              <a:rPr lang="en-US" dirty="0"/>
              <a:t>DIFFUSION</a:t>
            </a:r>
            <a:endParaRPr lang="en-IN" dirty="0"/>
          </a:p>
        </p:txBody>
      </p:sp>
      <p:sp>
        <p:nvSpPr>
          <p:cNvPr id="3" name="Content Placeholder 2">
            <a:extLst>
              <a:ext uri="{FF2B5EF4-FFF2-40B4-BE49-F238E27FC236}">
                <a16:creationId xmlns:a16="http://schemas.microsoft.com/office/drawing/2014/main" id="{47FAC02B-00C6-7D8F-9CD8-A581F00C435F}"/>
              </a:ext>
            </a:extLst>
          </p:cNvPr>
          <p:cNvSpPr>
            <a:spLocks noGrp="1"/>
          </p:cNvSpPr>
          <p:nvPr>
            <p:ph idx="1"/>
          </p:nvPr>
        </p:nvSpPr>
        <p:spPr/>
        <p:txBody>
          <a:bodyPr/>
          <a:lstStyle/>
          <a:p>
            <a:pPr algn="just">
              <a:lnSpc>
                <a:spcPct val="90000"/>
              </a:lnSpc>
              <a:spcBef>
                <a:spcPct val="45000"/>
              </a:spcBef>
              <a:spcAft>
                <a:spcPct val="45000"/>
              </a:spcAft>
            </a:pPr>
            <a:r>
              <a:rPr lang="en-US" sz="2400" dirty="0"/>
              <a:t>Diffusion is the process by which a species moves in the presence of  a concentration gradient and energy.</a:t>
            </a:r>
          </a:p>
          <a:p>
            <a:pPr algn="just">
              <a:lnSpc>
                <a:spcPct val="90000"/>
              </a:lnSpc>
              <a:spcBef>
                <a:spcPct val="45000"/>
              </a:spcBef>
              <a:spcAft>
                <a:spcPct val="45000"/>
              </a:spcAft>
            </a:pPr>
            <a:r>
              <a:rPr lang="en-US" sz="2400" dirty="0"/>
              <a:t> If there is an Dopant concentration gradient present,  </a:t>
            </a:r>
            <a:r>
              <a:rPr lang="en-US" sz="2400" dirty="0">
                <a:sym typeface="Symbol" pitchFamily="18" charset="2"/>
              </a:rPr>
              <a:t>∂</a:t>
            </a:r>
            <a:r>
              <a:rPr lang="en-US" sz="2400" dirty="0"/>
              <a:t>C/</a:t>
            </a:r>
            <a:r>
              <a:rPr lang="en-US" sz="2400" dirty="0">
                <a:sym typeface="Symbol" pitchFamily="18" charset="2"/>
              </a:rPr>
              <a:t>∂</a:t>
            </a:r>
            <a:r>
              <a:rPr lang="en-US" sz="2400" dirty="0"/>
              <a:t> x, in a finite  volume, there will be a tendency for the dopant</a:t>
            </a:r>
            <a:r>
              <a:rPr lang="en-US" sz="2400" dirty="0">
                <a:solidFill>
                  <a:srgbClr val="0066FF"/>
                </a:solidFill>
              </a:rPr>
              <a:t> </a:t>
            </a:r>
            <a:r>
              <a:rPr lang="en-US" sz="2400" dirty="0"/>
              <a:t>material to move so that a decrease in the gradient is produced.</a:t>
            </a:r>
          </a:p>
          <a:p>
            <a:pPr algn="just">
              <a:lnSpc>
                <a:spcPct val="90000"/>
              </a:lnSpc>
              <a:spcBef>
                <a:spcPct val="45000"/>
              </a:spcBef>
              <a:spcAft>
                <a:spcPct val="45000"/>
              </a:spcAft>
            </a:pPr>
            <a:r>
              <a:rPr lang="en-US" sz="2400" dirty="0"/>
              <a:t>Concentration gradient and energy  ( in the form of heat) are the major requirements for diffusion.</a:t>
            </a:r>
            <a:endParaRPr lang="en-US" sz="2800" dirty="0"/>
          </a:p>
          <a:p>
            <a:pPr marL="228600" lvl="1" indent="0" algn="just">
              <a:lnSpc>
                <a:spcPct val="90000"/>
              </a:lnSpc>
              <a:spcBef>
                <a:spcPct val="45000"/>
              </a:spcBef>
              <a:spcAft>
                <a:spcPct val="45000"/>
              </a:spcAft>
              <a:buNone/>
            </a:pPr>
            <a:r>
              <a:rPr lang="en-US" sz="2400" dirty="0"/>
              <a:t>- Dopants can be in solid, liquid or gaseous form.</a:t>
            </a:r>
          </a:p>
          <a:p>
            <a:pPr marL="0" indent="0">
              <a:buNone/>
            </a:pPr>
            <a:endParaRPr lang="en-IN" dirty="0"/>
          </a:p>
        </p:txBody>
      </p:sp>
    </p:spTree>
    <p:extLst>
      <p:ext uri="{BB962C8B-B14F-4D97-AF65-F5344CB8AC3E}">
        <p14:creationId xmlns:p14="http://schemas.microsoft.com/office/powerpoint/2010/main" val="1366990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6473B-FA3F-F966-26F5-B6536C1605F1}"/>
              </a:ext>
            </a:extLst>
          </p:cNvPr>
          <p:cNvSpPr>
            <a:spLocks noGrp="1"/>
          </p:cNvSpPr>
          <p:nvPr>
            <p:ph type="title"/>
          </p:nvPr>
        </p:nvSpPr>
        <p:spPr/>
        <p:txBody>
          <a:bodyPr/>
          <a:lstStyle/>
          <a:p>
            <a:pPr algn="ctr"/>
            <a:r>
              <a:rPr lang="en-IN" dirty="0"/>
              <a:t>OXIDATION</a:t>
            </a:r>
          </a:p>
        </p:txBody>
      </p:sp>
      <p:sp>
        <p:nvSpPr>
          <p:cNvPr id="3" name="Content Placeholder 2">
            <a:extLst>
              <a:ext uri="{FF2B5EF4-FFF2-40B4-BE49-F238E27FC236}">
                <a16:creationId xmlns:a16="http://schemas.microsoft.com/office/drawing/2014/main" id="{9918F4CF-A0EF-42CF-BBE1-14DEBB968314}"/>
              </a:ext>
            </a:extLst>
          </p:cNvPr>
          <p:cNvSpPr>
            <a:spLocks noGrp="1"/>
          </p:cNvSpPr>
          <p:nvPr>
            <p:ph idx="1"/>
          </p:nvPr>
        </p:nvSpPr>
        <p:spPr>
          <a:xfrm>
            <a:off x="661743" y="2002350"/>
            <a:ext cx="7791791" cy="4206240"/>
          </a:xfrm>
        </p:spPr>
        <p:txBody>
          <a:bodyPr>
            <a:normAutofit fontScale="92500" lnSpcReduction="20000"/>
          </a:bodyPr>
          <a:lstStyle/>
          <a:p>
            <a:pPr marL="571500" indent="-457200">
              <a:lnSpc>
                <a:spcPct val="80000"/>
              </a:lnSpc>
              <a:buClr>
                <a:srgbClr val="000000"/>
              </a:buClr>
              <a:buFont typeface="Wingdings" pitchFamily="2" charset="2"/>
              <a:buChar char="Ø"/>
            </a:pPr>
            <a:r>
              <a:rPr lang="en-US" sz="2800" b="1" dirty="0"/>
              <a:t>Definition</a:t>
            </a:r>
          </a:p>
          <a:p>
            <a:pPr marL="571500" indent="-457200">
              <a:lnSpc>
                <a:spcPct val="80000"/>
              </a:lnSpc>
              <a:buClr>
                <a:srgbClr val="000000"/>
              </a:buClr>
              <a:buFont typeface="Wingdings" pitchFamily="2" charset="2"/>
              <a:buNone/>
            </a:pPr>
            <a:endParaRPr lang="en-US" sz="2800" b="1" dirty="0"/>
          </a:p>
          <a:p>
            <a:pPr marL="571500" indent="-457200" algn="just">
              <a:lnSpc>
                <a:spcPct val="80000"/>
              </a:lnSpc>
              <a:buClr>
                <a:srgbClr val="000000"/>
              </a:buClr>
              <a:buFontTx/>
              <a:buChar char="•"/>
            </a:pPr>
            <a:r>
              <a:rPr lang="en-US" sz="2400" b="1" dirty="0"/>
              <a:t>Oxidation of Si is a process in which either O</a:t>
            </a:r>
            <a:r>
              <a:rPr lang="en-US" sz="2400" b="1" baseline="-25000" dirty="0"/>
              <a:t>2</a:t>
            </a:r>
            <a:r>
              <a:rPr lang="en-US" sz="2400" b="1" dirty="0"/>
              <a:t> or water vapor (H</a:t>
            </a:r>
            <a:r>
              <a:rPr lang="en-US" sz="2400" b="1" baseline="-25000" dirty="0"/>
              <a:t>2</a:t>
            </a:r>
            <a:r>
              <a:rPr lang="en-US" sz="2400" b="1" dirty="0"/>
              <a:t>O) react with the silicon and produce SiO</a:t>
            </a:r>
            <a:r>
              <a:rPr lang="en-US" sz="2400" b="1" baseline="-25000" dirty="0"/>
              <a:t>2</a:t>
            </a:r>
            <a:r>
              <a:rPr lang="en-US" sz="2400" b="1" dirty="0"/>
              <a:t> layer.</a:t>
            </a:r>
          </a:p>
          <a:p>
            <a:pPr marL="571500" indent="-457200" algn="just">
              <a:lnSpc>
                <a:spcPct val="80000"/>
              </a:lnSpc>
              <a:buClr>
                <a:srgbClr val="000000"/>
              </a:buClr>
              <a:buFontTx/>
              <a:buNone/>
            </a:pPr>
            <a:endParaRPr lang="en-US" sz="2400" b="1" dirty="0"/>
          </a:p>
          <a:p>
            <a:pPr marL="571500" indent="-457200" algn="just">
              <a:lnSpc>
                <a:spcPct val="80000"/>
              </a:lnSpc>
              <a:buClr>
                <a:srgbClr val="000000"/>
              </a:buClr>
              <a:buFontTx/>
              <a:buChar char="•"/>
            </a:pPr>
            <a:r>
              <a:rPr lang="en-US" sz="2400" b="1" dirty="0"/>
              <a:t>SiO2 on a Silicon wafer is a chemically stable protective layer</a:t>
            </a:r>
            <a:r>
              <a:rPr lang="en-US" sz="2400" b="1" baseline="-25000" dirty="0"/>
              <a:t>2 </a:t>
            </a:r>
            <a:r>
              <a:rPr lang="en-US" sz="2400" b="1" dirty="0"/>
              <a:t>which makes silicon the most widely used semiconductor substrate.</a:t>
            </a:r>
          </a:p>
          <a:p>
            <a:pPr marL="571500" indent="-457200" algn="just">
              <a:lnSpc>
                <a:spcPct val="80000"/>
              </a:lnSpc>
              <a:buClr>
                <a:srgbClr val="000000"/>
              </a:buClr>
              <a:buFontTx/>
              <a:buNone/>
            </a:pPr>
            <a:endParaRPr lang="en-US" sz="2400" b="1" dirty="0"/>
          </a:p>
          <a:p>
            <a:pPr marL="571500" indent="-457200">
              <a:lnSpc>
                <a:spcPct val="80000"/>
              </a:lnSpc>
              <a:buFont typeface="Wingdings" pitchFamily="2" charset="2"/>
              <a:buNone/>
            </a:pPr>
            <a:r>
              <a:rPr lang="en-US" sz="2400" b="1" dirty="0"/>
              <a:t>	There are two type of oxidation :– </a:t>
            </a:r>
          </a:p>
          <a:p>
            <a:pPr marL="571500" indent="-457200">
              <a:lnSpc>
                <a:spcPct val="80000"/>
              </a:lnSpc>
              <a:buFont typeface="Wingdings" pitchFamily="2" charset="2"/>
              <a:buNone/>
            </a:pPr>
            <a:r>
              <a:rPr lang="en-US" sz="2400" b="1" dirty="0"/>
              <a:t>	-WET</a:t>
            </a:r>
          </a:p>
          <a:p>
            <a:pPr marL="571500" indent="-457200">
              <a:lnSpc>
                <a:spcPct val="80000"/>
              </a:lnSpc>
              <a:buFont typeface="Wingdings" pitchFamily="2" charset="2"/>
              <a:buNone/>
            </a:pPr>
            <a:r>
              <a:rPr lang="en-US" sz="2400" b="1" dirty="0"/>
              <a:t>	- DRY</a:t>
            </a:r>
          </a:p>
          <a:p>
            <a:pPr marL="571500" indent="-457200">
              <a:lnSpc>
                <a:spcPct val="80000"/>
              </a:lnSpc>
              <a:buFont typeface="Wingdings" pitchFamily="2" charset="2"/>
              <a:buNone/>
            </a:pPr>
            <a:endParaRPr lang="en-US" sz="2400" b="1" dirty="0"/>
          </a:p>
          <a:p>
            <a:pPr marL="571500" indent="-457200">
              <a:lnSpc>
                <a:spcPct val="80000"/>
              </a:lnSpc>
            </a:pPr>
            <a:endParaRPr lang="en-US" sz="1800" b="1" dirty="0"/>
          </a:p>
          <a:p>
            <a:endParaRPr lang="en-IN" dirty="0"/>
          </a:p>
        </p:txBody>
      </p:sp>
      <p:pic>
        <p:nvPicPr>
          <p:cNvPr id="4" name="Picture 23">
            <a:extLst>
              <a:ext uri="{FF2B5EF4-FFF2-40B4-BE49-F238E27FC236}">
                <a16:creationId xmlns:a16="http://schemas.microsoft.com/office/drawing/2014/main" id="{E01BEB84-4CEC-F9BD-8E53-9FC9A7044BBC}"/>
              </a:ext>
            </a:extLst>
          </p:cNvPr>
          <p:cNvPicPr>
            <a:picLocks noChangeAspect="1" noChangeArrowheads="1"/>
          </p:cNvPicPr>
          <p:nvPr/>
        </p:nvPicPr>
        <p:blipFill>
          <a:blip r:embed="rId2"/>
          <a:srcRect/>
          <a:stretch>
            <a:fillRect/>
          </a:stretch>
        </p:blipFill>
        <p:spPr bwMode="auto">
          <a:xfrm>
            <a:off x="8680694" y="2224087"/>
            <a:ext cx="3197175" cy="2703794"/>
          </a:xfrm>
          <a:prstGeom prst="rect">
            <a:avLst/>
          </a:prstGeom>
          <a:noFill/>
          <a:ln w="9525">
            <a:noFill/>
            <a:miter lim="800000"/>
            <a:headEnd/>
            <a:tailEnd/>
          </a:ln>
        </p:spPr>
      </p:pic>
    </p:spTree>
    <p:extLst>
      <p:ext uri="{BB962C8B-B14F-4D97-AF65-F5344CB8AC3E}">
        <p14:creationId xmlns:p14="http://schemas.microsoft.com/office/powerpoint/2010/main" val="2306487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DA54-3FF9-86F5-1DAB-1FC6CB6C56C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D5BA193-4A40-1C0C-11DA-4CED7667FE08}"/>
              </a:ext>
            </a:extLst>
          </p:cNvPr>
          <p:cNvSpPr>
            <a:spLocks noGrp="1"/>
          </p:cNvSpPr>
          <p:nvPr>
            <p:ph idx="1"/>
          </p:nvPr>
        </p:nvSpPr>
        <p:spPr/>
        <p:txBody>
          <a:bodyPr>
            <a:normAutofit fontScale="70000" lnSpcReduction="20000"/>
          </a:bodyPr>
          <a:lstStyle/>
          <a:p>
            <a:pPr>
              <a:buClr>
                <a:srgbClr val="000000"/>
              </a:buClr>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Calibri" panose="020F0502020204030204" pitchFamily="34" charset="0"/>
              </a:rPr>
              <a:t>WET OXIDATION  </a:t>
            </a:r>
          </a:p>
          <a:p>
            <a:pPr>
              <a:lnSpc>
                <a:spcPct val="90000"/>
              </a:lnSpc>
              <a:buClr>
                <a:srgbClr val="000000"/>
              </a:buClr>
              <a:buFontTx/>
              <a:buNone/>
            </a:pPr>
            <a:r>
              <a:rPr lang="en-US" sz="2400" b="1" dirty="0">
                <a:latin typeface="Calibri" panose="020F0502020204030204" pitchFamily="34" charset="0"/>
                <a:ea typeface="Calibri" panose="020F0502020204030204" pitchFamily="34" charset="0"/>
                <a:cs typeface="Calibri" panose="020F0502020204030204" pitchFamily="34" charset="0"/>
              </a:rPr>
              <a:t>	</a:t>
            </a:r>
          </a:p>
          <a:p>
            <a:pPr>
              <a:lnSpc>
                <a:spcPct val="90000"/>
              </a:lnSpc>
              <a:buClr>
                <a:schemeClr val="tx1"/>
              </a:buClr>
              <a:buFontTx/>
              <a:buNone/>
            </a:pPr>
            <a:r>
              <a:rPr lang="en-US" sz="2400" b="1" dirty="0">
                <a:latin typeface="Calibri" panose="020F0502020204030204" pitchFamily="34" charset="0"/>
                <a:ea typeface="Calibri" panose="020F0502020204030204" pitchFamily="34" charset="0"/>
                <a:cs typeface="Calibri" panose="020F0502020204030204" pitchFamily="34" charset="0"/>
              </a:rPr>
              <a:t>	Si + 2H</a:t>
            </a:r>
            <a:r>
              <a:rPr lang="en-US" sz="2400" b="1" baseline="-25000" dirty="0">
                <a:latin typeface="Calibri" panose="020F0502020204030204" pitchFamily="34" charset="0"/>
                <a:ea typeface="Calibri" panose="020F0502020204030204" pitchFamily="34" charset="0"/>
                <a:cs typeface="Calibri" panose="020F0502020204030204" pitchFamily="34" charset="0"/>
              </a:rPr>
              <a:t>2 </a:t>
            </a:r>
            <a:r>
              <a:rPr lang="en-US" sz="2400" b="1" dirty="0">
                <a:latin typeface="Calibri" panose="020F0502020204030204" pitchFamily="34" charset="0"/>
                <a:ea typeface="Calibri" panose="020F0502020204030204" pitchFamily="34" charset="0"/>
                <a:cs typeface="Calibri" panose="020F0502020204030204" pitchFamily="34" charset="0"/>
              </a:rPr>
              <a:t>O(Vapor)</a:t>
            </a:r>
            <a:r>
              <a:rPr lang="en-US" sz="2400" b="1" baseline="-25000" dirty="0">
                <a:latin typeface="Calibri" panose="020F0502020204030204" pitchFamily="34" charset="0"/>
                <a:ea typeface="Calibri" panose="020F0502020204030204" pitchFamily="34" charset="0"/>
                <a:cs typeface="Calibri" panose="020F0502020204030204" pitchFamily="34" charset="0"/>
              </a:rPr>
              <a:t>    </a:t>
            </a:r>
            <a:r>
              <a:rPr lang="en-US" sz="2400" b="1" dirty="0">
                <a:latin typeface="Calibri" panose="020F0502020204030204" pitchFamily="34" charset="0"/>
                <a:ea typeface="Calibri" panose="020F0502020204030204" pitchFamily="34" charset="0"/>
                <a:cs typeface="Calibri" panose="020F0502020204030204" pitchFamily="34" charset="0"/>
              </a:rPr>
              <a:t>                           SiO</a:t>
            </a:r>
            <a:r>
              <a:rPr lang="en-US" sz="2400" b="1" baseline="-25000" dirty="0">
                <a:latin typeface="Calibri" panose="020F0502020204030204" pitchFamily="34" charset="0"/>
                <a:ea typeface="Calibri" panose="020F0502020204030204" pitchFamily="34" charset="0"/>
                <a:cs typeface="Calibri" panose="020F0502020204030204" pitchFamily="34" charset="0"/>
              </a:rPr>
              <a:t>2 </a:t>
            </a:r>
            <a:r>
              <a:rPr lang="en-US" sz="2400" b="1" dirty="0">
                <a:latin typeface="Calibri" panose="020F0502020204030204" pitchFamily="34" charset="0"/>
                <a:ea typeface="Calibri" panose="020F0502020204030204" pitchFamily="34" charset="0"/>
                <a:cs typeface="Calibri" panose="020F0502020204030204" pitchFamily="34" charset="0"/>
              </a:rPr>
              <a:t>+ 2H</a:t>
            </a:r>
            <a:r>
              <a:rPr lang="en-US" sz="2400" b="1" baseline="-25000" dirty="0">
                <a:latin typeface="Calibri" panose="020F0502020204030204" pitchFamily="34" charset="0"/>
                <a:ea typeface="Calibri" panose="020F0502020204030204" pitchFamily="34" charset="0"/>
                <a:cs typeface="Calibri" panose="020F0502020204030204" pitchFamily="34" charset="0"/>
              </a:rPr>
              <a:t>2</a:t>
            </a:r>
            <a:r>
              <a:rPr lang="en-US" sz="2400" b="1" dirty="0">
                <a:latin typeface="Calibri" panose="020F0502020204030204" pitchFamily="34" charset="0"/>
                <a:ea typeface="Calibri" panose="020F0502020204030204" pitchFamily="34" charset="0"/>
                <a:cs typeface="Calibri" panose="020F0502020204030204" pitchFamily="34" charset="0"/>
              </a:rPr>
              <a:t> 	</a:t>
            </a:r>
          </a:p>
          <a:p>
            <a:pPr>
              <a:lnSpc>
                <a:spcPct val="90000"/>
              </a:lnSpc>
              <a:buClr>
                <a:schemeClr val="tx1"/>
              </a:buClr>
              <a:buFontTx/>
              <a:buNone/>
            </a:pPr>
            <a:endParaRPr lang="en-US" sz="2400" b="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Clr>
                <a:schemeClr val="tx1"/>
              </a:buClr>
              <a:buFontTx/>
              <a:buNone/>
            </a:pPr>
            <a:r>
              <a:rPr lang="en-US" sz="2400" b="1" dirty="0">
                <a:latin typeface="Calibri" panose="020F0502020204030204" pitchFamily="34" charset="0"/>
                <a:ea typeface="Calibri" panose="020F0502020204030204" pitchFamily="34" charset="0"/>
                <a:cs typeface="Calibri" panose="020F0502020204030204" pitchFamily="34" charset="0"/>
              </a:rPr>
              <a:t>	Water vapor Formation by Pyrogenic/</a:t>
            </a:r>
            <a:r>
              <a:rPr lang="en-US" sz="2400" b="1" dirty="0" err="1">
                <a:latin typeface="Calibri" panose="020F0502020204030204" pitchFamily="34" charset="0"/>
                <a:ea typeface="Calibri" panose="020F0502020204030204" pitchFamily="34" charset="0"/>
                <a:cs typeface="Calibri" panose="020F0502020204030204" pitchFamily="34" charset="0"/>
              </a:rPr>
              <a:t>Hydrox</a:t>
            </a:r>
            <a:r>
              <a:rPr lang="en-US" sz="2400" b="1" dirty="0">
                <a:latin typeface="Calibri" panose="020F0502020204030204" pitchFamily="34" charset="0"/>
                <a:ea typeface="Calibri" panose="020F0502020204030204" pitchFamily="34" charset="0"/>
                <a:cs typeface="Calibri" panose="020F0502020204030204" pitchFamily="34" charset="0"/>
              </a:rPr>
              <a:t> Torch</a:t>
            </a:r>
          </a:p>
          <a:p>
            <a:pPr algn="just">
              <a:lnSpc>
                <a:spcPct val="90000"/>
              </a:lnSpc>
              <a:buClr>
                <a:schemeClr val="tx1"/>
              </a:buClr>
              <a:buFontTx/>
              <a:buNone/>
            </a:pPr>
            <a:endParaRPr lang="en-US" sz="2400" b="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Clr>
                <a:schemeClr val="tx1"/>
              </a:buClr>
              <a:buFontTx/>
              <a:buNone/>
            </a:pPr>
            <a:r>
              <a:rPr lang="en-US" sz="2400" b="1" dirty="0">
                <a:latin typeface="Calibri" panose="020F0502020204030204" pitchFamily="34" charset="0"/>
                <a:ea typeface="Calibri" panose="020F0502020204030204" pitchFamily="34" charset="0"/>
                <a:cs typeface="Calibri" panose="020F0502020204030204" pitchFamily="34" charset="0"/>
              </a:rPr>
              <a:t>	H</a:t>
            </a:r>
            <a:r>
              <a:rPr lang="en-US" sz="2400" b="1" baseline="-25000" dirty="0">
                <a:latin typeface="Calibri" panose="020F0502020204030204" pitchFamily="34" charset="0"/>
                <a:ea typeface="Calibri" panose="020F0502020204030204" pitchFamily="34" charset="0"/>
                <a:cs typeface="Calibri" panose="020F0502020204030204" pitchFamily="34" charset="0"/>
              </a:rPr>
              <a:t>2</a:t>
            </a:r>
            <a:r>
              <a:rPr lang="en-US" sz="2400" b="1" dirty="0">
                <a:latin typeface="Calibri" panose="020F0502020204030204" pitchFamily="34" charset="0"/>
                <a:ea typeface="Calibri" panose="020F0502020204030204" pitchFamily="34" charset="0"/>
                <a:cs typeface="Calibri" panose="020F0502020204030204" pitchFamily="34" charset="0"/>
              </a:rPr>
              <a:t> (15slm) + O</a:t>
            </a:r>
            <a:r>
              <a:rPr lang="en-US" sz="2400" b="1" baseline="-25000" dirty="0">
                <a:latin typeface="Calibri" panose="020F0502020204030204" pitchFamily="34" charset="0"/>
                <a:ea typeface="Calibri" panose="020F0502020204030204" pitchFamily="34" charset="0"/>
                <a:cs typeface="Calibri" panose="020F0502020204030204" pitchFamily="34" charset="0"/>
              </a:rPr>
              <a:t>2</a:t>
            </a:r>
            <a:r>
              <a:rPr lang="en-US" sz="2400" b="1" dirty="0">
                <a:latin typeface="Calibri" panose="020F0502020204030204" pitchFamily="34" charset="0"/>
                <a:ea typeface="Calibri" panose="020F0502020204030204" pitchFamily="34" charset="0"/>
                <a:cs typeface="Calibri" panose="020F0502020204030204" pitchFamily="34" charset="0"/>
              </a:rPr>
              <a:t>( 8 </a:t>
            </a:r>
            <a:r>
              <a:rPr lang="en-US" sz="2400" b="1" dirty="0" err="1">
                <a:latin typeface="Calibri" panose="020F0502020204030204" pitchFamily="34" charset="0"/>
                <a:ea typeface="Calibri" panose="020F0502020204030204" pitchFamily="34" charset="0"/>
                <a:cs typeface="Calibri" panose="020F0502020204030204" pitchFamily="34" charset="0"/>
              </a:rPr>
              <a:t>slm</a:t>
            </a:r>
            <a:r>
              <a:rPr lang="en-US" sz="2400" b="1" dirty="0">
                <a:latin typeface="Calibri" panose="020F0502020204030204" pitchFamily="34" charset="0"/>
                <a:ea typeface="Calibri" panose="020F0502020204030204" pitchFamily="34" charset="0"/>
                <a:cs typeface="Calibri" panose="020F0502020204030204" pitchFamily="34" charset="0"/>
              </a:rPr>
              <a:t>)                   H</a:t>
            </a:r>
            <a:r>
              <a:rPr lang="en-US" sz="2400" b="1" baseline="-25000" dirty="0">
                <a:latin typeface="Calibri" panose="020F0502020204030204" pitchFamily="34" charset="0"/>
                <a:ea typeface="Calibri" panose="020F0502020204030204" pitchFamily="34" charset="0"/>
                <a:cs typeface="Calibri" panose="020F0502020204030204" pitchFamily="34" charset="0"/>
              </a:rPr>
              <a:t>2</a:t>
            </a:r>
            <a:r>
              <a:rPr lang="en-US" sz="2400" b="1" dirty="0">
                <a:latin typeface="Calibri" panose="020F0502020204030204" pitchFamily="34" charset="0"/>
                <a:ea typeface="Calibri" panose="020F0502020204030204" pitchFamily="34" charset="0"/>
                <a:cs typeface="Calibri" panose="020F0502020204030204" pitchFamily="34" charset="0"/>
              </a:rPr>
              <a:t>O (Vapor) </a:t>
            </a:r>
          </a:p>
          <a:p>
            <a:pPr algn="just">
              <a:lnSpc>
                <a:spcPct val="90000"/>
              </a:lnSpc>
              <a:buClr>
                <a:schemeClr val="tx1"/>
              </a:buClr>
              <a:buFontTx/>
              <a:buNone/>
            </a:pPr>
            <a:endParaRPr lang="en-US" sz="2400" b="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Clr>
                <a:schemeClr val="tx1"/>
              </a:buClr>
              <a:buFontTx/>
              <a:buChar char="•"/>
            </a:pPr>
            <a:r>
              <a:rPr lang="en-US" sz="2400" b="1" dirty="0">
                <a:latin typeface="Calibri" panose="020F0502020204030204" pitchFamily="34" charset="0"/>
                <a:ea typeface="Calibri" panose="020F0502020204030204" pitchFamily="34" charset="0"/>
                <a:cs typeface="Calibri" panose="020F0502020204030204" pitchFamily="34" charset="0"/>
              </a:rPr>
              <a:t>Rate of Wet oxidation is around approximately 4 times more than that of dry oxidation. </a:t>
            </a:r>
          </a:p>
          <a:p>
            <a:pPr algn="just">
              <a:lnSpc>
                <a:spcPct val="90000"/>
              </a:lnSpc>
              <a:buClr>
                <a:schemeClr val="tx1"/>
              </a:buClr>
              <a:buFontTx/>
              <a:buChar char="•"/>
            </a:pPr>
            <a:endParaRPr lang="en-US" sz="2400" b="1"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Clr>
                <a:schemeClr val="tx1"/>
              </a:buClr>
              <a:buFontTx/>
              <a:buChar char="•"/>
            </a:pPr>
            <a:r>
              <a:rPr lang="en-US" sz="2400" b="1" dirty="0">
                <a:latin typeface="Calibri" panose="020F0502020204030204" pitchFamily="34" charset="0"/>
                <a:ea typeface="Calibri" panose="020F0502020204030204" pitchFamily="34" charset="0"/>
                <a:cs typeface="Calibri" panose="020F0502020204030204" pitchFamily="34" charset="0"/>
              </a:rPr>
              <a:t>Changes in the OH content of the oxide (</a:t>
            </a:r>
            <a:r>
              <a:rPr lang="en-US" sz="2400" b="1" dirty="0" err="1">
                <a:latin typeface="Calibri" panose="020F0502020204030204" pitchFamily="34" charset="0"/>
                <a:ea typeface="Calibri" panose="020F0502020204030204" pitchFamily="34" charset="0"/>
                <a:cs typeface="Calibri" panose="020F0502020204030204" pitchFamily="34" charset="0"/>
              </a:rPr>
              <a:t>i.e</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SiOH</a:t>
            </a:r>
            <a:r>
              <a:rPr lang="en-US" sz="2400" b="1" dirty="0">
                <a:latin typeface="Calibri" panose="020F0502020204030204" pitchFamily="34" charset="0"/>
                <a:ea typeface="Calibri" panose="020F0502020204030204" pitchFamily="34" charset="0"/>
                <a:cs typeface="Calibri" panose="020F0502020204030204" pitchFamily="34" charset="0"/>
              </a:rPr>
              <a:t>) tends to “loosen” the structure of SiO</a:t>
            </a:r>
            <a:r>
              <a:rPr lang="en-US" sz="2400" b="1" baseline="-25000" dirty="0">
                <a:latin typeface="Calibri" panose="020F0502020204030204" pitchFamily="34" charset="0"/>
                <a:ea typeface="Calibri" panose="020F0502020204030204" pitchFamily="34" charset="0"/>
                <a:cs typeface="Calibri" panose="020F0502020204030204" pitchFamily="34" charset="0"/>
              </a:rPr>
              <a:t>2</a:t>
            </a:r>
            <a:r>
              <a:rPr lang="en-US" sz="2400" b="1" dirty="0">
                <a:latin typeface="Calibri" panose="020F0502020204030204" pitchFamily="34" charset="0"/>
                <a:ea typeface="Calibri" panose="020F0502020204030204" pitchFamily="34" charset="0"/>
                <a:cs typeface="Calibri" panose="020F0502020204030204" pitchFamily="34" charset="0"/>
              </a:rPr>
              <a:t> with change in the viscosity, R.I, film density. Thus the quality of the WOX film is poorer than that of DOX.</a:t>
            </a: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p:txBody>
      </p:sp>
      <p:cxnSp>
        <p:nvCxnSpPr>
          <p:cNvPr id="5" name="Straight Arrow Connector 4">
            <a:extLst>
              <a:ext uri="{FF2B5EF4-FFF2-40B4-BE49-F238E27FC236}">
                <a16:creationId xmlns:a16="http://schemas.microsoft.com/office/drawing/2014/main" id="{773547F3-54E4-539B-A3CE-E0E6C4D075BF}"/>
              </a:ext>
            </a:extLst>
          </p:cNvPr>
          <p:cNvCxnSpPr>
            <a:cxnSpLocks/>
          </p:cNvCxnSpPr>
          <p:nvPr/>
        </p:nvCxnSpPr>
        <p:spPr>
          <a:xfrm>
            <a:off x="3153747" y="2836507"/>
            <a:ext cx="1110343" cy="0"/>
          </a:xfrm>
          <a:prstGeom prst="straightConnector1">
            <a:avLst/>
          </a:prstGeom>
          <a:ln>
            <a:solidFill>
              <a:schemeClr val="tx2"/>
            </a:solidFill>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34C0AC15-98E2-00E5-7D94-62670D23022A}"/>
              </a:ext>
            </a:extLst>
          </p:cNvPr>
          <p:cNvCxnSpPr/>
          <p:nvPr/>
        </p:nvCxnSpPr>
        <p:spPr>
          <a:xfrm>
            <a:off x="3517641" y="4292082"/>
            <a:ext cx="82109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930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A452-B487-4702-6E6E-DA73111C043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F27A6F3-BF1A-95E1-72BE-889B0A313093}"/>
              </a:ext>
            </a:extLst>
          </p:cNvPr>
          <p:cNvSpPr>
            <a:spLocks noGrp="1"/>
          </p:cNvSpPr>
          <p:nvPr>
            <p:ph idx="1"/>
          </p:nvPr>
        </p:nvSpPr>
        <p:spPr/>
        <p:txBody>
          <a:bodyPr>
            <a:normAutofit lnSpcReduction="10000"/>
          </a:bodyPr>
          <a:lstStyle/>
          <a:p>
            <a:pPr>
              <a:buClr>
                <a:srgbClr val="000000"/>
              </a:buClr>
              <a:tabLst>
                <a:tab pos="7086600" algn="l"/>
              </a:tabLst>
            </a:pPr>
            <a:r>
              <a:rPr lang="en-US" sz="1800" b="1" dirty="0">
                <a:cs typeface="Courier New" pitchFamily="49" charset="0"/>
              </a:rPr>
              <a:t>DRY OXIDATION/ DRY OXIDATION + DCE</a:t>
            </a:r>
          </a:p>
          <a:p>
            <a:pPr>
              <a:lnSpc>
                <a:spcPct val="90000"/>
              </a:lnSpc>
              <a:buClr>
                <a:srgbClr val="000000"/>
              </a:buClr>
              <a:buFont typeface="Wingdings" pitchFamily="2" charset="2"/>
              <a:buNone/>
              <a:tabLst>
                <a:tab pos="7086600" algn="l"/>
              </a:tabLst>
            </a:pPr>
            <a:r>
              <a:rPr lang="en-US" sz="1800" b="1" dirty="0">
                <a:cs typeface="Courier New" pitchFamily="49" charset="0"/>
              </a:rPr>
              <a:t>	</a:t>
            </a:r>
          </a:p>
          <a:p>
            <a:pPr>
              <a:lnSpc>
                <a:spcPct val="90000"/>
              </a:lnSpc>
              <a:buClr>
                <a:srgbClr val="000000"/>
              </a:buClr>
              <a:buFont typeface="Wingdings" pitchFamily="2" charset="2"/>
              <a:buNone/>
              <a:tabLst>
                <a:tab pos="7086600" algn="l"/>
              </a:tabLst>
            </a:pPr>
            <a:r>
              <a:rPr lang="en-US" sz="1800" b="1" dirty="0">
                <a:cs typeface="Courier New" pitchFamily="49" charset="0"/>
              </a:rPr>
              <a:t>	</a:t>
            </a:r>
            <a:r>
              <a:rPr lang="en-US" sz="2000" b="1" dirty="0">
                <a:cs typeface="Courier New" pitchFamily="49" charset="0"/>
              </a:rPr>
              <a:t>Si + O</a:t>
            </a:r>
            <a:r>
              <a:rPr lang="en-US" sz="2000" b="1" baseline="-25000" dirty="0">
                <a:cs typeface="Courier New" pitchFamily="49" charset="0"/>
              </a:rPr>
              <a:t>2                                          </a:t>
            </a:r>
            <a:r>
              <a:rPr lang="en-US" sz="2000" b="1" dirty="0">
                <a:cs typeface="Courier New" pitchFamily="49" charset="0"/>
              </a:rPr>
              <a:t>SiO</a:t>
            </a:r>
            <a:r>
              <a:rPr lang="en-US" sz="2000" b="1" baseline="-25000" dirty="0">
                <a:cs typeface="Courier New" pitchFamily="49" charset="0"/>
              </a:rPr>
              <a:t>2</a:t>
            </a:r>
            <a:r>
              <a:rPr lang="en-US" sz="2000" b="1" dirty="0">
                <a:cs typeface="Courier New" pitchFamily="49" charset="0"/>
              </a:rPr>
              <a:t> </a:t>
            </a:r>
          </a:p>
          <a:p>
            <a:pPr algn="just">
              <a:lnSpc>
                <a:spcPct val="90000"/>
              </a:lnSpc>
              <a:buClr>
                <a:srgbClr val="000000"/>
              </a:buClr>
              <a:buFont typeface="Wingdings" pitchFamily="2" charset="2"/>
              <a:buNone/>
              <a:tabLst>
                <a:tab pos="7086600" algn="l"/>
              </a:tabLst>
            </a:pPr>
            <a:r>
              <a:rPr lang="en-US" sz="2000" b="1" dirty="0">
                <a:cs typeface="Courier New" pitchFamily="49" charset="0"/>
              </a:rPr>
              <a:t>	For removal of contaminants and cleaning of the quartz tube DCE (C</a:t>
            </a:r>
            <a:r>
              <a:rPr lang="en-US" sz="2000" b="1" baseline="-25000" dirty="0">
                <a:cs typeface="Courier New" pitchFamily="49" charset="0"/>
              </a:rPr>
              <a:t>2</a:t>
            </a:r>
            <a:r>
              <a:rPr lang="en-US" sz="2000" b="1" dirty="0">
                <a:cs typeface="Courier New" pitchFamily="49" charset="0"/>
              </a:rPr>
              <a:t>H</a:t>
            </a:r>
            <a:r>
              <a:rPr lang="en-US" sz="2000" b="1" baseline="-25000" dirty="0">
                <a:cs typeface="Courier New" pitchFamily="49" charset="0"/>
              </a:rPr>
              <a:t>2</a:t>
            </a:r>
            <a:r>
              <a:rPr lang="en-US" sz="2000" b="1" dirty="0">
                <a:cs typeface="Courier New" pitchFamily="49" charset="0"/>
              </a:rPr>
              <a:t>Cl</a:t>
            </a:r>
            <a:r>
              <a:rPr lang="en-US" sz="2000" b="1" baseline="-25000" dirty="0">
                <a:cs typeface="Courier New" pitchFamily="49" charset="0"/>
              </a:rPr>
              <a:t>2</a:t>
            </a:r>
            <a:r>
              <a:rPr lang="en-US" sz="2000" b="1" dirty="0">
                <a:cs typeface="Courier New" pitchFamily="49" charset="0"/>
              </a:rPr>
              <a:t>) is used, which decomposes at oxidation temp and produces Cl</a:t>
            </a:r>
            <a:r>
              <a:rPr lang="en-US" sz="2000" b="1" dirty="0">
                <a:cs typeface="Times New Roman" pitchFamily="18" charset="0"/>
              </a:rPr>
              <a:t>¯</a:t>
            </a:r>
            <a:r>
              <a:rPr lang="en-US" sz="2000" b="1" baseline="30000" dirty="0">
                <a:cs typeface="Courier New" pitchFamily="49" charset="0"/>
              </a:rPr>
              <a:t> </a:t>
            </a:r>
            <a:r>
              <a:rPr lang="en-US" sz="2000" b="1" baseline="-25000" dirty="0">
                <a:cs typeface="Courier New" pitchFamily="49" charset="0"/>
              </a:rPr>
              <a:t> </a:t>
            </a:r>
            <a:r>
              <a:rPr lang="en-US" sz="2000" b="1" dirty="0">
                <a:cs typeface="Courier New" pitchFamily="49" charset="0"/>
              </a:rPr>
              <a:t>as follows</a:t>
            </a:r>
          </a:p>
          <a:p>
            <a:pPr>
              <a:lnSpc>
                <a:spcPct val="90000"/>
              </a:lnSpc>
              <a:buClr>
                <a:srgbClr val="000000"/>
              </a:buClr>
              <a:buFont typeface="Wingdings" pitchFamily="2" charset="2"/>
              <a:buNone/>
              <a:tabLst>
                <a:tab pos="7086600" algn="l"/>
              </a:tabLst>
            </a:pPr>
            <a:r>
              <a:rPr lang="en-US" sz="2000" b="1" dirty="0">
                <a:cs typeface="Courier New" pitchFamily="49" charset="0"/>
              </a:rPr>
              <a:t>   </a:t>
            </a:r>
          </a:p>
          <a:p>
            <a:pPr>
              <a:lnSpc>
                <a:spcPct val="90000"/>
              </a:lnSpc>
              <a:buClr>
                <a:srgbClr val="000000"/>
              </a:buClr>
              <a:buFont typeface="Wingdings" pitchFamily="2" charset="2"/>
              <a:buNone/>
              <a:tabLst>
                <a:tab pos="7086600" algn="l"/>
              </a:tabLst>
            </a:pPr>
            <a:r>
              <a:rPr lang="en-US" sz="2000" b="1" dirty="0">
                <a:cs typeface="Courier New" pitchFamily="49" charset="0"/>
              </a:rPr>
              <a:t>	 2C</a:t>
            </a:r>
            <a:r>
              <a:rPr lang="en-US" sz="2000" b="1" baseline="-25000" dirty="0">
                <a:cs typeface="Courier New" pitchFamily="49" charset="0"/>
              </a:rPr>
              <a:t>2</a:t>
            </a:r>
            <a:r>
              <a:rPr lang="en-US" sz="2000" b="1" dirty="0">
                <a:cs typeface="Courier New" pitchFamily="49" charset="0"/>
              </a:rPr>
              <a:t>H</a:t>
            </a:r>
            <a:r>
              <a:rPr lang="en-US" sz="2000" b="1" baseline="-25000" dirty="0">
                <a:cs typeface="Courier New" pitchFamily="49" charset="0"/>
              </a:rPr>
              <a:t>2</a:t>
            </a:r>
            <a:r>
              <a:rPr lang="en-US" sz="2000" b="1" dirty="0">
                <a:cs typeface="Courier New" pitchFamily="49" charset="0"/>
              </a:rPr>
              <a:t>Cl</a:t>
            </a:r>
            <a:r>
              <a:rPr lang="en-US" sz="2000" b="1" baseline="-25000" dirty="0">
                <a:cs typeface="Courier New" pitchFamily="49" charset="0"/>
              </a:rPr>
              <a:t>2 </a:t>
            </a:r>
            <a:r>
              <a:rPr lang="en-US" sz="2000" b="1" dirty="0">
                <a:cs typeface="Courier New" pitchFamily="49" charset="0"/>
              </a:rPr>
              <a:t>+ O</a:t>
            </a:r>
            <a:r>
              <a:rPr lang="en-US" sz="2000" b="1" baseline="-25000" dirty="0">
                <a:cs typeface="Courier New" pitchFamily="49" charset="0"/>
              </a:rPr>
              <a:t>2</a:t>
            </a:r>
            <a:r>
              <a:rPr lang="en-US" sz="2000" b="1" dirty="0">
                <a:cs typeface="Courier New" pitchFamily="49" charset="0"/>
              </a:rPr>
              <a:t>                                    2CO</a:t>
            </a:r>
            <a:r>
              <a:rPr lang="en-US" sz="2000" b="1" baseline="-25000" dirty="0">
                <a:cs typeface="Courier New" pitchFamily="49" charset="0"/>
              </a:rPr>
              <a:t>2</a:t>
            </a:r>
            <a:r>
              <a:rPr lang="en-US" sz="2000" b="1" dirty="0">
                <a:cs typeface="Courier New" pitchFamily="49" charset="0"/>
              </a:rPr>
              <a:t> + 2H</a:t>
            </a:r>
            <a:r>
              <a:rPr lang="en-US" sz="2000" b="1" baseline="-25000" dirty="0">
                <a:cs typeface="Courier New" pitchFamily="49" charset="0"/>
              </a:rPr>
              <a:t>2</a:t>
            </a:r>
            <a:r>
              <a:rPr lang="en-US" sz="2000" b="1" dirty="0">
                <a:cs typeface="Courier New" pitchFamily="49" charset="0"/>
              </a:rPr>
              <a:t>+4Cl </a:t>
            </a:r>
            <a:r>
              <a:rPr lang="en-US" sz="2000" b="1" dirty="0">
                <a:cs typeface="Times New Roman" pitchFamily="18" charset="0"/>
              </a:rPr>
              <a:t>¯</a:t>
            </a:r>
          </a:p>
          <a:p>
            <a:pPr>
              <a:lnSpc>
                <a:spcPct val="90000"/>
              </a:lnSpc>
              <a:buClr>
                <a:srgbClr val="000000"/>
              </a:buClr>
              <a:buFont typeface="Wingdings" pitchFamily="2" charset="2"/>
              <a:buNone/>
              <a:tabLst>
                <a:tab pos="7086600" algn="l"/>
              </a:tabLst>
            </a:pPr>
            <a:r>
              <a:rPr lang="en-US" sz="2000" b="1" dirty="0">
                <a:cs typeface="Courier New" pitchFamily="49" charset="0"/>
              </a:rPr>
              <a:t>    4Cl </a:t>
            </a:r>
            <a:r>
              <a:rPr lang="en-US" sz="2000" b="1" dirty="0">
                <a:cs typeface="Times New Roman" pitchFamily="18" charset="0"/>
              </a:rPr>
              <a:t>¯  +    4Na</a:t>
            </a:r>
            <a:r>
              <a:rPr lang="en-US" sz="2000" b="1" baseline="30000" dirty="0">
                <a:cs typeface="Times New Roman" pitchFamily="18" charset="0"/>
              </a:rPr>
              <a:t>+</a:t>
            </a:r>
            <a:r>
              <a:rPr lang="en-US" sz="2000" b="1" dirty="0">
                <a:cs typeface="Times New Roman" pitchFamily="18" charset="0"/>
              </a:rPr>
              <a:t>                             </a:t>
            </a:r>
            <a:r>
              <a:rPr lang="en-US" sz="2000" b="1" dirty="0">
                <a:cs typeface="Courier New" pitchFamily="49" charset="0"/>
              </a:rPr>
              <a:t>      4NaCl (vapor)</a:t>
            </a:r>
          </a:p>
          <a:p>
            <a:pPr>
              <a:lnSpc>
                <a:spcPct val="90000"/>
              </a:lnSpc>
              <a:buClr>
                <a:srgbClr val="000000"/>
              </a:buClr>
              <a:buFont typeface="Wingdings" pitchFamily="2" charset="2"/>
              <a:buNone/>
              <a:tabLst>
                <a:tab pos="7086600" algn="l"/>
              </a:tabLst>
            </a:pPr>
            <a:endParaRPr lang="en-US" sz="2000" b="1" dirty="0">
              <a:cs typeface="Courier New" pitchFamily="49" charset="0"/>
            </a:endParaRPr>
          </a:p>
          <a:p>
            <a:pPr>
              <a:lnSpc>
                <a:spcPct val="90000"/>
              </a:lnSpc>
              <a:buClr>
                <a:srgbClr val="000000"/>
              </a:buClr>
              <a:buFont typeface="Wingdings" pitchFamily="2" charset="2"/>
              <a:buNone/>
              <a:tabLst>
                <a:tab pos="7086600" algn="l"/>
              </a:tabLst>
            </a:pPr>
            <a:r>
              <a:rPr lang="en-US" sz="2000" b="1" dirty="0">
                <a:cs typeface="Courier New" pitchFamily="49" charset="0"/>
              </a:rPr>
              <a:t>	Moreover, the addition of DCE enhances the oxidation rate by 4% and increases breakdown strength of the SiO</a:t>
            </a:r>
            <a:r>
              <a:rPr lang="en-US" sz="2000" b="1" baseline="-25000" dirty="0">
                <a:cs typeface="Courier New" pitchFamily="49" charset="0"/>
              </a:rPr>
              <a:t>2</a:t>
            </a:r>
            <a:r>
              <a:rPr lang="en-US" sz="2000" b="1" dirty="0">
                <a:cs typeface="Courier New" pitchFamily="49" charset="0"/>
              </a:rPr>
              <a:t>.</a:t>
            </a:r>
            <a:endParaRPr lang="en-US" sz="2000" b="1" baseline="-25000" dirty="0">
              <a:latin typeface="TimesNewRomanPSMT" charset="0"/>
              <a:cs typeface="Courier New" pitchFamily="49" charset="0"/>
            </a:endParaRPr>
          </a:p>
          <a:p>
            <a:pPr marL="0" indent="0">
              <a:buNone/>
            </a:pPr>
            <a:endParaRPr lang="en-IN" dirty="0"/>
          </a:p>
        </p:txBody>
      </p:sp>
      <p:cxnSp>
        <p:nvCxnSpPr>
          <p:cNvPr id="5" name="Straight Arrow Connector 4">
            <a:extLst>
              <a:ext uri="{FF2B5EF4-FFF2-40B4-BE49-F238E27FC236}">
                <a16:creationId xmlns:a16="http://schemas.microsoft.com/office/drawing/2014/main" id="{C5007F6D-4FCE-FEE6-E41D-E45E5D741070}"/>
              </a:ext>
            </a:extLst>
          </p:cNvPr>
          <p:cNvCxnSpPr/>
          <p:nvPr/>
        </p:nvCxnSpPr>
        <p:spPr>
          <a:xfrm>
            <a:off x="2211355" y="2948473"/>
            <a:ext cx="135293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0DF664F-4AB4-1804-43B0-021E96100512}"/>
              </a:ext>
            </a:extLst>
          </p:cNvPr>
          <p:cNvCxnSpPr/>
          <p:nvPr/>
        </p:nvCxnSpPr>
        <p:spPr>
          <a:xfrm>
            <a:off x="2985796" y="4441371"/>
            <a:ext cx="17634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2393D19-964F-70A7-3450-F99BC79FA4C5}"/>
              </a:ext>
            </a:extLst>
          </p:cNvPr>
          <p:cNvCxnSpPr/>
          <p:nvPr/>
        </p:nvCxnSpPr>
        <p:spPr>
          <a:xfrm>
            <a:off x="3051110" y="4935894"/>
            <a:ext cx="173549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7370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96C3-0232-529F-5B41-3A9FE6791134}"/>
              </a:ext>
            </a:extLst>
          </p:cNvPr>
          <p:cNvSpPr>
            <a:spLocks noGrp="1"/>
          </p:cNvSpPr>
          <p:nvPr>
            <p:ph type="title"/>
          </p:nvPr>
        </p:nvSpPr>
        <p:spPr/>
        <p:txBody>
          <a:bodyPr/>
          <a:lstStyle/>
          <a:p>
            <a:pPr algn="ctr"/>
            <a:r>
              <a:rPr lang="en-IN" dirty="0"/>
              <a:t>Oxide Furnace CV Qualification</a:t>
            </a:r>
          </a:p>
        </p:txBody>
      </p:sp>
      <p:sp>
        <p:nvSpPr>
          <p:cNvPr id="3" name="Content Placeholder 2">
            <a:extLst>
              <a:ext uri="{FF2B5EF4-FFF2-40B4-BE49-F238E27FC236}">
                <a16:creationId xmlns:a16="http://schemas.microsoft.com/office/drawing/2014/main" id="{6B5E0DC8-8758-D0E5-ED4B-27F3E4713A72}"/>
              </a:ext>
            </a:extLst>
          </p:cNvPr>
          <p:cNvSpPr>
            <a:spLocks noGrp="1"/>
          </p:cNvSpPr>
          <p:nvPr>
            <p:ph idx="1"/>
          </p:nvPr>
        </p:nvSpPr>
        <p:spPr>
          <a:xfrm>
            <a:off x="2416629" y="2011680"/>
            <a:ext cx="7305869" cy="4206240"/>
          </a:xfrm>
        </p:spPr>
        <p:txBody>
          <a:bodyPr/>
          <a:lstStyle/>
          <a:p>
            <a:r>
              <a:rPr lang="en-US" sz="2000" b="1" dirty="0">
                <a:latin typeface="Calibri" panose="020F0502020204030204" pitchFamily="34" charset="0"/>
                <a:ea typeface="Calibri" panose="020F0502020204030204" pitchFamily="34" charset="0"/>
                <a:cs typeface="Calibri" panose="020F0502020204030204" pitchFamily="34" charset="0"/>
              </a:rPr>
              <a:t>C-V (Capacitance-Voltage) measurement is done periodically for quartz tube qualification. This is the most common oxide quality monitoring diagnostic employed in semiconductor device manufacturing. C–V plot provides useful information like mobile ion concentration, substrate doping and oxide charges etc. These are the main sources of furnace contamination as well as device failure.</a:t>
            </a: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0304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1C6CE-0E2C-C86B-82AC-3B14169DD094}"/>
              </a:ext>
            </a:extLst>
          </p:cNvPr>
          <p:cNvSpPr>
            <a:spLocks noGrp="1"/>
          </p:cNvSpPr>
          <p:nvPr>
            <p:ph type="title"/>
          </p:nvPr>
        </p:nvSpPr>
        <p:spPr/>
        <p:txBody>
          <a:bodyPr/>
          <a:lstStyle/>
          <a:p>
            <a:pPr algn="ctr"/>
            <a:r>
              <a:rPr lang="en-IN" dirty="0" err="1"/>
              <a:t>Phototlithography</a:t>
            </a:r>
            <a:endParaRPr lang="en-IN" dirty="0"/>
          </a:p>
        </p:txBody>
      </p:sp>
      <p:sp>
        <p:nvSpPr>
          <p:cNvPr id="3" name="Content Placeholder 2">
            <a:extLst>
              <a:ext uri="{FF2B5EF4-FFF2-40B4-BE49-F238E27FC236}">
                <a16:creationId xmlns:a16="http://schemas.microsoft.com/office/drawing/2014/main" id="{D1D4D28A-2829-1B30-1CB1-0CA7ACD4E90E}"/>
              </a:ext>
            </a:extLst>
          </p:cNvPr>
          <p:cNvSpPr>
            <a:spLocks noGrp="1"/>
          </p:cNvSpPr>
          <p:nvPr>
            <p:ph idx="1"/>
          </p:nvPr>
        </p:nvSpPr>
        <p:spPr>
          <a:xfrm>
            <a:off x="1408921" y="2011680"/>
            <a:ext cx="9578077" cy="4206240"/>
          </a:xfrm>
        </p:spPr>
        <p:txBody>
          <a:bodyPr/>
          <a:lstStyle/>
          <a:p>
            <a:pPr algn="just"/>
            <a:r>
              <a:rPr lang="en-IN" sz="2400" dirty="0">
                <a:latin typeface="Times New Roman" pitchFamily="18" charset="0"/>
                <a:cs typeface="Times New Roman" pitchFamily="18" charset="0"/>
              </a:rPr>
              <a:t>Photolithography is transfer of the required geometric pattern onto the wafer or layer using light.</a:t>
            </a:r>
          </a:p>
          <a:p>
            <a:pPr algn="just"/>
            <a:r>
              <a:rPr lang="en-IN" sz="2400" dirty="0">
                <a:latin typeface="Times New Roman" pitchFamily="18" charset="0"/>
                <a:cs typeface="Times New Roman" pitchFamily="18" charset="0"/>
              </a:rPr>
              <a:t>One of the most important processes in CMOS fabrication</a:t>
            </a:r>
          </a:p>
          <a:p>
            <a:pPr algn="just"/>
            <a:r>
              <a:rPr lang="en-IN" sz="2400" dirty="0">
                <a:latin typeface="Times New Roman" pitchFamily="18" charset="0"/>
                <a:cs typeface="Times New Roman" pitchFamily="18" charset="0"/>
              </a:rPr>
              <a:t>Determines the minimum feature size of the device</a:t>
            </a:r>
            <a:endParaRPr lang="en-US" dirty="0">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85983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4">
            <a:extLst>
              <a:ext uri="{FF2B5EF4-FFF2-40B4-BE49-F238E27FC236}">
                <a16:creationId xmlns:a16="http://schemas.microsoft.com/office/drawing/2014/main" id="{AAD481E2-CE0D-7EB7-2773-464B167BC1A3}"/>
              </a:ext>
            </a:extLst>
          </p:cNvPr>
          <p:cNvGraphicFramePr>
            <a:graphicFrameLocks/>
          </p:cNvGraphicFramePr>
          <p:nvPr>
            <p:extLst>
              <p:ext uri="{D42A27DB-BD31-4B8C-83A1-F6EECF244321}">
                <p14:modId xmlns:p14="http://schemas.microsoft.com/office/powerpoint/2010/main" val="832934083"/>
              </p:ext>
            </p:extLst>
          </p:nvPr>
        </p:nvGraphicFramePr>
        <p:xfrm>
          <a:off x="1670180" y="1417637"/>
          <a:ext cx="8761444" cy="45902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2">
            <a:extLst>
              <a:ext uri="{FF2B5EF4-FFF2-40B4-BE49-F238E27FC236}">
                <a16:creationId xmlns:a16="http://schemas.microsoft.com/office/drawing/2014/main" id="{B6F339EF-48DE-122F-F304-2921B3DE718B}"/>
              </a:ext>
            </a:extLst>
          </p:cNvPr>
          <p:cNvSpPr txBox="1">
            <a:spLocks/>
          </p:cNvSpPr>
          <p:nvPr/>
        </p:nvSpPr>
        <p:spPr>
          <a:xfrm>
            <a:off x="1819468" y="531844"/>
            <a:ext cx="7949683" cy="88579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pPr algn="ctr"/>
            <a:r>
              <a:rPr lang="en-IN" sz="4800" dirty="0">
                <a:solidFill>
                  <a:schemeClr val="tx1"/>
                </a:solidFill>
                <a:latin typeface="Times New Roman" pitchFamily="18" charset="0"/>
                <a:cs typeface="Times New Roman" pitchFamily="18" charset="0"/>
              </a:rPr>
              <a:t>      PROCESS FLOW</a:t>
            </a:r>
            <a:r>
              <a:rPr lang="en-IN" sz="4800" dirty="0">
                <a:latin typeface="Times New Roman" pitchFamily="18" charset="0"/>
                <a:cs typeface="Times New Roman" pitchFamily="18" charset="0"/>
              </a:rPr>
              <a:t> </a:t>
            </a:r>
            <a:endParaRPr lang="en-US" sz="4800" dirty="0">
              <a:latin typeface="Times New Roman" pitchFamily="18" charset="0"/>
              <a:cs typeface="Times New Roman" pitchFamily="18" charset="0"/>
            </a:endParaRPr>
          </a:p>
        </p:txBody>
      </p:sp>
    </p:spTree>
    <p:extLst>
      <p:ext uri="{BB962C8B-B14F-4D97-AF65-F5344CB8AC3E}">
        <p14:creationId xmlns:p14="http://schemas.microsoft.com/office/powerpoint/2010/main" val="19163788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157</TotalTime>
  <Words>1786</Words>
  <Application>Microsoft Office PowerPoint</Application>
  <PresentationFormat>Widescreen</PresentationFormat>
  <Paragraphs>175</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Banded</vt:lpstr>
      <vt:lpstr>     8” WAFER FAB PROCESS</vt:lpstr>
      <vt:lpstr>Clean ROOM</vt:lpstr>
      <vt:lpstr>DIFFUSION</vt:lpstr>
      <vt:lpstr>OXIDATION</vt:lpstr>
      <vt:lpstr>PowerPoint Presentation</vt:lpstr>
      <vt:lpstr>PowerPoint Presentation</vt:lpstr>
      <vt:lpstr>Oxide Furnace CV Qualification</vt:lpstr>
      <vt:lpstr>Phototlithography</vt:lpstr>
      <vt:lpstr>PowerPoint Presentation</vt:lpstr>
      <vt:lpstr>PowerPoint Presentation</vt:lpstr>
      <vt:lpstr>PowerPoint Presentation</vt:lpstr>
      <vt:lpstr>PowerPoint Presentation</vt:lpstr>
      <vt:lpstr>PHOTORESISTS </vt:lpstr>
      <vt:lpstr>TYPES OF PHOTORESISTS</vt:lpstr>
      <vt:lpstr>ION Implantation</vt:lpstr>
      <vt:lpstr>Advantages</vt:lpstr>
      <vt:lpstr>Disadvantages</vt:lpstr>
      <vt:lpstr>THIN FILM</vt:lpstr>
      <vt:lpstr>Deposition Method</vt:lpstr>
      <vt:lpstr>PowerPoint Presentation</vt:lpstr>
      <vt:lpstr>CVD – Chemical Vapor Deposition </vt:lpstr>
      <vt:lpstr>PowerPoint Presentation</vt:lpstr>
      <vt:lpstr>TYPES of CVD</vt:lpstr>
      <vt:lpstr>Etching</vt:lpstr>
      <vt:lpstr>WET ETCHING</vt:lpstr>
      <vt:lpstr>Limitation of WET ETCHING</vt:lpstr>
      <vt:lpstr>DRY ETCHING</vt:lpstr>
      <vt:lpstr>CMP &amp; YIELD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8” WAFER FAB PROCESS</dc:title>
  <dc:creator>Adarsh Mishra</dc:creator>
  <cp:lastModifiedBy>Adarsh Mishra</cp:lastModifiedBy>
  <cp:revision>2</cp:revision>
  <dcterms:created xsi:type="dcterms:W3CDTF">2023-07-22T16:27:44Z</dcterms:created>
  <dcterms:modified xsi:type="dcterms:W3CDTF">2023-07-23T07:45:33Z</dcterms:modified>
</cp:coreProperties>
</file>