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55" r:id="rId2"/>
    <p:sldId id="356" r:id="rId3"/>
    <p:sldId id="357" r:id="rId4"/>
    <p:sldId id="359" r:id="rId5"/>
    <p:sldId id="371" r:id="rId6"/>
    <p:sldId id="365" r:id="rId7"/>
    <p:sldId id="361" r:id="rId8"/>
    <p:sldId id="363" r:id="rId9"/>
    <p:sldId id="373" r:id="rId10"/>
    <p:sldId id="374" r:id="rId11"/>
    <p:sldId id="362" r:id="rId12"/>
    <p:sldId id="366" r:id="rId13"/>
    <p:sldId id="369" r:id="rId14"/>
    <p:sldId id="375" r:id="rId15"/>
    <p:sldId id="367" r:id="rId16"/>
    <p:sldId id="370" r:id="rId17"/>
    <p:sldId id="372" r:id="rId18"/>
    <p:sldId id="368" r:id="rId19"/>
    <p:sldId id="360" r:id="rId20"/>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725" y="5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12/17/2019</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12/17/2019</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12/17/2019</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12/17/2019</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12/17/2019</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E6D6-DFDF-4C72-B474-8B9920EB1256}"/>
              </a:ext>
            </a:extLst>
          </p:cNvPr>
          <p:cNvSpPr>
            <a:spLocks noGrp="1"/>
          </p:cNvSpPr>
          <p:nvPr>
            <p:ph type="title"/>
          </p:nvPr>
        </p:nvSpPr>
        <p:spPr/>
        <p:txBody>
          <a:bodyPr>
            <a:normAutofit fontScale="90000"/>
          </a:bodyPr>
          <a:lstStyle/>
          <a:p>
            <a:r>
              <a:rPr lang="en-IN" dirty="0"/>
              <a:t> </a:t>
            </a:r>
          </a:p>
        </p:txBody>
      </p:sp>
      <p:sp>
        <p:nvSpPr>
          <p:cNvPr id="3" name="TextBox 2">
            <a:extLst>
              <a:ext uri="{FF2B5EF4-FFF2-40B4-BE49-F238E27FC236}">
                <a16:creationId xmlns:a16="http://schemas.microsoft.com/office/drawing/2014/main" id="{527B74D4-17A6-4BE8-BA69-7A5158D9580E}"/>
              </a:ext>
            </a:extLst>
          </p:cNvPr>
          <p:cNvSpPr txBox="1"/>
          <p:nvPr/>
        </p:nvSpPr>
        <p:spPr>
          <a:xfrm>
            <a:off x="772998" y="527901"/>
            <a:ext cx="2798395" cy="477054"/>
          </a:xfrm>
          <a:prstGeom prst="rect">
            <a:avLst/>
          </a:prstGeom>
          <a:noFill/>
        </p:spPr>
        <p:txBody>
          <a:bodyPr wrap="none" rtlCol="0">
            <a:spAutoFit/>
          </a:bodyPr>
          <a:lstStyle/>
          <a:p>
            <a:r>
              <a:rPr lang="en-IN" sz="2500" dirty="0">
                <a:solidFill>
                  <a:srgbClr val="FF0000"/>
                </a:solidFill>
              </a:rPr>
              <a:t>USE CASE DIAGRAM</a:t>
            </a:r>
          </a:p>
        </p:txBody>
      </p:sp>
      <p:pic>
        <p:nvPicPr>
          <p:cNvPr id="4" name="Picture 3" descr="A close up of text on a white background&#10;&#10;Description automatically generated">
            <a:extLst>
              <a:ext uri="{FF2B5EF4-FFF2-40B4-BE49-F238E27FC236}">
                <a16:creationId xmlns:a16="http://schemas.microsoft.com/office/drawing/2014/main" id="{3296B1A9-7973-4CAC-A22F-2294CB5C171A}"/>
              </a:ext>
            </a:extLst>
          </p:cNvPr>
          <p:cNvPicPr/>
          <p:nvPr/>
        </p:nvPicPr>
        <p:blipFill>
          <a:blip r:embed="rId2">
            <a:extLst>
              <a:ext uri="{28A0092B-C50C-407E-A947-70E740481C1C}">
                <a14:useLocalDpi xmlns:a14="http://schemas.microsoft.com/office/drawing/2010/main" val="0"/>
              </a:ext>
            </a:extLst>
          </a:blip>
          <a:stretch>
            <a:fillRect/>
          </a:stretch>
        </p:blipFill>
        <p:spPr>
          <a:xfrm>
            <a:off x="4166647" y="251460"/>
            <a:ext cx="6048873" cy="6606540"/>
          </a:xfrm>
          <a:prstGeom prst="rect">
            <a:avLst/>
          </a:prstGeom>
        </p:spPr>
      </p:pic>
    </p:spTree>
    <p:extLst>
      <p:ext uri="{BB962C8B-B14F-4D97-AF65-F5344CB8AC3E}">
        <p14:creationId xmlns:p14="http://schemas.microsoft.com/office/powerpoint/2010/main" val="65504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184" y="762448"/>
            <a:ext cx="7162801" cy="564910"/>
          </a:xfrm>
        </p:spPr>
        <p:txBody>
          <a:bodyPr>
            <a:noAutofit/>
          </a:bodyPr>
          <a:lstStyle/>
          <a:p>
            <a:r>
              <a:rPr lang="en-GB" sz="4400" b="1" dirty="0">
                <a:solidFill>
                  <a:srgbClr val="FF0000"/>
                </a:solidFill>
              </a:rPr>
              <a:t>K-Nearest </a:t>
            </a:r>
            <a:r>
              <a:rPr lang="en-GB" sz="4400" b="1" dirty="0" err="1">
                <a:solidFill>
                  <a:srgbClr val="FF0000"/>
                </a:solidFill>
              </a:rPr>
              <a:t>Neighbors</a:t>
            </a:r>
            <a:endParaRPr lang="en-GB" sz="4400" dirty="0"/>
          </a:p>
        </p:txBody>
      </p:sp>
      <p:sp>
        <p:nvSpPr>
          <p:cNvPr id="3" name="TextBox 2"/>
          <p:cNvSpPr txBox="1"/>
          <p:nvPr/>
        </p:nvSpPr>
        <p:spPr>
          <a:xfrm>
            <a:off x="1805354" y="2004646"/>
            <a:ext cx="8686800" cy="3046988"/>
          </a:xfrm>
          <a:prstGeom prst="rect">
            <a:avLst/>
          </a:prstGeom>
          <a:noFill/>
        </p:spPr>
        <p:txBody>
          <a:bodyPr wrap="square" rtlCol="0">
            <a:spAutoFit/>
          </a:bodyPr>
          <a:lstStyle/>
          <a:p>
            <a:r>
              <a:rPr lang="en-GB" sz="3200" dirty="0"/>
              <a:t>KNN algorithm is one of the simplest classification algorithm and it is one of the most used learning algorithms. It is a lazy learning algorithm. Its purpose is to use a database in which the data points are separated into several classes to predict the classification of a new sample point.</a:t>
            </a:r>
          </a:p>
        </p:txBody>
      </p:sp>
    </p:spTree>
    <p:extLst>
      <p:ext uri="{BB962C8B-B14F-4D97-AF65-F5344CB8AC3E}">
        <p14:creationId xmlns:p14="http://schemas.microsoft.com/office/powerpoint/2010/main" val="407869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K-Nearest </a:t>
            </a:r>
            <a:r>
              <a:rPr lang="en-GB" b="1" dirty="0" err="1">
                <a:solidFill>
                  <a:srgbClr val="FF0000"/>
                </a:solidFill>
              </a:rPr>
              <a:t>Neighbors</a:t>
            </a:r>
            <a:endParaRPr lang="en-GB" b="1" dirty="0">
              <a:solidFill>
                <a:srgbClr val="FF0000"/>
              </a:solidFill>
            </a:endParaRPr>
          </a:p>
        </p:txBody>
      </p:sp>
      <p:pic>
        <p:nvPicPr>
          <p:cNvPr id="1027" name="Picture 3" descr="C:\Users\UPES\Pictures\Saved Pictures\k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210" y="1687270"/>
            <a:ext cx="6356472" cy="3819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57046" y="5732585"/>
            <a:ext cx="7924800" cy="677108"/>
          </a:xfrm>
          <a:prstGeom prst="rect">
            <a:avLst/>
          </a:prstGeom>
          <a:noFill/>
        </p:spPr>
        <p:txBody>
          <a:bodyPr wrap="square" rtlCol="0">
            <a:spAutoFit/>
          </a:bodyPr>
          <a:lstStyle/>
          <a:p>
            <a:r>
              <a:rPr lang="en-US" dirty="0"/>
              <a:t>Example of KNN (image source: https://towardsdatascience.com/machine-learning-basics-with-the-k-nearest-neighbors-algorithm-6a6e71d01761)</a:t>
            </a:r>
            <a:endParaRPr lang="en-GB" dirty="0"/>
          </a:p>
        </p:txBody>
      </p:sp>
    </p:spTree>
    <p:extLst>
      <p:ext uri="{BB962C8B-B14F-4D97-AF65-F5344CB8AC3E}">
        <p14:creationId xmlns:p14="http://schemas.microsoft.com/office/powerpoint/2010/main" val="323255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23" y="427039"/>
            <a:ext cx="10972800" cy="1143000"/>
          </a:xfrm>
        </p:spPr>
        <p:txBody>
          <a:bodyPr/>
          <a:lstStyle/>
          <a:p>
            <a:r>
              <a:rPr lang="en-US" b="1" dirty="0">
                <a:solidFill>
                  <a:srgbClr val="FF0000"/>
                </a:solidFill>
              </a:rPr>
              <a:t>Objective</a:t>
            </a:r>
            <a:endParaRPr lang="en-GB" b="1" dirty="0">
              <a:solidFill>
                <a:srgbClr val="FF0000"/>
              </a:solidFill>
            </a:endParaRPr>
          </a:p>
        </p:txBody>
      </p:sp>
      <p:sp>
        <p:nvSpPr>
          <p:cNvPr id="3" name="Content Placeholder 2"/>
          <p:cNvSpPr>
            <a:spLocks noGrp="1"/>
          </p:cNvSpPr>
          <p:nvPr>
            <p:ph idx="1"/>
          </p:nvPr>
        </p:nvSpPr>
        <p:spPr>
          <a:xfrm>
            <a:off x="1137138" y="1793631"/>
            <a:ext cx="10597662" cy="4391149"/>
          </a:xfrm>
        </p:spPr>
        <p:txBody>
          <a:bodyPr>
            <a:normAutofit/>
          </a:bodyPr>
          <a:lstStyle/>
          <a:p>
            <a:pPr marL="0" indent="0">
              <a:buNone/>
            </a:pPr>
            <a:r>
              <a:rPr lang="en-US" sz="2800" dirty="0"/>
              <a:t>Our objective being  effectively using  the important data that is generated from the hospitals to find patterns using a well known </a:t>
            </a:r>
          </a:p>
          <a:p>
            <a:pPr marL="0" indent="0">
              <a:buNone/>
            </a:pPr>
            <a:r>
              <a:rPr lang="en-US" sz="2800" dirty="0"/>
              <a:t>Data mining algorithm known as KNN . Heart disease is no doubt has the largest proportions of deaths in the world and researchers are continuously working in this field to find a way out to solve this problem. We discovered some new methods to load the data sets, </a:t>
            </a:r>
          </a:p>
          <a:p>
            <a:pPr marL="0" indent="0">
              <a:buNone/>
            </a:pPr>
            <a:r>
              <a:rPr lang="en-US" sz="2800" dirty="0"/>
              <a:t>pre process the data  and build the classifier in C language and also </a:t>
            </a:r>
          </a:p>
          <a:p>
            <a:pPr marL="0" indent="0">
              <a:buNone/>
            </a:pPr>
            <a:r>
              <a:rPr lang="en-US" sz="2800" dirty="0"/>
              <a:t>tried to minimize the time complexity of our code. </a:t>
            </a:r>
            <a:endParaRPr lang="en-IN" sz="2800" dirty="0"/>
          </a:p>
          <a:p>
            <a:endParaRPr lang="en-GB" dirty="0"/>
          </a:p>
        </p:txBody>
      </p:sp>
    </p:spTree>
    <p:extLst>
      <p:ext uri="{BB962C8B-B14F-4D97-AF65-F5344CB8AC3E}">
        <p14:creationId xmlns:p14="http://schemas.microsoft.com/office/powerpoint/2010/main" val="409333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E5AE-5E5C-4F85-8577-EA111013110D}"/>
              </a:ext>
            </a:extLst>
          </p:cNvPr>
          <p:cNvSpPr>
            <a:spLocks noGrp="1"/>
          </p:cNvSpPr>
          <p:nvPr>
            <p:ph type="title"/>
          </p:nvPr>
        </p:nvSpPr>
        <p:spPr/>
        <p:txBody>
          <a:bodyPr/>
          <a:lstStyle/>
          <a:p>
            <a:r>
              <a:rPr lang="en-US" b="1" dirty="0">
                <a:solidFill>
                  <a:srgbClr val="FF0000"/>
                </a:solidFill>
              </a:rPr>
              <a:t>Objective</a:t>
            </a:r>
            <a:endParaRPr lang="en-IN" dirty="0"/>
          </a:p>
        </p:txBody>
      </p:sp>
      <p:sp>
        <p:nvSpPr>
          <p:cNvPr id="3" name="Content Placeholder 2">
            <a:extLst>
              <a:ext uri="{FF2B5EF4-FFF2-40B4-BE49-F238E27FC236}">
                <a16:creationId xmlns:a16="http://schemas.microsoft.com/office/drawing/2014/main" id="{A6D6FBFF-D59A-4D61-B9DD-690A78C188EC}"/>
              </a:ext>
            </a:extLst>
          </p:cNvPr>
          <p:cNvSpPr>
            <a:spLocks noGrp="1"/>
          </p:cNvSpPr>
          <p:nvPr>
            <p:ph idx="1"/>
          </p:nvPr>
        </p:nvSpPr>
        <p:spPr/>
        <p:txBody>
          <a:bodyPr/>
          <a:lstStyle/>
          <a:p>
            <a:r>
              <a:rPr lang="en-GB" dirty="0"/>
              <a:t>Our main objective is to predict the person has symptoms of heart attack or not.</a:t>
            </a:r>
          </a:p>
          <a:p>
            <a:r>
              <a:rPr lang="en-GB" dirty="0"/>
              <a:t>Try to increase the accuracy of predicting a heart attack.</a:t>
            </a:r>
          </a:p>
          <a:p>
            <a:r>
              <a:rPr lang="en-GB" dirty="0"/>
              <a:t>Now a day’s terabytes of data are produced in a day, So we use that data to </a:t>
            </a:r>
            <a:r>
              <a:rPr lang="en-GB" dirty="0" err="1"/>
              <a:t>analyze</a:t>
            </a:r>
            <a:r>
              <a:rPr lang="en-GB" dirty="0"/>
              <a:t> our result.</a:t>
            </a:r>
          </a:p>
          <a:p>
            <a:endParaRPr lang="en-IN" dirty="0"/>
          </a:p>
        </p:txBody>
      </p:sp>
    </p:spTree>
    <p:extLst>
      <p:ext uri="{BB962C8B-B14F-4D97-AF65-F5344CB8AC3E}">
        <p14:creationId xmlns:p14="http://schemas.microsoft.com/office/powerpoint/2010/main" val="35932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832" y="575980"/>
            <a:ext cx="9097107" cy="564910"/>
          </a:xfrm>
        </p:spPr>
        <p:txBody>
          <a:bodyPr>
            <a:noAutofit/>
          </a:bodyPr>
          <a:lstStyle/>
          <a:p>
            <a:r>
              <a:rPr lang="en-US" sz="4400" b="1" dirty="0">
                <a:solidFill>
                  <a:srgbClr val="FF0000"/>
                </a:solidFill>
              </a:rPr>
              <a:t>ALGORITHM</a:t>
            </a:r>
            <a:endParaRPr lang="en-GB" sz="4400" dirty="0"/>
          </a:p>
        </p:txBody>
      </p:sp>
      <p:sp>
        <p:nvSpPr>
          <p:cNvPr id="3" name="TextBox 2"/>
          <p:cNvSpPr txBox="1"/>
          <p:nvPr/>
        </p:nvSpPr>
        <p:spPr>
          <a:xfrm>
            <a:off x="1371599" y="1359877"/>
            <a:ext cx="9214339" cy="5186035"/>
          </a:xfrm>
          <a:prstGeom prst="rect">
            <a:avLst/>
          </a:prstGeom>
          <a:noFill/>
        </p:spPr>
        <p:txBody>
          <a:bodyPr wrap="square" rtlCol="0">
            <a:spAutoFit/>
          </a:bodyPr>
          <a:lstStyle/>
          <a:p>
            <a:r>
              <a:rPr lang="en-GB" sz="2400" dirty="0"/>
              <a:t>1. Load the data</a:t>
            </a:r>
          </a:p>
          <a:p>
            <a:r>
              <a:rPr lang="en-GB" sz="2400" dirty="0"/>
              <a:t>2. Initialize K to your chosen number of </a:t>
            </a:r>
            <a:r>
              <a:rPr lang="en-GB" sz="2400" dirty="0" err="1"/>
              <a:t>neighbors</a:t>
            </a:r>
            <a:endParaRPr lang="en-GB" sz="2400" dirty="0"/>
          </a:p>
          <a:p>
            <a:r>
              <a:rPr lang="en-GB" sz="2400" dirty="0"/>
              <a:t>3. For each data sample </a:t>
            </a:r>
          </a:p>
          <a:p>
            <a:r>
              <a:rPr lang="en-GB" sz="2400" dirty="0"/>
              <a:t>	3.1 Calculate the distance between the new data point and every 	other data point in the data set.</a:t>
            </a:r>
          </a:p>
          <a:p>
            <a:r>
              <a:rPr lang="en-GB" sz="2400" dirty="0"/>
              <a:t>	3.2 Append the distance and the index of the new data point to a 	new array.</a:t>
            </a:r>
          </a:p>
          <a:p>
            <a:r>
              <a:rPr lang="en-GB" sz="2400" dirty="0"/>
              <a:t>4. Sort the ordered collection of distances and indices from in ascending order of distance</a:t>
            </a:r>
          </a:p>
          <a:p>
            <a:r>
              <a:rPr lang="en-GB" sz="2400" dirty="0"/>
              <a:t>5. Pick the first K values from the sorted collection.</a:t>
            </a:r>
          </a:p>
          <a:p>
            <a:r>
              <a:rPr lang="en-GB" sz="2400" dirty="0"/>
              <a:t>6. Get the labels of the selected K values.</a:t>
            </a:r>
          </a:p>
          <a:p>
            <a:r>
              <a:rPr lang="en-GB" sz="2400" dirty="0"/>
              <a:t>7. If regression, return the mean of the K labels</a:t>
            </a:r>
          </a:p>
          <a:p>
            <a:r>
              <a:rPr lang="en-GB" sz="2400" dirty="0"/>
              <a:t>8. If classification, return the mode of the K labels</a:t>
            </a:r>
          </a:p>
          <a:p>
            <a:endParaRPr lang="en-GB" dirty="0"/>
          </a:p>
        </p:txBody>
      </p:sp>
    </p:spTree>
    <p:extLst>
      <p:ext uri="{BB962C8B-B14F-4D97-AF65-F5344CB8AC3E}">
        <p14:creationId xmlns:p14="http://schemas.microsoft.com/office/powerpoint/2010/main" val="3117780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1569" y="427039"/>
            <a:ext cx="7924800" cy="1143000"/>
          </a:xfrm>
        </p:spPr>
        <p:txBody>
          <a:bodyPr/>
          <a:lstStyle/>
          <a:p>
            <a:r>
              <a:rPr lang="en-US" b="1" dirty="0">
                <a:solidFill>
                  <a:srgbClr val="FF0000"/>
                </a:solidFill>
              </a:rPr>
              <a:t>Output</a:t>
            </a:r>
            <a:endParaRPr lang="en-GB" b="1" dirty="0">
              <a:solidFill>
                <a:srgbClr val="FF0000"/>
              </a:solidFill>
            </a:endParaRPr>
          </a:p>
        </p:txBody>
      </p:sp>
      <p:pic>
        <p:nvPicPr>
          <p:cNvPr id="2050" name="Picture 2" descr="C:\Users\UPES\Downloads\WhatsApp Image 2019-12-13 at 10.24.22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724" y="1570039"/>
            <a:ext cx="6983290" cy="390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358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3586E3C-348E-4932-A17C-89D78A39490D}"/>
              </a:ext>
            </a:extLst>
          </p:cNvPr>
          <p:cNvSpPr>
            <a:spLocks noGrp="1"/>
          </p:cNvSpPr>
          <p:nvPr>
            <p:ph type="title"/>
          </p:nvPr>
        </p:nvSpPr>
        <p:spPr>
          <a:xfrm>
            <a:off x="0" y="729831"/>
            <a:ext cx="12192000" cy="564910"/>
          </a:xfrm>
        </p:spPr>
        <p:txBody>
          <a:bodyPr>
            <a:noAutofit/>
          </a:bodyPr>
          <a:lstStyle/>
          <a:p>
            <a:r>
              <a:rPr lang="en-US" sz="4400" dirty="0">
                <a:solidFill>
                  <a:srgbClr val="FF0000"/>
                </a:solidFill>
              </a:rPr>
              <a:t>Plan of work (Gant Chart) </a:t>
            </a:r>
          </a:p>
        </p:txBody>
      </p:sp>
      <p:pic>
        <p:nvPicPr>
          <p:cNvPr id="5" name="Picture 4" descr="A screenshot of a cell phone&#10;&#10;Description automatically generated">
            <a:extLst>
              <a:ext uri="{FF2B5EF4-FFF2-40B4-BE49-F238E27FC236}">
                <a16:creationId xmlns:a16="http://schemas.microsoft.com/office/drawing/2014/main" id="{35B3274E-69CE-4481-A086-522FC685C843}"/>
              </a:ext>
            </a:extLst>
          </p:cNvPr>
          <p:cNvPicPr>
            <a:picLocks noChangeAspect="1"/>
          </p:cNvPicPr>
          <p:nvPr/>
        </p:nvPicPr>
        <p:blipFill>
          <a:blip r:embed="rId3"/>
          <a:stretch>
            <a:fillRect/>
          </a:stretch>
        </p:blipFill>
        <p:spPr>
          <a:xfrm>
            <a:off x="1225684" y="1916349"/>
            <a:ext cx="9581745" cy="4105072"/>
          </a:xfrm>
          <a:prstGeom prst="rect">
            <a:avLst/>
          </a:prstGeom>
        </p:spPr>
      </p:pic>
    </p:spTree>
    <p:extLst>
      <p:ext uri="{BB962C8B-B14F-4D97-AF65-F5344CB8AC3E}">
        <p14:creationId xmlns:p14="http://schemas.microsoft.com/office/powerpoint/2010/main" val="2762600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199" y="564256"/>
            <a:ext cx="8546124" cy="564910"/>
          </a:xfrm>
        </p:spPr>
        <p:txBody>
          <a:bodyPr>
            <a:noAutofit/>
          </a:bodyPr>
          <a:lstStyle/>
          <a:p>
            <a:r>
              <a:rPr lang="en-US" sz="4400" b="1" dirty="0">
                <a:solidFill>
                  <a:srgbClr val="FF0000"/>
                </a:solidFill>
              </a:rPr>
              <a:t>  References</a:t>
            </a:r>
            <a:endParaRPr lang="en-GB" sz="4400" b="1" dirty="0">
              <a:solidFill>
                <a:srgbClr val="FF0000"/>
              </a:solidFill>
            </a:endParaRPr>
          </a:p>
        </p:txBody>
      </p:sp>
      <p:sp>
        <p:nvSpPr>
          <p:cNvPr id="3" name="TextBox 2"/>
          <p:cNvSpPr txBox="1"/>
          <p:nvPr/>
        </p:nvSpPr>
        <p:spPr>
          <a:xfrm>
            <a:off x="926121" y="1512277"/>
            <a:ext cx="9859107" cy="4755148"/>
          </a:xfrm>
          <a:prstGeom prst="rect">
            <a:avLst/>
          </a:prstGeom>
          <a:noFill/>
        </p:spPr>
        <p:txBody>
          <a:bodyPr wrap="square" rtlCol="0">
            <a:spAutoFit/>
          </a:bodyPr>
          <a:lstStyle/>
          <a:p>
            <a:pPr lvl="0"/>
            <a:r>
              <a:rPr lang="en-US" sz="2400" dirty="0"/>
              <a:t>1. C. Ordonez, “Association  rule  discovery  with  the  train  and  test approach  for  heart  disease  prediction,”  IEEE  transactions  on Information  technology  in biomedicine:  a publication  of  the IEEE Engineering in Medicine and Biology Society, vol. 10, no. 2,pp.334–43,Apr.2006.</a:t>
            </a:r>
            <a:endParaRPr lang="en-IN" sz="2400" dirty="0"/>
          </a:p>
          <a:p>
            <a:endParaRPr lang="en-US" sz="2400" dirty="0">
              <a:solidFill>
                <a:schemeClr val="bg2"/>
              </a:solidFill>
            </a:endParaRPr>
          </a:p>
          <a:p>
            <a:r>
              <a:rPr lang="en-US" sz="2400" dirty="0"/>
              <a:t>2. K</a:t>
            </a:r>
            <a:r>
              <a:rPr lang="en-US" sz="2400" dirty="0">
                <a:solidFill>
                  <a:schemeClr val="bg2"/>
                </a:solidFill>
              </a:rPr>
              <a:t> </a:t>
            </a:r>
            <a:r>
              <a:rPr lang="en-US" sz="2400" dirty="0" err="1"/>
              <a:t>losgen</a:t>
            </a:r>
            <a:r>
              <a:rPr lang="en-US" sz="2400" dirty="0"/>
              <a:t> W and </a:t>
            </a:r>
            <a:r>
              <a:rPr lang="en-US" sz="2400" dirty="0" err="1"/>
              <a:t>Zytkow</a:t>
            </a:r>
            <a:r>
              <a:rPr lang="en-US" sz="2400" dirty="0"/>
              <a:t> J M (eds.), Handbook of data mining and knowledge discovery, OUP, Oxford, 2002</a:t>
            </a:r>
          </a:p>
          <a:p>
            <a:endParaRPr lang="en-US" sz="2400" dirty="0">
              <a:solidFill>
                <a:schemeClr val="bg2"/>
              </a:solidFill>
            </a:endParaRPr>
          </a:p>
          <a:p>
            <a:r>
              <a:rPr lang="en-US" sz="2400" dirty="0"/>
              <a:t>3. </a:t>
            </a:r>
            <a:r>
              <a:rPr lang="en-US" sz="2400" dirty="0" err="1"/>
              <a:t>Vikas</a:t>
            </a:r>
            <a:r>
              <a:rPr lang="en-US" sz="2400" dirty="0"/>
              <a:t> </a:t>
            </a:r>
            <a:r>
              <a:rPr lang="en-US" sz="2400" dirty="0" err="1"/>
              <a:t>Chaurasia</a:t>
            </a:r>
            <a:r>
              <a:rPr lang="en-US" sz="2400" dirty="0"/>
              <a:t>, and  Saurabh  Pal,  Data  Mining Approach  to Detect  Heart  Dieses,  International  Journal  of  Advanced Computer Science and Information Technology, Vol. 2,  No. 4, pp. 56- 66, 2013.</a:t>
            </a:r>
            <a:endParaRPr lang="en-IN" sz="2400" dirty="0"/>
          </a:p>
          <a:p>
            <a:r>
              <a:rPr lang="en-US" sz="2000" dirty="0">
                <a:solidFill>
                  <a:schemeClr val="bg2"/>
                </a:solidFill>
              </a:rPr>
              <a:t> </a:t>
            </a:r>
            <a:endParaRPr lang="en-GB" sz="2000" dirty="0">
              <a:solidFill>
                <a:schemeClr val="bg2"/>
              </a:solidFill>
            </a:endParaRPr>
          </a:p>
          <a:p>
            <a:endParaRPr lang="en-GB" dirty="0"/>
          </a:p>
        </p:txBody>
      </p:sp>
    </p:spTree>
    <p:extLst>
      <p:ext uri="{BB962C8B-B14F-4D97-AF65-F5344CB8AC3E}">
        <p14:creationId xmlns:p14="http://schemas.microsoft.com/office/powerpoint/2010/main" val="3784377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435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93785" y="1081454"/>
            <a:ext cx="12192000" cy="1143000"/>
          </a:xfrm>
        </p:spPr>
        <p:txBody>
          <a:bodyPr>
            <a:noAutofit/>
          </a:bodyPr>
          <a:lstStyle/>
          <a:p>
            <a:r>
              <a:rPr lang="en-US" sz="4800" b="1" dirty="0">
                <a:solidFill>
                  <a:srgbClr val="FF0000"/>
                </a:solidFill>
              </a:rPr>
              <a:t>Prediction of heart disease using  </a:t>
            </a:r>
            <a:br>
              <a:rPr lang="en-US" sz="4800" b="1" dirty="0">
                <a:solidFill>
                  <a:srgbClr val="FF0000"/>
                </a:solidFill>
              </a:rPr>
            </a:br>
            <a:r>
              <a:rPr lang="en-US" sz="4800" b="1" dirty="0">
                <a:solidFill>
                  <a:srgbClr val="FF0000"/>
                </a:solidFill>
              </a:rPr>
              <a:t>classification</a:t>
            </a:r>
            <a:br>
              <a:rPr lang="en-IN" sz="4800" dirty="0">
                <a:solidFill>
                  <a:srgbClr val="FF0000"/>
                </a:solidFill>
              </a:rPr>
            </a:br>
            <a:endParaRPr lang="en-US" sz="4800" dirty="0"/>
          </a:p>
        </p:txBody>
      </p:sp>
      <p:sp>
        <p:nvSpPr>
          <p:cNvPr id="3" name="Rectangle 2"/>
          <p:cNvSpPr/>
          <p:nvPr/>
        </p:nvSpPr>
        <p:spPr>
          <a:xfrm>
            <a:off x="4548554" y="3363669"/>
            <a:ext cx="6471138" cy="2123658"/>
          </a:xfrm>
          <a:prstGeom prst="rect">
            <a:avLst/>
          </a:prstGeom>
        </p:spPr>
        <p:txBody>
          <a:bodyPr wrap="square">
            <a:spAutoFit/>
          </a:bodyPr>
          <a:lstStyle/>
          <a:p>
            <a:r>
              <a:rPr lang="en" sz="2000" dirty="0"/>
              <a:t>		</a:t>
            </a:r>
          </a:p>
          <a:p>
            <a:r>
              <a:rPr lang="en" sz="2000" dirty="0"/>
              <a:t>		</a:t>
            </a:r>
            <a:r>
              <a:rPr lang="en" sz="2800" dirty="0"/>
              <a:t>Mentor - Dr Tanupriya Chowdhury</a:t>
            </a:r>
            <a:br>
              <a:rPr lang="en" sz="2800" dirty="0"/>
            </a:br>
            <a:r>
              <a:rPr lang="en" sz="2800" dirty="0"/>
              <a:t> 		Prepared by - Rahul Jain</a:t>
            </a:r>
            <a:br>
              <a:rPr lang="en" sz="2800" dirty="0"/>
            </a:br>
            <a:r>
              <a:rPr lang="en" sz="2800" dirty="0"/>
              <a:t>		Shweta Rawat</a:t>
            </a:r>
            <a:br>
              <a:rPr lang="en" sz="2800" dirty="0"/>
            </a:br>
            <a:r>
              <a:rPr lang="en" sz="2800" dirty="0"/>
              <a:t>		Adarsh Mundra </a:t>
            </a:r>
            <a:endParaRPr lang="en-GB" sz="2800" dirty="0"/>
          </a:p>
        </p:txBody>
      </p:sp>
    </p:spTree>
    <p:extLst>
      <p:ext uri="{BB962C8B-B14F-4D97-AF65-F5344CB8AC3E}">
        <p14:creationId xmlns:p14="http://schemas.microsoft.com/office/powerpoint/2010/main" val="38606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D60C-B61A-458F-B172-6B2A2FA12F3A}"/>
              </a:ext>
            </a:extLst>
          </p:cNvPr>
          <p:cNvSpPr>
            <a:spLocks noGrp="1"/>
          </p:cNvSpPr>
          <p:nvPr>
            <p:ph type="title"/>
          </p:nvPr>
        </p:nvSpPr>
        <p:spPr/>
        <p:txBody>
          <a:bodyPr>
            <a:normAutofit/>
          </a:bodyPr>
          <a:lstStyle/>
          <a:p>
            <a:r>
              <a:rPr lang="en-US" sz="4800" b="1" dirty="0">
                <a:solidFill>
                  <a:srgbClr val="FF0000"/>
                </a:solidFill>
              </a:rPr>
              <a:t>An Introduction</a:t>
            </a:r>
            <a:endParaRPr lang="en-US" sz="4800" b="1" dirty="0"/>
          </a:p>
        </p:txBody>
      </p:sp>
      <p:sp>
        <p:nvSpPr>
          <p:cNvPr id="6" name="TextBox 5"/>
          <p:cNvSpPr txBox="1"/>
          <p:nvPr/>
        </p:nvSpPr>
        <p:spPr>
          <a:xfrm>
            <a:off x="1828801" y="1969477"/>
            <a:ext cx="8839200" cy="4262705"/>
          </a:xfrm>
          <a:prstGeom prst="rect">
            <a:avLst/>
          </a:prstGeom>
          <a:noFill/>
        </p:spPr>
        <p:txBody>
          <a:bodyPr wrap="square" rtlCol="0">
            <a:spAutoFit/>
          </a:bodyPr>
          <a:lstStyle/>
          <a:p>
            <a:r>
              <a:rPr lang="en-US" sz="3200" dirty="0"/>
              <a:t>Classification is a classic data mining technique based on machine learning. Basically, classification is used to classify each item in a set of data into one of a predefined set of classes or groups. Classification method makes use of mathematical techniques such as decision trees, KNN, neural network, and statistics.</a:t>
            </a:r>
          </a:p>
          <a:p>
            <a:endParaRPr lang="en-GB" sz="2800" dirty="0"/>
          </a:p>
          <a:p>
            <a:r>
              <a:rPr lang="en-US" dirty="0"/>
              <a:t> </a:t>
            </a:r>
            <a:endParaRPr lang="en-GB" dirty="0"/>
          </a:p>
        </p:txBody>
      </p:sp>
    </p:spTree>
    <p:extLst>
      <p:ext uri="{BB962C8B-B14F-4D97-AF65-F5344CB8AC3E}">
        <p14:creationId xmlns:p14="http://schemas.microsoft.com/office/powerpoint/2010/main" val="8724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Image result for knn diagram">
            <a:extLst>
              <a:ext uri="{FF2B5EF4-FFF2-40B4-BE49-F238E27FC236}">
                <a16:creationId xmlns:a16="http://schemas.microsoft.com/office/drawing/2014/main" id="{75C95ACA-41EC-4864-8897-005B14DD4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477" y="865293"/>
            <a:ext cx="6060831" cy="48774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55077" y="1418492"/>
            <a:ext cx="4126523" cy="4324261"/>
          </a:xfrm>
          <a:prstGeom prst="rect">
            <a:avLst/>
          </a:prstGeom>
          <a:noFill/>
        </p:spPr>
        <p:txBody>
          <a:bodyPr wrap="square" rtlCol="0">
            <a:spAutoFit/>
          </a:bodyPr>
          <a:lstStyle/>
          <a:p>
            <a:r>
              <a:rPr lang="en-US" sz="3200" dirty="0"/>
              <a:t>Classification is all about plotting the data points and finding out the line that best fits the data so that for a new input variable we can predict the output for that.</a:t>
            </a:r>
            <a:endParaRPr lang="en-GB" sz="3200" dirty="0"/>
          </a:p>
          <a:p>
            <a:endParaRPr lang="en-GB" dirty="0"/>
          </a:p>
        </p:txBody>
      </p:sp>
    </p:spTree>
    <p:extLst>
      <p:ext uri="{BB962C8B-B14F-4D97-AF65-F5344CB8AC3E}">
        <p14:creationId xmlns:p14="http://schemas.microsoft.com/office/powerpoint/2010/main" val="329144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51CB-08AB-4994-A448-4157F99AEF97}"/>
              </a:ext>
            </a:extLst>
          </p:cNvPr>
          <p:cNvSpPr>
            <a:spLocks noGrp="1"/>
          </p:cNvSpPr>
          <p:nvPr>
            <p:ph type="title"/>
          </p:nvPr>
        </p:nvSpPr>
        <p:spPr>
          <a:xfrm>
            <a:off x="0" y="540945"/>
            <a:ext cx="12192000" cy="564910"/>
          </a:xfrm>
        </p:spPr>
        <p:txBody>
          <a:bodyPr>
            <a:noAutofit/>
          </a:bodyPr>
          <a:lstStyle/>
          <a:p>
            <a:r>
              <a:rPr lang="en-IN" sz="4400" dirty="0">
                <a:solidFill>
                  <a:srgbClr val="FF0000"/>
                </a:solidFill>
              </a:rPr>
              <a:t>Problem Statement</a:t>
            </a:r>
          </a:p>
        </p:txBody>
      </p:sp>
      <p:sp>
        <p:nvSpPr>
          <p:cNvPr id="3" name="TextBox 2">
            <a:extLst>
              <a:ext uri="{FF2B5EF4-FFF2-40B4-BE49-F238E27FC236}">
                <a16:creationId xmlns:a16="http://schemas.microsoft.com/office/drawing/2014/main" id="{E2850BE5-33D9-42C7-914C-E044AB13CAB4}"/>
              </a:ext>
            </a:extLst>
          </p:cNvPr>
          <p:cNvSpPr txBox="1"/>
          <p:nvPr/>
        </p:nvSpPr>
        <p:spPr>
          <a:xfrm>
            <a:off x="546755" y="1442301"/>
            <a:ext cx="10944519" cy="4031873"/>
          </a:xfrm>
          <a:prstGeom prst="rect">
            <a:avLst/>
          </a:prstGeom>
          <a:noFill/>
        </p:spPr>
        <p:txBody>
          <a:bodyPr wrap="square" rtlCol="0">
            <a:spAutoFit/>
          </a:bodyPr>
          <a:lstStyle/>
          <a:p>
            <a:r>
              <a:rPr lang="en-US" sz="3200" dirty="0"/>
              <a:t>The heart disease accounts to be the leading cause of death worldwide. It is difficult for medical practitioners to predict the heart attack as it is a complex task that requires experience and knowledge. The health sector today contains hidden information that can be important in making decisions. Data mining can solve the problem by discovering hidden patterns in large data sets according to different perspectives for categorization into useful information.</a:t>
            </a:r>
            <a:endParaRPr lang="en-IN" sz="3200" dirty="0"/>
          </a:p>
        </p:txBody>
      </p:sp>
    </p:spTree>
    <p:extLst>
      <p:ext uri="{BB962C8B-B14F-4D97-AF65-F5344CB8AC3E}">
        <p14:creationId xmlns:p14="http://schemas.microsoft.com/office/powerpoint/2010/main" val="362615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r>
              <a:rPr lang="en-US" b="1" dirty="0">
                <a:solidFill>
                  <a:srgbClr val="FF0000"/>
                </a:solidFill>
              </a:rPr>
              <a:t>Motivation</a:t>
            </a:r>
            <a:endParaRPr lang="en-GB" b="1" dirty="0"/>
          </a:p>
        </p:txBody>
      </p:sp>
      <p:sp>
        <p:nvSpPr>
          <p:cNvPr id="3" name="Content Placeholder 2"/>
          <p:cNvSpPr>
            <a:spLocks noGrp="1"/>
          </p:cNvSpPr>
          <p:nvPr>
            <p:ph idx="1"/>
          </p:nvPr>
        </p:nvSpPr>
        <p:spPr>
          <a:xfrm>
            <a:off x="1219200" y="1752601"/>
            <a:ext cx="9882554" cy="4525963"/>
          </a:xfrm>
        </p:spPr>
        <p:txBody>
          <a:bodyPr/>
          <a:lstStyle/>
          <a:p>
            <a:pPr marL="0" indent="0">
              <a:buNone/>
            </a:pPr>
            <a:r>
              <a:rPr lang="en-US" dirty="0"/>
              <a:t>We are in the era of Information age where terabytes of data are produced and stored everyday because of fast growth in “Information Technology”. </a:t>
            </a:r>
          </a:p>
          <a:p>
            <a:pPr marL="0" indent="0">
              <a:buNone/>
            </a:pPr>
            <a:r>
              <a:rPr lang="en-US" dirty="0"/>
              <a:t>Huge amount of data is being generated by hospitals such as heart paining results, x-ray, chest pain results, blood pressure etc.</a:t>
            </a:r>
            <a:endParaRPr lang="en-GB" dirty="0"/>
          </a:p>
          <a:p>
            <a:endParaRPr lang="en-GB" dirty="0"/>
          </a:p>
        </p:txBody>
      </p:sp>
    </p:spTree>
    <p:extLst>
      <p:ext uri="{BB962C8B-B14F-4D97-AF65-F5344CB8AC3E}">
        <p14:creationId xmlns:p14="http://schemas.microsoft.com/office/powerpoint/2010/main" val="1090426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446" y="927672"/>
            <a:ext cx="8710246" cy="564910"/>
          </a:xfrm>
        </p:spPr>
        <p:txBody>
          <a:bodyPr>
            <a:noAutofit/>
          </a:bodyPr>
          <a:lstStyle/>
          <a:p>
            <a:r>
              <a:rPr lang="en-US" sz="4400" b="1" dirty="0"/>
              <a:t> </a:t>
            </a:r>
            <a:r>
              <a:rPr lang="en-US" sz="4400" b="1" dirty="0">
                <a:solidFill>
                  <a:srgbClr val="FF0000"/>
                </a:solidFill>
              </a:rPr>
              <a:t>Motivation</a:t>
            </a:r>
            <a:endParaRPr lang="en-GB" sz="4400" dirty="0"/>
          </a:p>
        </p:txBody>
      </p:sp>
      <p:sp>
        <p:nvSpPr>
          <p:cNvPr id="3" name="TextBox 2"/>
          <p:cNvSpPr txBox="1"/>
          <p:nvPr/>
        </p:nvSpPr>
        <p:spPr>
          <a:xfrm>
            <a:off x="1301262" y="2157046"/>
            <a:ext cx="9425354" cy="3046988"/>
          </a:xfrm>
          <a:prstGeom prst="rect">
            <a:avLst/>
          </a:prstGeom>
          <a:noFill/>
        </p:spPr>
        <p:txBody>
          <a:bodyPr wrap="square" rtlCol="0">
            <a:spAutoFit/>
          </a:bodyPr>
          <a:lstStyle/>
          <a:p>
            <a:r>
              <a:rPr lang="en-US" sz="3200" dirty="0"/>
              <a:t>The motivation of this project is to analyze the dataset to predict if a person has heart disease or not using one of the famous data mining technique KNN.  The project includes all the necessary steps in data mining starting from Data cleaning, Data transformation and finally training the KNN model to make predictions.</a:t>
            </a:r>
            <a:endParaRPr lang="en-GB" dirty="0"/>
          </a:p>
        </p:txBody>
      </p:sp>
    </p:spTree>
    <p:extLst>
      <p:ext uri="{BB962C8B-B14F-4D97-AF65-F5344CB8AC3E}">
        <p14:creationId xmlns:p14="http://schemas.microsoft.com/office/powerpoint/2010/main" val="168603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Proposed method</a:t>
            </a:r>
            <a:endParaRPr lang="en-GB" b="1" dirty="0">
              <a:solidFill>
                <a:srgbClr val="FF0000"/>
              </a:solidFill>
            </a:endParaRPr>
          </a:p>
        </p:txBody>
      </p:sp>
      <p:sp>
        <p:nvSpPr>
          <p:cNvPr id="3" name="Content Placeholder 2"/>
          <p:cNvSpPr>
            <a:spLocks noGrp="1"/>
          </p:cNvSpPr>
          <p:nvPr>
            <p:ph idx="1"/>
          </p:nvPr>
        </p:nvSpPr>
        <p:spPr>
          <a:xfrm>
            <a:off x="914400" y="1160585"/>
            <a:ext cx="10058400" cy="4754563"/>
          </a:xfrm>
        </p:spPr>
        <p:txBody>
          <a:bodyPr>
            <a:normAutofit fontScale="77500" lnSpcReduction="20000"/>
          </a:bodyPr>
          <a:lstStyle/>
          <a:p>
            <a:pPr marL="0" indent="0">
              <a:buNone/>
            </a:pPr>
            <a:endParaRPr lang="en-GB" sz="4000" dirty="0"/>
          </a:p>
          <a:p>
            <a:pPr marL="0" indent="0">
              <a:buNone/>
            </a:pPr>
            <a:r>
              <a:rPr lang="en-GB" sz="3600" dirty="0"/>
              <a:t>Getting a good dataset is the completion of 70% of your work.</a:t>
            </a:r>
            <a:r>
              <a:rPr lang="en-US" sz="3600" dirty="0"/>
              <a:t> The work starts from gathering a good dataset and loading it in our work space followed by data preprocessing. Below are the steps or modules to be followed in the work.</a:t>
            </a:r>
            <a:endParaRPr lang="en-IN" sz="3600" dirty="0"/>
          </a:p>
          <a:p>
            <a:endParaRPr lang="en-GB" sz="4100" dirty="0"/>
          </a:p>
          <a:p>
            <a:pPr marL="0" indent="0">
              <a:buNone/>
            </a:pPr>
            <a:r>
              <a:rPr lang="en-US" sz="4000" dirty="0"/>
              <a:t>1</a:t>
            </a:r>
            <a:r>
              <a:rPr lang="en-US" sz="3600" dirty="0"/>
              <a:t>.   Load the Dataset</a:t>
            </a:r>
          </a:p>
          <a:p>
            <a:pPr marL="0" indent="0">
              <a:buNone/>
            </a:pPr>
            <a:r>
              <a:rPr lang="en-US" sz="3600" dirty="0"/>
              <a:t>2.   Data Preprocessing</a:t>
            </a:r>
          </a:p>
          <a:p>
            <a:pPr marL="457200" indent="-457200">
              <a:buAutoNum type="arabicPeriod" startAt="3"/>
            </a:pPr>
            <a:r>
              <a:rPr lang="en-US" sz="3600" dirty="0"/>
              <a:t> Splitting the data into train and test sets</a:t>
            </a:r>
          </a:p>
          <a:p>
            <a:pPr marL="457200" indent="-457200">
              <a:buAutoNum type="arabicPeriod" startAt="3"/>
            </a:pPr>
            <a:r>
              <a:rPr lang="en-US" sz="3600" dirty="0"/>
              <a:t> Build the Classifier</a:t>
            </a:r>
          </a:p>
          <a:p>
            <a:pPr marL="457200" indent="-457200">
              <a:buAutoNum type="arabicPeriod" startAt="3"/>
            </a:pPr>
            <a:r>
              <a:rPr lang="en-US" sz="3600" dirty="0"/>
              <a:t> Prediction</a:t>
            </a:r>
          </a:p>
        </p:txBody>
      </p:sp>
    </p:spTree>
    <p:extLst>
      <p:ext uri="{BB962C8B-B14F-4D97-AF65-F5344CB8AC3E}">
        <p14:creationId xmlns:p14="http://schemas.microsoft.com/office/powerpoint/2010/main" val="409381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EB38-3786-4D9F-92F6-2F11652D207A}"/>
              </a:ext>
            </a:extLst>
          </p:cNvPr>
          <p:cNvSpPr>
            <a:spLocks noGrp="1"/>
          </p:cNvSpPr>
          <p:nvPr>
            <p:ph type="title"/>
          </p:nvPr>
        </p:nvSpPr>
        <p:spPr>
          <a:xfrm>
            <a:off x="0" y="513014"/>
            <a:ext cx="12192000" cy="564910"/>
          </a:xfrm>
        </p:spPr>
        <p:txBody>
          <a:bodyPr>
            <a:noAutofit/>
          </a:bodyPr>
          <a:lstStyle/>
          <a:p>
            <a:r>
              <a:rPr lang="en-IN" sz="4400" b="1" dirty="0">
                <a:solidFill>
                  <a:srgbClr val="FF0000"/>
                </a:solidFill>
              </a:rPr>
              <a:t>Design Phase</a:t>
            </a:r>
          </a:p>
        </p:txBody>
      </p:sp>
      <p:pic>
        <p:nvPicPr>
          <p:cNvPr id="3" name="Picture 2">
            <a:extLst>
              <a:ext uri="{FF2B5EF4-FFF2-40B4-BE49-F238E27FC236}">
                <a16:creationId xmlns:a16="http://schemas.microsoft.com/office/drawing/2014/main" id="{DCE38F18-5392-4E9B-B7BA-15401399885E}"/>
              </a:ext>
            </a:extLst>
          </p:cNvPr>
          <p:cNvPicPr/>
          <p:nvPr/>
        </p:nvPicPr>
        <p:blipFill>
          <a:blip r:embed="rId2"/>
          <a:stretch>
            <a:fillRect/>
          </a:stretch>
        </p:blipFill>
        <p:spPr>
          <a:xfrm>
            <a:off x="4348162" y="1885361"/>
            <a:ext cx="3495675" cy="4462098"/>
          </a:xfrm>
          <a:prstGeom prst="rect">
            <a:avLst/>
          </a:prstGeom>
        </p:spPr>
      </p:pic>
      <p:sp>
        <p:nvSpPr>
          <p:cNvPr id="4" name="TextBox 3">
            <a:extLst>
              <a:ext uri="{FF2B5EF4-FFF2-40B4-BE49-F238E27FC236}">
                <a16:creationId xmlns:a16="http://schemas.microsoft.com/office/drawing/2014/main" id="{FADE0AAA-5704-4E8C-9B09-DFE284E5314B}"/>
              </a:ext>
            </a:extLst>
          </p:cNvPr>
          <p:cNvSpPr txBox="1"/>
          <p:nvPr/>
        </p:nvSpPr>
        <p:spPr>
          <a:xfrm>
            <a:off x="622169" y="1077924"/>
            <a:ext cx="3638746" cy="477054"/>
          </a:xfrm>
          <a:prstGeom prst="rect">
            <a:avLst/>
          </a:prstGeom>
          <a:noFill/>
        </p:spPr>
        <p:txBody>
          <a:bodyPr wrap="square" rtlCol="0">
            <a:spAutoFit/>
          </a:bodyPr>
          <a:lstStyle/>
          <a:p>
            <a:r>
              <a:rPr lang="en-IN" sz="2500" b="1" dirty="0">
                <a:solidFill>
                  <a:srgbClr val="FF0000"/>
                </a:solidFill>
              </a:rPr>
              <a:t>FLOW CHART DIAGRAM</a:t>
            </a:r>
          </a:p>
        </p:txBody>
      </p:sp>
    </p:spTree>
    <p:extLst>
      <p:ext uri="{BB962C8B-B14F-4D97-AF65-F5344CB8AC3E}">
        <p14:creationId xmlns:p14="http://schemas.microsoft.com/office/powerpoint/2010/main" val="4153337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878</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PowerPoint Presentation</vt:lpstr>
      <vt:lpstr>Prediction of heart disease using   classification </vt:lpstr>
      <vt:lpstr>An Introduction</vt:lpstr>
      <vt:lpstr>PowerPoint Presentation</vt:lpstr>
      <vt:lpstr>Problem Statement</vt:lpstr>
      <vt:lpstr> Motivation</vt:lpstr>
      <vt:lpstr> Motivation</vt:lpstr>
      <vt:lpstr>Proposed method</vt:lpstr>
      <vt:lpstr>Design Phase</vt:lpstr>
      <vt:lpstr> </vt:lpstr>
      <vt:lpstr>K-Nearest Neighbors</vt:lpstr>
      <vt:lpstr>K-Nearest Neighbors</vt:lpstr>
      <vt:lpstr>Objective</vt:lpstr>
      <vt:lpstr>Objective</vt:lpstr>
      <vt:lpstr>ALGORITHM</vt:lpstr>
      <vt:lpstr>Output</vt:lpstr>
      <vt:lpstr>Plan of work (Gant Chart) </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 mundra</dc:creator>
  <cp:lastModifiedBy>adarsh mundra</cp:lastModifiedBy>
  <cp:revision>5</cp:revision>
  <dcterms:created xsi:type="dcterms:W3CDTF">2019-12-17T16:32:53Z</dcterms:created>
  <dcterms:modified xsi:type="dcterms:W3CDTF">2019-12-17T17:53:35Z</dcterms:modified>
</cp:coreProperties>
</file>