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TBC 403</a:t>
            </a:r>
            <a:br>
              <a:rPr lang="en-US" dirty="0"/>
            </a:br>
            <a:r>
              <a:rPr lang="en-US" dirty="0"/>
              <a:t>Introduction to Artificial Intelligence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8E45-C49B-4FD5-B06C-AED9F746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" y="182880"/>
            <a:ext cx="10878545" cy="6471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C7CE-6F6C-4205-A11B-7F9287E3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0" y="1125416"/>
            <a:ext cx="11061428" cy="554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TBC 403: is an introduction course to the breadth of Artificial Intelligence and Machine Learning.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What do you mean by Intelligence?</a:t>
            </a:r>
          </a:p>
          <a:p>
            <a:pPr lvl="1"/>
            <a:r>
              <a:rPr lang="en-US" sz="2200" b="1" dirty="0"/>
              <a:t>Intelligence: </a:t>
            </a:r>
            <a:r>
              <a:rPr lang="en-US" sz="2200" dirty="0"/>
              <a:t>the ability to acquire and apply knowledge and skills.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Artificial Intelligence: </a:t>
            </a:r>
          </a:p>
          <a:p>
            <a:pPr lvl="1"/>
            <a:r>
              <a:rPr lang="en-US" sz="2200" b="1" dirty="0"/>
              <a:t>The field which attempts to </a:t>
            </a:r>
            <a:r>
              <a:rPr lang="en-US" sz="2200" b="1" dirty="0">
                <a:solidFill>
                  <a:srgbClr val="C00000"/>
                </a:solidFill>
              </a:rPr>
              <a:t>understand</a:t>
            </a:r>
            <a:r>
              <a:rPr lang="en-US" sz="2200" b="1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build intelligent entities.</a:t>
            </a:r>
          </a:p>
          <a:p>
            <a:pPr lvl="1"/>
            <a:r>
              <a:rPr lang="en-US" sz="2200" b="1" dirty="0"/>
              <a:t>Word was coined in 1956</a:t>
            </a:r>
          </a:p>
          <a:p>
            <a:pPr lvl="1"/>
            <a:r>
              <a:rPr lang="en-US" sz="2200" b="1" dirty="0"/>
              <a:t>Science of AI: what is the nature of intelligent thought?</a:t>
            </a:r>
          </a:p>
          <a:p>
            <a:pPr lvl="1"/>
            <a:r>
              <a:rPr lang="en-US" sz="2200" b="1" dirty="0"/>
              <a:t>Traditional AI: Deterministic environment (1980s)</a:t>
            </a:r>
          </a:p>
          <a:p>
            <a:pPr marL="274320" lvl="1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9606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C7CE-6F6C-4205-A11B-7F9287E3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19" y="239151"/>
            <a:ext cx="11061428" cy="6302326"/>
          </a:xfrm>
        </p:spPr>
        <p:txBody>
          <a:bodyPr>
            <a:normAutofit/>
          </a:bodyPr>
          <a:lstStyle/>
          <a:p>
            <a:pPr marL="182563" lvl="1" indent="-182563"/>
            <a:r>
              <a:rPr lang="en-US" sz="2400" b="1" dirty="0"/>
              <a:t>Modern AI: Non-deterministic Environment (uncertainty)</a:t>
            </a:r>
          </a:p>
          <a:p>
            <a:pPr lvl="2"/>
            <a:r>
              <a:rPr lang="en-US" sz="2000" b="1" dirty="0"/>
              <a:t>Probabilistic and Statistical (1</a:t>
            </a:r>
            <a:r>
              <a:rPr lang="en-US" sz="2000" b="1" baseline="30000" dirty="0"/>
              <a:t>st</a:t>
            </a:r>
            <a:r>
              <a:rPr lang="en-US" sz="2000" b="1" dirty="0"/>
              <a:t> phase)</a:t>
            </a:r>
          </a:p>
          <a:p>
            <a:pPr lvl="2"/>
            <a:r>
              <a:rPr lang="en-US" sz="2000" b="1" dirty="0"/>
              <a:t>Aimed towards Machine Learning (2</a:t>
            </a:r>
            <a:r>
              <a:rPr lang="en-US" sz="2000" b="1" baseline="30000" dirty="0"/>
              <a:t>nd</a:t>
            </a:r>
            <a:r>
              <a:rPr lang="en-US" sz="2000" b="1" dirty="0"/>
              <a:t> phase)</a:t>
            </a:r>
          </a:p>
          <a:p>
            <a:pPr lvl="2"/>
            <a:r>
              <a:rPr lang="en-US" sz="2000" b="1" dirty="0"/>
              <a:t>Neural Models (Deep Learning) from 1990s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Artificial Intelligence vs Machine Learning: </a:t>
            </a:r>
          </a:p>
          <a:p>
            <a:pPr lvl="1"/>
            <a:r>
              <a:rPr lang="en-US" sz="2200" b="1" dirty="0"/>
              <a:t>Often used as Synonyms</a:t>
            </a:r>
          </a:p>
          <a:p>
            <a:pPr lvl="1"/>
            <a:r>
              <a:rPr lang="en-US" sz="2200" b="1" dirty="0"/>
              <a:t>Machine Learning is a method of achieving Intelligent Machines</a:t>
            </a:r>
          </a:p>
          <a:p>
            <a:pPr marL="274320" lvl="1" indent="0"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3844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AE5B-FB5E-4F43-8BB7-7ED10356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01" y="239151"/>
            <a:ext cx="9692640" cy="773723"/>
          </a:xfrm>
        </p:spPr>
        <p:txBody>
          <a:bodyPr/>
          <a:lstStyle/>
          <a:p>
            <a:pPr algn="ctr"/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501-15CF-4A66-8E43-CBD5D1CC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00" y="1012874"/>
            <a:ext cx="10766005" cy="5711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UNIT 1</a:t>
            </a:r>
          </a:p>
          <a:p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en-US" sz="24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Introduction to Artificial Intelligence, Foundations and History of Artificial Intelligence, Applications of Artificial Intelligence, Intelligent Agents, Structure of Intelligent Agents T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 concept of rationality, the nature of environments, structure of agents, problem solving agents, problem formulation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42424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  <a:endParaRPr lang="en-US" sz="2400" dirty="0">
              <a:solidFill>
                <a:srgbClr val="242424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Introduction to Search : Searching for solutions, Uniformed search strategies:</a:t>
            </a:r>
            <a:r>
              <a:rPr lang="en-US" sz="2400" dirty="0">
                <a:solidFill>
                  <a:srgbClr val="242424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Breadth first search, depth first Search, </a:t>
            </a:r>
            <a:r>
              <a:rPr lang="en-US" sz="240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Informed search, strategies, Local search algorithms and optimistic problems, Adversarial Search, Search for games, Alpha - Beta pruning.</a:t>
            </a:r>
          </a:p>
        </p:txBody>
      </p:sp>
    </p:spTree>
    <p:extLst>
      <p:ext uri="{BB962C8B-B14F-4D97-AF65-F5344CB8AC3E}">
        <p14:creationId xmlns:p14="http://schemas.microsoft.com/office/powerpoint/2010/main" val="403670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501-15CF-4A66-8E43-CBD5D1CC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62" y="196947"/>
            <a:ext cx="10766005" cy="642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A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UNIT 3</a:t>
            </a:r>
            <a:endParaRPr lang="en-US" sz="2400" dirty="0">
              <a:solidFill>
                <a:srgbClr val="242424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Knowledge Representation &amp; Reasoning: Propositional logic, Theory of first order logic, Inference in First order logic, Forward &amp; Backward chaining, Resolution, Probabilistic reasoning, Utility theory, Hidden Markov Models (HMM), Bayesian Networks.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solidFill>
                  <a:srgbClr val="00000A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UNIT 4</a:t>
            </a:r>
            <a:endParaRPr lang="en-US" sz="24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64135">
              <a:lnSpc>
                <a:spcPct val="100000"/>
              </a:lnSpc>
            </a:pPr>
            <a:r>
              <a:rPr lang="en-US" sz="2400" dirty="0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Introduction to Machine Learning: What is Machine Learning, Introduction to ML's three approaches: Supervised, Unsupervised and Reinforcement Learning. </a:t>
            </a:r>
            <a:r>
              <a:rPr lang="en-US" sz="2400" dirty="0" err="1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UnSupervised</a:t>
            </a:r>
            <a:r>
              <a:rPr lang="en-US" sz="2400" dirty="0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 Learning Algorithms Clustering: K-means, </a:t>
            </a:r>
            <a:r>
              <a:rPr lang="en-US" sz="2400" dirty="0" err="1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Silhoutte</a:t>
            </a:r>
            <a:r>
              <a:rPr lang="en-US" sz="2400" dirty="0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 Scores, Hierarchical Clustering, Fuzzy c- means, DBSCAN, Dimensionality Reduction: Low Variance Filter, High Correlation Filter, Backward Feature Elimination, Forward Feature Selection, Principal Component Analysis, Projection Methods.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501-15CF-4A66-8E43-CBD5D1CC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62" y="196947"/>
            <a:ext cx="10766005" cy="642893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solidFill>
                  <a:srgbClr val="00000A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UNIT 5</a:t>
            </a:r>
            <a:endParaRPr lang="en-US" sz="24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7150" algn="just"/>
            <a:r>
              <a:rPr lang="en-US" sz="2400" dirty="0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Validation Techniques: Hold out, K-Fold Cross Validation, Leave one out, Bootstrapping. Supervised Learning Algorithms: Linear Regression, Logistic Regression, Decision Trees, Support Vector Machine, K-Nearest Neighbors, CN2 Algorithm, Naive Bayes, Artificial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82405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501-15CF-4A66-8E43-CBD5D1CC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62" y="196947"/>
            <a:ext cx="10766005" cy="642893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solidFill>
                  <a:srgbClr val="00000A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Course Objectives:</a:t>
            </a:r>
            <a:endParaRPr lang="en-US" sz="2400" dirty="0">
              <a:solidFill>
                <a:srgbClr val="00000A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57150"/>
            <a:r>
              <a:rPr lang="en-US" sz="2400" dirty="0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To understand the concept of Artificial Intelligence, its history and applications</a:t>
            </a:r>
          </a:p>
          <a:p>
            <a:pPr marR="57150"/>
            <a:r>
              <a:rPr lang="en-US" sz="2400" dirty="0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To learn about intelligent agents and how they can be used for problem solving</a:t>
            </a:r>
          </a:p>
          <a:p>
            <a:pPr marR="57150"/>
            <a:r>
              <a:rPr lang="en-US" sz="2400" dirty="0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To understand how to solve problems by searching and strategies of searching</a:t>
            </a:r>
          </a:p>
          <a:p>
            <a:pPr marR="57150"/>
            <a:r>
              <a:rPr lang="en-US" sz="2400" dirty="0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To study how to represent knowledge and do reasoning using propositional logic</a:t>
            </a:r>
          </a:p>
          <a:p>
            <a:pPr marR="57150"/>
            <a:r>
              <a:rPr lang="en-US" sz="2400" dirty="0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To understand the basics of Machine Learning and how the Unsupervised Learning approach can be used for achieving Intelligent Machines</a:t>
            </a:r>
          </a:p>
          <a:p>
            <a:pPr marR="57150"/>
            <a:r>
              <a:rPr lang="en-US" sz="2400" dirty="0">
                <a:solidFill>
                  <a:srgbClr val="00000A"/>
                </a:solidFill>
                <a:latin typeface="+mj-lt"/>
                <a:cs typeface="Times New Roman" panose="02020603050405020304" pitchFamily="18" charset="0"/>
              </a:rPr>
              <a:t>To understand how the Supervised Learning approach can be used for achieving Intelligent Machines and some validation techniques</a:t>
            </a:r>
          </a:p>
          <a:p>
            <a:pPr marL="0" marR="57150" indent="0">
              <a:buNone/>
            </a:pPr>
            <a:endParaRPr lang="en-US" sz="2400" dirty="0">
              <a:solidFill>
                <a:srgbClr val="00000A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0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1501-15CF-4A66-8E43-CBD5D1CC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62" y="196947"/>
            <a:ext cx="10766005" cy="642893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dirty="0">
                <a:solidFill>
                  <a:srgbClr val="00000A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Textbook</a:t>
            </a:r>
            <a:r>
              <a:rPr lang="en-US" sz="2800" dirty="0">
                <a:solidFill>
                  <a:srgbClr val="00000A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References: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Stuart Russell, Peter </a:t>
            </a:r>
            <a:r>
              <a:rPr lang="en-US" sz="2800" dirty="0" err="1">
                <a:solidFill>
                  <a:srgbClr val="333333"/>
                </a:solidFill>
                <a:effectLst/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Norvig</a:t>
            </a:r>
            <a:r>
              <a:rPr lang="en-US" sz="2800" dirty="0">
                <a:solidFill>
                  <a:srgbClr val="333333"/>
                </a:solidFill>
                <a:effectLst/>
                <a:latin typeface="Liberation Serif"/>
                <a:ea typeface="Calibri" panose="020F0502020204030204" pitchFamily="34" charset="0"/>
                <a:cs typeface="Times New Roman" panose="02020603050405020304" pitchFamily="18" charset="0"/>
              </a:rPr>
              <a:t>, “Artificial Intelligence – A Modern Approach”, 3rd Edition, Pearson Education / Prentice Hall of India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solidFill>
                  <a:srgbClr val="333333"/>
                </a:solidFill>
                <a:latin typeface="Liberation Serif"/>
                <a:cs typeface="Times New Roman" panose="02020603050405020304" pitchFamily="18" charset="0"/>
              </a:rPr>
              <a:t>Nils J. Nilsson, “Artificial Intelligence: A new Synthesis”, Harcourt Asia Pvt. Ltd.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solidFill>
                  <a:srgbClr val="333333"/>
                </a:solidFill>
                <a:latin typeface="Liberation Serif"/>
                <a:cs typeface="Times New Roman" panose="02020603050405020304" pitchFamily="18" charset="0"/>
              </a:rPr>
              <a:t>Elaine Rich and Kevin Knight, “Artificial Intelligence”, 2nd Edition, Tata McGraw-Hill.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solidFill>
                <a:srgbClr val="333333"/>
              </a:solidFill>
              <a:latin typeface="Liberation Serif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073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20098</TotalTime>
  <Words>547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Liberation Serif</vt:lpstr>
      <vt:lpstr>Wingdings 2</vt:lpstr>
      <vt:lpstr>View</vt:lpstr>
      <vt:lpstr>TBC 403 Introduction to Artificial Intelligence and Machine Learning</vt:lpstr>
      <vt:lpstr>Introduction</vt:lpstr>
      <vt:lpstr>PowerPoint Presentation</vt:lpstr>
      <vt:lpstr>Syllabus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Nisha Chandran S</cp:lastModifiedBy>
  <cp:revision>203</cp:revision>
  <dcterms:created xsi:type="dcterms:W3CDTF">2020-07-13T14:02:17Z</dcterms:created>
  <dcterms:modified xsi:type="dcterms:W3CDTF">2021-01-13T14:56:09Z</dcterms:modified>
</cp:coreProperties>
</file>