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2- Adversarial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391508" y="93088"/>
            <a:ext cx="771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Adversarial Search(Game playing)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" y="939462"/>
            <a:ext cx="11033291" cy="5685074"/>
          </a:xfrm>
        </p:spPr>
        <p:txBody>
          <a:bodyPr>
            <a:normAutofit/>
          </a:bodyPr>
          <a:lstStyle/>
          <a:p>
            <a:r>
              <a:rPr lang="en-US" sz="2400" dirty="0"/>
              <a:t>Previous search problems had only </a:t>
            </a:r>
            <a:r>
              <a:rPr lang="en-US" sz="2400" dirty="0">
                <a:solidFill>
                  <a:srgbClr val="C00000"/>
                </a:solidFill>
              </a:rPr>
              <a:t>one agent</a:t>
            </a:r>
          </a:p>
          <a:p>
            <a:r>
              <a:rPr lang="en-US" sz="2400" dirty="0"/>
              <a:t>Multiagent environment</a:t>
            </a:r>
          </a:p>
          <a:p>
            <a:r>
              <a:rPr lang="en-US" sz="2400" dirty="0"/>
              <a:t>Unpredictability of the other agents  creates contingencies into the agent’s problem-solving process</a:t>
            </a:r>
          </a:p>
          <a:p>
            <a:r>
              <a:rPr lang="en-US" sz="2400" dirty="0"/>
              <a:t>Examines problems that arises when we try to plan ahead in a world, where other agents are planning against us</a:t>
            </a:r>
          </a:p>
          <a:p>
            <a:r>
              <a:rPr lang="en-US" sz="2400" dirty="0"/>
              <a:t>Solution space is </a:t>
            </a:r>
            <a:r>
              <a:rPr lang="en-US" sz="2400" dirty="0">
                <a:solidFill>
                  <a:srgbClr val="C00000"/>
                </a:solidFill>
              </a:rPr>
              <a:t>searched by all </a:t>
            </a:r>
            <a:r>
              <a:rPr lang="en-US" sz="2400" dirty="0"/>
              <a:t>for solutions</a:t>
            </a:r>
          </a:p>
        </p:txBody>
      </p:sp>
    </p:spTree>
    <p:extLst>
      <p:ext uri="{BB962C8B-B14F-4D97-AF65-F5344CB8AC3E}">
        <p14:creationId xmlns:p14="http://schemas.microsoft.com/office/powerpoint/2010/main" val="13012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6619"/>
            <a:ext cx="11033291" cy="633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Characteristics of Games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Sequence of moves </a:t>
            </a:r>
            <a:r>
              <a:rPr lang="en-US" sz="2200" dirty="0"/>
              <a:t>to play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Rules</a:t>
            </a:r>
            <a:r>
              <a:rPr lang="en-US" sz="2200" dirty="0"/>
              <a:t> that specify possible moves</a:t>
            </a:r>
          </a:p>
          <a:p>
            <a:pPr lvl="1"/>
            <a:r>
              <a:rPr lang="en-US" sz="2200" dirty="0"/>
              <a:t>Rules that specify a </a:t>
            </a:r>
            <a:r>
              <a:rPr lang="en-US" sz="2200" dirty="0">
                <a:solidFill>
                  <a:srgbClr val="C00000"/>
                </a:solidFill>
              </a:rPr>
              <a:t>payment</a:t>
            </a:r>
            <a:r>
              <a:rPr lang="en-US" sz="2200" dirty="0"/>
              <a:t> for each move</a:t>
            </a:r>
          </a:p>
          <a:p>
            <a:pPr lvl="1"/>
            <a:r>
              <a:rPr lang="en-US" sz="2200" dirty="0"/>
              <a:t>Objective is to </a:t>
            </a:r>
            <a:r>
              <a:rPr lang="en-US" sz="2200" dirty="0">
                <a:solidFill>
                  <a:srgbClr val="C00000"/>
                </a:solidFill>
              </a:rPr>
              <a:t>maximize</a:t>
            </a:r>
            <a:r>
              <a:rPr lang="en-US" sz="2200" dirty="0"/>
              <a:t> the payment</a:t>
            </a:r>
          </a:p>
          <a:p>
            <a:pPr marL="0" indent="0">
              <a:buNone/>
            </a:pPr>
            <a:r>
              <a:rPr lang="en-US" sz="2400" dirty="0"/>
              <a:t>Games vs Search problems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Unpredictable opponent</a:t>
            </a:r>
          </a:p>
          <a:p>
            <a:pPr lvl="1"/>
            <a:r>
              <a:rPr lang="en-US" sz="2200" dirty="0"/>
              <a:t>Specifying a move for every possible opponent reply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Time limits</a:t>
            </a:r>
          </a:p>
          <a:p>
            <a:pPr lvl="1"/>
            <a:r>
              <a:rPr lang="en-US" sz="2200" dirty="0"/>
              <a:t>We cannot go on searching till the end of the game </a:t>
            </a:r>
          </a:p>
          <a:p>
            <a:pPr lvl="1"/>
            <a:r>
              <a:rPr lang="en-US" sz="2200" dirty="0"/>
              <a:t>Unlikely to find goal, must approximate</a:t>
            </a:r>
          </a:p>
        </p:txBody>
      </p:sp>
    </p:spTree>
    <p:extLst>
      <p:ext uri="{BB962C8B-B14F-4D97-AF65-F5344CB8AC3E}">
        <p14:creationId xmlns:p14="http://schemas.microsoft.com/office/powerpoint/2010/main" val="59052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D73E-BB52-465F-8C44-694FCF4C1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48" y="184826"/>
            <a:ext cx="10469685" cy="6488348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Two player Game</a:t>
            </a:r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8E0D2-F335-4DF4-A99B-BA2AA18AFA49}"/>
              </a:ext>
            </a:extLst>
          </p:cNvPr>
          <p:cNvSpPr/>
          <p:nvPr/>
        </p:nvSpPr>
        <p:spPr>
          <a:xfrm>
            <a:off x="4241260" y="729574"/>
            <a:ext cx="2538919" cy="408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Opp</a:t>
            </a:r>
            <a:r>
              <a:rPr lang="en-US" dirty="0" err="1">
                <a:solidFill>
                  <a:schemeClr val="tx1"/>
                </a:solidFill>
              </a:rPr>
              <a:t>Opponent’s</a:t>
            </a:r>
            <a:r>
              <a:rPr lang="en-US" dirty="0">
                <a:solidFill>
                  <a:schemeClr val="tx1"/>
                </a:solidFill>
              </a:rPr>
              <a:t> move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CE1B00-60F2-4728-9E25-092C3DEE9FDF}"/>
              </a:ext>
            </a:extLst>
          </p:cNvPr>
          <p:cNvSpPr/>
          <p:nvPr/>
        </p:nvSpPr>
        <p:spPr>
          <a:xfrm>
            <a:off x="4105070" y="1519538"/>
            <a:ext cx="2675109" cy="408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Generate new position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A4E13-B71E-4C40-A7B2-E5C86BE153B9}"/>
              </a:ext>
            </a:extLst>
          </p:cNvPr>
          <p:cNvSpPr/>
          <p:nvPr/>
        </p:nvSpPr>
        <p:spPr>
          <a:xfrm>
            <a:off x="4315836" y="3160676"/>
            <a:ext cx="2675108" cy="45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Generate  successor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1D032-B795-4700-8A48-753F9312C260}"/>
              </a:ext>
            </a:extLst>
          </p:cNvPr>
          <p:cNvSpPr/>
          <p:nvPr/>
        </p:nvSpPr>
        <p:spPr>
          <a:xfrm>
            <a:off x="4173164" y="4130804"/>
            <a:ext cx="2675109" cy="45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Successor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D4F86-4D66-4432-B8A1-FE7C61EB9E48}"/>
              </a:ext>
            </a:extLst>
          </p:cNvPr>
          <p:cNvSpPr/>
          <p:nvPr/>
        </p:nvSpPr>
        <p:spPr>
          <a:xfrm>
            <a:off x="4124526" y="5066087"/>
            <a:ext cx="2974792" cy="544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</a:t>
            </a:r>
            <a:r>
              <a:rPr lang="en-US" dirty="0" err="1">
                <a:solidFill>
                  <a:schemeClr val="tx1"/>
                </a:solidFill>
              </a:rPr>
              <a:t>Move</a:t>
            </a:r>
            <a:r>
              <a:rPr lang="en-US" dirty="0">
                <a:solidFill>
                  <a:schemeClr val="tx1"/>
                </a:solidFill>
              </a:rPr>
              <a:t> to highest valued successor</a:t>
            </a:r>
            <a:endParaRPr lang="en-IN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75B8557-CA68-438B-82FA-B2E02112A569}"/>
              </a:ext>
            </a:extLst>
          </p:cNvPr>
          <p:cNvSpPr/>
          <p:nvPr/>
        </p:nvSpPr>
        <p:spPr>
          <a:xfrm>
            <a:off x="4629001" y="2113738"/>
            <a:ext cx="2140085" cy="75470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 Over?</a:t>
            </a:r>
            <a:endParaRPr lang="en-IN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0827C17-64D5-4E3E-AF93-508F854D053D}"/>
              </a:ext>
            </a:extLst>
          </p:cNvPr>
          <p:cNvSpPr/>
          <p:nvPr/>
        </p:nvSpPr>
        <p:spPr>
          <a:xfrm>
            <a:off x="4541879" y="5854831"/>
            <a:ext cx="2140085" cy="75470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 Over?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904B1-47DE-4DAB-854E-835ED592E89D}"/>
              </a:ext>
            </a:extLst>
          </p:cNvPr>
          <p:cNvCxnSpPr>
            <a:cxnSpLocks/>
          </p:cNvCxnSpPr>
          <p:nvPr/>
        </p:nvCxnSpPr>
        <p:spPr>
          <a:xfrm flipH="1">
            <a:off x="5699041" y="1144011"/>
            <a:ext cx="2" cy="38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C0935-0924-4803-8A73-46C2BE0DCCC0}"/>
              </a:ext>
            </a:extLst>
          </p:cNvPr>
          <p:cNvCxnSpPr>
            <a:endCxn id="9" idx="0"/>
          </p:cNvCxnSpPr>
          <p:nvPr/>
        </p:nvCxnSpPr>
        <p:spPr>
          <a:xfrm>
            <a:off x="5699043" y="1928100"/>
            <a:ext cx="1" cy="18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5B2C7E-7CBB-40B2-880A-5AEA17D7407C}"/>
              </a:ext>
            </a:extLst>
          </p:cNvPr>
          <p:cNvCxnSpPr>
            <a:cxnSpLocks/>
          </p:cNvCxnSpPr>
          <p:nvPr/>
        </p:nvCxnSpPr>
        <p:spPr>
          <a:xfrm flipH="1">
            <a:off x="5721868" y="2857100"/>
            <a:ext cx="1" cy="313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DB3C4A-D97A-4905-B677-29549C79783B}"/>
              </a:ext>
            </a:extLst>
          </p:cNvPr>
          <p:cNvCxnSpPr>
            <a:stCxn id="6" idx="2"/>
          </p:cNvCxnSpPr>
          <p:nvPr/>
        </p:nvCxnSpPr>
        <p:spPr>
          <a:xfrm flipH="1">
            <a:off x="5653389" y="3615446"/>
            <a:ext cx="1" cy="515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DEDC92-A8F0-4786-9182-C6D7FA36526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11922" y="4585574"/>
            <a:ext cx="0" cy="480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76FA29-632C-4835-9D12-37704D3B4B4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611922" y="5610837"/>
            <a:ext cx="0" cy="24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A7B103-2298-4A10-9035-788CAA77EDA9}"/>
              </a:ext>
            </a:extLst>
          </p:cNvPr>
          <p:cNvCxnSpPr>
            <a:stCxn id="10" idx="1"/>
          </p:cNvCxnSpPr>
          <p:nvPr/>
        </p:nvCxnSpPr>
        <p:spPr>
          <a:xfrm flipH="1">
            <a:off x="2616740" y="6232184"/>
            <a:ext cx="1925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648E61-A1FA-4DAA-BA20-DE7C07EBD76F}"/>
              </a:ext>
            </a:extLst>
          </p:cNvPr>
          <p:cNvCxnSpPr/>
          <p:nvPr/>
        </p:nvCxnSpPr>
        <p:spPr>
          <a:xfrm flipV="1">
            <a:off x="2616740" y="933855"/>
            <a:ext cx="0" cy="5298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591BBD-B9BC-4748-850E-5671499A0CE0}"/>
              </a:ext>
            </a:extLst>
          </p:cNvPr>
          <p:cNvCxnSpPr>
            <a:endCxn id="4" idx="1"/>
          </p:cNvCxnSpPr>
          <p:nvPr/>
        </p:nvCxnSpPr>
        <p:spPr>
          <a:xfrm>
            <a:off x="2616740" y="933855"/>
            <a:ext cx="1624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7377F9-AD09-4C45-BA41-182432235CEB}"/>
              </a:ext>
            </a:extLst>
          </p:cNvPr>
          <p:cNvCxnSpPr>
            <a:stCxn id="9" idx="3"/>
          </p:cNvCxnSpPr>
          <p:nvPr/>
        </p:nvCxnSpPr>
        <p:spPr>
          <a:xfrm>
            <a:off x="6769086" y="2491091"/>
            <a:ext cx="1013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835E378-1994-431A-9A4E-6574314791CF}"/>
              </a:ext>
            </a:extLst>
          </p:cNvPr>
          <p:cNvSpPr/>
          <p:nvPr/>
        </p:nvSpPr>
        <p:spPr>
          <a:xfrm>
            <a:off x="7741211" y="2233916"/>
            <a:ext cx="1498059" cy="514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9B2E3D-D5C9-4603-8013-6668A9F97995}"/>
              </a:ext>
            </a:extLst>
          </p:cNvPr>
          <p:cNvSpPr/>
          <p:nvPr/>
        </p:nvSpPr>
        <p:spPr>
          <a:xfrm>
            <a:off x="7455867" y="5975009"/>
            <a:ext cx="1498059" cy="514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110284-332E-490E-BDC0-D9796F22830E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6681964" y="6232184"/>
            <a:ext cx="773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1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6619"/>
            <a:ext cx="11033291" cy="633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Games as Adversarial search</a:t>
            </a:r>
          </a:p>
          <a:p>
            <a:r>
              <a:rPr lang="en-US" sz="2200" dirty="0">
                <a:solidFill>
                  <a:srgbClr val="C00000"/>
                </a:solidFill>
              </a:rPr>
              <a:t>States</a:t>
            </a:r>
          </a:p>
          <a:p>
            <a:pPr lvl="1"/>
            <a:r>
              <a:rPr lang="en-US" sz="2000" dirty="0"/>
              <a:t>Board configuration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Initial state</a:t>
            </a:r>
          </a:p>
          <a:p>
            <a:pPr lvl="1"/>
            <a:r>
              <a:rPr lang="en-US" sz="2000" dirty="0"/>
              <a:t>The board position and which player will move</a:t>
            </a:r>
          </a:p>
          <a:p>
            <a:r>
              <a:rPr lang="en-US" sz="2200" dirty="0">
                <a:solidFill>
                  <a:srgbClr val="C00000"/>
                </a:solidFill>
              </a:rPr>
              <a:t>Successor function</a:t>
            </a:r>
          </a:p>
          <a:p>
            <a:pPr lvl="1"/>
            <a:r>
              <a:rPr lang="en-US" sz="2000" dirty="0"/>
              <a:t>Returns list of moves or state pairs each indicating a legal move and the resulting state</a:t>
            </a:r>
          </a:p>
          <a:p>
            <a:r>
              <a:rPr lang="en-US" sz="2200" dirty="0">
                <a:solidFill>
                  <a:srgbClr val="C00000"/>
                </a:solidFill>
              </a:rPr>
              <a:t>Terminal test</a:t>
            </a:r>
          </a:p>
          <a:p>
            <a:pPr lvl="1"/>
            <a:r>
              <a:rPr lang="en-US" sz="2000" dirty="0"/>
              <a:t>Determines when the game is over</a:t>
            </a:r>
          </a:p>
          <a:p>
            <a:r>
              <a:rPr lang="en-US" sz="2200" dirty="0">
                <a:solidFill>
                  <a:srgbClr val="C00000"/>
                </a:solidFill>
              </a:rPr>
              <a:t>Utility function</a:t>
            </a:r>
          </a:p>
          <a:p>
            <a:pPr lvl="1"/>
            <a:r>
              <a:rPr lang="en-US" sz="2000" dirty="0"/>
              <a:t>Gives a numeric value in terminal state 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 -1 for loss, 0 for tie, +1 for win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Aim: Player 1 is trying to maximize his utility function and his opponent is trying to maximize his utility function </a:t>
            </a:r>
          </a:p>
        </p:txBody>
      </p:sp>
    </p:spTree>
    <p:extLst>
      <p:ext uri="{BB962C8B-B14F-4D97-AF65-F5344CB8AC3E}">
        <p14:creationId xmlns:p14="http://schemas.microsoft.com/office/powerpoint/2010/main" val="5865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DADE7-B1EE-40E4-97B0-3197A5D67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59" t="1729" r="1119" b="2183"/>
          <a:stretch/>
        </p:blipFill>
        <p:spPr>
          <a:xfrm>
            <a:off x="593387" y="1050586"/>
            <a:ext cx="9309370" cy="55739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2E9CA8-4142-4141-88A6-11C5BE6BC2E9}"/>
              </a:ext>
            </a:extLst>
          </p:cNvPr>
          <p:cNvSpPr txBox="1"/>
          <p:nvPr/>
        </p:nvSpPr>
        <p:spPr>
          <a:xfrm>
            <a:off x="4260714" y="321013"/>
            <a:ext cx="27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 max search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42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B113-AF58-4988-B630-5BA205462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02" y="194554"/>
            <a:ext cx="10975524" cy="65175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Mini max search tree terminology</a:t>
            </a:r>
          </a:p>
          <a:p>
            <a:r>
              <a:rPr lang="en-US" dirty="0">
                <a:solidFill>
                  <a:srgbClr val="C00000"/>
                </a:solidFill>
              </a:rPr>
              <a:t>Move</a:t>
            </a:r>
            <a:r>
              <a:rPr lang="en-US" dirty="0"/>
              <a:t>: a move by both the players</a:t>
            </a:r>
          </a:p>
          <a:p>
            <a:r>
              <a:rPr lang="en-US" dirty="0">
                <a:solidFill>
                  <a:srgbClr val="C00000"/>
                </a:solidFill>
              </a:rPr>
              <a:t>Ply</a:t>
            </a:r>
            <a:r>
              <a:rPr lang="en-US" dirty="0"/>
              <a:t>: a half move, two plies make a move</a:t>
            </a:r>
          </a:p>
          <a:p>
            <a:r>
              <a:rPr lang="en-US" dirty="0">
                <a:solidFill>
                  <a:srgbClr val="C00000"/>
                </a:solidFill>
              </a:rPr>
              <a:t>Utility function</a:t>
            </a:r>
            <a:r>
              <a:rPr lang="en-US" dirty="0"/>
              <a:t>: The function applied to the leaf nodes</a:t>
            </a:r>
          </a:p>
          <a:p>
            <a:r>
              <a:rPr lang="en-US" dirty="0">
                <a:solidFill>
                  <a:srgbClr val="C00000"/>
                </a:solidFill>
              </a:rPr>
              <a:t>Backed up value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If I play this action, in the limit of the game finishing, what is the best or the worst utility this node is going to get	</a:t>
            </a:r>
          </a:p>
          <a:p>
            <a:pPr lvl="1"/>
            <a:r>
              <a:rPr lang="en-US" dirty="0"/>
              <a:t>if a max position: the value of its largest successor</a:t>
            </a:r>
          </a:p>
          <a:p>
            <a:pPr lvl="1"/>
            <a:r>
              <a:rPr lang="en-US" dirty="0"/>
              <a:t>if a min position the values of its smallest successor</a:t>
            </a:r>
          </a:p>
          <a:p>
            <a:r>
              <a:rPr lang="en-IN" dirty="0">
                <a:solidFill>
                  <a:srgbClr val="C00000"/>
                </a:solidFill>
              </a:rPr>
              <a:t>Minimax procedure</a:t>
            </a:r>
            <a:r>
              <a:rPr lang="en-IN" dirty="0"/>
              <a:t>: search down  several levels, at the bottom level apply the utility function, backup values all the values up to the root node, and that node selects the move</a:t>
            </a:r>
          </a:p>
        </p:txBody>
      </p:sp>
    </p:spTree>
    <p:extLst>
      <p:ext uri="{BB962C8B-B14F-4D97-AF65-F5344CB8AC3E}">
        <p14:creationId xmlns:p14="http://schemas.microsoft.com/office/powerpoint/2010/main" val="323482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3EE41-CA60-40A9-8881-26E00BE8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57" r="2158"/>
          <a:stretch/>
        </p:blipFill>
        <p:spPr>
          <a:xfrm>
            <a:off x="665825" y="0"/>
            <a:ext cx="9534618" cy="50038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DE0B0-2A40-479E-91D8-271342D9E3BA}"/>
              </a:ext>
            </a:extLst>
          </p:cNvPr>
          <p:cNvSpPr txBox="1"/>
          <p:nvPr/>
        </p:nvSpPr>
        <p:spPr>
          <a:xfrm>
            <a:off x="363984" y="5003839"/>
            <a:ext cx="9836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take move a1 what move must my opponent take?</a:t>
            </a:r>
          </a:p>
          <a:p>
            <a:r>
              <a:rPr lang="en-US" dirty="0"/>
              <a:t>The opponent must minimize my utility function.</a:t>
            </a:r>
          </a:p>
          <a:p>
            <a:r>
              <a:rPr lang="en-US" dirty="0"/>
              <a:t>So if I take a1 my opponent must take b1 so that my score is only 3.</a:t>
            </a:r>
          </a:p>
          <a:p>
            <a:r>
              <a:rPr lang="en-US" dirty="0"/>
              <a:t>S</a:t>
            </a:r>
            <a:r>
              <a:rPr lang="en-IN" dirty="0"/>
              <a:t>o what should I do on the top, I should do B instead of c or D, so that I can force my opponents to take a move so that my score stays at 3</a:t>
            </a:r>
          </a:p>
        </p:txBody>
      </p:sp>
    </p:spTree>
    <p:extLst>
      <p:ext uri="{BB962C8B-B14F-4D97-AF65-F5344CB8AC3E}">
        <p14:creationId xmlns:p14="http://schemas.microsoft.com/office/powerpoint/2010/main" val="60370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9743A-B062-4238-B599-FDB9FDE3CF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4938" y="141288"/>
            <a:ext cx="10936287" cy="135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known as backing up the values, the values are at the leaves and they are being backed up to intermediate nodes, based whether it is a max node or min node at the top.</a:t>
            </a:r>
          </a:p>
          <a:p>
            <a:r>
              <a:rPr lang="en-IN" dirty="0"/>
              <a:t>I know my best action and I know the best action my adversaries will take </a:t>
            </a:r>
            <a:r>
              <a:rPr lang="en-IN" dirty="0" err="1"/>
              <a:t>upto</a:t>
            </a:r>
            <a:r>
              <a:rPr lang="en-IN" dirty="0"/>
              <a:t> the very end of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41471</TotalTime>
  <Words>501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  Unit 2- Adversarial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526</cp:revision>
  <dcterms:created xsi:type="dcterms:W3CDTF">2020-07-13T14:02:17Z</dcterms:created>
  <dcterms:modified xsi:type="dcterms:W3CDTF">2021-03-19T08:19:36Z</dcterms:modified>
</cp:coreProperties>
</file>