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5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299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304"/>
            <p14:sldId id="305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299"/>
            <p14:sldId id="301"/>
            <p14:sldId id="302"/>
            <p14:sldId id="303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3- Propositional Logic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317B-99AE-4474-8D15-D20776F4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4" y="204281"/>
            <a:ext cx="10907431" cy="653698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Environment:</a:t>
            </a:r>
          </a:p>
          <a:p>
            <a:pPr lvl="1"/>
            <a:r>
              <a:rPr lang="en-US" sz="2000" dirty="0"/>
              <a:t>4X4 Grid of rooms</a:t>
            </a:r>
          </a:p>
          <a:p>
            <a:pPr lvl="1"/>
            <a:r>
              <a:rPr lang="en-US" sz="2000" dirty="0"/>
              <a:t>Starts at square [1,1]</a:t>
            </a:r>
          </a:p>
          <a:p>
            <a:pPr lvl="1"/>
            <a:r>
              <a:rPr lang="en-US" sz="2000" dirty="0"/>
              <a:t>Agent always start at [1,1] facing right</a:t>
            </a:r>
          </a:p>
          <a:p>
            <a:pPr lvl="1"/>
            <a:r>
              <a:rPr lang="en-US" sz="2000" dirty="0"/>
              <a:t>Location of Gold and Wampus can be </a:t>
            </a:r>
          </a:p>
          <a:p>
            <a:pPr marL="274320" lvl="1" indent="0">
              <a:buNone/>
            </a:pPr>
            <a:r>
              <a:rPr lang="en-US" sz="2000" dirty="0"/>
              <a:t> Anywhere (random) except the square [1,1]</a:t>
            </a:r>
          </a:p>
          <a:p>
            <a:pPr lvl="1"/>
            <a:r>
              <a:rPr lang="en-US" sz="2000" dirty="0"/>
              <a:t>Wumpus can be dead or Alive</a:t>
            </a:r>
          </a:p>
          <a:p>
            <a:pPr marL="0" indent="0">
              <a:buNone/>
            </a:pPr>
            <a:r>
              <a:rPr lang="en-US" sz="2400" b="1" dirty="0"/>
              <a:t>Actuators:</a:t>
            </a:r>
          </a:p>
          <a:p>
            <a:pPr lvl="1"/>
            <a:r>
              <a:rPr lang="en-US" sz="1800" dirty="0"/>
              <a:t>Agent can move  Forward</a:t>
            </a:r>
          </a:p>
          <a:p>
            <a:pPr lvl="1"/>
            <a:r>
              <a:rPr lang="en-US" sz="1800" dirty="0" err="1"/>
              <a:t>TurnLeft</a:t>
            </a:r>
            <a:r>
              <a:rPr lang="en-US" sz="1800" dirty="0"/>
              <a:t> by 90 degree</a:t>
            </a:r>
          </a:p>
          <a:p>
            <a:pPr lvl="1"/>
            <a:r>
              <a:rPr lang="en-US" sz="1800" dirty="0" err="1"/>
              <a:t>TurnRight</a:t>
            </a:r>
            <a:r>
              <a:rPr lang="en-US" sz="1800" dirty="0"/>
              <a:t> by 90 degree</a:t>
            </a:r>
          </a:p>
          <a:p>
            <a:pPr lvl="1"/>
            <a:r>
              <a:rPr lang="en-US" sz="1800" dirty="0"/>
              <a:t>Agent dies if it enters a square containing </a:t>
            </a:r>
          </a:p>
          <a:p>
            <a:pPr marL="274320" lvl="1" indent="0">
              <a:buNone/>
            </a:pPr>
            <a:r>
              <a:rPr lang="en-US" sz="1800" dirty="0"/>
              <a:t>a live Wumpus or a Pit </a:t>
            </a:r>
          </a:p>
          <a:p>
            <a:pPr lvl="1"/>
            <a:r>
              <a:rPr lang="en-US" sz="1800" dirty="0"/>
              <a:t>Grab: grab the gold</a:t>
            </a:r>
          </a:p>
          <a:p>
            <a:pPr lvl="1"/>
            <a:r>
              <a:rPr lang="en-US" sz="1800" dirty="0"/>
              <a:t>Shoot: shoot the arrow</a:t>
            </a:r>
          </a:p>
          <a:p>
            <a:pPr lvl="1"/>
            <a:r>
              <a:rPr lang="en-US" sz="1800" dirty="0"/>
              <a:t>Climb: climb out of the cave (possible only through [1,1])</a:t>
            </a:r>
            <a:endParaRPr lang="en-IN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145D72-86E1-45B6-B036-D7212BDB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100030" cy="4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317B-99AE-4474-8D15-D20776F4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4" y="204281"/>
            <a:ext cx="10907431" cy="6536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Sensors:</a:t>
            </a:r>
          </a:p>
          <a:p>
            <a:pPr marL="0" indent="0">
              <a:buNone/>
            </a:pPr>
            <a:r>
              <a:rPr lang="en-US" sz="2000" dirty="0"/>
              <a:t>Total 5 sensors</a:t>
            </a:r>
          </a:p>
          <a:p>
            <a:pPr lvl="1"/>
            <a:r>
              <a:rPr lang="en-US" sz="1800" dirty="0"/>
              <a:t>Stench: square adjacent to one</a:t>
            </a:r>
          </a:p>
          <a:p>
            <a:pPr marL="274320" lvl="1" indent="0">
              <a:buNone/>
            </a:pPr>
            <a:r>
              <a:rPr lang="en-US" sz="2000" dirty="0"/>
              <a:t>where the Wumpus is , the </a:t>
            </a:r>
          </a:p>
          <a:p>
            <a:pPr marL="274320" lvl="1" indent="0">
              <a:buNone/>
            </a:pPr>
            <a:r>
              <a:rPr lang="en-US" sz="2000" dirty="0"/>
              <a:t>agent will perceive  a stench</a:t>
            </a:r>
          </a:p>
          <a:p>
            <a:pPr lvl="1"/>
            <a:r>
              <a:rPr lang="en-US" sz="2000" dirty="0"/>
              <a:t>Breeze: square adjacent to Pit the</a:t>
            </a:r>
          </a:p>
          <a:p>
            <a:pPr marL="274320" lvl="1" indent="0">
              <a:buNone/>
            </a:pPr>
            <a:r>
              <a:rPr lang="en-US" sz="2000" dirty="0"/>
              <a:t>agent will perceive breeze</a:t>
            </a:r>
          </a:p>
          <a:p>
            <a:pPr lvl="1"/>
            <a:r>
              <a:rPr lang="en-US" sz="2000" dirty="0"/>
              <a:t>Glitter: square where there is Gold the</a:t>
            </a:r>
          </a:p>
          <a:p>
            <a:pPr marL="274320" lvl="1" indent="0">
              <a:buNone/>
            </a:pPr>
            <a:r>
              <a:rPr lang="en-US" sz="2000" dirty="0"/>
              <a:t>agent will perceive Glitter</a:t>
            </a:r>
          </a:p>
          <a:p>
            <a:pPr lvl="1"/>
            <a:r>
              <a:rPr lang="en-US" sz="2000" dirty="0"/>
              <a:t>Bump: when an agent walks into a wall</a:t>
            </a:r>
          </a:p>
          <a:p>
            <a:pPr marL="274320" lvl="1" indent="0">
              <a:buNone/>
            </a:pPr>
            <a:r>
              <a:rPr lang="en-US" sz="2000" dirty="0"/>
              <a:t> it perceives Bump</a:t>
            </a:r>
          </a:p>
          <a:p>
            <a:pPr lvl="1"/>
            <a:r>
              <a:rPr lang="en-US" sz="2000" dirty="0"/>
              <a:t>Scream: when the Wumpus is shot the</a:t>
            </a:r>
          </a:p>
          <a:p>
            <a:pPr marL="274320" lvl="1" indent="0">
              <a:buNone/>
            </a:pPr>
            <a:r>
              <a:rPr lang="en-US" sz="2000" dirty="0"/>
              <a:t>agent will perceive Scream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/>
              <a:t>Start state : [1,1]  [None, None, None, None, None]</a:t>
            </a:r>
          </a:p>
          <a:p>
            <a:pPr marL="274320" lvl="1" indent="0">
              <a:buNone/>
            </a:pPr>
            <a:r>
              <a:rPr lang="en-US" sz="2000" dirty="0"/>
              <a:t>[2,1] [None, Breeze, None, None, None]</a:t>
            </a:r>
          </a:p>
          <a:p>
            <a:pPr marL="274320" lvl="1" indent="0">
              <a:buNone/>
            </a:pPr>
            <a:r>
              <a:rPr lang="en-US" sz="2000" dirty="0"/>
              <a:t>[1,2] [Stench, None, None, None, None]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/>
              <a:t> 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IN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145D72-86E1-45B6-B036-D7212BDB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09" y="0"/>
            <a:ext cx="5492121" cy="4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54412-7E9B-4E33-9DFF-76BB104D5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49" y="138248"/>
            <a:ext cx="10882170" cy="6087454"/>
          </a:xfrm>
        </p:spPr>
      </p:pic>
    </p:spTree>
    <p:extLst>
      <p:ext uri="{BB962C8B-B14F-4D97-AF65-F5344CB8AC3E}">
        <p14:creationId xmlns:p14="http://schemas.microsoft.com/office/powerpoint/2010/main" val="361767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773-9030-4D5F-A6B9-202CC68C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19" y="136187"/>
            <a:ext cx="10917158" cy="6507804"/>
          </a:xfrm>
        </p:spPr>
        <p:txBody>
          <a:bodyPr/>
          <a:lstStyle/>
          <a:p>
            <a:r>
              <a:rPr lang="en-US" dirty="0"/>
              <a:t>Safe squares: no pit and no Wumpus</a:t>
            </a:r>
          </a:p>
          <a:p>
            <a:r>
              <a:rPr lang="en-US" dirty="0"/>
              <a:t>Safe squares are denoted as OK</a:t>
            </a:r>
          </a:p>
          <a:p>
            <a:r>
              <a:rPr lang="en-US" dirty="0"/>
              <a:t>[1,2 ] and [2,1] are OK and the agent can move</a:t>
            </a:r>
          </a:p>
          <a:p>
            <a:pPr marL="0" indent="0">
              <a:buNone/>
            </a:pPr>
            <a:r>
              <a:rPr lang="en-US" dirty="0"/>
              <a:t> to either of the squares from [1,1]</a:t>
            </a:r>
          </a:p>
          <a:p>
            <a:r>
              <a:rPr lang="en-US" dirty="0"/>
              <a:t>When it moves to [2,1] it perceives Breeze (B)</a:t>
            </a:r>
          </a:p>
          <a:p>
            <a:pPr marL="0" indent="0">
              <a:buNone/>
            </a:pPr>
            <a:r>
              <a:rPr lang="en-US" dirty="0"/>
              <a:t>It shows there must be a Pit in the neighboring</a:t>
            </a:r>
          </a:p>
          <a:p>
            <a:pPr marL="0" indent="0">
              <a:buNone/>
            </a:pPr>
            <a:r>
              <a:rPr lang="en-US" dirty="0"/>
              <a:t>Square.</a:t>
            </a:r>
          </a:p>
          <a:p>
            <a:r>
              <a:rPr lang="en-US" dirty="0"/>
              <a:t>Pit cannot be in [1,1] so there must a Pit in</a:t>
            </a:r>
          </a:p>
          <a:p>
            <a:pPr marL="0" indent="0">
              <a:buNone/>
            </a:pPr>
            <a:r>
              <a:rPr lang="en-US" dirty="0"/>
              <a:t>[2,2] or [3,1], denoted by P</a:t>
            </a:r>
          </a:p>
          <a:p>
            <a:r>
              <a:rPr lang="en-US" dirty="0"/>
              <a:t>Only one safe possibility go back to [1,1] and go to</a:t>
            </a:r>
          </a:p>
          <a:p>
            <a:pPr marL="0" indent="0">
              <a:buNone/>
            </a:pPr>
            <a:r>
              <a:rPr lang="en-US" dirty="0"/>
              <a:t>[1,2]</a:t>
            </a:r>
          </a:p>
          <a:p>
            <a:r>
              <a:rPr lang="en-US" dirty="0"/>
              <a:t>An intelligent agent takes this move</a:t>
            </a:r>
          </a:p>
          <a:p>
            <a:r>
              <a:rPr lang="en-US" dirty="0"/>
              <a:t>In [1,2] agent perceives a Stench , indicating the Wumpus is nearby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B9A4A1D-658C-454E-B0E1-96292B07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100030" cy="4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773-9030-4D5F-A6B9-202CC68C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19" y="136187"/>
            <a:ext cx="10917158" cy="6507804"/>
          </a:xfrm>
        </p:spPr>
        <p:txBody>
          <a:bodyPr/>
          <a:lstStyle/>
          <a:p>
            <a:r>
              <a:rPr lang="en-US" sz="2000" dirty="0"/>
              <a:t>Wumpus cannot be in [1,1]</a:t>
            </a:r>
          </a:p>
          <a:p>
            <a:r>
              <a:rPr lang="en-US" sz="2000" dirty="0"/>
              <a:t>Cannot be [2,2] or else the agent </a:t>
            </a:r>
          </a:p>
          <a:p>
            <a:pPr lvl="1"/>
            <a:r>
              <a:rPr lang="en-US" sz="2000" dirty="0"/>
              <a:t>Must have perceived the Stench when he visited [2,1] </a:t>
            </a:r>
          </a:p>
          <a:p>
            <a:r>
              <a:rPr lang="en-US" sz="2000" dirty="0"/>
              <a:t>Agent therefore infers that the Wumpus is in [1,3]</a:t>
            </a:r>
          </a:p>
          <a:p>
            <a:pPr lvl="1"/>
            <a:r>
              <a:rPr lang="en-US" sz="2000" dirty="0"/>
              <a:t>Denoted by W!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B9A4A1D-658C-454E-B0E1-96292B07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47" y="2149812"/>
            <a:ext cx="5100030" cy="43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D224A-B2FB-432F-B25A-447C16171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6" y="197692"/>
            <a:ext cx="10902310" cy="6144741"/>
          </a:xfrm>
        </p:spPr>
      </p:pic>
    </p:spTree>
    <p:extLst>
      <p:ext uri="{BB962C8B-B14F-4D97-AF65-F5344CB8AC3E}">
        <p14:creationId xmlns:p14="http://schemas.microsoft.com/office/powerpoint/2010/main" val="13559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6BBF-A9DB-4653-9EDD-E8D90488B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041" y="88776"/>
                <a:ext cx="11051456" cy="6649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Prepositional Logic</a:t>
                </a:r>
              </a:p>
              <a:p>
                <a:r>
                  <a:rPr lang="en-US" sz="2000" dirty="0"/>
                  <a:t>Syntax: Atoms like P, Q, A,B</a:t>
                </a:r>
              </a:p>
              <a:p>
                <a:r>
                  <a:rPr lang="en-US" sz="2000" dirty="0"/>
                  <a:t>Literals: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IN" sz="2000" dirty="0"/>
                  <a:t>Sentences: any literal is a sentence</a:t>
                </a:r>
              </a:p>
              <a:p>
                <a:pPr lvl="1"/>
                <a:r>
                  <a:rPr lang="en-IN" sz="1800" dirty="0"/>
                  <a:t>If S is a sentence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</m:oMath>
                </a14:m>
                <a:endParaRPr lang="en-IN" sz="1800" dirty="0"/>
              </a:p>
              <a:p>
                <a:pPr lvl="1"/>
                <a:r>
                  <a:rPr lang="en-IN" sz="1800" dirty="0"/>
                  <a:t>If S is a sentence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𝑠𝑒𝑛𝑡𝑒𝑛𝑐𝑒</m:t>
                    </m:r>
                  </m:oMath>
                </a14:m>
                <a:endParaRPr lang="en-IN" sz="1800" dirty="0"/>
              </a:p>
              <a:p>
                <a:r>
                  <a:rPr lang="en-IN" sz="2000" dirty="0"/>
                  <a:t>Conveniences: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˅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sz="1800" dirty="0"/>
              </a:p>
              <a:p>
                <a:r>
                  <a:rPr lang="en-IN" sz="2000" dirty="0"/>
                  <a:t>Special syntactic forms:</a:t>
                </a:r>
              </a:p>
              <a:p>
                <a:pPr lvl="1"/>
                <a:r>
                  <a:rPr lang="en-IN" sz="1800" dirty="0"/>
                  <a:t>General form: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)Ʌ</m:t>
                    </m:r>
                  </m:oMath>
                </a14:m>
                <a:r>
                  <a:rPr lang="en-IN" sz="1800" dirty="0"/>
                  <a:t> ¬(SVT)</a:t>
                </a:r>
              </a:p>
              <a:p>
                <a:pPr lvl="1"/>
                <a:r>
                  <a:rPr lang="en-IN" sz="1800" dirty="0"/>
                  <a:t>Conjunctive normal form (CNF): (¬QV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IN" sz="1800" dirty="0"/>
                  <a:t>V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Ʌ</m:t>
                    </m:r>
                  </m:oMath>
                </a14:m>
                <a:r>
                  <a:rPr lang="en-IN" sz="1800" dirty="0"/>
                  <a:t> (¬SV¬T)</a:t>
                </a:r>
              </a:p>
              <a:p>
                <a:pPr lvl="1"/>
                <a:r>
                  <a:rPr lang="en-IN" sz="1800" dirty="0"/>
                  <a:t>Clause : (¬QV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IN" sz="1800" dirty="0"/>
                  <a:t>V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</a:t>
                </a:r>
              </a:p>
              <a:p>
                <a:pPr lvl="1"/>
                <a:r>
                  <a:rPr lang="en-IN" sz="1800" dirty="0"/>
                  <a:t>Conjunction(AND) of disjunctives(OR)</a:t>
                </a:r>
              </a:p>
              <a:p>
                <a:pPr lvl="1"/>
                <a:r>
                  <a:rPr lang="en-IN" sz="1800" dirty="0"/>
                  <a:t>Set notation: {(¬Q,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R,S),</a:t>
                </a:r>
                <a:r>
                  <a:rPr lang="en-IN" sz="1800" dirty="0"/>
                  <a:t> (¬S, ¬T)}</a:t>
                </a:r>
              </a:p>
              <a:p>
                <a:pPr lvl="1"/>
                <a:r>
                  <a:rPr lang="en-IN" sz="1800" dirty="0"/>
                  <a:t>DNF: Disjunction of conjunctives (¬Q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Ʌ </m:t>
                    </m:r>
                  </m:oMath>
                </a14:m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Ʌ </m:t>
                    </m:r>
                  </m:oMath>
                </a14:m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IN" sz="1800" dirty="0"/>
                  <a:t>V(¬S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Ʌ </m:t>
                    </m:r>
                  </m:oMath>
                </a14:m>
                <a:r>
                  <a:rPr lang="en-IN" sz="1800" dirty="0"/>
                  <a:t>¬T)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6BBF-A9DB-4653-9EDD-E8D90488B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041" y="88776"/>
                <a:ext cx="11051456" cy="6649375"/>
              </a:xfrm>
              <a:blipFill>
                <a:blip r:embed="rId2"/>
                <a:stretch>
                  <a:fillRect l="-827" t="-1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4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380C-0701-40A1-94B9-F44F3821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62" y="150920"/>
            <a:ext cx="11007068" cy="6471822"/>
          </a:xfrm>
        </p:spPr>
        <p:txBody>
          <a:bodyPr/>
          <a:lstStyle/>
          <a:p>
            <a:r>
              <a:rPr lang="en-US" sz="2400" dirty="0"/>
              <a:t>Binary clauses: 1 or 2 literals per clause</a:t>
            </a:r>
          </a:p>
          <a:p>
            <a:pPr lvl="1"/>
            <a:r>
              <a:rPr lang="en-IN" sz="2200" dirty="0"/>
              <a:t>(¬QV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R) </a:t>
            </a:r>
          </a:p>
          <a:p>
            <a:pPr lvl="1"/>
            <a:r>
              <a:rPr lang="en-IN" sz="2200" dirty="0"/>
              <a:t>(¬SV¬T)</a:t>
            </a:r>
          </a:p>
          <a:p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Horn Clause: 0 or 1 positive literals per clause</a:t>
            </a:r>
          </a:p>
          <a:p>
            <a:pPr lvl="1"/>
            <a:r>
              <a:rPr lang="en-IN" sz="2200" dirty="0"/>
              <a:t>(¬QV¬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IN" sz="2200" dirty="0"/>
              <a:t>VS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lvl="1"/>
            <a:r>
              <a:rPr lang="en-IN" sz="2200" dirty="0"/>
              <a:t>(¬SV¬T)</a:t>
            </a:r>
          </a:p>
          <a:p>
            <a:pPr lvl="1"/>
            <a:r>
              <a:rPr lang="en-IN" sz="2200" dirty="0"/>
              <a:t>(SVT) : not a horn clause (2 positive literals)</a:t>
            </a:r>
          </a:p>
          <a:p>
            <a:pPr lvl="1"/>
            <a:endParaRPr lang="en-IN" sz="2200" dirty="0"/>
          </a:p>
          <a:p>
            <a:pPr marL="0" indent="0">
              <a:buNone/>
            </a:pP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8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3051-4289-4DF9-8DE8-3829510D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0" y="97654"/>
            <a:ext cx="10989312" cy="6684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Propositional Logic Semantics</a:t>
            </a:r>
          </a:p>
          <a:p>
            <a:r>
              <a:rPr lang="en-US" sz="2400" dirty="0"/>
              <a:t>Syntax: which arrangements of symbols are legal</a:t>
            </a:r>
          </a:p>
          <a:p>
            <a:r>
              <a:rPr lang="en-US" sz="2400" dirty="0"/>
              <a:t>Semantics: what the symbols mean in the world.</a:t>
            </a:r>
          </a:p>
          <a:p>
            <a:r>
              <a:rPr lang="en-US" sz="2400" dirty="0"/>
              <a:t>Mapping between symbols and worlds.</a:t>
            </a:r>
          </a:p>
          <a:p>
            <a:r>
              <a:rPr lang="en-US" sz="2400" dirty="0"/>
              <a:t>Defines the truth of each sentence with respect to each possible world</a:t>
            </a:r>
          </a:p>
          <a:p>
            <a:r>
              <a:rPr lang="en-US" sz="2400" dirty="0"/>
              <a:t>X+Y =4 is true in the world where X=2 and Y=2, and false in the world where X=1 and Y=2</a:t>
            </a:r>
          </a:p>
          <a:p>
            <a:r>
              <a:rPr lang="en-US" sz="2400" dirty="0"/>
              <a:t>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Ʌ</a:t>
            </a:r>
            <a:r>
              <a:rPr lang="en-US" sz="2400" dirty="0"/>
              <a:t> Q the model P= True and Q= True would be consistent with 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Ʌ </a:t>
            </a:r>
            <a:r>
              <a:rPr lang="en-US" sz="2400" dirty="0"/>
              <a:t>Q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9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C9076-F0D9-4662-B179-70162E178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288" y="145915"/>
                <a:ext cx="10887975" cy="65369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Satisfiability</a:t>
                </a:r>
              </a:p>
              <a:p>
                <a:r>
                  <a:rPr lang="en-US" sz="2000" dirty="0"/>
                  <a:t>Sentence S is satisfiable if it is true in some world. </a:t>
                </a:r>
              </a:p>
              <a:p>
                <a:r>
                  <a:rPr lang="en-US" sz="2000" dirty="0"/>
                  <a:t>If it is false in all worlds, it is unsatisfiable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0" dirty="0"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b="0" dirty="0">
                    <a:ea typeface="Cambria Math" panose="02040503050406030204" pitchFamily="18" charset="0"/>
                  </a:rPr>
                  <a:t>S</a:t>
                </a: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Ʌ(wɅ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𝑢𝑛𝑠𝑎𝑡𝑖𝑠𝑓𝑖𝑎𝑏𝑙𝑒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Validity</a:t>
                </a:r>
              </a:p>
              <a:p>
                <a:r>
                  <a:rPr lang="en-US" sz="2000" dirty="0"/>
                  <a:t>Sentence S is valid if it is true in all world </a:t>
                </a:r>
              </a:p>
              <a:p>
                <a:pPr lvl="1"/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TɅ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C9076-F0D9-4662-B179-70162E178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288" y="145915"/>
                <a:ext cx="10887975" cy="6536987"/>
              </a:xfrm>
              <a:blipFill>
                <a:blip r:embed="rId2"/>
                <a:stretch>
                  <a:fillRect l="-840" t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6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9076-F0D9-4662-B179-70162E1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88" y="145915"/>
            <a:ext cx="10887975" cy="653698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Entailment</a:t>
            </a:r>
          </a:p>
          <a:p>
            <a:r>
              <a:rPr lang="en-US" sz="2000" dirty="0"/>
              <a:t>Sentence S2 follows logically from another sentence S1  we say S1 entails the sentence S2</a:t>
            </a:r>
          </a:p>
          <a:p>
            <a:r>
              <a:rPr lang="en-US" sz="2000" dirty="0"/>
              <a:t>S1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⊨S2</a:t>
            </a:r>
            <a:endParaRPr lang="en-US" sz="2000" dirty="0"/>
          </a:p>
          <a:p>
            <a:r>
              <a:rPr lang="en-US" sz="2000" dirty="0"/>
              <a:t>S1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⊨S2 if and only if every model in which S1 is True , S2 is also True</a:t>
            </a:r>
            <a:endParaRPr lang="en-US" sz="2000" dirty="0"/>
          </a:p>
          <a:p>
            <a:r>
              <a:rPr lang="en-US" b="0" dirty="0">
                <a:ea typeface="Cambria Math" panose="02040503050406030204" pitchFamily="18" charset="0"/>
              </a:rPr>
              <a:t>In arithmetic X.Y = 0</a:t>
            </a:r>
          </a:p>
          <a:p>
            <a:r>
              <a:rPr lang="en-US" dirty="0">
                <a:ea typeface="Cambria Math" panose="02040503050406030204" pitchFamily="18" charset="0"/>
              </a:rPr>
              <a:t>X=0  entails the sentence X.Y=0 </a:t>
            </a:r>
          </a:p>
          <a:p>
            <a:r>
              <a:rPr lang="en-US" b="0" dirty="0">
                <a:ea typeface="Cambria Math" panose="02040503050406030204" pitchFamily="18" charset="0"/>
              </a:rPr>
              <a:t>If X=0 is </a:t>
            </a:r>
            <a:r>
              <a:rPr lang="en-US" dirty="0">
                <a:ea typeface="Cambria Math" panose="02040503050406030204" pitchFamily="18" charset="0"/>
              </a:rPr>
              <a:t>T</a:t>
            </a:r>
            <a:r>
              <a:rPr lang="en-US" b="0" dirty="0">
                <a:ea typeface="Cambria Math" panose="02040503050406030204" pitchFamily="18" charset="0"/>
              </a:rPr>
              <a:t>rue then X.Y=0 is also True</a:t>
            </a:r>
          </a:p>
          <a:p>
            <a:pPr marL="0" indent="0">
              <a:buNone/>
            </a:pPr>
            <a:r>
              <a:rPr lang="en-US" sz="2400" b="1" dirty="0">
                <a:ea typeface="Cambria Math" panose="02040503050406030204" pitchFamily="18" charset="0"/>
              </a:rPr>
              <a:t>Soundness</a:t>
            </a:r>
          </a:p>
          <a:p>
            <a:r>
              <a:rPr lang="en-US" b="0" dirty="0">
                <a:ea typeface="Cambria Math" panose="02040503050406030204" pitchFamily="18" charset="0"/>
              </a:rPr>
              <a:t>If the inference algorithm derives only entailed sentences, then it is called a Sound algorithm or a truth preserving algorithm</a:t>
            </a:r>
          </a:p>
          <a:p>
            <a:r>
              <a:rPr lang="en-US" b="0" dirty="0">
                <a:ea typeface="Cambria Math" panose="02040503050406030204" pitchFamily="18" charset="0"/>
              </a:rPr>
              <a:t>Very highly desirab</a:t>
            </a:r>
            <a:r>
              <a:rPr lang="en-US" dirty="0">
                <a:ea typeface="Cambria Math" panose="02040503050406030204" pitchFamily="18" charset="0"/>
              </a:rPr>
              <a:t>le property of an inference procedure</a:t>
            </a:r>
            <a:endParaRPr lang="en-US" b="0" dirty="0">
              <a:ea typeface="Cambria Math" panose="02040503050406030204" pitchFamily="18" charset="0"/>
            </a:endParaRPr>
          </a:p>
          <a:p>
            <a:pPr lvl="1"/>
            <a:endParaRPr lang="en-US" sz="18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sz="1800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24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9076-F0D9-4662-B179-70162E1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88" y="145915"/>
            <a:ext cx="10887975" cy="653698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a typeface="Cambria Math" panose="02040503050406030204" pitchFamily="18" charset="0"/>
              </a:rPr>
              <a:t>Completeness</a:t>
            </a:r>
          </a:p>
          <a:p>
            <a:r>
              <a:rPr lang="en-US" b="0" dirty="0">
                <a:ea typeface="Cambria Math" panose="02040503050406030204" pitchFamily="18" charset="0"/>
              </a:rPr>
              <a:t>If the inference algorithm can derive any sentence that </a:t>
            </a:r>
            <a:r>
              <a:rPr lang="en-US" dirty="0">
                <a:ea typeface="Cambria Math" panose="02040503050406030204" pitchFamily="18" charset="0"/>
              </a:rPr>
              <a:t>is entailed,</a:t>
            </a:r>
            <a:r>
              <a:rPr lang="en-US" b="0" dirty="0">
                <a:ea typeface="Cambria Math" panose="02040503050406030204" pitchFamily="18" charset="0"/>
              </a:rPr>
              <a:t> then it is called a Complete  algorithm </a:t>
            </a:r>
          </a:p>
          <a:p>
            <a:r>
              <a:rPr lang="en-US" b="0" dirty="0">
                <a:ea typeface="Cambria Math" panose="02040503050406030204" pitchFamily="18" charset="0"/>
              </a:rPr>
              <a:t>Very highly desirab</a:t>
            </a:r>
            <a:r>
              <a:rPr lang="en-US" dirty="0">
                <a:ea typeface="Cambria Math" panose="02040503050406030204" pitchFamily="18" charset="0"/>
              </a:rPr>
              <a:t>le property of an inference procedure</a:t>
            </a:r>
          </a:p>
          <a:p>
            <a:endParaRPr lang="en-US" b="0" dirty="0"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If KB is true in real world, any sentence S derived from that KB by a sound and complete inference procedure is also true in the real world.</a:t>
            </a:r>
          </a:p>
          <a:p>
            <a:r>
              <a:rPr lang="en-US" dirty="0">
                <a:ea typeface="Cambria Math" panose="02040503050406030204" pitchFamily="18" charset="0"/>
              </a:rPr>
              <a:t>Completeness is a problem in case of an infinite space; like DFS in an infinite space </a:t>
            </a:r>
            <a:endParaRPr lang="en-US" b="0" dirty="0">
              <a:ea typeface="Cambria Math" panose="02040503050406030204" pitchFamily="18" charset="0"/>
            </a:endParaRPr>
          </a:p>
          <a:p>
            <a:pPr lvl="1"/>
            <a:endParaRPr lang="en-US" sz="18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sz="1800" b="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6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BAB-5141-4D8A-B9A9-2E9EC777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5" y="204281"/>
            <a:ext cx="10926885" cy="6322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WUMPUS world </a:t>
            </a:r>
          </a:p>
          <a:p>
            <a:r>
              <a:rPr lang="en-US" sz="2000" dirty="0"/>
              <a:t>Based on “Hunt the Wumpus” a computer game</a:t>
            </a:r>
          </a:p>
          <a:p>
            <a:r>
              <a:rPr lang="en-US" sz="2000" dirty="0"/>
              <a:t>Cave consisting of connected rooms with passages</a:t>
            </a:r>
          </a:p>
          <a:p>
            <a:r>
              <a:rPr lang="en-US" sz="2000" dirty="0"/>
              <a:t>Inside the cave there is a Wumpus somewhere, it eats anyone who enters the room</a:t>
            </a:r>
          </a:p>
          <a:p>
            <a:r>
              <a:rPr lang="en-US" sz="2000" dirty="0"/>
              <a:t>Some rooms have Pits which will trap anyone that enters the room</a:t>
            </a:r>
          </a:p>
          <a:p>
            <a:r>
              <a:rPr lang="en-US" sz="2000" dirty="0"/>
              <a:t>There is gold somewhere in the room and you will have to hunt for it</a:t>
            </a:r>
          </a:p>
          <a:p>
            <a:r>
              <a:rPr lang="en-US" sz="2000" dirty="0"/>
              <a:t>Agent can shoot the Wumpus and it has only one arrow.</a:t>
            </a:r>
          </a:p>
          <a:p>
            <a:r>
              <a:rPr lang="en-US" sz="2000" dirty="0"/>
              <a:t>The agent is successful if it comes out of the cave safely with the gold.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4BD7C-268C-419A-8916-4334D620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100" y="237043"/>
            <a:ext cx="6448513" cy="51618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6F8954-2591-4741-9F74-3B1431184385}"/>
              </a:ext>
            </a:extLst>
          </p:cNvPr>
          <p:cNvSpPr txBox="1"/>
          <p:nvPr/>
        </p:nvSpPr>
        <p:spPr>
          <a:xfrm>
            <a:off x="107166" y="359923"/>
            <a:ext cx="42023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1000 points  when you come out of the cave with gold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-	1000 point if you are eaten by the 	Wumpus or fall into  a pit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Game ends when the agent 	comes out of the cave safely or when it dies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8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48828</TotalTime>
  <Words>1040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  Unit 3- Propositional Logic Semantics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609</cp:revision>
  <dcterms:created xsi:type="dcterms:W3CDTF">2020-07-13T14:02:17Z</dcterms:created>
  <dcterms:modified xsi:type="dcterms:W3CDTF">2022-05-10T03:55:03Z</dcterms:modified>
</cp:coreProperties>
</file>