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4" r:id="rId4"/>
    <p:sldId id="295" r:id="rId5"/>
    <p:sldId id="296" r:id="rId6"/>
    <p:sldId id="293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92"/>
            <p14:sldId id="294"/>
            <p14:sldId id="295"/>
            <p14:sldId id="296"/>
            <p14:sldId id="293"/>
            <p14:sldId id="298"/>
            <p14:sldId id="299"/>
            <p14:sldId id="300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 Chandran S" initials="NCS" lastIdx="1" clrIdx="0">
    <p:extLst>
      <p:ext uri="{19B8F6BF-5375-455C-9EA6-DF929625EA0E}">
        <p15:presenceInfo xmlns:p15="http://schemas.microsoft.com/office/powerpoint/2012/main" userId="S::nchandran@gehu.ac.in::ad817bea-9c07-4d2a-af9c-1b5916902e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 First Order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3051-4289-4DF9-8DE8-3829510D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0" y="97654"/>
            <a:ext cx="10989312" cy="6684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First Order Logic</a:t>
            </a:r>
          </a:p>
          <a:p>
            <a:r>
              <a:rPr lang="en-IN" sz="2400" dirty="0"/>
              <a:t>World is made up of objects and they are related</a:t>
            </a:r>
          </a:p>
          <a:p>
            <a:r>
              <a:rPr lang="en-IN" sz="2400" dirty="0"/>
              <a:t>Syntax and semantics is built over objects</a:t>
            </a:r>
          </a:p>
          <a:p>
            <a:r>
              <a:rPr lang="en-IN" sz="2400" dirty="0"/>
              <a:t>Prepositional VS first order logic</a:t>
            </a:r>
          </a:p>
          <a:p>
            <a:r>
              <a:rPr lang="en-IN" sz="2400" dirty="0"/>
              <a:t>Difference is in the concept of ontology(what is the actual reality?)</a:t>
            </a:r>
          </a:p>
          <a:p>
            <a:pPr lvl="1"/>
            <a:r>
              <a:rPr lang="en-IN" sz="2200" dirty="0"/>
              <a:t>For example, propositional logic assumes </a:t>
            </a:r>
            <a:r>
              <a:rPr lang="en-US" sz="2200" dirty="0"/>
              <a:t>that there are facts that either hold or do not hold in the world. </a:t>
            </a:r>
          </a:p>
          <a:p>
            <a:pPr lvl="1"/>
            <a:r>
              <a:rPr lang="en-US" sz="2200" dirty="0"/>
              <a:t>Propositional logic fails to describe an environment with many objects</a:t>
            </a:r>
          </a:p>
          <a:p>
            <a:pPr lvl="1"/>
            <a:r>
              <a:rPr lang="en-US" sz="2200" dirty="0"/>
              <a:t>Each fact can be in one of two states: true or false, and each model assigns true or false to each proposition symbol</a:t>
            </a:r>
          </a:p>
          <a:p>
            <a:pPr lvl="1"/>
            <a:r>
              <a:rPr lang="en-US" sz="2200" dirty="0"/>
              <a:t>First-order logic assumes more; namely, that the world consists of objects with certain relations among them that do or do not hold</a:t>
            </a:r>
          </a:p>
          <a:p>
            <a:pPr lvl="1"/>
            <a:r>
              <a:rPr lang="en-US" sz="2200" dirty="0"/>
              <a:t>Objects in Wumpus world: squares, pits, Wumpus etc.</a:t>
            </a:r>
          </a:p>
          <a:p>
            <a:pPr lvl="1"/>
            <a:r>
              <a:rPr lang="en-US" sz="2200" dirty="0"/>
              <a:t>Relations: breeze, to shoot, is adjacent too etc.</a:t>
            </a:r>
          </a:p>
          <a:p>
            <a:pPr lvl="1"/>
            <a:r>
              <a:rPr lang="en-US" sz="2200" dirty="0"/>
              <a:t>Functions: some relations are considered as functions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7499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80C0-3A51-493E-B32E-5B28A367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03" y="0"/>
            <a:ext cx="8175752" cy="6854721"/>
          </a:xfrm>
        </p:spPr>
      </p:pic>
    </p:spTree>
    <p:extLst>
      <p:ext uri="{BB962C8B-B14F-4D97-AF65-F5344CB8AC3E}">
        <p14:creationId xmlns:p14="http://schemas.microsoft.com/office/powerpoint/2010/main" val="39558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A7AD523-4249-4A35-9149-A1C69BAE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4D656-F18F-426C-AABF-3462A3AF6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87" y="130505"/>
            <a:ext cx="7895977" cy="480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4BE93-EF0E-4FAB-BBD0-2BAD433E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47" y="5018923"/>
            <a:ext cx="10535313" cy="6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5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7535-F744-41A3-B10C-F4D132F6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94" y="0"/>
            <a:ext cx="10873903" cy="67647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Richard and John are brothers</a:t>
            </a:r>
          </a:p>
          <a:p>
            <a:r>
              <a:rPr lang="en-US" sz="2400" dirty="0"/>
              <a:t>Relation: The brotherhood relation between Richard and John, two tuples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800" dirty="0"/>
              <a:t>Relation: </a:t>
            </a:r>
            <a:r>
              <a:rPr lang="en-US" sz="2800" dirty="0" err="1"/>
              <a:t>onhead</a:t>
            </a:r>
            <a:r>
              <a:rPr lang="en-US" sz="2800" dirty="0"/>
              <a:t> : Crown is on John’s head, one tuple</a:t>
            </a:r>
          </a:p>
          <a:p>
            <a:endParaRPr lang="en-US" sz="2000" dirty="0"/>
          </a:p>
          <a:p>
            <a:r>
              <a:rPr lang="en-US" sz="2800" dirty="0"/>
              <a:t>Both relations brotherhood and </a:t>
            </a:r>
            <a:r>
              <a:rPr lang="en-US" sz="2800" dirty="0" err="1"/>
              <a:t>onhead</a:t>
            </a:r>
            <a:r>
              <a:rPr lang="en-US" sz="2800" dirty="0"/>
              <a:t> are binary.</a:t>
            </a:r>
          </a:p>
          <a:p>
            <a:r>
              <a:rPr lang="en-US" sz="2800" dirty="0"/>
              <a:t>Unary relations</a:t>
            </a:r>
          </a:p>
          <a:p>
            <a:r>
              <a:rPr lang="en-US" sz="2800" dirty="0"/>
              <a:t>Functions: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BD41C-440F-4CFC-8586-4D9FAEA1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5" y="1126480"/>
            <a:ext cx="9663518" cy="60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9D85D-2654-4B8E-AD95-AC1C7BFA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0" y="1815877"/>
            <a:ext cx="3478735" cy="40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FB637-9B98-4FD8-91A4-2F5CC366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5" y="5483862"/>
            <a:ext cx="7381490" cy="8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794A-70AC-43A8-9613-EF4448F2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45" y="145915"/>
            <a:ext cx="10956069" cy="6420255"/>
          </a:xfrm>
        </p:spPr>
        <p:txBody>
          <a:bodyPr>
            <a:normAutofit/>
          </a:bodyPr>
          <a:lstStyle/>
          <a:p>
            <a:r>
              <a:rPr lang="en-US" sz="2400" dirty="0"/>
              <a:t>The basic syntactic elements of first-order logic are the symbols that stand for objects, relations, and functions. </a:t>
            </a:r>
          </a:p>
          <a:p>
            <a:r>
              <a:rPr lang="en-US" sz="2400" dirty="0"/>
              <a:t>The symbols, therefore, come in three kinds: </a:t>
            </a:r>
          </a:p>
          <a:p>
            <a:pPr lvl="1"/>
            <a:r>
              <a:rPr lang="en-US" sz="2200" dirty="0"/>
              <a:t>Constant symbols: stands for objects (Richard and John)</a:t>
            </a:r>
          </a:p>
          <a:p>
            <a:pPr lvl="1"/>
            <a:r>
              <a:rPr lang="en-US" sz="2200" dirty="0"/>
              <a:t>Predicate symbols: which stand for relations (brother, </a:t>
            </a:r>
            <a:r>
              <a:rPr lang="en-US" sz="2200" dirty="0" err="1"/>
              <a:t>onhead</a:t>
            </a:r>
            <a:r>
              <a:rPr lang="en-US" sz="2200" dirty="0"/>
              <a:t>, king, person, crown)</a:t>
            </a:r>
          </a:p>
          <a:p>
            <a:pPr lvl="1"/>
            <a:r>
              <a:rPr lang="en-US" sz="2200" dirty="0"/>
              <a:t>Function symbols: which stand for functions (</a:t>
            </a:r>
            <a:r>
              <a:rPr lang="en-US" sz="2200" dirty="0" err="1"/>
              <a:t>LeftLeg</a:t>
            </a:r>
            <a:r>
              <a:rPr lang="en-US" sz="2200" dirty="0"/>
              <a:t>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1813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87E-7E03-4DE9-8486-AC5D5AD3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96" y="213064"/>
            <a:ext cx="10847269" cy="647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Term</a:t>
            </a:r>
            <a:r>
              <a:rPr lang="en-US" sz="2000" dirty="0"/>
              <a:t>: Logical expression that refers to an object</a:t>
            </a:r>
          </a:p>
          <a:p>
            <a:r>
              <a:rPr lang="en-US" sz="2000" dirty="0"/>
              <a:t>Constant symbols are terms.</a:t>
            </a:r>
          </a:p>
          <a:p>
            <a:r>
              <a:rPr lang="en-IN" sz="2000" dirty="0">
                <a:latin typeface="Times-Roman"/>
              </a:rPr>
              <a:t>Example: </a:t>
            </a:r>
            <a:r>
              <a:rPr lang="en-US" sz="2000" b="0" i="0" u="none" strike="noStrike" baseline="0" dirty="0">
                <a:latin typeface="Times-Roman"/>
              </a:rPr>
              <a:t>in English we  use the expression “King John’s left leg” ,</a:t>
            </a:r>
            <a:r>
              <a:rPr lang="en-US" sz="2000" dirty="0">
                <a:latin typeface="Times-Roman"/>
              </a:rPr>
              <a:t> we don’t give the leg a name.</a:t>
            </a:r>
          </a:p>
          <a:p>
            <a:pPr lvl="1"/>
            <a:r>
              <a:rPr lang="en-US" sz="2000" dirty="0">
                <a:latin typeface="Times-Roman"/>
              </a:rPr>
              <a:t>In this context we use </a:t>
            </a:r>
            <a:r>
              <a:rPr lang="en-US" sz="2000" b="0" i="0" u="none" strike="noStrike" baseline="0" dirty="0">
                <a:latin typeface="Times-Roman"/>
              </a:rPr>
              <a:t>function symbols i.e. instead of using a constant symbol, we use</a:t>
            </a:r>
          </a:p>
          <a:p>
            <a:pPr marL="274320" lvl="1" indent="0">
              <a:buNone/>
            </a:pPr>
            <a:r>
              <a:rPr lang="en-IN" sz="2000" b="0" i="0" u="none" strike="noStrike" baseline="0" dirty="0">
                <a:latin typeface="Times-Roman"/>
              </a:rPr>
              <a:t> </a:t>
            </a:r>
            <a:r>
              <a:rPr lang="en-IN" sz="2000" b="0" i="0" u="none" strike="noStrike" baseline="0" dirty="0" err="1">
                <a:latin typeface="CMTI10"/>
              </a:rPr>
              <a:t>LeftLeg</a:t>
            </a:r>
            <a:r>
              <a:rPr lang="en-IN" sz="2000" b="0" i="0" u="none" strike="noStrike" baseline="0" dirty="0">
                <a:latin typeface="CMR10"/>
              </a:rPr>
              <a:t>(</a:t>
            </a:r>
            <a:r>
              <a:rPr lang="en-IN" sz="2000" b="0" i="0" u="none" strike="noStrike" baseline="0" dirty="0">
                <a:latin typeface="CMTI10"/>
              </a:rPr>
              <a:t>John</a:t>
            </a:r>
            <a:r>
              <a:rPr lang="en-IN" sz="2000" b="0" i="0" u="none" strike="noStrike" baseline="0" dirty="0">
                <a:latin typeface="CMR10"/>
              </a:rPr>
              <a:t>)</a:t>
            </a:r>
            <a:r>
              <a:rPr lang="en-IN" sz="2000" b="0" i="0" u="none" strike="noStrike" baseline="0" dirty="0">
                <a:latin typeface="Times-Roman"/>
              </a:rPr>
              <a:t>.</a:t>
            </a:r>
            <a:endParaRPr lang="en-US" sz="2000" dirty="0"/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Semantics:</a:t>
            </a:r>
          </a:p>
          <a:p>
            <a:pPr lvl="1"/>
            <a:r>
              <a:rPr lang="en-US" sz="2000" b="0" i="0" u="none" strike="noStrike" baseline="0" dirty="0">
                <a:latin typeface="Times-Roman"/>
              </a:rPr>
              <a:t>Consider a term </a:t>
            </a:r>
            <a:r>
              <a:rPr lang="en-US" sz="2000" b="0" i="0" u="none" strike="noStrike" baseline="0" dirty="0">
                <a:latin typeface="CMMI10"/>
              </a:rPr>
              <a:t>f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>
                <a:latin typeface="CMMI10"/>
              </a:rPr>
              <a:t>t</a:t>
            </a:r>
            <a:r>
              <a:rPr lang="en-US" sz="2000" b="0" i="0" u="none" strike="noStrike" baseline="0" dirty="0">
                <a:latin typeface="CMR8"/>
              </a:rPr>
              <a:t>1</a:t>
            </a:r>
            <a:r>
              <a:rPr lang="en-US" sz="2000" b="0" i="0" u="none" strike="noStrike" baseline="0" dirty="0">
                <a:latin typeface="CMMI10"/>
              </a:rPr>
              <a:t>, . . . , </a:t>
            </a:r>
            <a:r>
              <a:rPr lang="en-US" sz="2000" b="0" i="0" u="none" strike="noStrike" baseline="0" dirty="0" err="1">
                <a:latin typeface="CMMI10"/>
              </a:rPr>
              <a:t>t</a:t>
            </a:r>
            <a:r>
              <a:rPr lang="en-US" sz="2000" b="0" i="0" u="none" strike="noStrike" baseline="0" dirty="0" err="1">
                <a:latin typeface="CMMI8"/>
              </a:rPr>
              <a:t>n</a:t>
            </a:r>
            <a:r>
              <a:rPr lang="en-US" sz="2000" b="0" i="0" u="none" strike="noStrike" baseline="0" dirty="0">
                <a:latin typeface="CMR10"/>
              </a:rPr>
              <a:t>)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lvl="1"/>
            <a:r>
              <a:rPr lang="en-US" sz="2000" b="0" i="0" u="none" strike="noStrike" baseline="0" dirty="0">
                <a:latin typeface="Times-Roman"/>
              </a:rPr>
              <a:t>function symbol </a:t>
            </a:r>
            <a:r>
              <a:rPr lang="en-US" sz="2000" b="0" i="0" u="none" strike="noStrike" baseline="0" dirty="0">
                <a:latin typeface="CMMI10"/>
              </a:rPr>
              <a:t>f </a:t>
            </a:r>
            <a:r>
              <a:rPr lang="en-US" sz="2000" b="0" i="0" u="none" strike="noStrike" baseline="0" dirty="0">
                <a:latin typeface="Times-Roman"/>
              </a:rPr>
              <a:t>refers to some function in the model (say </a:t>
            </a:r>
            <a:r>
              <a:rPr lang="en-US" sz="2000" b="0" i="0" u="none" strike="noStrike" baseline="0" dirty="0">
                <a:latin typeface="CMMI10"/>
              </a:rPr>
              <a:t>F</a:t>
            </a:r>
            <a:r>
              <a:rPr lang="en-US" sz="2000" b="0" i="0" u="none" strike="noStrike" baseline="0" dirty="0">
                <a:latin typeface="Times-Roman"/>
              </a:rPr>
              <a:t>)</a:t>
            </a:r>
          </a:p>
          <a:p>
            <a:pPr lvl="1"/>
            <a:r>
              <a:rPr lang="en-US" sz="2000" b="0" i="0" u="none" strike="noStrike" baseline="0" dirty="0">
                <a:latin typeface="Times-Roman"/>
              </a:rPr>
              <a:t>the argument terms refer to objects in the domain (say </a:t>
            </a:r>
            <a:r>
              <a:rPr lang="en-US" sz="2000" b="0" i="0" u="none" strike="noStrike" baseline="0" dirty="0">
                <a:latin typeface="CMMI10"/>
              </a:rPr>
              <a:t>d</a:t>
            </a:r>
            <a:r>
              <a:rPr lang="en-US" sz="2000" b="0" i="0" u="none" strike="noStrike" baseline="0" dirty="0">
                <a:latin typeface="CMR8"/>
              </a:rPr>
              <a:t>1</a:t>
            </a:r>
            <a:r>
              <a:rPr lang="en-US" sz="2000" b="0" i="0" u="none" strike="noStrike" baseline="0" dirty="0">
                <a:latin typeface="CMMI10"/>
              </a:rPr>
              <a:t>, . . . , </a:t>
            </a:r>
            <a:r>
              <a:rPr lang="en-US" sz="2000" b="0" i="0" u="none" strike="noStrike" baseline="0" dirty="0" err="1">
                <a:latin typeface="CMMI10"/>
              </a:rPr>
              <a:t>d</a:t>
            </a:r>
            <a:r>
              <a:rPr lang="en-US" sz="2000" b="0" i="0" u="none" strike="noStrike" baseline="0" dirty="0" err="1">
                <a:latin typeface="CMMI8"/>
              </a:rPr>
              <a:t>n</a:t>
            </a:r>
            <a:r>
              <a:rPr lang="en-US" sz="2000" b="0" i="0" u="none" strike="noStrike" baseline="0" dirty="0">
                <a:latin typeface="Times-Roman"/>
              </a:rPr>
              <a:t>)</a:t>
            </a:r>
          </a:p>
          <a:p>
            <a:pPr lvl="1"/>
            <a:r>
              <a:rPr lang="en-US" sz="2000" b="0" i="0" u="none" strike="noStrike" baseline="0" dirty="0">
                <a:latin typeface="Times-Roman"/>
              </a:rPr>
              <a:t>the term as a whole refers to the object</a:t>
            </a:r>
          </a:p>
          <a:p>
            <a:pPr lvl="2"/>
            <a:r>
              <a:rPr lang="en-US" sz="2000" b="0" i="0" u="none" strike="noStrike" baseline="0" dirty="0" err="1">
                <a:latin typeface="Times-Roman"/>
              </a:rPr>
              <a:t>i.e</a:t>
            </a:r>
            <a:r>
              <a:rPr lang="en-US" sz="2000" b="0" i="0" u="none" strike="noStrike" baseline="0" dirty="0">
                <a:latin typeface="Times-Roman"/>
              </a:rPr>
              <a:t> the value of the function </a:t>
            </a:r>
            <a:r>
              <a:rPr lang="en-US" sz="2000" b="0" i="0" u="none" strike="noStrike" baseline="0" dirty="0">
                <a:latin typeface="CMMI10"/>
              </a:rPr>
              <a:t>F </a:t>
            </a:r>
            <a:r>
              <a:rPr lang="en-US" sz="2000" b="0" i="0" u="none" strike="noStrike" baseline="0" dirty="0">
                <a:latin typeface="Times-Roman"/>
              </a:rPr>
              <a:t>applied to </a:t>
            </a:r>
            <a:r>
              <a:rPr lang="en-US" sz="2000" b="0" i="0" u="none" strike="noStrike" baseline="0" dirty="0">
                <a:latin typeface="CMMI10"/>
              </a:rPr>
              <a:t>d</a:t>
            </a:r>
            <a:r>
              <a:rPr lang="en-US" sz="2000" b="0" i="0" u="none" strike="noStrike" baseline="0" dirty="0">
                <a:latin typeface="CMR8"/>
              </a:rPr>
              <a:t>1</a:t>
            </a:r>
            <a:r>
              <a:rPr lang="en-US" sz="2000" b="0" i="0" u="none" strike="noStrike" baseline="0" dirty="0">
                <a:latin typeface="CMMI10"/>
              </a:rPr>
              <a:t>, . . . , d</a:t>
            </a:r>
            <a:r>
              <a:rPr lang="en-US" sz="2000" b="0" i="0" u="none" strike="noStrike" baseline="0" dirty="0">
                <a:latin typeface="CMMI8"/>
              </a:rPr>
              <a:t>n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For example, suppose the </a:t>
            </a:r>
            <a:r>
              <a:rPr lang="en-US" sz="2000" b="0" i="0" u="none" strike="noStrike" baseline="0" dirty="0" err="1">
                <a:latin typeface="CMTI10"/>
              </a:rPr>
              <a:t>LeftLeg</a:t>
            </a:r>
            <a:r>
              <a:rPr lang="en-US" sz="2000" b="0" i="0" u="none" strike="noStrike" baseline="0" dirty="0">
                <a:latin typeface="CMTI10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function symbol refers to the function </a:t>
            </a: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000" b="0" i="0" u="none" strike="noStrike" baseline="0" dirty="0" err="1">
                <a:latin typeface="CMTI10"/>
              </a:rPr>
              <a:t>LeftLeg</a:t>
            </a:r>
            <a:r>
              <a:rPr lang="en-US" sz="2000" b="0" i="0" u="none" strike="noStrike" baseline="0" dirty="0">
                <a:latin typeface="CMR10"/>
              </a:rPr>
              <a:t>(</a:t>
            </a:r>
            <a:r>
              <a:rPr lang="en-US" sz="2000" b="0" i="0" u="none" strike="noStrike" baseline="0" dirty="0">
                <a:latin typeface="CMTI10"/>
              </a:rPr>
              <a:t>John</a:t>
            </a:r>
            <a:r>
              <a:rPr lang="en-US" sz="2000" b="0" i="0" u="none" strike="noStrike" baseline="0" dirty="0">
                <a:latin typeface="CMR10"/>
              </a:rPr>
              <a:t>) </a:t>
            </a:r>
            <a:r>
              <a:rPr lang="en-US" sz="2000" b="0" i="0" u="none" strike="noStrike" baseline="0" dirty="0">
                <a:latin typeface="Times-Roman"/>
              </a:rPr>
              <a:t>refers to King John’s left leg. </a:t>
            </a:r>
          </a:p>
          <a:p>
            <a:pPr algn="l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87636-E9DF-4301-AACB-F4C0EC90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4" y="5146512"/>
            <a:ext cx="5895703" cy="7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FA34-2E83-4E8F-990A-FA5714F8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5" y="230820"/>
            <a:ext cx="11033701" cy="6542842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>
                <a:latin typeface="Times-Bold"/>
              </a:rPr>
              <a:t>Atomic sentence </a:t>
            </a:r>
            <a:r>
              <a:rPr lang="en-US" sz="2400" b="0" i="0" u="none" strike="noStrike" baseline="0" dirty="0">
                <a:latin typeface="Times-Roman"/>
              </a:rPr>
              <a:t>(or </a:t>
            </a:r>
            <a:r>
              <a:rPr lang="en-US" sz="2400" b="1" i="0" u="none" strike="noStrike" baseline="0" dirty="0">
                <a:latin typeface="Times-Bold"/>
              </a:rPr>
              <a:t>atom </a:t>
            </a:r>
            <a:r>
              <a:rPr lang="en-US" sz="2400" b="0" i="0" u="none" strike="noStrike" baseline="0" dirty="0">
                <a:latin typeface="Times-Roman"/>
              </a:rPr>
              <a:t>) is formed from a predicate symbol optionally followed by a parenthesized list of terms, such as</a:t>
            </a:r>
          </a:p>
          <a:p>
            <a:pPr lvl="1"/>
            <a:r>
              <a:rPr lang="en-IN" sz="2200" b="0" i="0" u="none" strike="noStrike" baseline="0" dirty="0">
                <a:latin typeface="CMTI10"/>
              </a:rPr>
              <a:t>Brother </a:t>
            </a:r>
            <a:r>
              <a:rPr lang="en-IN" sz="2200" b="0" i="0" u="none" strike="noStrike" baseline="0" dirty="0">
                <a:latin typeface="CMR10"/>
              </a:rPr>
              <a:t>(</a:t>
            </a:r>
            <a:r>
              <a:rPr lang="en-IN" sz="2200" b="0" i="0" u="none" strike="noStrike" baseline="0" dirty="0">
                <a:latin typeface="CMTI10"/>
              </a:rPr>
              <a:t>Richard </a:t>
            </a:r>
            <a:r>
              <a:rPr lang="en-IN" sz="2200" b="0" i="0" u="none" strike="noStrike" baseline="0" dirty="0">
                <a:latin typeface="CMMI10"/>
              </a:rPr>
              <a:t>, </a:t>
            </a:r>
            <a:r>
              <a:rPr lang="en-IN" sz="2200" b="0" i="0" u="none" strike="noStrike" baseline="0" dirty="0">
                <a:latin typeface="CMTI10"/>
              </a:rPr>
              <a:t>John</a:t>
            </a:r>
            <a:r>
              <a:rPr lang="en-IN" sz="2200" b="0" i="0" u="none" strike="noStrike" baseline="0" dirty="0">
                <a:latin typeface="CMR10"/>
              </a:rPr>
              <a:t>)</a:t>
            </a:r>
            <a:r>
              <a:rPr lang="en-IN" sz="2200" b="0" i="0" u="none" strike="noStrike" baseline="0" dirty="0">
                <a:latin typeface="CMMI10"/>
              </a:rPr>
              <a:t>.</a:t>
            </a:r>
          </a:p>
          <a:p>
            <a:pPr lvl="1"/>
            <a:r>
              <a:rPr lang="en-US" sz="2200" b="0" i="0" u="none" strike="noStrike" baseline="0" dirty="0">
                <a:latin typeface="Times-Roman"/>
              </a:rPr>
              <a:t>Which states that Richard the Lionheart is the brother of King John.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 Atomic sentences can have complex terms as arguments. </a:t>
            </a:r>
          </a:p>
          <a:p>
            <a:pPr algn="l"/>
            <a:r>
              <a:rPr lang="en-US" sz="2400" b="0" i="0" u="none" strike="noStrike" baseline="0" dirty="0">
                <a:latin typeface="CMTI10"/>
              </a:rPr>
              <a:t>Married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Father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Richard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2400" b="0" i="0" u="none" strike="noStrike" baseline="0" dirty="0">
                <a:latin typeface="CMMI10"/>
              </a:rPr>
              <a:t>,</a:t>
            </a:r>
            <a:r>
              <a:rPr lang="en-US" sz="2400" b="0" i="0" u="none" strike="noStrike" baseline="0" dirty="0">
                <a:latin typeface="CMTI10"/>
              </a:rPr>
              <a:t>Mother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John</a:t>
            </a:r>
            <a:r>
              <a:rPr lang="en-US" sz="2400" b="0" i="0" u="none" strike="noStrike" baseline="0" dirty="0">
                <a:latin typeface="CMR10"/>
              </a:rPr>
              <a:t>))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states that Richard the Lionheart’s father is married to King John’s mother </a:t>
            </a:r>
          </a:p>
          <a:p>
            <a:pPr algn="l"/>
            <a:r>
              <a:rPr lang="en-US" sz="2400" b="0" i="1" u="none" strike="noStrike" baseline="0" dirty="0">
                <a:latin typeface="Times-Italic"/>
              </a:rPr>
              <a:t>An atomic sentence is </a:t>
            </a:r>
            <a:r>
              <a:rPr lang="en-US" sz="2400" b="1" i="1" u="none" strike="noStrike" baseline="0" dirty="0">
                <a:latin typeface="Times-BoldItalic"/>
              </a:rPr>
              <a:t>true </a:t>
            </a:r>
            <a:r>
              <a:rPr lang="en-US" sz="2400" b="0" i="1" u="none" strike="noStrike" baseline="0" dirty="0">
                <a:latin typeface="Times-Italic"/>
              </a:rPr>
              <a:t>in a given model if the relation referred to by the predicate</a:t>
            </a:r>
          </a:p>
          <a:p>
            <a:pPr marL="0" indent="0" algn="l">
              <a:buNone/>
            </a:pPr>
            <a:r>
              <a:rPr lang="en-US" sz="2400" b="0" i="1" u="none" strike="noStrike" baseline="0" dirty="0">
                <a:latin typeface="Times-Italic"/>
              </a:rPr>
              <a:t> symbol holds among the objects referred to by the arguments.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04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184-251F-4124-B664-1E5688EFA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30" y="150921"/>
            <a:ext cx="11063578" cy="66136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latin typeface="Times-Roman"/>
              </a:rPr>
              <a:t>Complex sentences</a:t>
            </a:r>
            <a:r>
              <a:rPr lang="en-US" sz="2400" dirty="0">
                <a:latin typeface="Times-Roman"/>
              </a:rPr>
              <a:t>: </a:t>
            </a:r>
            <a:r>
              <a:rPr lang="en-US" sz="2400" b="1" i="0" u="none" strike="noStrike" baseline="0" dirty="0">
                <a:latin typeface="Times-Bold"/>
              </a:rPr>
              <a:t>logical connectives </a:t>
            </a:r>
            <a:r>
              <a:rPr lang="en-US" sz="2400" b="0" i="0" u="none" strike="noStrike" baseline="0" dirty="0">
                <a:latin typeface="Times-Roman"/>
              </a:rPr>
              <a:t>to construct more complex sentences.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 Here are four sentences that are true in the model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-Roman"/>
            </a:endParaRPr>
          </a:p>
          <a:p>
            <a:pPr algn="l"/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TI10"/>
              </a:rPr>
              <a:t>Brother 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 err="1">
                <a:latin typeface="CMTI10"/>
              </a:rPr>
              <a:t>LeftLeg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Richard</a:t>
            </a:r>
            <a:r>
              <a:rPr lang="en-IN" sz="2400" b="0" i="0" u="none" strike="noStrike" baseline="0" dirty="0">
                <a:latin typeface="CMR10"/>
              </a:rPr>
              <a:t>)</a:t>
            </a:r>
            <a:r>
              <a:rPr lang="en-IN" sz="2400" b="0" i="0" u="none" strike="noStrike" baseline="0" dirty="0">
                <a:latin typeface="CMMI10"/>
              </a:rPr>
              <a:t>, </a:t>
            </a:r>
            <a:r>
              <a:rPr lang="en-IN" sz="2400" b="0" i="0" u="none" strike="noStrike" baseline="0" dirty="0">
                <a:latin typeface="CMTI10"/>
              </a:rPr>
              <a:t>John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algn="l"/>
            <a:r>
              <a:rPr lang="en-US" sz="2400" b="0" i="0" u="none" strike="noStrike" baseline="0" dirty="0">
                <a:latin typeface="CMTI10"/>
              </a:rPr>
              <a:t>Brother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>
                <a:latin typeface="CMTI10"/>
              </a:rPr>
              <a:t>Richard </a:t>
            </a:r>
            <a:r>
              <a:rPr lang="en-US" sz="2400" b="0" i="0" u="none" strike="noStrike" baseline="0" dirty="0">
                <a:latin typeface="CMMI10"/>
              </a:rPr>
              <a:t>, </a:t>
            </a:r>
            <a:r>
              <a:rPr lang="en-US" sz="2400" b="0" i="0" u="none" strike="noStrike" baseline="0" dirty="0">
                <a:latin typeface="CMTI10"/>
              </a:rPr>
              <a:t>John</a:t>
            </a:r>
            <a:r>
              <a:rPr lang="en-US" sz="2400" b="0" i="0" u="none" strike="noStrike" baseline="0" dirty="0">
                <a:latin typeface="CMR10"/>
              </a:rPr>
              <a:t>) </a:t>
            </a:r>
            <a:r>
              <a:rPr lang="en-US" sz="2400" b="0" i="0" u="none" strike="noStrike" baseline="0" dirty="0">
                <a:latin typeface="CMSY10"/>
              </a:rPr>
              <a:t>∧ </a:t>
            </a:r>
            <a:r>
              <a:rPr lang="en-US" sz="2400" b="0" i="0" u="none" strike="noStrike" baseline="0" dirty="0">
                <a:latin typeface="CMTI10"/>
              </a:rPr>
              <a:t>Brother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0" u="none" strike="noStrike" baseline="0" dirty="0" err="1">
                <a:latin typeface="CMTI10"/>
              </a:rPr>
              <a:t>John</a:t>
            </a:r>
            <a:r>
              <a:rPr lang="en-US" sz="2400" b="0" i="0" u="none" strike="noStrike" baseline="0" dirty="0" err="1">
                <a:latin typeface="CMMI10"/>
              </a:rPr>
              <a:t>,</a:t>
            </a:r>
            <a:r>
              <a:rPr lang="en-US" sz="2400" b="0" i="0" u="none" strike="noStrike" baseline="0" dirty="0" err="1">
                <a:latin typeface="CMTI10"/>
              </a:rPr>
              <a:t>Richard</a:t>
            </a:r>
            <a:r>
              <a:rPr lang="en-US" sz="2400" b="0" i="0" u="none" strike="noStrike" baseline="0" dirty="0">
                <a:latin typeface="CMR10"/>
              </a:rPr>
              <a:t>)</a:t>
            </a:r>
          </a:p>
          <a:p>
            <a:pPr algn="l"/>
            <a:r>
              <a:rPr lang="en-IN" sz="2400" b="0" i="0" u="none" strike="noStrike" baseline="0" dirty="0">
                <a:latin typeface="CMTI10"/>
              </a:rPr>
              <a:t>King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Richard 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∨ </a:t>
            </a:r>
            <a:r>
              <a:rPr lang="en-IN" sz="2400" b="0" i="0" u="none" strike="noStrike" baseline="0" dirty="0">
                <a:latin typeface="CMTI10"/>
              </a:rPr>
              <a:t>King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John</a:t>
            </a:r>
            <a:r>
              <a:rPr lang="en-IN" sz="2400" b="0" i="0" u="none" strike="noStrike" baseline="0" dirty="0">
                <a:latin typeface="CMR10"/>
              </a:rPr>
              <a:t>)</a:t>
            </a:r>
          </a:p>
          <a:p>
            <a:pPr algn="l"/>
            <a:r>
              <a:rPr lang="en-IN" sz="2400" b="0" i="0" u="none" strike="noStrike" baseline="0" dirty="0">
                <a:latin typeface="CMSY10"/>
              </a:rPr>
              <a:t>￢</a:t>
            </a:r>
            <a:r>
              <a:rPr lang="en-IN" sz="2400" b="0" i="0" u="none" strike="noStrike" baseline="0" dirty="0">
                <a:latin typeface="CMTI10"/>
              </a:rPr>
              <a:t>King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Richard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SY10"/>
              </a:rPr>
              <a:t>⇒ </a:t>
            </a:r>
            <a:r>
              <a:rPr lang="en-IN" sz="2400" b="0" i="0" u="none" strike="noStrike" baseline="0" dirty="0">
                <a:latin typeface="CMTI10"/>
              </a:rPr>
              <a:t>King</a:t>
            </a:r>
            <a:r>
              <a:rPr lang="en-IN" sz="2400" b="0" i="0" u="none" strike="noStrike" baseline="0" dirty="0">
                <a:latin typeface="CMR10"/>
              </a:rPr>
              <a:t>(</a:t>
            </a:r>
            <a:r>
              <a:rPr lang="en-IN" sz="2400" b="0" i="0" u="none" strike="noStrike" baseline="0" dirty="0">
                <a:latin typeface="CMTI10"/>
              </a:rPr>
              <a:t>John</a:t>
            </a:r>
            <a:r>
              <a:rPr lang="en-IN" sz="2400" b="0" i="0" u="none" strike="noStrike" baseline="0" dirty="0">
                <a:latin typeface="CMR10"/>
              </a:rPr>
              <a:t>) </a:t>
            </a:r>
            <a:r>
              <a:rPr lang="en-IN" sz="2400" b="0" i="0" u="none" strike="noStrike" baseline="0" dirty="0">
                <a:latin typeface="CMMI10"/>
              </a:rPr>
              <a:t>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FBCF-548B-4885-93DB-211F46C6D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2"/>
          <a:stretch/>
        </p:blipFill>
        <p:spPr>
          <a:xfrm>
            <a:off x="4943813" y="2891516"/>
            <a:ext cx="5987843" cy="381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17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52553</TotalTime>
  <Words>596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Century Schoolbook</vt:lpstr>
      <vt:lpstr>CMMI10</vt:lpstr>
      <vt:lpstr>CMMI8</vt:lpstr>
      <vt:lpstr>CMR10</vt:lpstr>
      <vt:lpstr>CMR8</vt:lpstr>
      <vt:lpstr>CMSY10</vt:lpstr>
      <vt:lpstr>CMTI10</vt:lpstr>
      <vt:lpstr>Times-Bold</vt:lpstr>
      <vt:lpstr>Times-BoldItalic</vt:lpstr>
      <vt:lpstr>Times-Italic</vt:lpstr>
      <vt:lpstr>Times-Roman</vt:lpstr>
      <vt:lpstr>Wingdings 2</vt:lpstr>
      <vt:lpstr>View</vt:lpstr>
      <vt:lpstr>  Unit 3 First Order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674</cp:revision>
  <dcterms:created xsi:type="dcterms:W3CDTF">2020-07-13T14:02:17Z</dcterms:created>
  <dcterms:modified xsi:type="dcterms:W3CDTF">2022-05-20T00:02:45Z</dcterms:modified>
</cp:coreProperties>
</file>