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 Chandran S" initials="NCS" lastIdx="1" clrIdx="0">
    <p:extLst>
      <p:ext uri="{19B8F6BF-5375-455C-9EA6-DF929625EA0E}">
        <p15:presenceInfo xmlns:p15="http://schemas.microsoft.com/office/powerpoint/2012/main" userId="S::nchandran@gehu.ac.in::ad817bea-9c07-4d2a-af9c-1b5916902e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904" y="493481"/>
            <a:ext cx="10442448" cy="49732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3 Quantifiers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3C2F-57F1-4138-A358-6B22867F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06" y="177553"/>
            <a:ext cx="10794004" cy="656059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112A-ABB8-4AA9-9B5E-09A4FB17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6" y="265471"/>
            <a:ext cx="10831805" cy="6518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Quantifiers</a:t>
            </a:r>
          </a:p>
          <a:p>
            <a:pPr marL="0" indent="0">
              <a:buNone/>
            </a:pPr>
            <a:r>
              <a:rPr lang="en-US" sz="2400" dirty="0"/>
              <a:t>Universal Quantification (for all): something which is applicable for all</a:t>
            </a:r>
          </a:p>
          <a:p>
            <a:pPr marL="0" indent="0">
              <a:buNone/>
            </a:pPr>
            <a:r>
              <a:rPr lang="en-US" sz="2400" dirty="0"/>
              <a:t>e.g. All kings are persons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ECE60-51C9-4801-BFD8-7447EFB5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17" y="2024242"/>
            <a:ext cx="8430761" cy="787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B6491-3D67-4758-896B-29F9EB173136}"/>
              </a:ext>
            </a:extLst>
          </p:cNvPr>
          <p:cNvSpPr txBox="1"/>
          <p:nvPr/>
        </p:nvSpPr>
        <p:spPr>
          <a:xfrm>
            <a:off x="150825" y="3295890"/>
            <a:ext cx="110527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MSY10"/>
              </a:rPr>
              <a:t>∀ </a:t>
            </a:r>
            <a:r>
              <a:rPr lang="en-US" sz="2400" b="0" i="0" u="none" strike="noStrike" baseline="0" dirty="0">
                <a:latin typeface="Times-Roman"/>
              </a:rPr>
              <a:t>is usually pronounced “For all </a:t>
            </a:r>
            <a:r>
              <a:rPr lang="en-US" sz="2400" b="0" i="0" u="none" strike="noStrike" baseline="0" dirty="0">
                <a:latin typeface="CMMI10"/>
              </a:rPr>
              <a:t>. . .</a:t>
            </a:r>
            <a:r>
              <a:rPr lang="en-US" sz="2400" b="0" i="0" u="none" strike="noStrike" baseline="0" dirty="0">
                <a:latin typeface="Times-Roman"/>
              </a:rPr>
              <a:t>”.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“For all </a:t>
            </a:r>
            <a:r>
              <a:rPr lang="en-US" sz="2400" b="0" i="0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Times-Roman"/>
              </a:rPr>
              <a:t>, if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Times-Roman"/>
              </a:rPr>
              <a:t>is a king, then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Times-Roman"/>
              </a:rPr>
              <a:t>is a person.” The symbol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Times-Roman"/>
              </a:rPr>
              <a:t>is called </a:t>
            </a:r>
            <a:r>
              <a:rPr lang="en-US" sz="2400" b="0" i="0" u="none" strike="noStrike" baseline="0" dirty="0">
                <a:latin typeface="Helvetica-Narrow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a </a:t>
            </a:r>
            <a:r>
              <a:rPr lang="en-US" sz="2400" b="1" i="0" u="none" strike="noStrike" baseline="0" dirty="0">
                <a:latin typeface="Times-Bold"/>
              </a:rPr>
              <a:t>variable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Variables are lowercase letters.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 variable is a term all by itself, and as such can also serve as the argument of a function—for example, </a:t>
            </a:r>
            <a:r>
              <a:rPr lang="en-US" sz="2400" b="0" i="0" u="none" strike="noStrike" baseline="0" dirty="0" err="1">
                <a:latin typeface="CMTI10"/>
              </a:rPr>
              <a:t>LeftLeg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CMR10"/>
              </a:rPr>
              <a:t>)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 term with no variables is called a </a:t>
            </a:r>
            <a:r>
              <a:rPr lang="en-US" sz="2400" b="1" i="0" u="none" strike="noStrike" baseline="0" dirty="0">
                <a:latin typeface="Times-Bold"/>
              </a:rPr>
              <a:t>ground term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97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47B-5B8F-4FDC-82A6-DEAEAFB4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85" y="195309"/>
            <a:ext cx="11015946" cy="6560598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800" b="0" i="0" u="none" strike="noStrike" baseline="0" dirty="0">
                <a:latin typeface="CMMI10"/>
              </a:rPr>
              <a:t>x </a:t>
            </a:r>
            <a:r>
              <a:rPr lang="en-IN" sz="1800" b="0" i="0" u="none" strike="noStrike" baseline="0" dirty="0">
                <a:latin typeface="CMSY10"/>
              </a:rPr>
              <a:t>→ </a:t>
            </a:r>
            <a:r>
              <a:rPr lang="en-IN" sz="1800" b="0" i="0" u="none" strike="noStrike" baseline="0" dirty="0">
                <a:latin typeface="Times-Roman"/>
              </a:rPr>
              <a:t>Richard the Lionheart,</a:t>
            </a:r>
          </a:p>
          <a:p>
            <a:pPr algn="l"/>
            <a:r>
              <a:rPr lang="en-IN" sz="1800" b="0" i="0" u="none" strike="noStrike" baseline="0" dirty="0">
                <a:latin typeface="CMMI10"/>
              </a:rPr>
              <a:t>x </a:t>
            </a:r>
            <a:r>
              <a:rPr lang="en-IN" sz="1800" b="0" i="0" u="none" strike="noStrike" baseline="0" dirty="0">
                <a:latin typeface="CMSY10"/>
              </a:rPr>
              <a:t>→ </a:t>
            </a:r>
            <a:r>
              <a:rPr lang="en-IN" sz="1800" b="0" i="0" u="none" strike="noStrike" baseline="0" dirty="0">
                <a:latin typeface="Times-Roman"/>
              </a:rPr>
              <a:t>King John,</a:t>
            </a:r>
          </a:p>
          <a:p>
            <a:pPr algn="l"/>
            <a:r>
              <a:rPr lang="en-IN" sz="1800" b="0" i="0" u="none" strike="noStrike" baseline="0" dirty="0">
                <a:latin typeface="CMMI10"/>
              </a:rPr>
              <a:t>x </a:t>
            </a:r>
            <a:r>
              <a:rPr lang="en-IN" sz="1800" b="0" i="0" u="none" strike="noStrike" baseline="0" dirty="0">
                <a:latin typeface="CMSY10"/>
              </a:rPr>
              <a:t>→ </a:t>
            </a:r>
            <a:r>
              <a:rPr lang="en-IN" sz="1800" b="0" i="0" u="none" strike="noStrike" baseline="0" dirty="0">
                <a:latin typeface="Times-Roman"/>
              </a:rPr>
              <a:t>Richard’s left leg,</a:t>
            </a:r>
          </a:p>
          <a:p>
            <a:pPr algn="l"/>
            <a:r>
              <a:rPr lang="en-IN" sz="1800" b="0" i="0" u="none" strike="noStrike" baseline="0" dirty="0">
                <a:latin typeface="CMMI10"/>
              </a:rPr>
              <a:t>x </a:t>
            </a:r>
            <a:r>
              <a:rPr lang="en-IN" sz="1800" b="0" i="0" u="none" strike="noStrike" baseline="0" dirty="0">
                <a:latin typeface="CMSY10"/>
              </a:rPr>
              <a:t>→ </a:t>
            </a:r>
            <a:r>
              <a:rPr lang="en-IN" sz="1800" b="0" i="0" u="none" strike="noStrike" baseline="0" dirty="0">
                <a:latin typeface="Times-Roman"/>
              </a:rPr>
              <a:t>John’s left leg,</a:t>
            </a:r>
          </a:p>
          <a:p>
            <a:pPr algn="l"/>
            <a:r>
              <a:rPr lang="en-IN" sz="1800" b="0" i="0" u="none" strike="noStrike" baseline="0" dirty="0">
                <a:latin typeface="CMMI10"/>
              </a:rPr>
              <a:t>x </a:t>
            </a:r>
            <a:r>
              <a:rPr lang="en-IN" sz="1800" b="0" i="0" u="none" strike="noStrike" baseline="0" dirty="0">
                <a:latin typeface="CMSY10"/>
              </a:rPr>
              <a:t>→ </a:t>
            </a:r>
            <a:r>
              <a:rPr lang="en-IN" sz="1800" b="0" i="0" u="none" strike="noStrike" baseline="0" dirty="0">
                <a:latin typeface="Times-Roman"/>
              </a:rPr>
              <a:t>the crown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universally quantified sentence </a:t>
            </a:r>
            <a:r>
              <a:rPr lang="en-US" sz="1800" b="0" i="0" u="none" strike="noStrike" baseline="0" dirty="0">
                <a:latin typeface="CMSY10"/>
              </a:rPr>
              <a:t>∀ </a:t>
            </a:r>
            <a:r>
              <a:rPr lang="en-US" sz="1800" b="0" i="0" u="none" strike="noStrike" baseline="0" dirty="0">
                <a:latin typeface="CMMI10"/>
              </a:rPr>
              <a:t>x </a:t>
            </a:r>
            <a:r>
              <a:rPr lang="en-US" sz="1800" b="0" i="0" u="none" strike="noStrike" baseline="0" dirty="0">
                <a:latin typeface="CMTI10"/>
              </a:rPr>
              <a:t>King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Person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is true in the original model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if the sentence </a:t>
            </a:r>
            <a:r>
              <a:rPr lang="en-US" sz="1800" b="0" i="0" u="none" strike="noStrike" baseline="0" dirty="0">
                <a:latin typeface="CMTI10"/>
              </a:rPr>
              <a:t>King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⇒ </a:t>
            </a:r>
            <a:r>
              <a:rPr lang="en-US" sz="1800" b="0" i="0" u="none" strike="noStrike" baseline="0" dirty="0">
                <a:latin typeface="CMTI10"/>
              </a:rPr>
              <a:t>Person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Times-Roman"/>
              </a:rPr>
              <a:t>is true under each of the five extended interpretations.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That is, the universally quantified sentence is equivalent to asserting the following five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sentences:</a:t>
            </a:r>
          </a:p>
          <a:p>
            <a:pPr algn="l"/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E3AC76-7AA0-4E7A-9202-038A2902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97" y="0"/>
            <a:ext cx="7214191" cy="43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402C-4BE5-4FD4-BC84-2CEA76DB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19" y="115410"/>
            <a:ext cx="10714104" cy="6365289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Richard the Lionheart is a king </a:t>
            </a:r>
            <a:r>
              <a:rPr lang="en-US" sz="2000" b="0" i="0" u="none" strike="noStrike" baseline="0" dirty="0">
                <a:latin typeface="CMSY10"/>
              </a:rPr>
              <a:t>⇒ </a:t>
            </a:r>
            <a:r>
              <a:rPr lang="en-US" sz="2000" b="0" i="0" u="none" strike="noStrike" baseline="0" dirty="0">
                <a:latin typeface="Times-Roman"/>
              </a:rPr>
              <a:t>Richard the Lionheart is a person.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King John is a king </a:t>
            </a:r>
            <a:r>
              <a:rPr lang="en-US" sz="2000" b="0" i="0" u="none" strike="noStrike" baseline="0" dirty="0">
                <a:latin typeface="CMSY10"/>
              </a:rPr>
              <a:t>⇒ </a:t>
            </a:r>
            <a:r>
              <a:rPr lang="en-US" sz="2000" b="0" i="0" u="none" strike="noStrike" baseline="0" dirty="0">
                <a:latin typeface="Times-Roman"/>
              </a:rPr>
              <a:t>King John is a person.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Richard’s left leg is a king </a:t>
            </a:r>
            <a:r>
              <a:rPr lang="en-US" sz="2000" b="0" i="0" u="none" strike="noStrike" baseline="0" dirty="0">
                <a:latin typeface="CMSY10"/>
              </a:rPr>
              <a:t>⇒ </a:t>
            </a:r>
            <a:r>
              <a:rPr lang="en-US" sz="2000" b="0" i="0" u="none" strike="noStrike" baseline="0" dirty="0">
                <a:latin typeface="Times-Roman"/>
              </a:rPr>
              <a:t>Richard’s left leg is a person. (no sense)</a:t>
            </a:r>
          </a:p>
          <a:p>
            <a:r>
              <a:rPr lang="en-US" sz="2000" b="0" i="0" u="none" strike="noStrike" baseline="0" dirty="0">
                <a:latin typeface="Times-Roman"/>
              </a:rPr>
              <a:t>John’s left leg is a king </a:t>
            </a:r>
            <a:r>
              <a:rPr lang="en-US" sz="2000" b="0" i="0" u="none" strike="noStrike" baseline="0" dirty="0">
                <a:latin typeface="CMSY10"/>
              </a:rPr>
              <a:t>⇒ </a:t>
            </a:r>
            <a:r>
              <a:rPr lang="en-US" sz="2000" b="0" i="0" u="none" strike="noStrike" baseline="0" dirty="0">
                <a:latin typeface="Times-Roman"/>
              </a:rPr>
              <a:t>John’s left leg is a person.  (no sense)</a:t>
            </a:r>
          </a:p>
          <a:p>
            <a:r>
              <a:rPr lang="en-US" sz="2000" b="0" i="0" u="none" strike="noStrike" baseline="0" dirty="0">
                <a:latin typeface="Times-Roman"/>
              </a:rPr>
              <a:t>The crown is a king </a:t>
            </a:r>
            <a:r>
              <a:rPr lang="en-US" sz="2000" b="0" i="0" u="none" strike="noStrike" baseline="0" dirty="0">
                <a:latin typeface="CMSY10"/>
              </a:rPr>
              <a:t>⇒ </a:t>
            </a:r>
            <a:r>
              <a:rPr lang="en-US" sz="2000" b="0" i="0" u="none" strike="noStrike" baseline="0" dirty="0">
                <a:latin typeface="Times-Roman"/>
              </a:rPr>
              <a:t>the crown is a person. (no sense)</a:t>
            </a:r>
          </a:p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CMSY10"/>
              </a:rPr>
              <a:t>∀ </a:t>
            </a:r>
            <a:r>
              <a:rPr lang="en-IN" sz="1800" b="0" i="0" u="none" strike="noStrike" baseline="0" dirty="0">
                <a:latin typeface="CMMI10"/>
              </a:rPr>
              <a:t>x </a:t>
            </a:r>
            <a:r>
              <a:rPr lang="en-IN" sz="1800" b="0" i="0" u="none" strike="noStrike" baseline="0" dirty="0">
                <a:latin typeface="CMTI10"/>
              </a:rPr>
              <a:t>King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x</a:t>
            </a:r>
            <a:r>
              <a:rPr lang="en-IN" sz="1800" b="0" i="0" u="none" strike="noStrike" baseline="0" dirty="0">
                <a:latin typeface="CMR10"/>
              </a:rPr>
              <a:t>) </a:t>
            </a:r>
            <a:r>
              <a:rPr lang="en-IN" sz="1800" b="0" i="0" u="none" strike="noStrike" baseline="0" dirty="0">
                <a:latin typeface="CMSY10"/>
              </a:rPr>
              <a:t>∧ </a:t>
            </a:r>
            <a:r>
              <a:rPr lang="en-IN" sz="1800" b="0" i="0" u="none" strike="noStrike" baseline="0" dirty="0">
                <a:latin typeface="CMTI10"/>
              </a:rPr>
              <a:t>Person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0" u="none" strike="noStrike" baseline="0" dirty="0">
                <a:latin typeface="CMMI10"/>
              </a:rPr>
              <a:t>x</a:t>
            </a:r>
            <a:r>
              <a:rPr lang="en-IN" sz="1800" b="0" i="0" u="none" strike="noStrike" baseline="0" dirty="0">
                <a:latin typeface="CMR1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Richard the Lionheart is a king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Times-Roman"/>
              </a:rPr>
              <a:t>Richard the Lionheart is a person,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King John is a king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Times-Roman"/>
              </a:rPr>
              <a:t>King John is a person,</a:t>
            </a:r>
          </a:p>
          <a:p>
            <a:r>
              <a:rPr lang="en-US" sz="1800" b="0" i="0" u="none" strike="noStrike" baseline="0" dirty="0">
                <a:latin typeface="Times-Roman"/>
              </a:rPr>
              <a:t>Richard’s left leg is a king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Times-Roman"/>
              </a:rPr>
              <a:t>Richard’s left leg is a person . (no sense)</a:t>
            </a:r>
          </a:p>
          <a:p>
            <a:endParaRPr lang="en-US" dirty="0">
              <a:latin typeface="Times-Roman"/>
            </a:endParaRPr>
          </a:p>
          <a:p>
            <a:r>
              <a:rPr lang="en-US" sz="1800" b="0" i="0" u="none" strike="noStrike" baseline="0" dirty="0">
                <a:latin typeface="CMSY10"/>
              </a:rPr>
              <a:t>⇒</a:t>
            </a:r>
            <a:r>
              <a:rPr lang="en-US" sz="1800" b="0" i="0" u="none" strike="noStrike" baseline="0" dirty="0">
                <a:latin typeface="Times-Roman"/>
              </a:rPr>
              <a:t>appears to be the natural connective to use with </a:t>
            </a:r>
            <a:r>
              <a:rPr lang="en-US" sz="1800" b="0" i="0" u="none" strike="noStrike" baseline="0" dirty="0">
                <a:latin typeface="CMSY10"/>
              </a:rPr>
              <a:t>∀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50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084F-40C7-4B7C-92E3-25985748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63" y="177553"/>
            <a:ext cx="10962679" cy="6587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u="none" strike="noStrike" baseline="0" dirty="0">
                <a:latin typeface="Times-Bold"/>
              </a:rPr>
              <a:t>Existential quantification (</a:t>
            </a:r>
            <a:r>
              <a:rPr lang="en-IN" sz="2400" b="0" i="0" u="none" strike="noStrike" baseline="0" dirty="0">
                <a:latin typeface="CMSY10"/>
              </a:rPr>
              <a:t>∃</a:t>
            </a:r>
            <a:r>
              <a:rPr lang="en-IN" sz="2400" b="1" i="0" u="none" strike="noStrike" baseline="0" dirty="0">
                <a:latin typeface="Times-Bold"/>
              </a:rPr>
              <a:t>)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Universal quantification makes statements about every object. </a:t>
            </a:r>
          </a:p>
          <a:p>
            <a:pPr algn="l"/>
            <a:r>
              <a:rPr lang="en-US" sz="2400" dirty="0">
                <a:latin typeface="Times-Roman"/>
              </a:rPr>
              <a:t>Existential quantifier </a:t>
            </a:r>
            <a:r>
              <a:rPr lang="en-US" sz="2400" b="0" i="0" u="none" strike="noStrike" baseline="0" dirty="0">
                <a:latin typeface="Times-Roman"/>
              </a:rPr>
              <a:t>makes a statement about </a:t>
            </a:r>
            <a:r>
              <a:rPr lang="en-US" sz="2400" b="0" i="1" u="none" strike="noStrike" baseline="0" dirty="0">
                <a:latin typeface="Times-Italic"/>
              </a:rPr>
              <a:t>some </a:t>
            </a:r>
            <a:r>
              <a:rPr lang="en-US" sz="2400" b="0" i="0" u="none" strike="noStrike" baseline="0" dirty="0">
                <a:latin typeface="Times-Roman"/>
              </a:rPr>
              <a:t>object in the universe without naming it</a:t>
            </a:r>
          </a:p>
          <a:p>
            <a:pPr algn="l"/>
            <a:r>
              <a:rPr lang="en-US" sz="2400" dirty="0">
                <a:latin typeface="Times-Roman"/>
              </a:rPr>
              <a:t>F</a:t>
            </a:r>
            <a:r>
              <a:rPr lang="en-US" sz="2400" b="0" i="0" u="none" strike="noStrike" baseline="0" dirty="0">
                <a:latin typeface="Times-Roman"/>
              </a:rPr>
              <a:t>or example, King John has a crown on his head, we write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∃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TI10"/>
              </a:rPr>
              <a:t>Crown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 err="1">
                <a:latin typeface="CMTI10"/>
              </a:rPr>
              <a:t>OnHead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x, </a:t>
            </a:r>
            <a:r>
              <a:rPr lang="en-US" sz="2400" b="0" i="0" u="none" strike="noStrike" baseline="0" dirty="0">
                <a:latin typeface="CMTI10"/>
              </a:rPr>
              <a:t>John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MI1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∃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Times-Roman"/>
              </a:rPr>
              <a:t>is pronounced “There exists an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Times-Roman"/>
              </a:rPr>
              <a:t>such that </a:t>
            </a:r>
            <a:r>
              <a:rPr lang="en-US" sz="2400" b="0" i="0" u="none" strike="noStrike" baseline="0" dirty="0">
                <a:latin typeface="CMMI10"/>
              </a:rPr>
              <a:t>. . .</a:t>
            </a:r>
            <a:r>
              <a:rPr lang="en-US" sz="2400" b="0" i="0" u="none" strike="noStrike" baseline="0" dirty="0">
                <a:latin typeface="Times-Roman"/>
              </a:rPr>
              <a:t>” or “For some </a:t>
            </a:r>
            <a:r>
              <a:rPr lang="en-US" sz="2400" b="0" i="0" u="none" strike="noStrike" baseline="0" dirty="0">
                <a:latin typeface="CMMI10"/>
              </a:rPr>
              <a:t>x . . .</a:t>
            </a:r>
            <a:r>
              <a:rPr lang="en-US" sz="2400" b="0" i="0" u="none" strike="noStrike" baseline="0" dirty="0">
                <a:latin typeface="Times-Roman"/>
              </a:rPr>
              <a:t>”.</a:t>
            </a:r>
          </a:p>
          <a:p>
            <a:pPr algn="l"/>
            <a:r>
              <a:rPr lang="en-US" sz="2400" dirty="0">
                <a:latin typeface="Times-Roman"/>
              </a:rPr>
              <a:t>T</a:t>
            </a:r>
            <a:r>
              <a:rPr lang="en-US" sz="2400" b="0" i="0" u="none" strike="noStrike" baseline="0" dirty="0">
                <a:latin typeface="Times-Roman"/>
              </a:rPr>
              <a:t>he sentence </a:t>
            </a:r>
            <a:r>
              <a:rPr lang="en-US" sz="2400" b="0" i="0" u="none" strike="noStrike" baseline="0" dirty="0">
                <a:latin typeface="CMSY10"/>
              </a:rPr>
              <a:t>∃</a:t>
            </a:r>
            <a:r>
              <a:rPr lang="en-US" sz="2400" b="0" i="0" u="none" strike="noStrike" baseline="0" dirty="0">
                <a:latin typeface="CMMI10"/>
              </a:rPr>
              <a:t>x P </a:t>
            </a:r>
            <a:r>
              <a:rPr lang="en-US" sz="2400" b="0" i="0" u="none" strike="noStrike" baseline="0" dirty="0">
                <a:latin typeface="Times-Roman"/>
              </a:rPr>
              <a:t>says that </a:t>
            </a:r>
            <a:r>
              <a:rPr lang="en-US" sz="2400" b="0" i="0" u="none" strike="noStrike" baseline="0" dirty="0">
                <a:latin typeface="CMMI10"/>
              </a:rPr>
              <a:t>P </a:t>
            </a:r>
            <a:r>
              <a:rPr lang="en-US" sz="2400" b="0" i="0" u="none" strike="noStrike" baseline="0" dirty="0">
                <a:latin typeface="Times-Roman"/>
              </a:rPr>
              <a:t>is true for at least one object </a:t>
            </a:r>
            <a:r>
              <a:rPr lang="en-US" sz="2400" b="0" i="0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CMSY10"/>
              </a:rPr>
              <a:t>∃</a:t>
            </a:r>
            <a:r>
              <a:rPr lang="en-US" sz="2400" b="0" i="0" u="none" strike="noStrike" baseline="0" dirty="0">
                <a:latin typeface="CMMI10"/>
              </a:rPr>
              <a:t>x P </a:t>
            </a:r>
            <a:r>
              <a:rPr lang="en-US" sz="2400" b="0" i="0" u="none" strike="noStrike" baseline="0" dirty="0">
                <a:latin typeface="Times-Roman"/>
              </a:rPr>
              <a:t>is true in a given model if </a:t>
            </a:r>
            <a:r>
              <a:rPr lang="en-US" sz="2400" b="0" i="0" u="none" strike="noStrike" baseline="0" dirty="0">
                <a:latin typeface="CMMI10"/>
              </a:rPr>
              <a:t>P </a:t>
            </a:r>
            <a:r>
              <a:rPr lang="en-US" sz="2400" b="0" i="0" u="none" strike="noStrike" baseline="0" dirty="0">
                <a:latin typeface="Times-Roman"/>
              </a:rPr>
              <a:t>is true in </a:t>
            </a:r>
            <a:r>
              <a:rPr lang="en-US" sz="2400" b="0" i="1" u="none" strike="noStrike" baseline="0" dirty="0">
                <a:latin typeface="Times-Italic"/>
              </a:rPr>
              <a:t>at least one </a:t>
            </a:r>
            <a:r>
              <a:rPr lang="en-US" sz="2400" b="0" i="0" u="none" strike="noStrike" baseline="0" dirty="0">
                <a:latin typeface="Times-Roman"/>
              </a:rPr>
              <a:t>extended interpretation that assigns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Times-Roman"/>
              </a:rPr>
              <a:t>to a domain element. </a:t>
            </a:r>
          </a:p>
        </p:txBody>
      </p:sp>
    </p:spTree>
    <p:extLst>
      <p:ext uri="{BB962C8B-B14F-4D97-AF65-F5344CB8AC3E}">
        <p14:creationId xmlns:p14="http://schemas.microsoft.com/office/powerpoint/2010/main" val="85615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084F-40C7-4B7C-92E3-25985748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63" y="177553"/>
            <a:ext cx="10962679" cy="65872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Times-Roman"/>
              </a:rPr>
              <a:t>That is, at least one of the following is true: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Richard the Lionheart is a crown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Times-Roman"/>
              </a:rPr>
              <a:t>Richard the Lionheart is on John’s head;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King John is a crown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Times-Roman"/>
              </a:rPr>
              <a:t>King John is on John’s head;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Richard’s left leg is a crown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Times-Roman"/>
              </a:rPr>
              <a:t>Richard’s left leg is on John’s head;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John’s left leg is a crown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Times-Roman"/>
              </a:rPr>
              <a:t>John’s left leg is on John’s head;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crown is a crown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Times-Roman"/>
              </a:rPr>
              <a:t>the crown is on John’s head.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Times-Roman"/>
              </a:rPr>
              <a:t>is the natural connective to use with </a:t>
            </a:r>
            <a:r>
              <a:rPr lang="en-US" sz="2400" b="0" i="0" u="none" strike="noStrike" baseline="0" dirty="0">
                <a:latin typeface="CMSY10"/>
              </a:rPr>
              <a:t>∃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450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1B86-C654-4D03-AB43-E2A7C5D0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29" y="106532"/>
            <a:ext cx="10900535" cy="675146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Sentences (Assertions) are added to a knowledge base using TELL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For example, we can assert that John is a king. Richard is a person, and all kings are persons:</a:t>
            </a:r>
          </a:p>
          <a:p>
            <a:pPr algn="l"/>
            <a:r>
              <a:rPr lang="en-IN" sz="2400" b="0" i="0" u="none" strike="noStrike" baseline="0" dirty="0">
                <a:latin typeface="Times-Roman"/>
              </a:rPr>
              <a:t>TELL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KB</a:t>
            </a:r>
            <a:r>
              <a:rPr lang="en-IN" sz="2400" b="0" i="0" u="none" strike="noStrike" baseline="0" dirty="0">
                <a:latin typeface="CMMI10"/>
              </a:rPr>
              <a:t>, </a:t>
            </a:r>
            <a:r>
              <a:rPr lang="en-IN" sz="2400" b="0" i="0" u="none" strike="noStrike" baseline="0" dirty="0">
                <a:latin typeface="CMTI10"/>
              </a:rPr>
              <a:t>King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John</a:t>
            </a:r>
            <a:r>
              <a:rPr lang="en-IN" sz="2400" b="0" i="0" u="none" strike="noStrike" baseline="0" dirty="0">
                <a:latin typeface="CMR10"/>
              </a:rPr>
              <a:t>)) </a:t>
            </a:r>
            <a:r>
              <a:rPr lang="en-IN" sz="2400" b="0" i="0" u="none" strike="noStrike" baseline="0" dirty="0">
                <a:latin typeface="CMMI10"/>
              </a:rPr>
              <a:t>.</a:t>
            </a:r>
          </a:p>
          <a:p>
            <a:pPr algn="l"/>
            <a:r>
              <a:rPr lang="en-IN" sz="2400" b="0" i="0" u="none" strike="noStrike" baseline="0" dirty="0">
                <a:latin typeface="Times-Roman"/>
              </a:rPr>
              <a:t>TELL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KB</a:t>
            </a:r>
            <a:r>
              <a:rPr lang="en-IN" sz="2400" b="0" i="0" u="none" strike="noStrike" baseline="0" dirty="0">
                <a:latin typeface="CMMI10"/>
              </a:rPr>
              <a:t>, </a:t>
            </a:r>
            <a:r>
              <a:rPr lang="en-IN" sz="2400" b="0" i="0" u="none" strike="noStrike" baseline="0" dirty="0">
                <a:latin typeface="CMTI10"/>
              </a:rPr>
              <a:t>Person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Richard</a:t>
            </a:r>
            <a:r>
              <a:rPr lang="en-IN" sz="2400" b="0" i="0" u="none" strike="noStrike" baseline="0" dirty="0">
                <a:latin typeface="CMR10"/>
              </a:rPr>
              <a:t>)) </a:t>
            </a:r>
            <a:r>
              <a:rPr lang="en-IN" sz="2400" b="0" i="0" u="none" strike="noStrike" baseline="0" dirty="0">
                <a:latin typeface="CMMI1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TELL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KB</a:t>
            </a:r>
            <a:r>
              <a:rPr lang="en-US" sz="2400" b="0" i="0" u="none" strike="noStrike" baseline="0" dirty="0">
                <a:latin typeface="CMMI10"/>
              </a:rPr>
              <a:t>, </a:t>
            </a:r>
            <a:r>
              <a:rPr lang="en-US" sz="2400" b="0" i="0" u="none" strike="noStrike" baseline="0" dirty="0">
                <a:latin typeface="CMSY10"/>
              </a:rPr>
              <a:t>∀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TI10"/>
              </a:rPr>
              <a:t>King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⇒ </a:t>
            </a:r>
            <a:r>
              <a:rPr lang="en-US" sz="2400" b="0" i="0" u="none" strike="noStrike" baseline="0" dirty="0">
                <a:latin typeface="CMTI10"/>
              </a:rPr>
              <a:t>Person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CMR10"/>
              </a:rPr>
              <a:t>)) </a:t>
            </a:r>
            <a:r>
              <a:rPr lang="en-US" sz="2400" b="0" i="0" u="none" strike="noStrike" baseline="0" dirty="0">
                <a:latin typeface="CMMI1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We can ask questions of the knowledge base using ASK.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For example, we can ask whether John is king</a:t>
            </a:r>
          </a:p>
          <a:p>
            <a:pPr algn="l"/>
            <a:r>
              <a:rPr lang="en-IN" sz="2400" b="0" i="0" u="none" strike="noStrike" baseline="0" dirty="0">
                <a:latin typeface="Times-Roman"/>
              </a:rPr>
              <a:t>ASK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KB</a:t>
            </a:r>
            <a:r>
              <a:rPr lang="en-IN" sz="2400" b="0" i="0" u="none" strike="noStrike" baseline="0" dirty="0">
                <a:latin typeface="CMMI10"/>
              </a:rPr>
              <a:t>, </a:t>
            </a:r>
            <a:r>
              <a:rPr lang="en-IN" sz="2400" b="0" i="0" u="none" strike="noStrike" baseline="0" dirty="0">
                <a:latin typeface="CMTI10"/>
              </a:rPr>
              <a:t>King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John</a:t>
            </a:r>
            <a:r>
              <a:rPr lang="en-IN" sz="2400" b="0" i="0" u="none" strike="noStrike" baseline="0" dirty="0">
                <a:latin typeface="CMR10"/>
              </a:rPr>
              <a:t>))</a:t>
            </a:r>
          </a:p>
          <a:p>
            <a:pPr algn="l"/>
            <a:r>
              <a:rPr lang="en-IN" sz="2400" dirty="0">
                <a:latin typeface="CMR10"/>
              </a:rPr>
              <a:t>Will return True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291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4181-FA49-4980-AB60-6FF11FBB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41" y="142043"/>
            <a:ext cx="10998190" cy="6480699"/>
          </a:xfrm>
        </p:spPr>
        <p:txBody>
          <a:bodyPr/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latin typeface="Times-Bold"/>
              </a:rPr>
              <a:t>Connections between </a:t>
            </a:r>
            <a:r>
              <a:rPr lang="en-IN" sz="1800" b="0" i="0" u="none" strike="noStrike" baseline="0" dirty="0">
                <a:latin typeface="CMSY10"/>
              </a:rPr>
              <a:t>∀ </a:t>
            </a:r>
            <a:r>
              <a:rPr lang="en-IN" sz="1800" b="1" i="0" u="none" strike="noStrike" baseline="0" dirty="0">
                <a:latin typeface="Times-Bold"/>
              </a:rPr>
              <a:t>and </a:t>
            </a:r>
            <a:r>
              <a:rPr lang="en-IN" sz="1800" b="0" i="0" u="none" strike="noStrike" baseline="0" dirty="0">
                <a:latin typeface="CMSY10"/>
              </a:rPr>
              <a:t>∃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Example: Everyone dislikes parsnips is the same as asserting there does not exist someone who likes them, and vice versa: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∀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SY10"/>
              </a:rPr>
              <a:t>￢</a:t>
            </a:r>
            <a:r>
              <a:rPr lang="en-US" sz="2400" b="0" i="0" u="none" strike="noStrike" baseline="0" dirty="0">
                <a:latin typeface="CMTI10"/>
              </a:rPr>
              <a:t>Likes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x, </a:t>
            </a:r>
            <a:r>
              <a:rPr lang="en-US" sz="2400" b="0" i="0" u="none" strike="noStrike" baseline="0" dirty="0">
                <a:latin typeface="CMTI10"/>
              </a:rPr>
              <a:t>Parsnips 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Times-Roman"/>
              </a:rPr>
              <a:t>is equivalent to </a:t>
            </a:r>
            <a:r>
              <a:rPr lang="en-US" sz="2400" b="0" i="0" u="none" strike="noStrike" baseline="0" dirty="0">
                <a:latin typeface="CMSY10"/>
              </a:rPr>
              <a:t>￢∃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TI10"/>
              </a:rPr>
              <a:t>Likes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x, </a:t>
            </a:r>
            <a:r>
              <a:rPr lang="en-US" sz="2400" b="0" i="0" u="none" strike="noStrike" baseline="0" dirty="0">
                <a:latin typeface="CMTI10"/>
              </a:rPr>
              <a:t>Parsnips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MI1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“Everyone likes ice cream” means that there is no one who does </a:t>
            </a:r>
            <a:r>
              <a:rPr lang="en-IN" sz="2400" b="0" i="0" u="none" strike="noStrike" baseline="0" dirty="0">
                <a:latin typeface="Times-Roman"/>
              </a:rPr>
              <a:t>not like ice cream: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∀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TI10"/>
              </a:rPr>
              <a:t>Likes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x, </a:t>
            </a:r>
            <a:r>
              <a:rPr lang="en-US" sz="2400" b="0" i="0" u="none" strike="noStrike" baseline="0" dirty="0" err="1">
                <a:latin typeface="CMTI10"/>
              </a:rPr>
              <a:t>IceCream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Times-Roman"/>
              </a:rPr>
              <a:t>is equivalent to </a:t>
            </a:r>
            <a:r>
              <a:rPr lang="en-US" sz="2400" b="0" i="0" u="none" strike="noStrike" baseline="0" dirty="0">
                <a:latin typeface="CMSY10"/>
              </a:rPr>
              <a:t>￢∃ </a:t>
            </a:r>
            <a:r>
              <a:rPr lang="en-US" sz="2400" b="0" i="0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SY10"/>
              </a:rPr>
              <a:t>￢</a:t>
            </a:r>
            <a:r>
              <a:rPr lang="en-US" sz="2400" b="0" i="0" u="none" strike="noStrike" baseline="0" dirty="0">
                <a:latin typeface="CMTI10"/>
              </a:rPr>
              <a:t>Likes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x, </a:t>
            </a:r>
            <a:r>
              <a:rPr lang="en-US" sz="2400" b="0" i="0" u="none" strike="noStrike" baseline="0" dirty="0" err="1">
                <a:latin typeface="CMTI10"/>
              </a:rPr>
              <a:t>IceCream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MI10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De Morgan rules for quantified and unquantified sentences are as follows:</a:t>
            </a:r>
          </a:p>
          <a:p>
            <a:pPr algn="l"/>
            <a:r>
              <a:rPr lang="en-IN" sz="2400" b="0" i="0" u="none" strike="noStrike" baseline="0" dirty="0">
                <a:latin typeface="CMSY10"/>
              </a:rPr>
              <a:t>∀ </a:t>
            </a:r>
            <a:r>
              <a:rPr lang="en-IN" sz="2400" b="0" i="0" u="none" strike="noStrike" baseline="0" dirty="0">
                <a:latin typeface="CMMI10"/>
              </a:rPr>
              <a:t>x </a:t>
            </a:r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MI10"/>
              </a:rPr>
              <a:t>P </a:t>
            </a:r>
            <a:r>
              <a:rPr lang="en-IN" sz="2400" b="0" i="0" u="none" strike="noStrike" baseline="0" dirty="0">
                <a:latin typeface="CMSY10"/>
              </a:rPr>
              <a:t>≡ ￢∃</a:t>
            </a:r>
            <a:r>
              <a:rPr lang="en-IN" sz="2400" b="0" i="0" u="none" strike="noStrike" baseline="0" dirty="0">
                <a:latin typeface="CMMI10"/>
              </a:rPr>
              <a:t>x P                                </a:t>
            </a:r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P </a:t>
            </a:r>
            <a:r>
              <a:rPr lang="en-IN" sz="2400" b="0" i="0" u="none" strike="noStrike" baseline="0" dirty="0">
                <a:latin typeface="CMSY10"/>
              </a:rPr>
              <a:t>∨ </a:t>
            </a:r>
            <a:r>
              <a:rPr lang="en-IN" sz="2400" b="0" i="0" u="none" strike="noStrike" baseline="0" dirty="0">
                <a:latin typeface="CMMI10"/>
              </a:rPr>
              <a:t>Q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≡ ￢</a:t>
            </a:r>
            <a:r>
              <a:rPr lang="en-IN" sz="2400" b="0" i="0" u="none" strike="noStrike" baseline="0" dirty="0">
                <a:latin typeface="CMMI10"/>
              </a:rPr>
              <a:t>P </a:t>
            </a:r>
            <a:r>
              <a:rPr lang="en-IN" sz="2400" b="0" i="0" u="none" strike="noStrike" baseline="0" dirty="0">
                <a:latin typeface="CMSY10"/>
              </a:rPr>
              <a:t>∧￢</a:t>
            </a:r>
            <a:r>
              <a:rPr lang="en-IN" sz="2400" b="0" i="0" u="none" strike="noStrike" baseline="0" dirty="0">
                <a:latin typeface="CMMI10"/>
              </a:rPr>
              <a:t>Q</a:t>
            </a:r>
          </a:p>
          <a:p>
            <a:pPr algn="l"/>
            <a:r>
              <a:rPr lang="en-IN" sz="2400" b="0" i="0" u="none" strike="noStrike" baseline="0" dirty="0">
                <a:latin typeface="CMSY10"/>
              </a:rPr>
              <a:t>￢∀</a:t>
            </a:r>
            <a:r>
              <a:rPr lang="en-IN" sz="2400" b="0" i="0" u="none" strike="noStrike" baseline="0" dirty="0">
                <a:latin typeface="CMMI10"/>
              </a:rPr>
              <a:t>x P </a:t>
            </a:r>
            <a:r>
              <a:rPr lang="en-IN" sz="2400" b="0" i="0" u="none" strike="noStrike" baseline="0" dirty="0">
                <a:latin typeface="CMSY10"/>
              </a:rPr>
              <a:t>≡ ∃</a:t>
            </a:r>
            <a:r>
              <a:rPr lang="en-IN" sz="2400" b="0" i="0" u="none" strike="noStrike" baseline="0" dirty="0">
                <a:latin typeface="CMMI10"/>
              </a:rPr>
              <a:t>x </a:t>
            </a:r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MI10"/>
              </a:rPr>
              <a:t>P                                 </a:t>
            </a:r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MI10"/>
              </a:rPr>
              <a:t>P 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MI10"/>
              </a:rPr>
              <a:t>Q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≡ ￢</a:t>
            </a:r>
            <a:r>
              <a:rPr lang="en-IN" sz="2400" b="0" i="0" u="none" strike="noStrike" baseline="0" dirty="0">
                <a:latin typeface="CMMI10"/>
              </a:rPr>
              <a:t>P </a:t>
            </a:r>
            <a:r>
              <a:rPr lang="en-IN" sz="2400" b="0" i="0" u="none" strike="noStrike" baseline="0" dirty="0">
                <a:latin typeface="CMSY10"/>
              </a:rPr>
              <a:t>∨￢</a:t>
            </a:r>
            <a:r>
              <a:rPr lang="en-IN" sz="2400" b="0" i="0" u="none" strike="noStrike" baseline="0" dirty="0">
                <a:latin typeface="CMMI10"/>
              </a:rPr>
              <a:t>Q</a:t>
            </a:r>
          </a:p>
          <a:p>
            <a:pPr algn="l"/>
            <a:r>
              <a:rPr lang="en-IN" sz="2400" b="0" i="0" u="none" strike="noStrike" baseline="0" dirty="0">
                <a:latin typeface="CMSY10"/>
              </a:rPr>
              <a:t>∀</a:t>
            </a:r>
            <a:r>
              <a:rPr lang="en-IN" sz="2400" b="0" i="0" u="none" strike="noStrike" baseline="0" dirty="0">
                <a:latin typeface="CMMI10"/>
              </a:rPr>
              <a:t>x P </a:t>
            </a:r>
            <a:r>
              <a:rPr lang="en-IN" sz="2400" b="0" i="0" u="none" strike="noStrike" baseline="0" dirty="0">
                <a:latin typeface="CMSY10"/>
              </a:rPr>
              <a:t>≡ ￢∃</a:t>
            </a:r>
            <a:r>
              <a:rPr lang="en-IN" sz="2400" b="0" i="0" u="none" strike="noStrike" baseline="0" dirty="0">
                <a:latin typeface="CMMI10"/>
              </a:rPr>
              <a:t>x </a:t>
            </a:r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MI10"/>
              </a:rPr>
              <a:t>P                                      </a:t>
            </a:r>
            <a:r>
              <a:rPr lang="en-IN" sz="2400" b="0" i="0" u="none" strike="noStrike" baseline="0" dirty="0" err="1">
                <a:latin typeface="CMMI10"/>
              </a:rPr>
              <a:t>P</a:t>
            </a:r>
            <a:r>
              <a:rPr lang="en-IN" sz="2400" b="0" i="0" u="none" strike="noStrike" baseline="0" dirty="0">
                <a:latin typeface="CMSY10"/>
              </a:rPr>
              <a:t>∧ </a:t>
            </a:r>
            <a:r>
              <a:rPr lang="en-IN" sz="2400" b="0" i="0" u="none" strike="noStrike" baseline="0" dirty="0">
                <a:latin typeface="CMMI10"/>
              </a:rPr>
              <a:t>Q </a:t>
            </a:r>
            <a:r>
              <a:rPr lang="en-IN" sz="2400" b="0" i="0" u="none" strike="noStrike" baseline="0" dirty="0">
                <a:latin typeface="CMSY10"/>
              </a:rPr>
              <a:t>≡ ￢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MI10"/>
              </a:rPr>
              <a:t>P </a:t>
            </a:r>
            <a:r>
              <a:rPr lang="en-IN" sz="2400" b="0" i="0" u="none" strike="noStrike" baseline="0" dirty="0">
                <a:latin typeface="CMSY10"/>
              </a:rPr>
              <a:t>∨￢</a:t>
            </a:r>
            <a:r>
              <a:rPr lang="en-IN" sz="2400" b="0" i="0" u="none" strike="noStrike" baseline="0" dirty="0">
                <a:latin typeface="CMMI10"/>
              </a:rPr>
              <a:t>Q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algn="l"/>
            <a:r>
              <a:rPr lang="en-IN" sz="2400" b="0" i="0" u="none" strike="noStrike" baseline="0" dirty="0">
                <a:latin typeface="CMSY10"/>
              </a:rPr>
              <a:t>∃</a:t>
            </a:r>
            <a:r>
              <a:rPr lang="en-IN" sz="2400" b="0" i="0" u="none" strike="noStrike" baseline="0" dirty="0">
                <a:latin typeface="CMMI10"/>
              </a:rPr>
              <a:t>x P </a:t>
            </a:r>
            <a:r>
              <a:rPr lang="en-IN" sz="2400" b="0" i="0" u="none" strike="noStrike" baseline="0" dirty="0">
                <a:latin typeface="CMSY10"/>
              </a:rPr>
              <a:t>≡ ￢∀</a:t>
            </a:r>
            <a:r>
              <a:rPr lang="en-IN" sz="2400" b="0" i="0" u="none" strike="noStrike" baseline="0" dirty="0">
                <a:latin typeface="CMMI10"/>
              </a:rPr>
              <a:t>x </a:t>
            </a:r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MI10"/>
              </a:rPr>
              <a:t>P                                       </a:t>
            </a:r>
            <a:r>
              <a:rPr lang="en-IN" sz="2400" b="0" i="0" u="none" strike="noStrike" baseline="0" dirty="0" err="1">
                <a:latin typeface="CMMI10"/>
              </a:rPr>
              <a:t>P</a:t>
            </a:r>
            <a:r>
              <a:rPr lang="en-IN" sz="2400" b="0" i="0" u="none" strike="noStrike" baseline="0" dirty="0">
                <a:latin typeface="CMSY10"/>
              </a:rPr>
              <a:t>∨ </a:t>
            </a:r>
            <a:r>
              <a:rPr lang="en-IN" sz="2400" b="0" i="0" u="none" strike="noStrike" baseline="0" dirty="0">
                <a:latin typeface="CMMI10"/>
              </a:rPr>
              <a:t>Q </a:t>
            </a:r>
            <a:r>
              <a:rPr lang="en-IN" sz="2400" b="0" i="0" u="none" strike="noStrike" baseline="0" dirty="0">
                <a:latin typeface="CMSY10"/>
              </a:rPr>
              <a:t>≡ ￢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MI10"/>
              </a:rPr>
              <a:t>P </a:t>
            </a:r>
            <a:r>
              <a:rPr lang="en-IN" sz="2400" b="0" i="0" u="none" strike="noStrike" baseline="0" dirty="0">
                <a:latin typeface="CMSY10"/>
              </a:rPr>
              <a:t>∧￢</a:t>
            </a:r>
            <a:r>
              <a:rPr lang="en-IN" sz="2400" b="0" i="0" u="none" strike="noStrike" baseline="0" dirty="0">
                <a:latin typeface="CMMI10"/>
              </a:rPr>
              <a:t>Q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MI10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736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9134-CB7D-4B30-B181-03C3AE685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41" y="44388"/>
            <a:ext cx="10838392" cy="655172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i="0" u="none" strike="noStrike" baseline="0" dirty="0">
                <a:latin typeface="Times-Bold"/>
              </a:rPr>
              <a:t>Equality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We can use the </a:t>
            </a:r>
            <a:r>
              <a:rPr lang="en-US" sz="2400" b="1" i="0" u="none" strike="noStrike" baseline="0" dirty="0">
                <a:latin typeface="Times-Bold"/>
              </a:rPr>
              <a:t>equality symbol </a:t>
            </a:r>
            <a:r>
              <a:rPr lang="en-US" sz="2400" b="0" i="0" u="none" strike="noStrike" baseline="0" dirty="0">
                <a:latin typeface="Times-Roman"/>
              </a:rPr>
              <a:t>to signify that two terms refer to the same object.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 For example:</a:t>
            </a:r>
          </a:p>
          <a:p>
            <a:pPr lvl="1"/>
            <a:r>
              <a:rPr lang="en-IN" sz="2200" b="0" i="0" u="none" strike="noStrike" baseline="0" dirty="0">
                <a:latin typeface="CMTI10"/>
              </a:rPr>
              <a:t>Father </a:t>
            </a:r>
            <a:r>
              <a:rPr lang="en-IN" sz="2200" b="0" i="0" u="none" strike="noStrike" baseline="0" dirty="0">
                <a:latin typeface="CMR10"/>
              </a:rPr>
              <a:t>(</a:t>
            </a:r>
            <a:r>
              <a:rPr lang="en-IN" sz="2200" b="0" i="0" u="none" strike="noStrike" baseline="0" dirty="0">
                <a:latin typeface="CMTI10"/>
              </a:rPr>
              <a:t>John</a:t>
            </a:r>
            <a:r>
              <a:rPr lang="en-IN" sz="2200" b="0" i="0" u="none" strike="noStrike" baseline="0" dirty="0">
                <a:latin typeface="CMR10"/>
              </a:rPr>
              <a:t>)=</a:t>
            </a:r>
            <a:r>
              <a:rPr lang="en-IN" sz="2200" b="0" i="0" u="none" strike="noStrike" baseline="0" dirty="0">
                <a:latin typeface="CMTI10"/>
              </a:rPr>
              <a:t>Henry </a:t>
            </a:r>
            <a:r>
              <a:rPr lang="en-US" sz="2200" b="0" i="0" u="none" strike="noStrike" baseline="0" dirty="0">
                <a:latin typeface="Times-Roman"/>
              </a:rPr>
              <a:t>says that the object referred to by </a:t>
            </a:r>
            <a:r>
              <a:rPr lang="en-US" sz="2200" b="0" i="0" u="none" strike="noStrike" baseline="0" dirty="0">
                <a:latin typeface="CMTI10"/>
              </a:rPr>
              <a:t>Father </a:t>
            </a:r>
            <a:r>
              <a:rPr lang="en-US" sz="2200" b="0" i="0" u="none" strike="noStrike" baseline="0" dirty="0">
                <a:latin typeface="CMR10"/>
              </a:rPr>
              <a:t>(</a:t>
            </a:r>
            <a:r>
              <a:rPr lang="en-US" sz="2200" b="0" i="0" u="none" strike="noStrike" baseline="0" dirty="0">
                <a:latin typeface="CMTI10"/>
              </a:rPr>
              <a:t>John</a:t>
            </a:r>
            <a:r>
              <a:rPr lang="en-US" sz="2200" b="0" i="0" u="none" strike="noStrike" baseline="0" dirty="0">
                <a:latin typeface="CMR10"/>
              </a:rPr>
              <a:t>) </a:t>
            </a:r>
            <a:r>
              <a:rPr lang="en-US" sz="2200" b="0" i="0" u="none" strike="noStrike" baseline="0" dirty="0">
                <a:latin typeface="Times-Roman"/>
              </a:rPr>
              <a:t>and the 	object referred to by </a:t>
            </a:r>
            <a:r>
              <a:rPr lang="en-US" sz="2200" b="0" i="0" u="none" strike="noStrike" baseline="0" dirty="0">
                <a:latin typeface="CMTI10"/>
              </a:rPr>
              <a:t>Henry </a:t>
            </a:r>
            <a:r>
              <a:rPr lang="en-US" sz="2200" b="0" i="0" u="none" strike="noStrike" baseline="0" dirty="0">
                <a:latin typeface="Times-Roman"/>
              </a:rPr>
              <a:t>are the</a:t>
            </a:r>
            <a:r>
              <a:rPr lang="en-IN" sz="2200" b="0" i="0" u="none" strike="noStrike" baseline="0" dirty="0">
                <a:latin typeface="Times-Roman"/>
              </a:rPr>
              <a:t>  same.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It can also be used with negation to insist that two terms are not the same object.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To say that Richard has at least two brothers, we would write</a:t>
            </a:r>
          </a:p>
          <a:p>
            <a:pPr algn="l"/>
            <a:r>
              <a:rPr lang="en-US" sz="2400" b="0" i="0" u="none" strike="noStrike" baseline="0" dirty="0">
                <a:latin typeface="CMSY10"/>
              </a:rPr>
              <a:t>∃ </a:t>
            </a:r>
            <a:r>
              <a:rPr lang="en-US" sz="2400" b="0" i="0" u="none" strike="noStrike" baseline="0" dirty="0">
                <a:latin typeface="CMMI10"/>
              </a:rPr>
              <a:t>x, y </a:t>
            </a:r>
            <a:r>
              <a:rPr lang="en-US" sz="2400" b="0" i="0" u="none" strike="noStrike" baseline="0" dirty="0">
                <a:latin typeface="CMTI10"/>
              </a:rPr>
              <a:t>Brother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MI10"/>
              </a:rPr>
              <a:t>x,</a:t>
            </a:r>
            <a:r>
              <a:rPr lang="en-US" sz="2400" b="0" i="0" u="none" strike="noStrike" baseline="0" dirty="0" err="1">
                <a:latin typeface="CMTI10"/>
              </a:rPr>
              <a:t>Richard</a:t>
            </a:r>
            <a:r>
              <a:rPr lang="en-US" sz="2400" b="0" i="0" u="none" strike="noStrike" baseline="0" dirty="0">
                <a:latin typeface="CMTI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CMTI10"/>
              </a:rPr>
              <a:t>Brother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MI10"/>
              </a:rPr>
              <a:t>y,</a:t>
            </a:r>
            <a:r>
              <a:rPr lang="en-US" sz="2400" b="0" i="0" u="none" strike="noStrike" baseline="0" dirty="0" err="1">
                <a:latin typeface="CMTI10"/>
              </a:rPr>
              <a:t>Richard</a:t>
            </a:r>
            <a:r>
              <a:rPr lang="en-US" sz="2400" b="0" i="0" u="none" strike="noStrike" baseline="0" dirty="0">
                <a:latin typeface="CMTI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∧￢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MI10"/>
              </a:rPr>
              <a:t>x</a:t>
            </a:r>
            <a:r>
              <a:rPr lang="en-US" sz="2400" b="0" i="0" u="none" strike="noStrike" baseline="0" dirty="0">
                <a:latin typeface="CMR10"/>
              </a:rPr>
              <a:t>=</a:t>
            </a:r>
            <a:r>
              <a:rPr lang="en-US" sz="2400" b="0" i="0" u="none" strike="noStrike" baseline="0" dirty="0">
                <a:latin typeface="CMMI10"/>
              </a:rPr>
              <a:t>y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MI10"/>
              </a:rPr>
              <a:t>.</a:t>
            </a:r>
          </a:p>
          <a:p>
            <a:pPr algn="l"/>
            <a:r>
              <a:rPr lang="en-IN" sz="2400" b="0" i="0" u="none" strike="noStrike" baseline="0" dirty="0">
                <a:latin typeface="Times-Roman"/>
              </a:rPr>
              <a:t>The sentence </a:t>
            </a:r>
            <a:r>
              <a:rPr lang="en-US" sz="2400" b="0" i="0" u="none" strike="noStrike" baseline="0" dirty="0">
                <a:latin typeface="CMSY10"/>
              </a:rPr>
              <a:t>∃ </a:t>
            </a:r>
            <a:r>
              <a:rPr lang="en-US" sz="2400" b="0" i="0" u="none" strike="noStrike" baseline="0" dirty="0">
                <a:latin typeface="CMMI10"/>
              </a:rPr>
              <a:t>x, y </a:t>
            </a:r>
            <a:r>
              <a:rPr lang="en-US" sz="2400" b="0" i="0" u="none" strike="noStrike" baseline="0" dirty="0">
                <a:latin typeface="CMTI10"/>
              </a:rPr>
              <a:t>Brother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MI10"/>
              </a:rPr>
              <a:t>x,</a:t>
            </a:r>
            <a:r>
              <a:rPr lang="en-US" sz="2400" b="0" i="0" u="none" strike="noStrike" baseline="0" dirty="0" err="1">
                <a:latin typeface="CMTI10"/>
              </a:rPr>
              <a:t>Richard</a:t>
            </a:r>
            <a:r>
              <a:rPr lang="en-US" sz="2400" b="0" i="0" u="none" strike="noStrike" baseline="0" dirty="0">
                <a:latin typeface="CMTI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CMTI10"/>
              </a:rPr>
              <a:t>Brother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MI10"/>
              </a:rPr>
              <a:t>y,</a:t>
            </a:r>
            <a:r>
              <a:rPr lang="en-US" sz="2400" b="0" i="0" u="none" strike="noStrike" baseline="0" dirty="0" err="1">
                <a:latin typeface="CMTI10"/>
              </a:rPr>
              <a:t>Richard</a:t>
            </a:r>
            <a:r>
              <a:rPr lang="en-US" sz="2400" b="0" i="0" u="none" strike="noStrike" baseline="0" dirty="0">
                <a:latin typeface="CMTI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does not have any  meaning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93168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51190</TotalTime>
  <Words>960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Century Schoolbook</vt:lpstr>
      <vt:lpstr>CMMI10</vt:lpstr>
      <vt:lpstr>CMR10</vt:lpstr>
      <vt:lpstr>CMSY10</vt:lpstr>
      <vt:lpstr>CMTI10</vt:lpstr>
      <vt:lpstr>Helvetica-Narrow</vt:lpstr>
      <vt:lpstr>Times-Bold</vt:lpstr>
      <vt:lpstr>Times-Italic</vt:lpstr>
      <vt:lpstr>Times-Roman</vt:lpstr>
      <vt:lpstr>Wingdings 2</vt:lpstr>
      <vt:lpstr>View</vt:lpstr>
      <vt:lpstr>  Unit 3 Quantifiers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689</cp:revision>
  <dcterms:created xsi:type="dcterms:W3CDTF">2020-07-13T14:02:17Z</dcterms:created>
  <dcterms:modified xsi:type="dcterms:W3CDTF">2021-04-18T17:01:35Z</dcterms:modified>
</cp:coreProperties>
</file>