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style1.xml" ContentType="application/vnd.ms-office.chartstyle+xml"/>
  <Override PartName="/ppt/charts/colors1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5"/>
  </p:notesMasterIdLst>
  <p:sldIdLst>
    <p:sldId id="256" r:id="rId2"/>
    <p:sldId id="258" r:id="rId3"/>
    <p:sldId id="266" r:id="rId4"/>
    <p:sldId id="259" r:id="rId5"/>
    <p:sldId id="264" r:id="rId6"/>
    <p:sldId id="268" r:id="rId7"/>
    <p:sldId id="267" r:id="rId8"/>
    <p:sldId id="265" r:id="rId9"/>
    <p:sldId id="269" r:id="rId10"/>
    <p:sldId id="270" r:id="rId11"/>
    <p:sldId id="261" r:id="rId12"/>
    <p:sldId id="262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-821" y="-5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oleObject" Target="file:///C:\Users\Swathi\Desktop\New%20Microsoft%20Excel%20Workshee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CA"/>
              <a:t>Comparision</a:t>
            </a:r>
            <a:r>
              <a:rPr lang="en-CA" baseline="0"/>
              <a:t> of the 3 algorithms</a:t>
            </a:r>
            <a:endParaRPr lang="en-CA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Sheet1!$A$1</c:f>
              <c:strCache>
                <c:ptCount val="1"/>
                <c:pt idx="0">
                  <c:v>Brute Force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Sheet1!$A$2:$A$7</c:f>
              <c:numCache>
                <c:formatCode>General</c:formatCode>
                <c:ptCount val="6"/>
                <c:pt idx="0">
                  <c:v>14.09</c:v>
                </c:pt>
                <c:pt idx="1">
                  <c:v>37.840000000000003</c:v>
                </c:pt>
                <c:pt idx="2">
                  <c:v>12.87</c:v>
                </c:pt>
                <c:pt idx="3">
                  <c:v>3.35</c:v>
                </c:pt>
                <c:pt idx="4">
                  <c:v>1.0900000000000001</c:v>
                </c:pt>
                <c:pt idx="5">
                  <c:v>2.17</c:v>
                </c:pt>
              </c:numCache>
            </c:numRef>
          </c:val>
          <c:smooth val="0"/>
          <c:extLst xmlns:c16r2="http://schemas.microsoft.com/office/drawing/2015/06/chart">
            <c:ext xmlns:c15="http://schemas.microsoft.com/office/drawing/2012/chart" uri="{02D57815-91ED-43cb-92C2-25804820EDAC}">
              <c15:filteredCategoryTitle>
                <c15:cat>
                  <c:multiLvlStrRef>
                    <c:extLst>
                      <c:ext uri="{02D57815-91ED-43cb-92C2-25804820EDAC}">
                        <c15:formulaRef>
                          <c15:sqref>Sheet1!#REF!</c15:sqref>
                        </c15:formulaRef>
                      </c:ext>
                    </c:extLst>
                  </c:multiLvlStrRef>
                </c15:cat>
              </c15:filteredCategoryTitle>
            </c:ext>
            <c:ext xmlns:c16="http://schemas.microsoft.com/office/drawing/2014/chart" uri="{C3380CC4-5D6E-409C-BE32-E72D297353CC}">
              <c16:uniqueId val="{00000000-972F-489A-BD49-10A6AE55BA3D}"/>
            </c:ext>
          </c:extLst>
        </c:ser>
        <c:ser>
          <c:idx val="1"/>
          <c:order val="1"/>
          <c:tx>
            <c:strRef>
              <c:f>Sheet1!$B$1</c:f>
              <c:strCache>
                <c:ptCount val="1"/>
                <c:pt idx="0">
                  <c:v>Boyer Moore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Sheet1!$B$2:$B$7</c:f>
              <c:numCache>
                <c:formatCode>General</c:formatCode>
                <c:ptCount val="6"/>
                <c:pt idx="0">
                  <c:v>6.94</c:v>
                </c:pt>
                <c:pt idx="1">
                  <c:v>19.38</c:v>
                </c:pt>
                <c:pt idx="2">
                  <c:v>6.15</c:v>
                </c:pt>
                <c:pt idx="3">
                  <c:v>1.0900000000000001</c:v>
                </c:pt>
                <c:pt idx="4">
                  <c:v>0.31</c:v>
                </c:pt>
                <c:pt idx="5">
                  <c:v>0.62</c:v>
                </c:pt>
              </c:numCache>
            </c:numRef>
          </c:val>
          <c:smooth val="0"/>
          <c:extLst xmlns:c16r2="http://schemas.microsoft.com/office/drawing/2015/06/chart">
            <c:ext xmlns:c15="http://schemas.microsoft.com/office/drawing/2012/chart" uri="{02D57815-91ED-43cb-92C2-25804820EDAC}">
              <c15:filteredCategoryTitle>
                <c15:cat>
                  <c:multiLvlStrRef>
                    <c:extLst>
                      <c:ext uri="{02D57815-91ED-43cb-92C2-25804820EDAC}">
                        <c15:formulaRef>
                          <c15:sqref>Sheet1!#REF!</c15:sqref>
                        </c15:formulaRef>
                      </c:ext>
                    </c:extLst>
                  </c:multiLvlStrRef>
                </c15:cat>
              </c15:filteredCategoryTitle>
            </c:ext>
            <c:ext xmlns:c16="http://schemas.microsoft.com/office/drawing/2014/chart" uri="{C3380CC4-5D6E-409C-BE32-E72D297353CC}">
              <c16:uniqueId val="{00000001-972F-489A-BD49-10A6AE55BA3D}"/>
            </c:ext>
          </c:extLst>
        </c:ser>
        <c:ser>
          <c:idx val="2"/>
          <c:order val="2"/>
          <c:tx>
            <c:strRef>
              <c:f>Sheet1!$C$1</c:f>
              <c:strCache>
                <c:ptCount val="1"/>
                <c:pt idx="0">
                  <c:v>KMP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Sheet1!$C$2:$C$7</c:f>
              <c:numCache>
                <c:formatCode>General</c:formatCode>
                <c:ptCount val="6"/>
                <c:pt idx="0">
                  <c:v>10.78</c:v>
                </c:pt>
                <c:pt idx="1">
                  <c:v>22.68</c:v>
                </c:pt>
                <c:pt idx="2">
                  <c:v>3.63</c:v>
                </c:pt>
                <c:pt idx="3">
                  <c:v>1.23</c:v>
                </c:pt>
                <c:pt idx="4">
                  <c:v>0.16</c:v>
                </c:pt>
                <c:pt idx="5">
                  <c:v>0.63</c:v>
                </c:pt>
              </c:numCache>
            </c:numRef>
          </c:val>
          <c:smooth val="0"/>
          <c:extLst xmlns:c16r2="http://schemas.microsoft.com/office/drawing/2015/06/chart">
            <c:ext xmlns:c15="http://schemas.microsoft.com/office/drawing/2012/chart" uri="{02D57815-91ED-43cb-92C2-25804820EDAC}">
              <c15:filteredCategoryTitle>
                <c15:cat>
                  <c:multiLvlStrRef>
                    <c:extLst>
                      <c:ext uri="{02D57815-91ED-43cb-92C2-25804820EDAC}">
                        <c15:formulaRef>
                          <c15:sqref>Sheet1!#REF!</c15:sqref>
                        </c15:formulaRef>
                      </c:ext>
                    </c:extLst>
                  </c:multiLvlStrRef>
                </c15:cat>
              </c15:filteredCategoryTitle>
            </c:ext>
            <c:ext xmlns:c16="http://schemas.microsoft.com/office/drawing/2014/chart" uri="{C3380CC4-5D6E-409C-BE32-E72D297353CC}">
              <c16:uniqueId val="{00000002-972F-489A-BD49-10A6AE55BA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2768256"/>
        <c:axId val="200938560"/>
      </c:lineChart>
      <c:catAx>
        <c:axId val="132768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938560"/>
        <c:crosses val="autoZero"/>
        <c:auto val="1"/>
        <c:lblAlgn val="ctr"/>
        <c:lblOffset val="100"/>
        <c:noMultiLvlLbl val="0"/>
      </c:catAx>
      <c:valAx>
        <c:axId val="200938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7682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FF0406-F608-41C6-B6D4-76DAC9043D77}" type="datetimeFigureOut">
              <a:rPr lang="en-IN" smtClean="0"/>
              <a:t>03-12-2019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49D715-2269-4F6D-AEF7-869C6D3C24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5619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22C60-45FF-4223-97BC-954CECF22D14}" type="datetime1">
              <a:rPr lang="en-CA" smtClean="0"/>
              <a:t>2019-12-03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D91A1-FFF3-4591-932F-C5120CF7D0D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7275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A5C21-D43B-4BDF-8A48-64DA8701C5A3}" type="datetime1">
              <a:rPr lang="en-CA" smtClean="0"/>
              <a:t>2019-12-03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D91A1-FFF3-4591-932F-C5120CF7D0D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77762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AA6C5-22A4-4B0D-ABFE-04FB33B4A6E3}" type="datetime1">
              <a:rPr lang="en-CA" smtClean="0"/>
              <a:t>2019-12-03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D91A1-FFF3-4591-932F-C5120CF7D0D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434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65E2C-E35C-42C6-87C9-E26412560C70}" type="datetime1">
              <a:rPr lang="en-CA" smtClean="0"/>
              <a:t>2019-12-03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D91A1-FFF3-4591-932F-C5120CF7D0D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49973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72649-504D-4278-BC1D-67DF0486EA45}" type="datetime1">
              <a:rPr lang="en-CA" smtClean="0"/>
              <a:t>2019-12-03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D91A1-FFF3-4591-932F-C5120CF7D0D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26085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7E233-C1D6-494B-91BB-D0ECA46D38C4}" type="datetime1">
              <a:rPr lang="en-CA" smtClean="0"/>
              <a:t>2019-12-03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D91A1-FFF3-4591-932F-C5120CF7D0D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36617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03A7C-7C5A-4893-AAAB-AD57206EF312}" type="datetime1">
              <a:rPr lang="en-CA" smtClean="0"/>
              <a:t>2019-12-03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D91A1-FFF3-4591-932F-C5120CF7D0D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14817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CB34A-58CF-4915-896D-5A969ECDC7CC}" type="datetime1">
              <a:rPr lang="en-CA" smtClean="0"/>
              <a:t>2019-12-03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D91A1-FFF3-4591-932F-C5120CF7D0D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3223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FB293-8B36-4A68-A1FA-E7130FDA724B}" type="datetime1">
              <a:rPr lang="en-CA" smtClean="0"/>
              <a:t>2019-12-03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D91A1-FFF3-4591-932F-C5120CF7D0D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13183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DCC3A-2A40-464C-8E04-61361D4F7810}" type="datetime1">
              <a:rPr lang="en-CA" smtClean="0"/>
              <a:t>2019-12-03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7CD91A1-FFF3-4591-932F-C5120CF7D0D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5209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93EB1-F5F7-4E6C-BCA0-A057C9FC581E}" type="datetime1">
              <a:rPr lang="en-CA" smtClean="0"/>
              <a:t>2019-12-03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D91A1-FFF3-4591-932F-C5120CF7D0D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8827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412AC-12F8-4BE4-B4F8-E90082A393E5}" type="datetime1">
              <a:rPr lang="en-CA" smtClean="0"/>
              <a:t>2019-12-03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D91A1-FFF3-4591-932F-C5120CF7D0D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7658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8777D-D591-4179-A061-FA87476AB1C5}" type="datetime1">
              <a:rPr lang="en-CA" smtClean="0"/>
              <a:t>2019-12-03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D91A1-FFF3-4591-932F-C5120CF7D0D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7770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25E57-DF19-4FD4-97FE-8CEEEE57FCB8}" type="datetime1">
              <a:rPr lang="en-CA" smtClean="0"/>
              <a:t>2019-12-03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D91A1-FFF3-4591-932F-C5120CF7D0D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3232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4672D-F40E-4937-B675-073D7E0884E6}" type="datetime1">
              <a:rPr lang="en-CA" smtClean="0"/>
              <a:t>2019-12-03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D91A1-FFF3-4591-932F-C5120CF7D0D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6816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0909E-44BA-4A09-927F-BEE096EC3790}" type="datetime1">
              <a:rPr lang="en-CA" smtClean="0"/>
              <a:t>2019-12-03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D91A1-FFF3-4591-932F-C5120CF7D0D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8310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DC1DD-2782-46B0-AC92-FB5BD61B253E}" type="datetime1">
              <a:rPr lang="en-CA" smtClean="0"/>
              <a:t>2019-12-03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D91A1-FFF3-4591-932F-C5120CF7D0D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43011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1017CB9-727F-4404-99A1-29E1C43F2755}" type="datetime1">
              <a:rPr lang="en-CA" smtClean="0"/>
              <a:t>2019-12-03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7CD91A1-FFF3-4591-932F-C5120CF7D0D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3770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oyer%E2%80%93Moore_string-search_algorithm" TargetMode="External"/><Relationship Id="rId2" Type="http://schemas.openxmlformats.org/officeDocument/2006/relationships/hyperlink" Target="https://www.datamuse.com/api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geeksforgeeks.org/edit-distance-dp-5/" TargetMode="External"/><Relationship Id="rId4" Type="http://schemas.openxmlformats.org/officeDocument/2006/relationships/hyperlink" Target="https://feedback.techsmith.com/techsmith/topics/adding_url_links_to_camtasia_videos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45428" y="1148488"/>
            <a:ext cx="6291943" cy="1189763"/>
          </a:xfrm>
        </p:spPr>
        <p:txBody>
          <a:bodyPr/>
          <a:lstStyle/>
          <a:p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 Search Engine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29394" y="3602038"/>
            <a:ext cx="10324012" cy="472848"/>
          </a:xfrm>
        </p:spPr>
        <p:txBody>
          <a:bodyPr>
            <a:normAutofit/>
          </a:bodyPr>
          <a:lstStyle/>
          <a:p>
            <a:pPr algn="l"/>
            <a:r>
              <a:rPr lang="en-C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Instructor : 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</a:t>
            </a:r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Luis Rueda</a:t>
            </a:r>
            <a:r>
              <a:rPr lang="en-CA" dirty="0" smtClean="0"/>
              <a:t>		</a:t>
            </a:r>
            <a:endParaRPr lang="en-CA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480354"/>
              </p:ext>
            </p:extLst>
          </p:nvPr>
        </p:nvGraphicFramePr>
        <p:xfrm>
          <a:off x="7001690" y="4074886"/>
          <a:ext cx="4569098" cy="146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4549">
                  <a:extLst>
                    <a:ext uri="{9D8B030D-6E8A-4147-A177-3AD203B41FA5}">
                      <a16:colId xmlns:a16="http://schemas.microsoft.com/office/drawing/2014/main" xmlns="" val="2175557883"/>
                    </a:ext>
                  </a:extLst>
                </a:gridCol>
                <a:gridCol w="2284549">
                  <a:extLst>
                    <a:ext uri="{9D8B030D-6E8A-4147-A177-3AD203B41FA5}">
                      <a16:colId xmlns:a16="http://schemas.microsoft.com/office/drawing/2014/main" xmlns="" val="1184723707"/>
                    </a:ext>
                  </a:extLst>
                </a:gridCol>
              </a:tblGrid>
              <a:tr h="295729">
                <a:tc>
                  <a:txBody>
                    <a:bodyPr/>
                    <a:lstStyle/>
                    <a:p>
                      <a:r>
                        <a:rPr lang="en-CA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Adarsh</a:t>
                      </a:r>
                      <a:r>
                        <a:rPr lang="en-CA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Sai Gupta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</a:t>
                      </a:r>
                      <a:r>
                        <a:rPr lang="en-CA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105181433</a:t>
                      </a:r>
                      <a:endParaRPr lang="en-C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509377846"/>
                  </a:ext>
                </a:extLst>
              </a:tr>
              <a:tr h="2957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235814240"/>
                  </a:ext>
                </a:extLst>
              </a:tr>
              <a:tr h="295729">
                <a:tc>
                  <a:txBody>
                    <a:bodyPr/>
                    <a:lstStyle/>
                    <a:p>
                      <a:pPr algn="l"/>
                      <a:endParaRPr lang="en-C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751595337"/>
                  </a:ext>
                </a:extLst>
              </a:tr>
              <a:tr h="2957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92626637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D91A1-FFF3-4591-932F-C5120CF7D0DF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2271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6990" y="2491451"/>
            <a:ext cx="10018713" cy="1752599"/>
          </a:xfrm>
        </p:spPr>
        <p:txBody>
          <a:bodyPr>
            <a:normAutofit/>
          </a:bodyPr>
          <a:lstStyle/>
          <a:p>
            <a:r>
              <a:rPr lang="en-IN" sz="7200" b="1" dirty="0" smtClean="0"/>
              <a:t>DEMO</a:t>
            </a:r>
            <a:endParaRPr lang="en-IN" sz="7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D91A1-FFF3-4591-932F-C5120CF7D0DF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434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077686"/>
          </a:xfrm>
        </p:spPr>
        <p:txBody>
          <a:bodyPr/>
          <a:lstStyle/>
          <a:p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881051"/>
            <a:ext cx="10018713" cy="3910150"/>
          </a:xfrm>
        </p:spPr>
        <p:txBody>
          <a:bodyPr anchor="t"/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CA" dirty="0" smtClean="0"/>
              <a:t>Through our web search engine, user can retrieve optimal search results as it uses efficient algorithms.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CA" dirty="0"/>
              <a:t>By using the concepts that are explained in class, we not only developed a search engine but also we had a hands on experience on how to use these algorithms in real time application</a:t>
            </a:r>
            <a:r>
              <a:rPr lang="en-CA" dirty="0" smtClean="0"/>
              <a:t>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D91A1-FFF3-4591-932F-C5120CF7D0DF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230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53145"/>
            <a:ext cx="10018713" cy="1084216"/>
          </a:xfrm>
        </p:spPr>
        <p:txBody>
          <a:bodyPr/>
          <a:lstStyle/>
          <a:p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972491"/>
            <a:ext cx="10018713" cy="3818710"/>
          </a:xfrm>
        </p:spPr>
        <p:txBody>
          <a:bodyPr anchor="t">
            <a:normAutofit fontScale="92500" lnSpcReduction="20000"/>
          </a:bodyPr>
          <a:lstStyle/>
          <a:p>
            <a:r>
              <a:rPr lang="en-CA" dirty="0" smtClean="0"/>
              <a:t>Synonyms API</a:t>
            </a:r>
          </a:p>
          <a:p>
            <a:pPr marL="0" indent="0">
              <a:buNone/>
            </a:pPr>
            <a:r>
              <a:rPr lang="en-IN" dirty="0">
                <a:hlinkClick r:id="rId2"/>
              </a:rPr>
              <a:t>https://www.datamuse.com/api</a:t>
            </a:r>
            <a:r>
              <a:rPr lang="en-IN" dirty="0" smtClean="0">
                <a:hlinkClick r:id="rId2"/>
              </a:rPr>
              <a:t>/</a:t>
            </a:r>
            <a:endParaRPr lang="en-IN" dirty="0" smtClean="0"/>
          </a:p>
          <a:p>
            <a:r>
              <a:rPr lang="en-IN" dirty="0" smtClean="0"/>
              <a:t>Boyer Moore</a:t>
            </a:r>
          </a:p>
          <a:p>
            <a:pPr marL="0" indent="0">
              <a:buNone/>
            </a:pPr>
            <a:r>
              <a:rPr lang="en-IN" dirty="0">
                <a:hlinkClick r:id="rId3"/>
              </a:rPr>
              <a:t>https://</a:t>
            </a:r>
            <a:r>
              <a:rPr lang="en-IN" dirty="0" smtClean="0">
                <a:hlinkClick r:id="rId3"/>
              </a:rPr>
              <a:t>en.wikipedia.org/wiki/Boyer%E2%80%93Moore_string-search_algorithm</a:t>
            </a:r>
            <a:endParaRPr lang="en-IN" dirty="0" smtClean="0"/>
          </a:p>
          <a:p>
            <a:r>
              <a:rPr lang="en-IN" dirty="0" err="1" smtClean="0"/>
              <a:t>Camtasia</a:t>
            </a:r>
            <a:r>
              <a:rPr lang="en-IN" dirty="0" smtClean="0"/>
              <a:t> Tool</a:t>
            </a:r>
          </a:p>
          <a:p>
            <a:pPr marL="0" indent="0">
              <a:buNone/>
            </a:pPr>
            <a:r>
              <a:rPr lang="en-IN" dirty="0">
                <a:hlinkClick r:id="rId4"/>
              </a:rPr>
              <a:t>https://</a:t>
            </a:r>
            <a:r>
              <a:rPr lang="en-IN" dirty="0" smtClean="0">
                <a:hlinkClick r:id="rId4"/>
              </a:rPr>
              <a:t>feedback.techsmith.com/techsmith/topics/adding_url_links_to_camtasia_videos</a:t>
            </a:r>
            <a:endParaRPr lang="en-IN" dirty="0" smtClean="0"/>
          </a:p>
          <a:p>
            <a:r>
              <a:rPr lang="en-IN" dirty="0" smtClean="0"/>
              <a:t>Edit Distance Algorithm</a:t>
            </a:r>
          </a:p>
          <a:p>
            <a:pPr marL="0" indent="0">
              <a:buNone/>
            </a:pPr>
            <a:r>
              <a:rPr lang="en-IN" dirty="0">
                <a:hlinkClick r:id="rId5"/>
              </a:rPr>
              <a:t>https://www.geeksforgeeks.org/edit-distance-dp-5</a:t>
            </a:r>
            <a:r>
              <a:rPr lang="en-IN" dirty="0" smtClean="0">
                <a:hlinkClick r:id="rId5"/>
              </a:rPr>
              <a:t>/</a:t>
            </a: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D91A1-FFF3-4591-932F-C5120CF7D0DF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618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thank you images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143"/>
          <a:stretch/>
        </p:blipFill>
        <p:spPr bwMode="auto">
          <a:xfrm>
            <a:off x="3772027" y="1980506"/>
            <a:ext cx="5829174" cy="2317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D91A1-FFF3-4591-932F-C5120CF7D0DF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44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169126"/>
          </a:xfrm>
        </p:spPr>
        <p:txBody>
          <a:bodyPr/>
          <a:lstStyle/>
          <a:p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1224" y="2157548"/>
            <a:ext cx="3793085" cy="3124201"/>
          </a:xfrm>
        </p:spPr>
        <p:txBody>
          <a:bodyPr>
            <a:normAutofit fontScale="92500" lnSpcReduction="10000"/>
          </a:bodyPr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CA" dirty="0" smtClean="0"/>
              <a:t>Introduction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CA" dirty="0"/>
              <a:t>Block Diagram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CA" dirty="0"/>
              <a:t>Techniques used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CA" dirty="0"/>
              <a:t>Additional Features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CA" dirty="0"/>
              <a:t>Demo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CA" dirty="0"/>
              <a:t>Conclusion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CA" dirty="0" smtClean="0"/>
              <a:t>References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D91A1-FFF3-4591-932F-C5120CF7D0DF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30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025434"/>
          </a:xfrm>
        </p:spPr>
        <p:txBody>
          <a:bodyPr/>
          <a:lstStyle/>
          <a:p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7141" y="1144075"/>
            <a:ext cx="10018713" cy="3589790"/>
          </a:xfrm>
        </p:spPr>
        <p:txBody>
          <a:bodyPr>
            <a:normAutofit/>
          </a:bodyPr>
          <a:lstStyle/>
          <a:p>
            <a:pPr algn="just">
              <a:buClrTx/>
            </a:pPr>
            <a:r>
              <a:rPr lang="en-CA" dirty="0" smtClean="0"/>
              <a:t>A web search engine is a software designed to carry out web search in a systematic way for particular information specified in a textual web search query. </a:t>
            </a:r>
          </a:p>
          <a:p>
            <a:pPr algn="just">
              <a:buClrTx/>
            </a:pPr>
            <a:r>
              <a:rPr lang="en-CA" dirty="0" smtClean="0"/>
              <a:t>We have used several algorithms that are explained in the lectures for building our search engine.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9" t="2089" r="1797" b="2818"/>
          <a:stretch/>
        </p:blipFill>
        <p:spPr bwMode="auto">
          <a:xfrm>
            <a:off x="5995686" y="3599727"/>
            <a:ext cx="5625296" cy="2931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D91A1-FFF3-4591-932F-C5120CF7D0DF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97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/>
          <p:cNvCxnSpPr/>
          <p:nvPr/>
        </p:nvCxnSpPr>
        <p:spPr>
          <a:xfrm>
            <a:off x="5826033" y="2061381"/>
            <a:ext cx="0" cy="438558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3380" y="116932"/>
            <a:ext cx="3445329" cy="470897"/>
          </a:xfrm>
        </p:spPr>
        <p:txBody>
          <a:bodyPr>
            <a:normAutofit fontScale="90000"/>
          </a:bodyPr>
          <a:lstStyle/>
          <a:p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781401" y="1311865"/>
            <a:ext cx="14153" cy="438558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owchart: Process 8"/>
          <p:cNvSpPr/>
          <p:nvPr/>
        </p:nvSpPr>
        <p:spPr>
          <a:xfrm>
            <a:off x="3529148" y="1730078"/>
            <a:ext cx="4532812" cy="41801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/>
              <a:t>Implement spell check and retrieve synonyms</a:t>
            </a:r>
          </a:p>
        </p:txBody>
      </p:sp>
      <p:sp>
        <p:nvSpPr>
          <p:cNvPr id="11" name="Flowchart: Decision 10"/>
          <p:cNvSpPr/>
          <p:nvPr/>
        </p:nvSpPr>
        <p:spPr>
          <a:xfrm>
            <a:off x="4807130" y="2499939"/>
            <a:ext cx="2050869" cy="93433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Web </a:t>
            </a:r>
            <a:r>
              <a:rPr lang="en-CA" dirty="0" smtClean="0"/>
              <a:t>Crawler</a:t>
            </a:r>
            <a:endParaRPr lang="en-CA" dirty="0"/>
          </a:p>
        </p:txBody>
      </p:sp>
      <p:cxnSp>
        <p:nvCxnSpPr>
          <p:cNvPr id="12" name="Straight Arrow Connector 11"/>
          <p:cNvCxnSpPr>
            <a:endCxn id="26" idx="0"/>
          </p:cNvCxnSpPr>
          <p:nvPr/>
        </p:nvCxnSpPr>
        <p:spPr>
          <a:xfrm>
            <a:off x="5819500" y="4100497"/>
            <a:ext cx="0" cy="513246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26" idx="3"/>
          </p:cNvCxnSpPr>
          <p:nvPr/>
        </p:nvCxnSpPr>
        <p:spPr>
          <a:xfrm rot="10800000" flipV="1">
            <a:off x="8040186" y="3081001"/>
            <a:ext cx="1848394" cy="1741747"/>
          </a:xfrm>
          <a:prstGeom prst="bentConnector3">
            <a:avLst>
              <a:gd name="adj1" fmla="val 1237"/>
            </a:avLst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810788" y="5717862"/>
            <a:ext cx="0" cy="438558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795554" y="5031755"/>
            <a:ext cx="0" cy="438558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826033" y="3434269"/>
            <a:ext cx="0" cy="438558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" idx="3"/>
            <a:endCxn id="23" idx="1"/>
          </p:cNvCxnSpPr>
          <p:nvPr/>
        </p:nvCxnSpPr>
        <p:spPr>
          <a:xfrm>
            <a:off x="6857999" y="2967104"/>
            <a:ext cx="1896290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owchart: Process 21"/>
          <p:cNvSpPr/>
          <p:nvPr/>
        </p:nvSpPr>
        <p:spPr>
          <a:xfrm>
            <a:off x="3611879" y="3863506"/>
            <a:ext cx="4441372" cy="41801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Extract HTML pages from the provided URL</a:t>
            </a:r>
          </a:p>
        </p:txBody>
      </p:sp>
      <p:sp>
        <p:nvSpPr>
          <p:cNvPr id="23" name="Flowchart: Process 22"/>
          <p:cNvSpPr/>
          <p:nvPr/>
        </p:nvSpPr>
        <p:spPr>
          <a:xfrm>
            <a:off x="8754289" y="2758098"/>
            <a:ext cx="2268582" cy="41801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/>
              <a:t>Extract existing </a:t>
            </a:r>
            <a:r>
              <a:rPr lang="en-CA" dirty="0" smtClean="0"/>
              <a:t>pages</a:t>
            </a:r>
            <a:endParaRPr lang="en-CA" dirty="0"/>
          </a:p>
        </p:txBody>
      </p:sp>
      <p:sp>
        <p:nvSpPr>
          <p:cNvPr id="26" name="Flowchart: Process 25"/>
          <p:cNvSpPr/>
          <p:nvPr/>
        </p:nvSpPr>
        <p:spPr>
          <a:xfrm>
            <a:off x="3598814" y="4613743"/>
            <a:ext cx="4441372" cy="41801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Ranking the pages based on word frequency</a:t>
            </a:r>
            <a:endParaRPr lang="en-CA" dirty="0"/>
          </a:p>
        </p:txBody>
      </p:sp>
      <p:sp>
        <p:nvSpPr>
          <p:cNvPr id="27" name="Flowchart: Process 26"/>
          <p:cNvSpPr/>
          <p:nvPr/>
        </p:nvSpPr>
        <p:spPr>
          <a:xfrm>
            <a:off x="4167048" y="5432313"/>
            <a:ext cx="3304903" cy="41801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Convert HTML pages to text files</a:t>
            </a:r>
            <a:endParaRPr lang="en-CA" dirty="0"/>
          </a:p>
        </p:txBody>
      </p:sp>
      <p:sp>
        <p:nvSpPr>
          <p:cNvPr id="38" name="Flowchart: Process 37"/>
          <p:cNvSpPr/>
          <p:nvPr/>
        </p:nvSpPr>
        <p:spPr>
          <a:xfrm>
            <a:off x="2429688" y="6135874"/>
            <a:ext cx="6805752" cy="41801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 smtClean="0"/>
              <a:t>Extracting useful information through Pattern finder using Java Regex </a:t>
            </a:r>
            <a:endParaRPr lang="en-CA" dirty="0"/>
          </a:p>
        </p:txBody>
      </p:sp>
      <p:sp>
        <p:nvSpPr>
          <p:cNvPr id="47" name="TextBox 46"/>
          <p:cNvSpPr txBox="1"/>
          <p:nvPr/>
        </p:nvSpPr>
        <p:spPr>
          <a:xfrm>
            <a:off x="7595504" y="2630059"/>
            <a:ext cx="534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NO</a:t>
            </a:r>
            <a:endParaRPr lang="en-CA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298147" y="3415716"/>
            <a:ext cx="5126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YES</a:t>
            </a:r>
            <a:endParaRPr lang="en-CA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9" name="Flowchart: Terminator 48"/>
          <p:cNvSpPr/>
          <p:nvPr/>
        </p:nvSpPr>
        <p:spPr>
          <a:xfrm>
            <a:off x="2353491" y="862218"/>
            <a:ext cx="1175657" cy="41801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Start</a:t>
            </a:r>
            <a:endParaRPr lang="en-CA" dirty="0"/>
          </a:p>
        </p:txBody>
      </p:sp>
      <p:sp>
        <p:nvSpPr>
          <p:cNvPr id="50" name="Flowchart: Terminator 49"/>
          <p:cNvSpPr/>
          <p:nvPr/>
        </p:nvSpPr>
        <p:spPr>
          <a:xfrm>
            <a:off x="10435042" y="6135874"/>
            <a:ext cx="1175657" cy="41801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End</a:t>
            </a:r>
            <a:endParaRPr lang="en-CA" dirty="0"/>
          </a:p>
        </p:txBody>
      </p:sp>
      <p:cxnSp>
        <p:nvCxnSpPr>
          <p:cNvPr id="51" name="Straight Arrow Connector 50"/>
          <p:cNvCxnSpPr>
            <a:endCxn id="59" idx="2"/>
          </p:cNvCxnSpPr>
          <p:nvPr/>
        </p:nvCxnSpPr>
        <p:spPr>
          <a:xfrm>
            <a:off x="3529148" y="1078742"/>
            <a:ext cx="1462496" cy="10273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50" idx="1"/>
          </p:cNvCxnSpPr>
          <p:nvPr/>
        </p:nvCxnSpPr>
        <p:spPr>
          <a:xfrm>
            <a:off x="9265920" y="6344880"/>
            <a:ext cx="1169122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lowchart: Data 58"/>
          <p:cNvSpPr/>
          <p:nvPr/>
        </p:nvSpPr>
        <p:spPr>
          <a:xfrm>
            <a:off x="4763044" y="880009"/>
            <a:ext cx="2286000" cy="418012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User Input</a:t>
            </a:r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D91A1-FFF3-4591-932F-C5120CF7D0DF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108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9729" y="242455"/>
            <a:ext cx="10018713" cy="1103811"/>
          </a:xfrm>
        </p:spPr>
        <p:txBody>
          <a:bodyPr/>
          <a:lstStyle/>
          <a:p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 Used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2676" y="1447866"/>
            <a:ext cx="10147438" cy="4909390"/>
          </a:xfrm>
        </p:spPr>
        <p:txBody>
          <a:bodyPr anchor="t">
            <a:normAutofit fontScale="92500"/>
          </a:bodyPr>
          <a:lstStyle/>
          <a:p>
            <a:pPr algn="just">
              <a:buClrTx/>
              <a:buFont typeface="Arial" panose="020B0604020202020204" pitchFamily="34" charset="0"/>
              <a:buChar char="•"/>
            </a:pPr>
            <a:r>
              <a:rPr lang="en-C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 Crawler :  </a:t>
            </a:r>
          </a:p>
          <a:p>
            <a:pPr marL="0" indent="0" algn="just">
              <a:buClrTx/>
              <a:buNone/>
            </a:pPr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Starts with a URL that is provided and extracts all the hyperlinks present in       	there. It then searches for the input string provided by user in the list of       	hyperlinks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retrieved web pages are stored as html in a folder using </a:t>
            </a:r>
            <a:r>
              <a:rPr lang="en-CA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Jsoup</a:t>
            </a:r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ClrTx/>
              <a:buFont typeface="Arial" panose="020B0604020202020204" pitchFamily="34" charset="0"/>
              <a:buChar char="•"/>
            </a:pPr>
            <a:endParaRPr lang="en-CA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Tx/>
              <a:buFont typeface="Arial" panose="020B0604020202020204" pitchFamily="34" charset="0"/>
              <a:buChar char="•"/>
            </a:pPr>
            <a:r>
              <a:rPr lang="en-C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Ranking </a:t>
            </a:r>
            <a:r>
              <a:rPr lang="en-C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word </a:t>
            </a:r>
            <a:r>
              <a:rPr lang="en-C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 :</a:t>
            </a:r>
            <a:endParaRPr lang="en-CA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ClrTx/>
              <a:buNone/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have implemented hash map for paging the webpages based on the word 	frequency and ranking these webpages using the Merge sort function in the 	Collections framework.</a:t>
            </a:r>
          </a:p>
          <a:p>
            <a:pPr marL="0" indent="0">
              <a:buClrTx/>
              <a:buNone/>
            </a:pPr>
            <a:r>
              <a:rPr lang="en-CA" dirty="0"/>
              <a:t> </a:t>
            </a:r>
            <a:r>
              <a:rPr lang="en-CA" dirty="0" smtClean="0"/>
              <a:t>	</a:t>
            </a:r>
          </a:p>
          <a:p>
            <a:pPr marL="0" indent="0">
              <a:buClrTx/>
              <a:buNone/>
            </a:pPr>
            <a:r>
              <a:rPr lang="en-CA" dirty="0"/>
              <a:t> </a:t>
            </a:r>
            <a:r>
              <a:rPr lang="en-CA" dirty="0" smtClean="0"/>
              <a:t>  </a:t>
            </a:r>
            <a:endParaRPr lang="en-CA" dirty="0"/>
          </a:p>
          <a:p>
            <a:pPr marL="0" indent="0">
              <a:buClrTx/>
              <a:buNone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D91A1-FFF3-4591-932F-C5120CF7D0DF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1177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80143"/>
          </a:xfrm>
        </p:spPr>
        <p:txBody>
          <a:bodyPr/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 Used (continued)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785256"/>
            <a:ext cx="10018713" cy="4194629"/>
          </a:xfrm>
        </p:spPr>
        <p:txBody>
          <a:bodyPr anchor="t">
            <a:normAutofit fontScale="92500" lnSpcReduction="10000"/>
          </a:bodyPr>
          <a:lstStyle/>
          <a:p>
            <a:pPr>
              <a:buClrTx/>
            </a:pPr>
            <a:r>
              <a:rPr lang="en-C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to text file </a:t>
            </a:r>
            <a:r>
              <a:rPr lang="en-C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conversion:</a:t>
            </a:r>
          </a:p>
          <a:p>
            <a:pPr marL="0" indent="0">
              <a:buClrTx/>
              <a:buNone/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Text Writer class Html pages are converted to Text pages and stored in a 	folder.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Tx/>
              <a:buNone/>
            </a:pP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</a:pPr>
            <a:r>
              <a:rPr lang="en-C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Pattern finder using Java </a:t>
            </a:r>
            <a:r>
              <a:rPr lang="en-C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Regex:</a:t>
            </a:r>
          </a:p>
          <a:p>
            <a:pPr marL="0" indent="0" algn="just">
              <a:buClrTx/>
              <a:buNone/>
            </a:pPr>
            <a:r>
              <a:rPr lang="en-C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Extracting useful information such as phone numbers and email addresses from the 	files using regular expressions.</a:t>
            </a:r>
            <a:endParaRPr lang="en-CA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CA" i="1" dirty="0" smtClean="0"/>
              <a:t>	Mobile Number Pattern </a:t>
            </a:r>
            <a:r>
              <a:rPr lang="en-CA" i="1" dirty="0"/>
              <a:t>= </a:t>
            </a:r>
            <a:r>
              <a:rPr lang="en-CA" dirty="0" smtClean="0"/>
              <a:t>“[\\(]?\\</a:t>
            </a:r>
            <a:r>
              <a:rPr lang="en-CA" dirty="0"/>
              <a:t>d{3}[\\)]?([-.]?)\\s*\\d{3}\\1\\s*\\d{4</a:t>
            </a:r>
            <a:r>
              <a:rPr lang="en-CA" dirty="0" smtClean="0"/>
              <a:t>}"</a:t>
            </a:r>
            <a:endParaRPr lang="en-CA" dirty="0"/>
          </a:p>
          <a:p>
            <a:pPr marL="0" indent="0" algn="just">
              <a:buNone/>
            </a:pPr>
            <a:r>
              <a:rPr lang="en-CA" i="1" dirty="0"/>
              <a:t>	E</a:t>
            </a:r>
            <a:r>
              <a:rPr lang="en-CA" i="1" dirty="0" smtClean="0"/>
              <a:t>mail Pattern </a:t>
            </a:r>
            <a:r>
              <a:rPr lang="en-CA" i="1" dirty="0"/>
              <a:t>= </a:t>
            </a:r>
            <a:r>
              <a:rPr lang="en-CA" dirty="0"/>
              <a:t>"([a-zA-Z0-9\\+\\.\\_\\%\\-\\+]{1,256}\\@[a-zA-Z0-9][</a:t>
            </a:r>
            <a:r>
              <a:rPr lang="en-CA" dirty="0" smtClean="0"/>
              <a:t>a-</a:t>
            </a:r>
            <a:r>
              <a:rPr lang="en-CA" dirty="0" err="1" smtClean="0"/>
              <a:t>zA</a:t>
            </a:r>
            <a:r>
              <a:rPr lang="en-CA" dirty="0" smtClean="0"/>
              <a:t>-							Z0-9</a:t>
            </a:r>
            <a:r>
              <a:rPr lang="en-CA" dirty="0"/>
              <a:t>\\-]{0,64}(\\.[a-zA-Z0-9][a-zA-Z0-9\\-]{0,25</a:t>
            </a:r>
            <a:r>
              <a:rPr lang="en-CA" dirty="0" smtClean="0"/>
              <a:t>})+)"</a:t>
            </a:r>
            <a:endParaRPr lang="en-CA" dirty="0"/>
          </a:p>
          <a:p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D91A1-FFF3-4591-932F-C5120CF7D0DF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2700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82601"/>
            <a:ext cx="10018713" cy="1055914"/>
          </a:xfrm>
        </p:spPr>
        <p:txBody>
          <a:bodyPr/>
          <a:lstStyle/>
          <a:p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 Used (continued)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1669143"/>
            <a:ext cx="10018713" cy="4267199"/>
          </a:xfrm>
        </p:spPr>
        <p:txBody>
          <a:bodyPr anchor="t"/>
          <a:lstStyle/>
          <a:p>
            <a:pPr>
              <a:buClrTx/>
            </a:pPr>
            <a:r>
              <a:rPr lang="en-CA" b="1" dirty="0"/>
              <a:t>Search Operation : </a:t>
            </a:r>
            <a:r>
              <a:rPr lang="en-CA" b="1" dirty="0" smtClean="0"/>
              <a:t>Boyer Moore</a:t>
            </a:r>
          </a:p>
          <a:p>
            <a:pPr marL="0" indent="0">
              <a:buClrTx/>
              <a:buNone/>
            </a:pPr>
            <a:r>
              <a:rPr lang="en-CA" dirty="0" smtClean="0"/>
              <a:t>	An input string is searched in all the html files.</a:t>
            </a:r>
          </a:p>
          <a:p>
            <a:pPr marL="0" indent="0">
              <a:buClrTx/>
              <a:buNone/>
            </a:pPr>
            <a:endParaRPr lang="en-CA" dirty="0"/>
          </a:p>
          <a:p>
            <a:pPr>
              <a:buClrTx/>
            </a:pPr>
            <a:endParaRPr lang="en-CA" dirty="0" smtClean="0"/>
          </a:p>
          <a:p>
            <a:pPr>
              <a:buClrTx/>
            </a:pPr>
            <a:endParaRPr lang="en-CA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5469657"/>
              </p:ext>
            </p:extLst>
          </p:nvPr>
        </p:nvGraphicFramePr>
        <p:xfrm>
          <a:off x="3033486" y="2699657"/>
          <a:ext cx="7039427" cy="35414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D91A1-FFF3-4591-932F-C5120CF7D0DF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157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939800"/>
          </a:xfrm>
        </p:spPr>
        <p:txBody>
          <a:bodyPr/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 Used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0595" y="1753054"/>
            <a:ext cx="9452429" cy="4589689"/>
          </a:xfrm>
        </p:spPr>
        <p:txBody>
          <a:bodyPr anchor="t">
            <a:normAutofit/>
          </a:bodyPr>
          <a:lstStyle/>
          <a:p>
            <a:pPr>
              <a:buClrTx/>
            </a:pPr>
            <a:r>
              <a:rPr lang="en-CA" b="1" dirty="0"/>
              <a:t>Edit distance</a:t>
            </a:r>
          </a:p>
          <a:p>
            <a:pPr marL="0" indent="0" algn="just">
              <a:buNone/>
            </a:pPr>
            <a:r>
              <a:rPr lang="en-CA" dirty="0"/>
              <a:t>	This is implemented for word suggestion, that is when the user inputs </a:t>
            </a:r>
            <a:r>
              <a:rPr lang="en-CA" dirty="0" smtClean="0"/>
              <a:t>	a word </a:t>
            </a:r>
            <a:r>
              <a:rPr lang="en-CA" dirty="0"/>
              <a:t>it provides the most relevant word. </a:t>
            </a:r>
            <a:endParaRPr lang="en-CA" dirty="0" smtClean="0"/>
          </a:p>
          <a:p>
            <a:pPr marL="0" indent="0">
              <a:buNone/>
            </a:pPr>
            <a:endParaRPr lang="en-CA" dirty="0"/>
          </a:p>
          <a:p>
            <a:pPr marL="0" indent="0">
              <a:buClrTx/>
              <a:buNone/>
            </a:pPr>
            <a:endParaRPr lang="en-CA" dirty="0"/>
          </a:p>
          <a:p>
            <a:pPr>
              <a:buClrTx/>
            </a:pPr>
            <a:r>
              <a:rPr lang="en-CA" dirty="0" smtClean="0"/>
              <a:t>Finding synonyms</a:t>
            </a:r>
          </a:p>
          <a:p>
            <a:pPr>
              <a:buClrTx/>
            </a:pPr>
            <a:r>
              <a:rPr lang="en-CA" dirty="0"/>
              <a:t>Designing UI using Java Swing</a:t>
            </a:r>
          </a:p>
          <a:p>
            <a:pPr marL="0" indent="0">
              <a:buClrTx/>
              <a:buNone/>
            </a:pPr>
            <a:endParaRPr lang="en-CA" dirty="0"/>
          </a:p>
          <a:p>
            <a:pPr>
              <a:buClrTx/>
            </a:pPr>
            <a:endParaRPr lang="en-CA" dirty="0"/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294721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484311" y="3332979"/>
            <a:ext cx="10018713" cy="9398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 Features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D91A1-FFF3-4591-932F-C5120CF7D0DF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063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3605" y="1523326"/>
            <a:ext cx="4454042" cy="980954"/>
          </a:xfrm>
        </p:spPr>
        <p:txBody>
          <a:bodyPr>
            <a:normAutofit/>
          </a:bodyPr>
          <a:lstStyle/>
          <a:p>
            <a:r>
              <a:rPr lang="en-IN" sz="3200" dirty="0" smtClean="0"/>
              <a:t>Spelling Correct!</a:t>
            </a:r>
            <a:endParaRPr lang="en-IN" sz="32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6172" y="2646466"/>
            <a:ext cx="5311654" cy="3588152"/>
          </a:xfrm>
        </p:spPr>
      </p:pic>
      <p:sp>
        <p:nvSpPr>
          <p:cNvPr id="8" name="TextBox 7"/>
          <p:cNvSpPr txBox="1"/>
          <p:nvPr/>
        </p:nvSpPr>
        <p:spPr>
          <a:xfrm>
            <a:off x="1643605" y="405114"/>
            <a:ext cx="59262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CA" sz="3200" dirty="0" smtClean="0"/>
              <a:t>Spell </a:t>
            </a:r>
            <a:r>
              <a:rPr lang="en-CA" sz="3200" dirty="0"/>
              <a:t>Checker</a:t>
            </a:r>
          </a:p>
          <a:p>
            <a:endParaRPr lang="en-IN" sz="32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641" y="2660528"/>
            <a:ext cx="5433531" cy="3574090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7282405" y="1482332"/>
            <a:ext cx="4454042" cy="98095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3200" dirty="0" smtClean="0"/>
              <a:t>Incorrect Spelling!</a:t>
            </a:r>
          </a:p>
          <a:p>
            <a:r>
              <a:rPr lang="en-IN" sz="3200" dirty="0" smtClean="0"/>
              <a:t>Auto-Corrected Word</a:t>
            </a:r>
            <a:endParaRPr lang="en-IN" sz="320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D91A1-FFF3-4591-932F-C5120CF7D0DF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636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2033</TotalTime>
  <Words>264</Words>
  <Application>Microsoft Office PowerPoint</Application>
  <PresentationFormat>Custom</PresentationFormat>
  <Paragraphs>89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Parallax</vt:lpstr>
      <vt:lpstr>Web Search Engine</vt:lpstr>
      <vt:lpstr>Outline</vt:lpstr>
      <vt:lpstr>Introduction</vt:lpstr>
      <vt:lpstr>Block Diagram</vt:lpstr>
      <vt:lpstr>Techniques Used</vt:lpstr>
      <vt:lpstr>Techniques Used (continued)</vt:lpstr>
      <vt:lpstr>Techniques Used (continued)</vt:lpstr>
      <vt:lpstr>Techniques Used (continued)</vt:lpstr>
      <vt:lpstr>Spelling Correct!</vt:lpstr>
      <vt:lpstr>DEMO</vt:lpstr>
      <vt:lpstr>Conclusion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Search Engine</dc:title>
  <dc:creator>Swathi</dc:creator>
  <cp:lastModifiedBy>Adarsh</cp:lastModifiedBy>
  <cp:revision>77</cp:revision>
  <dcterms:created xsi:type="dcterms:W3CDTF">2019-12-01T19:34:47Z</dcterms:created>
  <dcterms:modified xsi:type="dcterms:W3CDTF">2019-12-03T23:37:49Z</dcterms:modified>
</cp:coreProperties>
</file>