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824040" y="1613880"/>
            <a:ext cx="4255200" cy="8682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991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7342920" y="3409560"/>
            <a:ext cx="1691280" cy="1732320"/>
            <a:chOff x="7342920" y="3409560"/>
            <a:chExt cx="1691280" cy="1732320"/>
          </a:xfrm>
        </p:grpSpPr>
        <p:grpSp>
          <p:nvGrpSpPr>
            <p:cNvPr id="1" name="Group 2"/>
            <p:cNvGrpSpPr/>
            <p:nvPr/>
          </p:nvGrpSpPr>
          <p:grpSpPr>
            <a:xfrm>
              <a:off x="7342920" y="4453560"/>
              <a:ext cx="316440" cy="688320"/>
              <a:chOff x="7342920" y="4453560"/>
              <a:chExt cx="316440" cy="688320"/>
            </a:xfrm>
          </p:grpSpPr>
          <p:sp>
            <p:nvSpPr>
              <p:cNvPr id="2" name="CustomShape 3"/>
              <p:cNvSpPr/>
              <p:nvPr/>
            </p:nvSpPr>
            <p:spPr>
              <a:xfrm>
                <a:off x="734292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10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" name="CustomShape 4"/>
              <p:cNvSpPr/>
              <p:nvPr/>
            </p:nvSpPr>
            <p:spPr>
              <a:xfrm>
                <a:off x="734292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10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" name="Group 5"/>
            <p:cNvGrpSpPr/>
            <p:nvPr/>
          </p:nvGrpSpPr>
          <p:grpSpPr>
            <a:xfrm>
              <a:off x="7801200" y="4105800"/>
              <a:ext cx="316440" cy="1036080"/>
              <a:chOff x="7801200" y="4105800"/>
              <a:chExt cx="316440" cy="1036080"/>
            </a:xfrm>
          </p:grpSpPr>
          <p:sp>
            <p:nvSpPr>
              <p:cNvPr id="5" name="CustomShape 6"/>
              <p:cNvSpPr/>
              <p:nvPr/>
            </p:nvSpPr>
            <p:spPr>
              <a:xfrm>
                <a:off x="780120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10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780120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10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CustomShape 8"/>
              <p:cNvSpPr/>
              <p:nvPr/>
            </p:nvSpPr>
            <p:spPr>
              <a:xfrm>
                <a:off x="780120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10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" name="Group 9"/>
            <p:cNvGrpSpPr/>
            <p:nvPr/>
          </p:nvGrpSpPr>
          <p:grpSpPr>
            <a:xfrm>
              <a:off x="8259480" y="3757680"/>
              <a:ext cx="316440" cy="1384200"/>
              <a:chOff x="8259480" y="3757680"/>
              <a:chExt cx="316440" cy="1384200"/>
            </a:xfrm>
          </p:grpSpPr>
          <p:sp>
            <p:nvSpPr>
              <p:cNvPr id="9" name="CustomShape 10"/>
              <p:cNvSpPr/>
              <p:nvPr/>
            </p:nvSpPr>
            <p:spPr>
              <a:xfrm>
                <a:off x="825948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10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CustomShape 11"/>
              <p:cNvSpPr/>
              <p:nvPr/>
            </p:nvSpPr>
            <p:spPr>
              <a:xfrm>
                <a:off x="825948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10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" name="CustomShape 12"/>
              <p:cNvSpPr/>
              <p:nvPr/>
            </p:nvSpPr>
            <p:spPr>
              <a:xfrm>
                <a:off x="825948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10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" name="CustomShape 13"/>
              <p:cNvSpPr/>
              <p:nvPr/>
            </p:nvSpPr>
            <p:spPr>
              <a:xfrm>
                <a:off x="825948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10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" name="Group 14"/>
            <p:cNvGrpSpPr/>
            <p:nvPr/>
          </p:nvGrpSpPr>
          <p:grpSpPr>
            <a:xfrm>
              <a:off x="8717760" y="3409560"/>
              <a:ext cx="316440" cy="1732320"/>
              <a:chOff x="8717760" y="3409560"/>
              <a:chExt cx="316440" cy="1732320"/>
            </a:xfrm>
          </p:grpSpPr>
          <p:sp>
            <p:nvSpPr>
              <p:cNvPr id="14" name="CustomShape 15"/>
              <p:cNvSpPr/>
              <p:nvPr/>
            </p:nvSpPr>
            <p:spPr>
              <a:xfrm>
                <a:off x="871776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10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" name="CustomShape 16"/>
              <p:cNvSpPr/>
              <p:nvPr/>
            </p:nvSpPr>
            <p:spPr>
              <a:xfrm>
                <a:off x="871776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10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" name="CustomShape 17"/>
              <p:cNvSpPr/>
              <p:nvPr/>
            </p:nvSpPr>
            <p:spPr>
              <a:xfrm>
                <a:off x="871776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10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" name="CustomShape 18"/>
              <p:cNvSpPr/>
              <p:nvPr/>
            </p:nvSpPr>
            <p:spPr>
              <a:xfrm>
                <a:off x="8717760" y="3409560"/>
                <a:ext cx="316440" cy="1732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10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" name="CustomShape 19"/>
              <p:cNvSpPr/>
              <p:nvPr/>
            </p:nvSpPr>
            <p:spPr>
              <a:xfrm>
                <a:off x="871776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10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9" name="Group 20"/>
          <p:cNvGrpSpPr/>
          <p:nvPr/>
        </p:nvGrpSpPr>
        <p:grpSpPr>
          <a:xfrm>
            <a:off x="5043600" y="0"/>
            <a:ext cx="3813840" cy="3839040"/>
            <a:chOff x="5043600" y="0"/>
            <a:chExt cx="3813840" cy="3839040"/>
          </a:xfrm>
        </p:grpSpPr>
        <p:sp>
          <p:nvSpPr>
            <p:cNvPr id="20" name="CustomShape 21"/>
            <p:cNvSpPr/>
            <p:nvPr/>
          </p:nvSpPr>
          <p:spPr>
            <a:xfrm>
              <a:off x="8461080" y="1817640"/>
              <a:ext cx="396360" cy="396360"/>
            </a:xfrm>
            <a:prstGeom prst="ellipse">
              <a:avLst/>
            </a:prstGeom>
            <a:solidFill>
              <a:schemeClr val="lt1">
                <a:alpha val="1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 rot="11769600">
              <a:off x="6470280" y="3480840"/>
              <a:ext cx="319680" cy="319680"/>
            </a:xfrm>
            <a:prstGeom prst="ellipse">
              <a:avLst/>
            </a:prstGeom>
            <a:solidFill>
              <a:schemeClr val="lt1">
                <a:alpha val="1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" name="Group 23"/>
            <p:cNvGrpSpPr/>
            <p:nvPr/>
          </p:nvGrpSpPr>
          <p:grpSpPr>
            <a:xfrm>
              <a:off x="7648200" y="2704320"/>
              <a:ext cx="634680" cy="634680"/>
              <a:chOff x="7648200" y="2704320"/>
              <a:chExt cx="634680" cy="634680"/>
            </a:xfrm>
          </p:grpSpPr>
          <p:sp>
            <p:nvSpPr>
              <p:cNvPr id="23" name="CustomShape 24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ellipse">
                <a:avLst/>
              </a:prstGeom>
              <a:solidFill>
                <a:schemeClr val="lt1">
                  <a:alpha val="10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" name="CustomShape 25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10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" name="CustomShape 26"/>
              <p:cNvSpPr/>
              <p:nvPr/>
            </p:nvSpPr>
            <p:spPr>
              <a:xfrm rot="5400000">
                <a:off x="7768800" y="2824920"/>
                <a:ext cx="393840" cy="393840"/>
              </a:xfrm>
              <a:prstGeom prst="ellipse">
                <a:avLst/>
              </a:prstGeom>
              <a:solidFill>
                <a:schemeClr val="lt1">
                  <a:alpha val="10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" name="CustomShape 27"/>
            <p:cNvSpPr/>
            <p:nvPr/>
          </p:nvSpPr>
          <p:spPr>
            <a:xfrm>
              <a:off x="8461080" y="1817640"/>
              <a:ext cx="396360" cy="39636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1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7" name="Group 28"/>
            <p:cNvGrpSpPr/>
            <p:nvPr/>
          </p:nvGrpSpPr>
          <p:grpSpPr>
            <a:xfrm>
              <a:off x="7952760" y="179640"/>
              <a:ext cx="872640" cy="872640"/>
              <a:chOff x="7952760" y="179640"/>
              <a:chExt cx="872640" cy="872640"/>
            </a:xfrm>
          </p:grpSpPr>
          <p:sp>
            <p:nvSpPr>
              <p:cNvPr id="28" name="CustomShape 29"/>
              <p:cNvSpPr/>
              <p:nvPr/>
            </p:nvSpPr>
            <p:spPr>
              <a:xfrm rot="12952200">
                <a:off x="8076600" y="303480"/>
                <a:ext cx="624960" cy="624960"/>
              </a:xfrm>
              <a:prstGeom prst="ellipse">
                <a:avLst/>
              </a:prstGeom>
              <a:solidFill>
                <a:schemeClr val="lt1">
                  <a:alpha val="10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" name="CustomShape 30"/>
              <p:cNvSpPr/>
              <p:nvPr/>
            </p:nvSpPr>
            <p:spPr>
              <a:xfrm rot="12952200">
                <a:off x="8076600" y="303480"/>
                <a:ext cx="624960" cy="624960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10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0" name="CustomShape 31"/>
            <p:cNvSpPr/>
            <p:nvPr/>
          </p:nvSpPr>
          <p:spPr>
            <a:xfrm>
              <a:off x="5400000" y="356400"/>
              <a:ext cx="2576520" cy="2576520"/>
            </a:xfrm>
            <a:prstGeom prst="ellipse">
              <a:avLst/>
            </a:prstGeom>
            <a:solidFill>
              <a:schemeClr val="lt1">
                <a:alpha val="1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CustomShape 32"/>
            <p:cNvSpPr/>
            <p:nvPr/>
          </p:nvSpPr>
          <p:spPr>
            <a:xfrm rot="2043600">
              <a:off x="5503680" y="460080"/>
              <a:ext cx="2369160" cy="2369160"/>
            </a:xfrm>
            <a:prstGeom prst="ellipse">
              <a:avLst/>
            </a:prstGeom>
            <a:solidFill>
              <a:schemeClr val="lt1">
                <a:alpha val="1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5399640" y="360360"/>
              <a:ext cx="2576520" cy="257652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1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CustomShape 34"/>
            <p:cNvSpPr/>
            <p:nvPr/>
          </p:nvSpPr>
          <p:spPr>
            <a:xfrm rot="2044800">
              <a:off x="5911560" y="867600"/>
              <a:ext cx="1553760" cy="15537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CustomShape 35"/>
            <p:cNvSpPr/>
            <p:nvPr/>
          </p:nvSpPr>
          <p:spPr>
            <a:xfrm>
              <a:off x="5399640" y="356400"/>
              <a:ext cx="2576520" cy="257652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1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CustomShape 36"/>
            <p:cNvSpPr/>
            <p:nvPr/>
          </p:nvSpPr>
          <p:spPr>
            <a:xfrm rot="11769600">
              <a:off x="6470280" y="3480840"/>
              <a:ext cx="319680" cy="31968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1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" name="PlaceHolder 37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8"/>
          <p:cNvSpPr>
            <a:spLocks noGrp="1"/>
          </p:cNvSpPr>
          <p:nvPr>
            <p:ph type="sldNum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AEE0F589-0241-409A-9BA5-BA8764743605}" type="slidenum">
              <a:rPr b="0" lang="en-IN" sz="900" spc="-1" strike="noStrike">
                <a:solidFill>
                  <a:srgbClr val="ffffff"/>
                </a:solidFill>
                <a:latin typeface="Nunito"/>
                <a:ea typeface="Nunito"/>
              </a:rPr>
              <a:t>&lt;number&gt;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38" name="PlaceHolder 3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2088000" y="288000"/>
            <a:ext cx="4255200" cy="1872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Ubuntu"/>
                <a:ea typeface="Maven Pro"/>
              </a:rPr>
              <a:t>Sepsis Analysis and Predictions</a:t>
            </a:r>
            <a:endParaRPr b="0" lang="en-IN" sz="3600" spc="-1" strike="noStrike">
              <a:solidFill>
                <a:srgbClr val="000000"/>
              </a:solidFill>
              <a:latin typeface="Ubuntu"/>
            </a:endParaRPr>
          </a:p>
        </p:txBody>
      </p:sp>
      <p:pic>
        <p:nvPicPr>
          <p:cNvPr id="76" name="Picture 2" descr=""/>
          <p:cNvPicPr/>
          <p:nvPr/>
        </p:nvPicPr>
        <p:blipFill>
          <a:blip r:embed="rId1"/>
          <a:stretch/>
        </p:blipFill>
        <p:spPr>
          <a:xfrm>
            <a:off x="432000" y="2472840"/>
            <a:ext cx="2351160" cy="2351160"/>
          </a:xfrm>
          <a:prstGeom prst="rect">
            <a:avLst/>
          </a:prstGeom>
          <a:ln>
            <a:noFill/>
          </a:ln>
        </p:spPr>
      </p:pic>
      <p:sp>
        <p:nvSpPr>
          <p:cNvPr id="77" name="TextShape 2"/>
          <p:cNvSpPr txBox="1"/>
          <p:nvPr/>
        </p:nvSpPr>
        <p:spPr>
          <a:xfrm>
            <a:off x="5256000" y="1944000"/>
            <a:ext cx="3384000" cy="199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IN" sz="2200" spc="-1" strike="noStrike">
                <a:solidFill>
                  <a:srgbClr val="780373"/>
                </a:solidFill>
                <a:latin typeface="Ubuntu"/>
              </a:rPr>
              <a:t>Team Details:</a:t>
            </a:r>
            <a:endParaRPr b="0" lang="en-IN" sz="2200" spc="-1" strike="noStrike">
              <a:latin typeface="Ubuntu"/>
            </a:endParaRPr>
          </a:p>
          <a:p>
            <a:endParaRPr b="0" lang="en-IN" sz="2200" spc="-1" strike="noStrike">
              <a:latin typeface="Ubuntu"/>
            </a:endParaRPr>
          </a:p>
          <a:p>
            <a:r>
              <a:rPr b="0" lang="en-IN" sz="1800" spc="-1" strike="noStrike">
                <a:latin typeface="Ubuntu"/>
              </a:rPr>
              <a:t>Jay Khatri  160280107038</a:t>
            </a:r>
            <a:endParaRPr b="0" lang="en-IN" sz="1800" spc="-1" strike="noStrike">
              <a:latin typeface="Ubuntu"/>
            </a:endParaRPr>
          </a:p>
          <a:p>
            <a:endParaRPr b="0" lang="en-IN" sz="1800" spc="-1" strike="noStrike">
              <a:latin typeface="Ubuntu"/>
            </a:endParaRPr>
          </a:p>
          <a:p>
            <a:r>
              <a:rPr b="0" lang="en-IN" sz="1800" spc="-1" strike="noStrike">
                <a:latin typeface="Ubuntu"/>
              </a:rPr>
              <a:t>Shah Adarsh  160280107097</a:t>
            </a:r>
            <a:endParaRPr b="0" lang="en-IN" sz="1800" spc="-1" strike="noStrike">
              <a:latin typeface="Ubuntu"/>
            </a:endParaRPr>
          </a:p>
          <a:p>
            <a:endParaRPr b="0" lang="en-IN" sz="1800" spc="-1" strike="noStrike">
              <a:latin typeface="Ubuntu"/>
            </a:endParaRPr>
          </a:p>
          <a:p>
            <a:r>
              <a:rPr b="0" lang="en-IN" sz="1800" spc="-1" strike="noStrike">
                <a:latin typeface="Ubuntu"/>
              </a:rPr>
              <a:t>Shah Rushi   160280107105</a:t>
            </a:r>
            <a:endParaRPr b="0" lang="en-IN" sz="1800" spc="-1" strike="noStrike">
              <a:latin typeface="Ubuntu"/>
            </a:endParaRPr>
          </a:p>
        </p:txBody>
      </p:sp>
      <p:sp>
        <p:nvSpPr>
          <p:cNvPr id="78" name="TextShape 3"/>
          <p:cNvSpPr txBox="1"/>
          <p:nvPr/>
        </p:nvSpPr>
        <p:spPr>
          <a:xfrm>
            <a:off x="5328000" y="4248000"/>
            <a:ext cx="3024000" cy="165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IN" sz="2200" spc="-1" strike="noStrike">
                <a:solidFill>
                  <a:srgbClr val="780373"/>
                </a:solidFill>
                <a:latin typeface="Ubuntu"/>
              </a:rPr>
              <a:t>Team Mentor:</a:t>
            </a:r>
            <a:endParaRPr b="0" lang="en-IN" sz="2200" spc="-1" strike="noStrike">
              <a:solidFill>
                <a:srgbClr val="780373"/>
              </a:solidFill>
              <a:latin typeface="Ubuntu"/>
            </a:endParaRPr>
          </a:p>
          <a:p>
            <a:r>
              <a:rPr b="0" lang="en-IN" sz="2200" spc="-1" strike="noStrike">
                <a:solidFill>
                  <a:srgbClr val="780373"/>
                </a:solidFill>
                <a:latin typeface="Ubuntu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Ubuntu"/>
              </a:rPr>
              <a:t>Prof.  Zishan Noorani</a:t>
            </a:r>
            <a:endParaRPr b="0" lang="en-IN" sz="1800" spc="-1" strike="noStrike">
              <a:solidFill>
                <a:srgbClr val="780373"/>
              </a:solidFill>
              <a:latin typeface="Ubuntu"/>
            </a:endParaRPr>
          </a:p>
          <a:p>
            <a:r>
              <a:rPr b="0" lang="en-IN" sz="2200" spc="-1" strike="noStrike">
                <a:solidFill>
                  <a:srgbClr val="780373"/>
                </a:solidFill>
                <a:latin typeface="Ubuntu"/>
              </a:rPr>
              <a:t>	</a:t>
            </a:r>
            <a:endParaRPr b="0" lang="en-IN" sz="2200" spc="-1" strike="noStrike">
              <a:solidFill>
                <a:srgbClr val="780373"/>
              </a:solidFill>
              <a:latin typeface="Ubuntu"/>
            </a:endParaRPr>
          </a:p>
          <a:p>
            <a:endParaRPr b="0" lang="en-IN" sz="2200" spc="-1" strike="noStrike">
              <a:solidFill>
                <a:srgbClr val="780373"/>
              </a:solidFill>
              <a:latin typeface="Ubuntu"/>
            </a:endParaRPr>
          </a:p>
          <a:p>
            <a:endParaRPr b="0" lang="en-IN" sz="2200" spc="-1" strike="noStrike">
              <a:solidFill>
                <a:srgbClr val="780373"/>
              </a:solidFill>
              <a:latin typeface="Ubuntu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97480" y="356760"/>
            <a:ext cx="705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265480" y="297360"/>
            <a:ext cx="4718520" cy="121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IN" sz="3200" spc="-1" strike="noStrike">
                <a:solidFill>
                  <a:srgbClr val="780373"/>
                </a:solidFill>
                <a:latin typeface="Ubuntu"/>
              </a:rPr>
              <a:t>DATA FLOW DIAGRAM </a:t>
            </a:r>
            <a:endParaRPr b="0" lang="en-IN" sz="3200" spc="-1" strike="noStrike">
              <a:solidFill>
                <a:srgbClr val="780373"/>
              </a:solidFill>
              <a:latin typeface="Ubuntu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407960" y="201240"/>
            <a:ext cx="66560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008000" y="288000"/>
            <a:ext cx="705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2016000" y="288000"/>
            <a:ext cx="4320000" cy="54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IN" sz="3200" spc="-1" strike="noStrike">
                <a:solidFill>
                  <a:srgbClr val="780373"/>
                </a:solidFill>
                <a:latin typeface="Ubuntu"/>
              </a:rPr>
              <a:t>SEQUENCE DIAGRAM</a:t>
            </a:r>
            <a:endParaRPr b="0" lang="en-IN" sz="3200" spc="-1" strike="noStrike">
              <a:solidFill>
                <a:srgbClr val="780373"/>
              </a:solidFill>
              <a:latin typeface="Ubuntu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831960" y="184680"/>
            <a:ext cx="66560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008000" y="288000"/>
            <a:ext cx="705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2592000" y="1584000"/>
            <a:ext cx="3672000" cy="180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IN" sz="6000" spc="-1" strike="noStrike">
                <a:solidFill>
                  <a:srgbClr val="780373"/>
                </a:solidFill>
                <a:latin typeface="Ubuntu"/>
              </a:rPr>
              <a:t>Thank </a:t>
            </a:r>
            <a:r>
              <a:rPr b="0" lang="en-IN" sz="6000" spc="-1" strike="noStrike">
                <a:solidFill>
                  <a:srgbClr val="780373"/>
                </a:solidFill>
                <a:latin typeface="Ubuntu"/>
              </a:rPr>
              <a:t>you !!</a:t>
            </a:r>
            <a:endParaRPr b="0" lang="en-IN" sz="6000" spc="-1" strike="noStrike">
              <a:solidFill>
                <a:srgbClr val="780373"/>
              </a:solidFill>
              <a:latin typeface="Ubuntu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360000" y="93600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6000" spc="-1" strike="noStrike">
                <a:solidFill>
                  <a:srgbClr val="780373"/>
                </a:solidFill>
                <a:latin typeface="Ubuntu"/>
              </a:rPr>
              <a:t>Introduction</a:t>
            </a:r>
            <a:endParaRPr b="0" lang="en-IN" sz="6000" spc="-1" strike="noStrike">
              <a:solidFill>
                <a:srgbClr val="780373"/>
              </a:solidFill>
              <a:latin typeface="Ubuntu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1368000" y="432000"/>
            <a:ext cx="6408000" cy="71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IN" sz="4400" spc="-1" strike="noStrike">
                <a:solidFill>
                  <a:srgbClr val="780373"/>
                </a:solidFill>
                <a:latin typeface="Ubuntu"/>
              </a:rPr>
              <a:t>PROJECT OBJECTIVE : </a:t>
            </a:r>
            <a:endParaRPr b="0" lang="en-IN" sz="4400" spc="-1" strike="noStrike">
              <a:solidFill>
                <a:srgbClr val="780373"/>
              </a:solidFill>
              <a:latin typeface="Ubuntu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1296000" y="2088000"/>
            <a:ext cx="6768000" cy="168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IN" sz="2800" spc="-1" strike="noStrike">
                <a:latin typeface="Ubuntu"/>
              </a:rPr>
              <a:t>To predict whether a patient has Sepsis Disease or not on the basis of his/her ICU data with help of a Deep neural network </a:t>
            </a:r>
            <a:endParaRPr b="0" lang="en-IN" sz="2800" spc="-1" strike="noStrike">
              <a:latin typeface="Ubuntu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993320" y="504000"/>
            <a:ext cx="5112000" cy="134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IN" sz="4400" spc="-1" strike="noStrike">
                <a:solidFill>
                  <a:srgbClr val="780373"/>
                </a:solidFill>
                <a:latin typeface="Ubuntu"/>
              </a:rPr>
              <a:t>Features of the Project</a:t>
            </a:r>
            <a:endParaRPr b="0" lang="en-IN" sz="4400" spc="-1" strike="noStrike">
              <a:solidFill>
                <a:srgbClr val="780373"/>
              </a:solidFill>
              <a:latin typeface="Ubuntu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2016000" y="2232000"/>
            <a:ext cx="5256000" cy="179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 algn="ctr">
              <a:buClr>
                <a:srgbClr val="000000"/>
              </a:buClr>
              <a:buFont typeface="StarSymbol"/>
              <a:buAutoNum type="romanUcPeriod"/>
            </a:pPr>
            <a:r>
              <a:rPr b="0" lang="en-IN" sz="2400" spc="-1" strike="noStrike">
                <a:latin typeface="Ubuntu"/>
              </a:rPr>
              <a:t>Used Mimic-III Database</a:t>
            </a:r>
            <a:endParaRPr b="0" lang="en-IN" sz="2400" spc="-1" strike="noStrike">
              <a:latin typeface="Ubuntu"/>
            </a:endParaRPr>
          </a:p>
          <a:p>
            <a:pPr marL="216000" indent="-216000" algn="ctr">
              <a:buClr>
                <a:srgbClr val="000000"/>
              </a:buClr>
              <a:buFont typeface="StarSymbol"/>
              <a:buAutoNum type="romanUcPeriod"/>
            </a:pPr>
            <a:r>
              <a:rPr b="0" lang="en-IN" sz="2400" spc="-1" strike="noStrike">
                <a:latin typeface="Ubuntu"/>
              </a:rPr>
              <a:t>Keras Framework Based Deep NN model</a:t>
            </a:r>
            <a:endParaRPr b="0" lang="en-IN" sz="2400" spc="-1" strike="noStrike">
              <a:latin typeface="Ubuntu"/>
            </a:endParaRPr>
          </a:p>
          <a:p>
            <a:pPr marL="216000" indent="-216000" algn="ctr">
              <a:buClr>
                <a:srgbClr val="000000"/>
              </a:buClr>
              <a:buFont typeface="StarSymbol"/>
              <a:buAutoNum type="romanUcPeriod"/>
            </a:pPr>
            <a:r>
              <a:rPr b="0" lang="en-IN" sz="2400" spc="-1" strike="noStrike">
                <a:latin typeface="Ubuntu"/>
              </a:rPr>
              <a:t> </a:t>
            </a:r>
            <a:r>
              <a:rPr b="0" lang="en-IN" sz="2400" spc="-1" strike="noStrike">
                <a:latin typeface="Ubuntu"/>
              </a:rPr>
              <a:t>Website to interact with model</a:t>
            </a:r>
            <a:endParaRPr b="0" lang="en-IN" sz="2400" spc="-1" strike="noStrike">
              <a:latin typeface="Ubuntu"/>
            </a:endParaRPr>
          </a:p>
          <a:p>
            <a:pPr marL="216000" indent="-216000" algn="ctr">
              <a:buClr>
                <a:srgbClr val="000000"/>
              </a:buClr>
              <a:buFont typeface="StarSymbol"/>
              <a:buAutoNum type="romanUcPeriod"/>
            </a:pPr>
            <a:r>
              <a:rPr b="0" lang="en-IN" sz="2400" spc="-1" strike="noStrike">
                <a:latin typeface="Ubuntu"/>
              </a:rPr>
              <a:t> </a:t>
            </a:r>
            <a:r>
              <a:rPr b="0" lang="en-IN" sz="2400" spc="-1" strike="noStrike">
                <a:latin typeface="Ubuntu"/>
              </a:rPr>
              <a:t>API to take in Patient’s ICU Data</a:t>
            </a:r>
            <a:endParaRPr b="0" lang="en-IN" sz="2400" spc="-1" strike="noStrike">
              <a:latin typeface="Ubuntu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448000" y="360000"/>
            <a:ext cx="4176000" cy="54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IN" sz="3200" spc="-1" strike="noStrike">
                <a:solidFill>
                  <a:srgbClr val="780373"/>
                </a:solidFill>
                <a:latin typeface="Ubuntu"/>
              </a:rPr>
              <a:t>MIMIC – III Database</a:t>
            </a:r>
            <a:endParaRPr b="0" lang="en-IN" sz="3200" spc="-1" strike="noStrike">
              <a:solidFill>
                <a:srgbClr val="780373"/>
              </a:solidFill>
              <a:latin typeface="Ubuntu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872000" y="1213920"/>
            <a:ext cx="4896000" cy="367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buClr>
                <a:srgbClr val="000000"/>
              </a:buClr>
              <a:buFont typeface="StarSymbol"/>
              <a:buAutoNum type="romanUcPeriod"/>
            </a:pPr>
            <a:r>
              <a:rPr b="0" lang="en-IN" sz="1800" spc="-1" strike="noStrike">
                <a:latin typeface="Ubuntu"/>
              </a:rPr>
              <a:t>MIMIC-III is a large, freely-available database comprising deidentified health-related data associated with over forty thousand patients who stayed in critical care units of the Beth Israel Deaconess Medical Center between 2001 and 2012.</a:t>
            </a:r>
            <a:endParaRPr b="0" lang="en-IN" sz="1800" spc="-1" strike="noStrike">
              <a:latin typeface="Ubuntu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romanUcPeriod"/>
            </a:pPr>
            <a:r>
              <a:rPr b="0" lang="en-IN" sz="1800" spc="-1" strike="noStrike">
                <a:latin typeface="Ubuntu"/>
              </a:rPr>
              <a:t>The database includes information such as demographics, vital sign measurements made at the bedside (~1 data point per hour), laboratory test results, procedures, medications, caregiver notes, imaging reports, and mortality (including post-hospital discharge).</a:t>
            </a:r>
            <a:endParaRPr b="0" lang="en-IN" sz="1800" spc="-1" strike="noStrike">
              <a:latin typeface="Ubuntu"/>
            </a:endParaRPr>
          </a:p>
          <a:p>
            <a:endParaRPr b="0" lang="en-IN" sz="1800" spc="-1" strike="noStrike">
              <a:latin typeface="Ubuntu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944000" y="504000"/>
            <a:ext cx="5328000" cy="54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IN" sz="3200" spc="-1" strike="noStrike">
                <a:solidFill>
                  <a:srgbClr val="780373"/>
                </a:solidFill>
                <a:latin typeface="Arial"/>
              </a:rPr>
              <a:t>Deep Neural Network Model</a:t>
            </a:r>
            <a:endParaRPr b="0" lang="en-IN" sz="3200" spc="-1" strike="noStrike">
              <a:solidFill>
                <a:srgbClr val="780373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1512000" y="1728000"/>
            <a:ext cx="4608000" cy="290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 algn="ctr">
              <a:buClr>
                <a:srgbClr val="000000"/>
              </a:buClr>
              <a:buFont typeface="StarSymbol"/>
              <a:buAutoNum type="romanUcPeriod"/>
            </a:pPr>
            <a:r>
              <a:rPr b="0" lang="en-IN" sz="1800" spc="-1" strike="noStrike">
                <a:latin typeface="Ubuntu"/>
              </a:rPr>
              <a:t>Neural Network created on Keras Framework</a:t>
            </a:r>
            <a:endParaRPr b="0" lang="en-IN" sz="1800" spc="-1" strike="noStrike">
              <a:latin typeface="Ubuntu"/>
            </a:endParaRPr>
          </a:p>
          <a:p>
            <a:pPr marL="216000" indent="-216000" algn="ctr">
              <a:buClr>
                <a:srgbClr val="000000"/>
              </a:buClr>
              <a:buFont typeface="StarSymbol"/>
              <a:buAutoNum type="romanUcPeriod"/>
            </a:pPr>
            <a:r>
              <a:rPr b="0" lang="en-IN" sz="1800" spc="-1" strike="noStrike">
                <a:latin typeface="Ubuntu"/>
              </a:rPr>
              <a:t>6 Layers – 45561 Total Trainable Paramters</a:t>
            </a:r>
            <a:endParaRPr b="0" lang="en-IN" sz="1800" spc="-1" strike="noStrike">
              <a:latin typeface="Ubuntu"/>
            </a:endParaRPr>
          </a:p>
          <a:p>
            <a:pPr marL="216000" indent="-216000" algn="ctr">
              <a:buClr>
                <a:srgbClr val="000000"/>
              </a:buClr>
              <a:buFont typeface="StarSymbol"/>
              <a:buAutoNum type="romanUcPeriod"/>
            </a:pPr>
            <a:r>
              <a:rPr b="0" lang="en-IN" sz="1800" spc="-1" strike="noStrike">
                <a:latin typeface="Ubuntu"/>
              </a:rPr>
              <a:t>Takes 96 Input Variables (Patient’s ICU data)</a:t>
            </a:r>
            <a:endParaRPr b="0" lang="en-IN" sz="1800" spc="-1" strike="noStrike">
              <a:latin typeface="Ubuntu"/>
            </a:endParaRPr>
          </a:p>
          <a:p>
            <a:pPr marL="216000" indent="-216000" algn="ctr">
              <a:buClr>
                <a:srgbClr val="000000"/>
              </a:buClr>
              <a:buFont typeface="StarSymbol"/>
              <a:buAutoNum type="romanUcPeriod"/>
            </a:pPr>
            <a:r>
              <a:rPr b="0" lang="en-IN" sz="1800" spc="-1" strike="noStrike">
                <a:latin typeface="Ubuntu"/>
              </a:rPr>
              <a:t> </a:t>
            </a:r>
            <a:r>
              <a:rPr b="0" lang="en-IN" sz="1800" spc="-1" strike="noStrike">
                <a:latin typeface="Ubuntu"/>
              </a:rPr>
              <a:t>Output (0 or 1)</a:t>
            </a:r>
            <a:endParaRPr b="0" lang="en-IN" sz="1800" spc="-1" strike="noStrike">
              <a:latin typeface="Ubuntu"/>
            </a:endParaRPr>
          </a:p>
          <a:p>
            <a:pPr marL="216000" indent="-216000" algn="ctr">
              <a:buClr>
                <a:srgbClr val="000000"/>
              </a:buClr>
              <a:buFont typeface="StarSymbol"/>
              <a:buAutoNum type="romanUcPeriod"/>
            </a:pPr>
            <a:r>
              <a:rPr b="0" lang="en-IN" sz="1800" spc="-1" strike="noStrike">
                <a:latin typeface="Ubuntu"/>
              </a:rPr>
              <a:t>Performance Metrics :</a:t>
            </a:r>
            <a:endParaRPr b="0" lang="en-IN" sz="1800" spc="-1" strike="noStrike">
              <a:latin typeface="Ubuntu"/>
            </a:endParaRPr>
          </a:p>
          <a:p>
            <a:pPr lvl="1" marL="432000" indent="-216000" algn="ctr">
              <a:buClr>
                <a:srgbClr val="000000"/>
              </a:buClr>
              <a:buFont typeface="StarSymbol"/>
              <a:buAutoNum type="romanUcPeriod"/>
            </a:pPr>
            <a:r>
              <a:rPr b="0" lang="en-IN" sz="1800" spc="-1" strike="noStrike">
                <a:latin typeface="Ubuntu"/>
              </a:rPr>
              <a:t>F1 Score : 74.78%</a:t>
            </a:r>
            <a:endParaRPr b="0" lang="en-IN" sz="1800" spc="-1" strike="noStrike">
              <a:latin typeface="Ubuntu"/>
            </a:endParaRPr>
          </a:p>
          <a:p>
            <a:pPr lvl="1" marL="432000" indent="-216000" algn="ctr">
              <a:buClr>
                <a:srgbClr val="000000"/>
              </a:buClr>
              <a:buFont typeface="StarSymbol"/>
              <a:buAutoNum type="romanUcPeriod"/>
            </a:pPr>
            <a:r>
              <a:rPr b="0" lang="en-IN" sz="1800" spc="-1" strike="noStrike">
                <a:latin typeface="Ubuntu"/>
              </a:rPr>
              <a:t>Recall Score : 61.31%</a:t>
            </a:r>
            <a:endParaRPr b="0" lang="en-IN" sz="1800" spc="-1" strike="noStrike">
              <a:latin typeface="Ubuntu"/>
            </a:endParaRPr>
          </a:p>
          <a:p>
            <a:pPr lvl="1" marL="432000" indent="-216000" algn="ctr">
              <a:buClr>
                <a:srgbClr val="000000"/>
              </a:buClr>
              <a:buFont typeface="StarSymbol"/>
              <a:buAutoNum type="romanUcPeriod"/>
            </a:pPr>
            <a:r>
              <a:rPr b="0" lang="en-IN" sz="1800" spc="-1" strike="noStrike">
                <a:latin typeface="Ubuntu"/>
              </a:rPr>
              <a:t>Precision Score : 95.83%</a:t>
            </a:r>
            <a:endParaRPr b="0" lang="en-IN" sz="1800" spc="-1" strike="noStrike">
              <a:latin typeface="Ubuntu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224000" y="216000"/>
            <a:ext cx="5544000" cy="100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IN" sz="3200" spc="-1" strike="noStrike">
                <a:solidFill>
                  <a:srgbClr val="780373"/>
                </a:solidFill>
                <a:latin typeface="Ubuntu"/>
              </a:rPr>
              <a:t>Neural Network Accuracy Graph</a:t>
            </a:r>
            <a:endParaRPr b="0" lang="en-IN" sz="3200" spc="-1" strike="noStrike">
              <a:solidFill>
                <a:srgbClr val="780373"/>
              </a:solidFill>
              <a:latin typeface="Ubuntu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356840" y="1437120"/>
            <a:ext cx="4979160" cy="353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2304000" y="260640"/>
            <a:ext cx="4392000" cy="100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IN" sz="3200" spc="-1" strike="noStrike">
                <a:solidFill>
                  <a:srgbClr val="780373"/>
                </a:solidFill>
                <a:latin typeface="Ubuntu"/>
              </a:rPr>
              <a:t>Summary for Neural Network Model</a:t>
            </a:r>
            <a:endParaRPr b="0" lang="en-IN" sz="3200" spc="-1" strike="noStrike">
              <a:solidFill>
                <a:srgbClr val="780373"/>
              </a:solidFill>
              <a:latin typeface="Ubuntu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728000" y="1512000"/>
            <a:ext cx="4392000" cy="33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IN" sz="1200" spc="-1" strike="noStrike">
                <a:latin typeface="Ubuntu"/>
              </a:rPr>
              <a:t>L</a:t>
            </a:r>
            <a:r>
              <a:rPr b="0" lang="en-IN" sz="1300" spc="-1" strike="noStrike">
                <a:latin typeface="Ubuntu"/>
              </a:rPr>
              <a:t>ayer(type)                        Output Shape             Param #</a:t>
            </a:r>
            <a:endParaRPr b="0" lang="en-IN" sz="1300" spc="-1" strike="noStrike">
              <a:latin typeface="Ubuntu"/>
            </a:endParaRPr>
          </a:p>
          <a:p>
            <a:endParaRPr b="0" lang="en-IN" sz="1300" spc="-1" strike="noStrike">
              <a:latin typeface="Ubuntu"/>
            </a:endParaRPr>
          </a:p>
          <a:p>
            <a:r>
              <a:rPr b="0" lang="en-IN" sz="1300" spc="-1" strike="noStrike">
                <a:latin typeface="Ubuntu"/>
              </a:rPr>
              <a:t>dense_12 (Dense)             (None, 200)             19000     </a:t>
            </a:r>
            <a:endParaRPr b="0" lang="en-IN" sz="1300" spc="-1" strike="noStrike">
              <a:latin typeface="Ubuntu"/>
            </a:endParaRPr>
          </a:p>
          <a:p>
            <a:endParaRPr b="0" lang="en-IN" sz="1300" spc="-1" strike="noStrike">
              <a:latin typeface="Ubuntu"/>
            </a:endParaRPr>
          </a:p>
          <a:p>
            <a:r>
              <a:rPr b="0" lang="en-IN" sz="1300" spc="-1" strike="noStrike">
                <a:latin typeface="Ubuntu"/>
              </a:rPr>
              <a:t>dense_13 (Dense)             (None, 100)              20100     </a:t>
            </a:r>
            <a:endParaRPr b="0" lang="en-IN" sz="1300" spc="-1" strike="noStrike">
              <a:latin typeface="Ubuntu"/>
            </a:endParaRPr>
          </a:p>
          <a:p>
            <a:endParaRPr b="0" lang="en-IN" sz="1300" spc="-1" strike="noStrike">
              <a:latin typeface="Ubuntu"/>
            </a:endParaRPr>
          </a:p>
          <a:p>
            <a:r>
              <a:rPr b="0" lang="en-IN" sz="1300" spc="-1" strike="noStrike">
                <a:latin typeface="Ubuntu"/>
              </a:rPr>
              <a:t>dense_14 (Dense)             (None, 50)                 5050      </a:t>
            </a:r>
            <a:endParaRPr b="0" lang="en-IN" sz="1300" spc="-1" strike="noStrike">
              <a:latin typeface="Ubuntu"/>
            </a:endParaRPr>
          </a:p>
          <a:p>
            <a:endParaRPr b="0" lang="en-IN" sz="1300" spc="-1" strike="noStrike">
              <a:latin typeface="Ubuntu"/>
            </a:endParaRPr>
          </a:p>
          <a:p>
            <a:r>
              <a:rPr b="0" lang="en-IN" sz="1300" spc="-1" strike="noStrike">
                <a:latin typeface="Ubuntu"/>
              </a:rPr>
              <a:t>dense_15 (Dense)             (None, 25)                 1275      </a:t>
            </a:r>
            <a:endParaRPr b="0" lang="en-IN" sz="1300" spc="-1" strike="noStrike">
              <a:latin typeface="Ubuntu"/>
            </a:endParaRPr>
          </a:p>
          <a:p>
            <a:endParaRPr b="0" lang="en-IN" sz="1300" spc="-1" strike="noStrike">
              <a:latin typeface="Ubuntu"/>
            </a:endParaRPr>
          </a:p>
          <a:p>
            <a:r>
              <a:rPr b="0" lang="en-IN" sz="1300" spc="-1" strike="noStrike">
                <a:latin typeface="Ubuntu"/>
              </a:rPr>
              <a:t>dense_16 (Dense)             (None, 5)                    130       </a:t>
            </a:r>
            <a:endParaRPr b="0" lang="en-IN" sz="1300" spc="-1" strike="noStrike">
              <a:latin typeface="Ubuntu"/>
            </a:endParaRPr>
          </a:p>
          <a:p>
            <a:endParaRPr b="0" lang="en-IN" sz="1300" spc="-1" strike="noStrike">
              <a:latin typeface="Ubuntu"/>
            </a:endParaRPr>
          </a:p>
          <a:p>
            <a:r>
              <a:rPr b="0" lang="en-IN" sz="1300" spc="-1" strike="noStrike">
                <a:latin typeface="Ubuntu"/>
              </a:rPr>
              <a:t>dense_17 (Dense)             (None, 1)                      6         </a:t>
            </a:r>
            <a:endParaRPr b="0" lang="en-IN" sz="1300" spc="-1" strike="noStrike">
              <a:latin typeface="Ubuntu"/>
            </a:endParaRPr>
          </a:p>
          <a:p>
            <a:pPr algn="ctr"/>
            <a:endParaRPr b="0" lang="en-IN" sz="1300" spc="-1" strike="noStrike">
              <a:latin typeface="Ubuntu"/>
            </a:endParaRPr>
          </a:p>
          <a:p>
            <a:pPr algn="ctr"/>
            <a:r>
              <a:rPr b="0" lang="en-IN" sz="1600" spc="-1" strike="noStrike">
                <a:latin typeface="Ubuntu"/>
              </a:rPr>
              <a:t>Total params: 45,561</a:t>
            </a:r>
            <a:endParaRPr b="0" lang="en-IN" sz="1600" spc="-1" strike="noStrike">
              <a:latin typeface="Ubuntu"/>
            </a:endParaRPr>
          </a:p>
          <a:p>
            <a:pPr algn="ctr"/>
            <a:r>
              <a:rPr b="0" lang="en-IN" sz="1600" spc="-1" strike="noStrike">
                <a:latin typeface="Ubuntu"/>
              </a:rPr>
              <a:t>Trainable params: 45,561</a:t>
            </a:r>
            <a:endParaRPr b="0" lang="en-IN" sz="1600" spc="-1" strike="noStrike">
              <a:latin typeface="Ubuntu"/>
            </a:endParaRPr>
          </a:p>
          <a:p>
            <a:pPr algn="ctr"/>
            <a:r>
              <a:rPr b="0" lang="en-IN" sz="1600" spc="-1" strike="noStrike">
                <a:latin typeface="Ubuntu"/>
              </a:rPr>
              <a:t>Non-trainable params: 0</a:t>
            </a:r>
            <a:endParaRPr b="0" lang="en-IN" sz="1600" spc="-1" strike="noStrike">
              <a:latin typeface="Ubuntu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008000" y="288000"/>
            <a:ext cx="7056000" cy="100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IN" sz="3200" spc="-1" strike="noStrike">
                <a:solidFill>
                  <a:srgbClr val="780373"/>
                </a:solidFill>
                <a:latin typeface="Ubuntu"/>
              </a:rPr>
              <a:t>Website and Api to interact with the users</a:t>
            </a:r>
            <a:endParaRPr b="0" lang="en-IN" sz="3200" spc="-1" strike="noStrike">
              <a:solidFill>
                <a:srgbClr val="780373"/>
              </a:solidFill>
              <a:latin typeface="Ubuntu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664000" y="1584000"/>
            <a:ext cx="3240000" cy="188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 algn="ctr">
              <a:buClr>
                <a:srgbClr val="000000"/>
              </a:buClr>
              <a:buFont typeface="StarSymbol"/>
              <a:buAutoNum type="romanUcPeriod"/>
            </a:pPr>
            <a:r>
              <a:rPr b="0" lang="en-IN" sz="1800" spc="-1" strike="noStrike">
                <a:latin typeface="Ubuntu"/>
              </a:rPr>
              <a:t>Website for user convinience and ease of interaction with model</a:t>
            </a:r>
            <a:endParaRPr b="0" lang="en-IN" sz="1800" spc="-1" strike="noStrike">
              <a:latin typeface="Ubuntu"/>
            </a:endParaRPr>
          </a:p>
          <a:p>
            <a:pPr marL="216000" indent="-216000" algn="ctr">
              <a:buClr>
                <a:srgbClr val="000000"/>
              </a:buClr>
              <a:buFont typeface="StarSymbol"/>
              <a:buAutoNum type="romanUcPeriod"/>
            </a:pPr>
            <a:r>
              <a:rPr b="0" lang="en-IN" sz="1800" spc="-1" strike="noStrike">
                <a:latin typeface="Ubuntu"/>
              </a:rPr>
              <a:t>API to take the input from the Patient’s ICU Record and feed it directly to the Model</a:t>
            </a:r>
            <a:endParaRPr b="0" lang="en-IN" sz="1800" spc="-1" strike="noStrike">
              <a:latin typeface="Ubuntu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LibreOffice/6.2.8.2$Linux_X86_64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2020-03-31T13:07:42Z</dcterms:modified>
  <cp:revision>3</cp:revision>
  <dc:subject/>
  <dc:title/>
</cp:coreProperties>
</file>