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4.jpeg" ContentType="image/jpeg"/>
  <Override PartName="/ppt/media/image7.png" ContentType="image/png"/>
  <Override PartName="/ppt/media/image3.jpeg" ContentType="image/jpeg"/>
  <Override PartName="/ppt/media/image5.jpeg" ContentType="image/jpeg"/>
  <Override PartName="/ppt/media/image8.png" ContentType="image/png"/>
  <Override PartName="/ppt/media/image9.png" ContentType="image/png"/>
  <Override PartName="/ppt/media/image6.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865A2DBE-14FD-4784-B3A3-287C272EFC88}" type="datetime">
              <a:rPr b="0" lang="en-IN" sz="1200" spc="-1" strike="noStrike">
                <a:solidFill>
                  <a:srgbClr val="8b8b8b"/>
                </a:solidFill>
                <a:latin typeface="Calibri"/>
              </a:rPr>
              <a:t>03/04/20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7B68645-DA1A-4D1D-8DA9-1952150C27E0}"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62298D04-CC4C-4BEC-86BB-5AB590EF69F7}" type="datetime">
              <a:rPr b="0" lang="en-IN" sz="1200" spc="-1" strike="noStrike">
                <a:solidFill>
                  <a:srgbClr val="8b8b8b"/>
                </a:solidFill>
                <a:latin typeface="Calibri"/>
              </a:rPr>
              <a:t>03/04/20</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42D30B17-977A-4C70-A2F5-206D231E69A0}"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467720"/>
            <a:ext cx="9143640" cy="2387160"/>
          </a:xfrm>
          <a:prstGeom prst="rect">
            <a:avLst/>
          </a:prstGeom>
          <a:noFill/>
          <a:ln>
            <a:noFill/>
          </a:ln>
        </p:spPr>
        <p:txBody>
          <a:bodyPr anchor="b">
            <a:noAutofit/>
          </a:bodyPr>
          <a:p>
            <a:pPr algn="ctr">
              <a:lnSpc>
                <a:spcPct val="90000"/>
              </a:lnSpc>
            </a:pPr>
            <a:r>
              <a:rPr b="1" lang="en-US" sz="6000" spc="-1" strike="noStrike">
                <a:solidFill>
                  <a:srgbClr val="000000"/>
                </a:solidFill>
                <a:latin typeface="Calibri Light"/>
              </a:rPr>
              <a:t>Sepsis Analysis and Prediction</a:t>
            </a:r>
            <a:endParaRPr b="0" lang="en-US" sz="6000" spc="-1" strike="noStrike">
              <a:solidFill>
                <a:srgbClr val="000000"/>
              </a:solidFill>
              <a:latin typeface="Calibri"/>
            </a:endParaRPr>
          </a:p>
        </p:txBody>
      </p:sp>
      <p:sp>
        <p:nvSpPr>
          <p:cNvPr id="83" name="TextShape 2"/>
          <p:cNvSpPr txBox="1"/>
          <p:nvPr/>
        </p:nvSpPr>
        <p:spPr>
          <a:xfrm>
            <a:off x="1523880" y="3818880"/>
            <a:ext cx="9143640" cy="2457000"/>
          </a:xfrm>
          <a:prstGeom prst="rect">
            <a:avLst/>
          </a:prstGeom>
          <a:noFill/>
          <a:ln>
            <a:noFill/>
          </a:ln>
        </p:spPr>
        <p:txBody>
          <a:bodyPr>
            <a:normAutofit fontScale="97000"/>
          </a:bodyPr>
          <a:p>
            <a:pPr algn="ctr">
              <a:lnSpc>
                <a:spcPct val="90000"/>
              </a:lnSpc>
              <a:spcBef>
                <a:spcPts val="1001"/>
              </a:spcBef>
            </a:pPr>
            <a:r>
              <a:rPr b="0" lang="en-IN" sz="2400" spc="-1" strike="noStrike">
                <a:solidFill>
                  <a:srgbClr val="000000"/>
                </a:solidFill>
                <a:latin typeface="Calibri"/>
              </a:rPr>
              <a:t>Jay Khatri – 160280107038</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Adarsh Shah – 160280107097</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Rushi Shah – 160280107105</a:t>
            </a:r>
            <a:endParaRPr b="0" lang="en-IN" sz="2400" spc="-1" strike="noStrike">
              <a:latin typeface="Arial"/>
            </a:endParaRPr>
          </a:p>
          <a:p>
            <a:pPr algn="ctr">
              <a:lnSpc>
                <a:spcPct val="90000"/>
              </a:lnSpc>
              <a:spcBef>
                <a:spcPts val="1001"/>
              </a:spcBef>
            </a:pPr>
            <a:r>
              <a:rPr b="1" lang="en-IN" sz="2400" spc="-1" strike="noStrike">
                <a:solidFill>
                  <a:srgbClr val="000000"/>
                </a:solidFill>
                <a:latin typeface="Calibri"/>
              </a:rPr>
              <a:t>Mentored by</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Prof. Zishan Y. Noorani</a:t>
            </a:r>
            <a:endParaRPr b="0" lang="en-IN" sz="2400" spc="-1" strike="noStrike">
              <a:latin typeface="Arial"/>
            </a:endParaRPr>
          </a:p>
        </p:txBody>
      </p:sp>
      <p:pic>
        <p:nvPicPr>
          <p:cNvPr id="84" name="Picture 3" descr=""/>
          <p:cNvPicPr/>
          <p:nvPr/>
        </p:nvPicPr>
        <p:blipFill>
          <a:blip r:embed="rId1"/>
          <a:stretch/>
        </p:blipFill>
        <p:spPr>
          <a:xfrm>
            <a:off x="599760" y="310320"/>
            <a:ext cx="2350800" cy="2350800"/>
          </a:xfrm>
          <a:prstGeom prst="rect">
            <a:avLst/>
          </a:prstGeom>
          <a:ln>
            <a:noFill/>
          </a:ln>
        </p:spPr>
      </p:pic>
      <p:pic>
        <p:nvPicPr>
          <p:cNvPr id="85" name="Picture 2" descr="GTU Recruitment 2018 - Apply Online for 35 Teaching Posts"/>
          <p:cNvPicPr/>
          <p:nvPr/>
        </p:nvPicPr>
        <p:blipFill>
          <a:blip r:embed="rId2"/>
          <a:stretch/>
        </p:blipFill>
        <p:spPr>
          <a:xfrm>
            <a:off x="8709840" y="414360"/>
            <a:ext cx="2526840" cy="2419920"/>
          </a:xfrm>
          <a:prstGeom prst="rect">
            <a:avLst/>
          </a:prstGeom>
          <a:ln>
            <a:noFill/>
          </a:ln>
        </p:spPr>
      </p:pic>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000000"/>
                </a:solidFill>
                <a:latin typeface="Calibri Light"/>
              </a:rPr>
              <a:t>Accuracy scores of NN</a:t>
            </a: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F1 Score : 74.78%</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Recall Score : 61.31%</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Precision Score : 95.83%</a:t>
            </a:r>
            <a:endParaRPr b="0" lang="en-US" sz="3600" spc="-1" strike="noStrike">
              <a:solidFill>
                <a:srgbClr val="000000"/>
              </a:solidFill>
              <a:latin typeface="Calibri"/>
            </a:endParaRPr>
          </a:p>
        </p:txBody>
      </p:sp>
      <p:pic>
        <p:nvPicPr>
          <p:cNvPr id="107" name="Picture 3" descr=""/>
          <p:cNvPicPr/>
          <p:nvPr/>
        </p:nvPicPr>
        <p:blipFill>
          <a:blip r:embed="rId1"/>
          <a:stretch/>
        </p:blipFill>
        <p:spPr>
          <a:xfrm>
            <a:off x="6095880" y="1690560"/>
            <a:ext cx="4978800" cy="3530520"/>
          </a:xfrm>
          <a:prstGeom prst="rect">
            <a:avLst/>
          </a:prstGeom>
          <a:ln>
            <a:noFill/>
          </a:ln>
        </p:spPr>
      </p:pic>
    </p:spTree>
  </p:cSld>
  <p:transition spd="slow">
    <p:cover dir="r"/>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000000"/>
                </a:solidFill>
                <a:latin typeface="Calibri Light"/>
              </a:rPr>
              <a:t>Web Portal</a:t>
            </a:r>
            <a:endParaRPr b="0" lang="en-US" sz="4400" spc="-1" strike="noStrike">
              <a:solidFill>
                <a:srgbClr val="000000"/>
              </a:solidFill>
              <a:latin typeface="Calibri"/>
            </a:endParaRPr>
          </a:p>
        </p:txBody>
      </p:sp>
      <p:pic>
        <p:nvPicPr>
          <p:cNvPr id="109" name="" descr=""/>
          <p:cNvPicPr/>
          <p:nvPr/>
        </p:nvPicPr>
        <p:blipFill>
          <a:blip r:embed="rId1"/>
          <a:stretch/>
        </p:blipFill>
        <p:spPr>
          <a:xfrm>
            <a:off x="794880" y="1512000"/>
            <a:ext cx="10653120" cy="5011200"/>
          </a:xfrm>
          <a:prstGeom prst="rect">
            <a:avLst/>
          </a:prstGeom>
          <a:ln>
            <a:noFill/>
          </a:ln>
        </p:spPr>
      </p:pic>
    </p:spTree>
  </p:cSld>
  <p:transition spd="slow">
    <p:cover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Content Placeholder 3" descr=""/>
          <p:cNvPicPr/>
          <p:nvPr/>
        </p:nvPicPr>
        <p:blipFill>
          <a:blip r:embed="rId1"/>
          <a:stretch/>
        </p:blipFill>
        <p:spPr>
          <a:xfrm>
            <a:off x="1676160" y="558360"/>
            <a:ext cx="8549280" cy="5700240"/>
          </a:xfrm>
          <a:prstGeom prst="rect">
            <a:avLst/>
          </a:prstGeom>
          <a:ln>
            <a:noFill/>
          </a:ln>
        </p:spPr>
      </p:pic>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990720" y="2136600"/>
            <a:ext cx="10515240" cy="1325160"/>
          </a:xfrm>
          <a:prstGeom prst="rect">
            <a:avLst/>
          </a:prstGeom>
          <a:noFill/>
          <a:ln>
            <a:noFill/>
          </a:ln>
        </p:spPr>
        <p:txBody>
          <a:bodyPr anchor="ctr">
            <a:noAutofit/>
          </a:bodyPr>
          <a:p>
            <a:pPr algn="ctr">
              <a:lnSpc>
                <a:spcPct val="90000"/>
              </a:lnSpc>
            </a:pPr>
            <a:r>
              <a:rPr b="1" lang="en-US" sz="4400" spc="-1" strike="noStrike">
                <a:solidFill>
                  <a:srgbClr val="000000"/>
                </a:solidFill>
                <a:latin typeface="Edwardian Script ITC"/>
              </a:rPr>
              <a:t>Thank You </a:t>
            </a:r>
            <a:endParaRPr b="0" lang="en-US" sz="44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1" lang="en-US" sz="4800" spc="-1" strike="noStrike">
                <a:solidFill>
                  <a:srgbClr val="2e75b6"/>
                </a:solidFill>
                <a:latin typeface="Calibri Light"/>
              </a:rPr>
              <a:t>Why ?</a:t>
            </a:r>
            <a:endParaRPr b="0" lang="en-US" sz="4800" spc="-1" strike="noStrike">
              <a:solidFill>
                <a:srgbClr val="000000"/>
              </a:solidFill>
              <a:latin typeface="Calibri"/>
            </a:endParaRPr>
          </a:p>
        </p:txBody>
      </p:sp>
      <p:sp>
        <p:nvSpPr>
          <p:cNvPr id="87" name="TextShape 2"/>
          <p:cNvSpPr txBox="1"/>
          <p:nvPr/>
        </p:nvSpPr>
        <p:spPr>
          <a:xfrm>
            <a:off x="838080" y="1690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There are too many manual processes in medicine. While doctors are under training they have to prescribe from lab values , diagnoses and other chart notes. </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Healthcare  industry generates piles of data which contains information like medical records of patients , clinical measurements , body fluids , imaging reports , survival data, and more.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89" name="Content Placeholder 3" descr=""/>
          <p:cNvPicPr/>
          <p:nvPr/>
        </p:nvPicPr>
        <p:blipFill>
          <a:blip r:embed="rId1"/>
          <a:stretch/>
        </p:blipFill>
        <p:spPr>
          <a:xfrm>
            <a:off x="838080" y="519840"/>
            <a:ext cx="10649160" cy="55904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ed7d31"/>
                </a:solidFill>
                <a:latin typeface="Calibri Light"/>
              </a:rPr>
              <a:t>What is Sepsis ?</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Sepsis is life threatening condition caused by body’s response to an infection.  Body normally releases chemicals into the bloodstream to fight an infection. Sepsis occurs when body’s response to these chemicals is out of balance, triggering changes that can damage multiple organ systems</a:t>
            </a:r>
            <a:endParaRPr b="0" lang="en-US" sz="3200" spc="-1" strike="noStrike">
              <a:solidFill>
                <a:srgbClr val="000000"/>
              </a:solidFill>
              <a:latin typeface="Calibri"/>
            </a:endParaRPr>
          </a:p>
          <a:p>
            <a:pPr>
              <a:lnSpc>
                <a:spcPct val="90000"/>
              </a:lnSpc>
              <a:spcBef>
                <a:spcPts val="1001"/>
              </a:spcBef>
            </a:pP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A study published in 2016 reported that nearly 1/3</a:t>
            </a:r>
            <a:r>
              <a:rPr b="0" lang="en-US" sz="3200" spc="-1" strike="noStrike" baseline="30000">
                <a:solidFill>
                  <a:srgbClr val="000000"/>
                </a:solidFill>
                <a:latin typeface="Calibri"/>
              </a:rPr>
              <a:t>rd</a:t>
            </a:r>
            <a:r>
              <a:rPr b="0" lang="en-US" sz="3200" spc="-1" strike="noStrike">
                <a:solidFill>
                  <a:srgbClr val="000000"/>
                </a:solidFill>
                <a:latin typeface="Calibri"/>
              </a:rPr>
              <a:t> of patients admitted into ICU in india had sepsis and one in three of these patients died ! (courtesy: livemint.com)</a:t>
            </a:r>
            <a:endParaRPr b="0" lang="en-US" sz="32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800" spc="-1" strike="noStrike">
                <a:solidFill>
                  <a:srgbClr val="548235"/>
                </a:solidFill>
                <a:latin typeface="Calibri Light"/>
              </a:rPr>
              <a:t>Yes,</a:t>
            </a:r>
            <a:r>
              <a:rPr b="0" lang="en-US" sz="4800" spc="-1" strike="noStrike">
                <a:solidFill>
                  <a:srgbClr val="000000"/>
                </a:solidFill>
                <a:latin typeface="Calibri Light"/>
              </a:rPr>
              <a:t> </a:t>
            </a:r>
            <a:r>
              <a:rPr b="1" lang="en-US" sz="4800" spc="-1" strike="noStrike">
                <a:solidFill>
                  <a:srgbClr val="385623"/>
                </a:solidFill>
                <a:latin typeface="Calibri Light"/>
              </a:rPr>
              <a:t>sepsis can be caused by covid19</a:t>
            </a:r>
            <a:endParaRPr b="0" lang="en-US" sz="4800" spc="-1" strike="noStrike">
              <a:solidFill>
                <a:srgbClr val="000000"/>
              </a:solidFill>
              <a:latin typeface="Calibri"/>
            </a:endParaRPr>
          </a:p>
        </p:txBody>
      </p:sp>
      <p:pic>
        <p:nvPicPr>
          <p:cNvPr id="93" name="Content Placeholder 3" descr=""/>
          <p:cNvPicPr/>
          <p:nvPr/>
        </p:nvPicPr>
        <p:blipFill>
          <a:blip r:embed="rId1"/>
          <a:stretch/>
        </p:blipFill>
        <p:spPr>
          <a:xfrm>
            <a:off x="5679000" y="1690560"/>
            <a:ext cx="5142240" cy="4276440"/>
          </a:xfrm>
          <a:prstGeom prst="rect">
            <a:avLst/>
          </a:prstGeom>
          <a:ln>
            <a:noFill/>
          </a:ln>
        </p:spPr>
      </p:pic>
      <p:sp>
        <p:nvSpPr>
          <p:cNvPr id="94" name="CustomShape 2"/>
          <p:cNvSpPr/>
          <p:nvPr/>
        </p:nvSpPr>
        <p:spPr>
          <a:xfrm>
            <a:off x="1031040" y="2490480"/>
            <a:ext cx="4093920" cy="307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ff0000"/>
                </a:solidFill>
                <a:latin typeface="Calibri"/>
              </a:rPr>
              <a:t>Covid19 hijacks immune system and reprogram it to cause damage to host,</a:t>
            </a:r>
            <a:endParaRPr b="0" lang="en-IN" sz="2800" spc="-1" strike="noStrike">
              <a:latin typeface="Arial"/>
            </a:endParaRPr>
          </a:p>
          <a:p>
            <a:pPr>
              <a:lnSpc>
                <a:spcPct val="100000"/>
              </a:lnSpc>
            </a:pPr>
            <a:r>
              <a:rPr b="1" lang="en-IN" sz="2800" spc="-1" strike="noStrike">
                <a:solidFill>
                  <a:srgbClr val="ff0000"/>
                </a:solidFill>
                <a:latin typeface="Calibri"/>
              </a:rPr>
              <a:t>Which leads to organ failure and causes death</a:t>
            </a:r>
            <a:endParaRPr b="0" lang="en-IN" sz="2800" spc="-1" strike="noStrike">
              <a:latin typeface="Arial"/>
            </a:endParaRPr>
          </a:p>
        </p:txBody>
      </p:sp>
    </p:spTree>
  </p:cSld>
  <mc:AlternateContent>
    <mc:Choice Requires="p14">
      <p:transition spd="slow" p14:dur="34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7030a0"/>
                </a:solidFill>
                <a:latin typeface="Calibri Light"/>
              </a:rPr>
              <a:t>What about data  ?</a:t>
            </a:r>
            <a:endParaRPr b="0" lang="en-US" sz="4400" spc="-1" strike="noStrike">
              <a:solidFill>
                <a:srgbClr val="000000"/>
              </a:solidFill>
              <a:latin typeface="Calibri"/>
            </a:endParaRPr>
          </a:p>
        </p:txBody>
      </p:sp>
      <p:sp>
        <p:nvSpPr>
          <p:cNvPr id="96" name="TextShape 2"/>
          <p:cNvSpPr txBox="1"/>
          <p:nvPr/>
        </p:nvSpPr>
        <p:spPr>
          <a:xfrm>
            <a:off x="838080" y="1690560"/>
            <a:ext cx="10515240" cy="15573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3200" spc="-1" strike="noStrike">
                <a:solidFill>
                  <a:srgbClr val="000000"/>
                </a:solidFill>
                <a:latin typeface="Calibri"/>
              </a:rPr>
              <a:t>MIMC III – dataset  is widely used internationally in areas such as academic and industrial research.</a:t>
            </a:r>
            <a:endParaRPr b="0" lang="en-US" sz="3200" spc="-1" strike="noStrike">
              <a:solidFill>
                <a:srgbClr val="000000"/>
              </a:solidFill>
              <a:latin typeface="Calibri"/>
            </a:endParaRPr>
          </a:p>
          <a:p>
            <a:pPr>
              <a:lnSpc>
                <a:spcPct val="90000"/>
              </a:lnSpc>
              <a:spcBef>
                <a:spcPts val="1001"/>
              </a:spcBef>
            </a:pPr>
            <a:endParaRPr b="0" lang="en-US" sz="3200" spc="-1" strike="noStrike">
              <a:solidFill>
                <a:srgbClr val="000000"/>
              </a:solidFill>
              <a:latin typeface="Calibri"/>
            </a:endParaRPr>
          </a:p>
        </p:txBody>
      </p:sp>
      <p:pic>
        <p:nvPicPr>
          <p:cNvPr id="97" name="Picture 3" descr=""/>
          <p:cNvPicPr/>
          <p:nvPr/>
        </p:nvPicPr>
        <p:blipFill>
          <a:blip r:embed="rId1"/>
          <a:stretch/>
        </p:blipFill>
        <p:spPr>
          <a:xfrm>
            <a:off x="1775520" y="3016080"/>
            <a:ext cx="8640720" cy="30711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000000"/>
                </a:solidFill>
                <a:latin typeface="Calibri Light"/>
              </a:rPr>
              <a:t>Tools used</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Autofit/>
          </a:bodyPr>
          <a:p>
            <a:pPr marL="749880" indent="-228600">
              <a:buClr>
                <a:srgbClr val="000000"/>
              </a:buClr>
              <a:buSzPct val="45000"/>
              <a:buFont typeface="Wingdings" charset="2"/>
              <a:buChar char=""/>
            </a:pPr>
            <a:r>
              <a:rPr b="0" lang="en-IN" sz="2800" spc="-1" strike="noStrike">
                <a:solidFill>
                  <a:srgbClr val="000000"/>
                </a:solidFill>
                <a:latin typeface="Calibri"/>
              </a:rPr>
              <a:t>Python language  version 3.6.0 or above</a:t>
            </a:r>
            <a:endParaRPr b="0" lang="en-IN" sz="2800" spc="-1" strike="noStrike">
              <a:solidFill>
                <a:srgbClr val="212529"/>
              </a:solidFill>
              <a:latin typeface="Times New Roman"/>
            </a:endParaRPr>
          </a:p>
          <a:p>
            <a:pPr marL="749880" indent="-228600">
              <a:buClr>
                <a:srgbClr val="000000"/>
              </a:buClr>
              <a:buSzPct val="45000"/>
              <a:buFont typeface="Wingdings" charset="2"/>
              <a:buChar char=""/>
            </a:pPr>
            <a:r>
              <a:rPr b="0" lang="en-IN" sz="2800" spc="-1" strike="noStrike">
                <a:solidFill>
                  <a:srgbClr val="000000"/>
                </a:solidFill>
                <a:latin typeface="Calibri"/>
              </a:rPr>
              <a:t>Tensorflow framework 1.1.0 or above</a:t>
            </a:r>
            <a:endParaRPr b="0" lang="en-IN" sz="2800" spc="-1" strike="noStrike">
              <a:solidFill>
                <a:srgbClr val="212529"/>
              </a:solidFill>
              <a:latin typeface="Times New Roman"/>
            </a:endParaRPr>
          </a:p>
          <a:p>
            <a:pPr marL="749880" indent="-228600">
              <a:buClr>
                <a:srgbClr val="000000"/>
              </a:buClr>
              <a:buSzPct val="45000"/>
              <a:buFont typeface="Wingdings" charset="2"/>
              <a:buChar char=""/>
            </a:pPr>
            <a:r>
              <a:rPr b="0" lang="en-IN" sz="2800" spc="-1" strike="noStrike">
                <a:solidFill>
                  <a:srgbClr val="000000"/>
                </a:solidFill>
                <a:latin typeface="Calibri"/>
              </a:rPr>
              <a:t>Postgresql database server </a:t>
            </a:r>
            <a:endParaRPr b="0" lang="en-IN" sz="2800" spc="-1" strike="noStrike">
              <a:solidFill>
                <a:srgbClr val="212529"/>
              </a:solidFill>
              <a:latin typeface="Times New Roman"/>
            </a:endParaRPr>
          </a:p>
          <a:p>
            <a:pPr marL="749880" indent="-228600">
              <a:buClr>
                <a:srgbClr val="000000"/>
              </a:buClr>
              <a:buSzPct val="45000"/>
              <a:buFont typeface="Wingdings" charset="2"/>
              <a:buChar char=""/>
            </a:pPr>
            <a:r>
              <a:rPr b="0" lang="en-IN" sz="2800" spc="-1" strike="noStrike">
                <a:solidFill>
                  <a:srgbClr val="000000"/>
                </a:solidFill>
                <a:latin typeface="Calibri"/>
              </a:rPr>
              <a:t>GPU if available to increase the computation speed</a:t>
            </a:r>
            <a:endParaRPr b="0" lang="en-IN" sz="2800" spc="-1" strike="noStrike">
              <a:solidFill>
                <a:srgbClr val="212529"/>
              </a:solidFill>
              <a:latin typeface="Times New Roman"/>
            </a:endParaRPr>
          </a:p>
          <a:p>
            <a:pPr marL="749880" indent="-228600">
              <a:buClr>
                <a:srgbClr val="000000"/>
              </a:buClr>
              <a:buSzPct val="45000"/>
              <a:buFont typeface="Wingdings" charset="2"/>
              <a:buChar char=""/>
            </a:pPr>
            <a:r>
              <a:rPr b="0" lang="en-IN" sz="2800" spc="-1" strike="noStrike">
                <a:solidFill>
                  <a:srgbClr val="000000"/>
                </a:solidFill>
                <a:latin typeface="Calibri"/>
              </a:rPr>
              <a:t>Github</a:t>
            </a:r>
            <a:endParaRPr b="0" lang="en-IN" sz="2800" spc="-1" strike="noStrike">
              <a:solidFill>
                <a:srgbClr val="212529"/>
              </a:solidFill>
              <a:latin typeface="Times New Roman"/>
            </a:endParaRPr>
          </a:p>
          <a:p>
            <a:pPr marL="749880" indent="-228600">
              <a:buClr>
                <a:srgbClr val="000000"/>
              </a:buClr>
              <a:buSzPct val="45000"/>
              <a:buFont typeface="Wingdings" charset="2"/>
              <a:buChar char=""/>
            </a:pPr>
            <a:r>
              <a:rPr b="0" lang="en-IN" sz="2800" spc="-1" strike="noStrike">
                <a:solidFill>
                  <a:srgbClr val="000000"/>
                </a:solidFill>
                <a:latin typeface="Calibri"/>
              </a:rPr>
              <a:t>Servlets &amp; JSP</a:t>
            </a:r>
            <a:endParaRPr b="0" lang="en-IN" sz="2800" spc="-1" strike="noStrike">
              <a:solidFill>
                <a:srgbClr val="212529"/>
              </a:solidFill>
              <a:latin typeface="Times New Roman"/>
            </a:endParaRPr>
          </a:p>
          <a:p>
            <a:pPr marL="749880" indent="-228600">
              <a:buClr>
                <a:srgbClr val="000000"/>
              </a:buClr>
              <a:buSzPct val="45000"/>
              <a:buFont typeface="Wingdings" charset="2"/>
              <a:buChar char=""/>
            </a:pPr>
            <a:r>
              <a:rPr b="0" lang="en-IN" sz="2800" spc="-1" strike="noStrike">
                <a:solidFill>
                  <a:srgbClr val="000000"/>
                </a:solidFill>
                <a:latin typeface="Calibri"/>
              </a:rPr>
              <a:t>HTML, CSS, JS</a:t>
            </a:r>
            <a:endParaRPr b="0" lang="en-IN" sz="2800" spc="-1" strike="noStrike">
              <a:solidFill>
                <a:srgbClr val="212529"/>
              </a:solidFill>
              <a:latin typeface="Times New Roman"/>
            </a:endParaRPr>
          </a:p>
          <a:p>
            <a:pPr marL="749880" indent="-228600">
              <a:buClr>
                <a:srgbClr val="000000"/>
              </a:buClr>
              <a:buSzPct val="45000"/>
              <a:buFont typeface="Wingdings" charset="2"/>
              <a:buChar char=""/>
            </a:pPr>
            <a:r>
              <a:rPr b="0" lang="en-IN" sz="2800" spc="-1" strike="noStrike">
                <a:solidFill>
                  <a:srgbClr val="000000"/>
                </a:solidFill>
                <a:latin typeface="Calibri"/>
              </a:rPr>
              <a:t>Bootstrap, Jquery, AJAX</a:t>
            </a:r>
            <a:endParaRPr b="0" lang="en-IN" sz="2800" spc="-1" strike="noStrike">
              <a:solidFill>
                <a:srgbClr val="212529"/>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1" lang="en-US" sz="4000" spc="-1" strike="noStrike">
                <a:solidFill>
                  <a:srgbClr val="000000"/>
                </a:solidFill>
                <a:latin typeface="Calibri Light"/>
              </a:rPr>
              <a:t>Finding meaningful data</a:t>
            </a:r>
            <a:endParaRPr b="0" lang="en-US" sz="40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From few research papers we concluded that from this huge pile of only 96 parameters which includes urinal data , ICU readings , gases dissolved in blood , compounds in blood etc.</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Running SQL to find patients who had sepsis and storing it locally.</a:t>
            </a:r>
            <a:endParaRPr b="0" lang="en-US" sz="2800" spc="-1" strike="noStrike">
              <a:solidFill>
                <a:srgbClr val="000000"/>
              </a:solidFill>
              <a:latin typeface="Calibri"/>
            </a:endParaRPr>
          </a:p>
        </p:txBody>
      </p:sp>
    </p:spTree>
  </p:cSld>
  <mc:AlternateContent>
    <mc:Choice Requires="p14">
      <p:transition p14:dur="10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en-US" sz="4400" spc="-1" strike="noStrike">
                <a:solidFill>
                  <a:srgbClr val="002060"/>
                </a:solidFill>
                <a:latin typeface="Calibri Light"/>
              </a:rPr>
              <a:t>How it works </a:t>
            </a:r>
            <a:endParaRPr b="0" lang="en-US" sz="4400" spc="-1" strike="noStrike">
              <a:solidFill>
                <a:srgbClr val="000000"/>
              </a:solidFill>
              <a:latin typeface="Calibri"/>
            </a:endParaRPr>
          </a:p>
        </p:txBody>
      </p:sp>
      <p:sp>
        <p:nvSpPr>
          <p:cNvPr id="103" name="TextShape 2"/>
          <p:cNvSpPr txBox="1"/>
          <p:nvPr/>
        </p:nvSpPr>
        <p:spPr>
          <a:xfrm>
            <a:off x="838080" y="1825560"/>
            <a:ext cx="62060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made 6 layer deep neural network model which takes 96 parameters from stored CSV file.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used 80% data for training and 20% for testing. </a:t>
            </a:r>
            <a:endParaRPr b="0" lang="en-US" sz="2800" spc="-1" strike="noStrike">
              <a:solidFill>
                <a:srgbClr val="000000"/>
              </a:solidFill>
              <a:latin typeface="Calibri"/>
            </a:endParaRPr>
          </a:p>
        </p:txBody>
      </p:sp>
      <p:pic>
        <p:nvPicPr>
          <p:cNvPr id="104" name="Picture 7" descr=""/>
          <p:cNvPicPr/>
          <p:nvPr/>
        </p:nvPicPr>
        <p:blipFill>
          <a:blip r:embed="rId1"/>
          <a:stretch/>
        </p:blipFill>
        <p:spPr>
          <a:xfrm>
            <a:off x="7639200" y="365040"/>
            <a:ext cx="3406320" cy="6015960"/>
          </a:xfrm>
          <a:prstGeom prst="rect">
            <a:avLst/>
          </a:prstGeom>
          <a:ln>
            <a:noFill/>
          </a:ln>
        </p:spPr>
      </p:pic>
    </p:spTree>
  </p:cSld>
  <p:transition spd="slow">
    <p:cover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637</TotalTime>
  <Application>LibreOffice/6.3.5.2$Linux_X86_64 LibreOffice_project/30$Build-2</Application>
  <Words>328</Words>
  <Paragraphs>35</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2020-04-02T10:12:01Z</dcterms:created>
  <dc:creator>Dell</dc:creator>
  <dc:description/>
  <dc:language>en-IN</dc:language>
  <cp:lastModifiedBy/>
  <dcterms:modified xsi:type="dcterms:W3CDTF">2020-04-03T23:36:40Z</dcterms:modified>
  <cp:revision>24</cp:revision>
  <dc:subject/>
  <dc:title>Sepsis Analysis and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