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4.jpeg" ContentType="image/jpeg"/>
  <Override PartName="/ppt/media/image7.png" ContentType="image/png"/>
  <Override PartName="/ppt/media/image3.jpeg" ContentType="image/jpeg"/>
  <Override PartName="/ppt/media/image5.jpeg" ContentType="image/jpeg"/>
  <Override PartName="/ppt/media/image1.png" ContentType="image/png"/>
  <Override PartName="/ppt/media/image9.png" ContentType="image/png"/>
  <Override PartName="/ppt/media/image10.png" ContentType="image/png"/>
  <Override PartName="/ppt/media/image8.png" ContentType="image/png"/>
  <Override PartName="/ppt/media/image6.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46772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IN" sz="6000" spc="-1" strike="noStrike">
                <a:solidFill>
                  <a:srgbClr val="000000"/>
                </a:solidFill>
                <a:latin typeface="Calibri Light"/>
              </a:rPr>
              <a:t>Sepsis Analysis and Prediction</a:t>
            </a:r>
            <a:endParaRPr b="0" lang="en-IN" sz="6000" spc="-1" strike="noStrike">
              <a:latin typeface="Arial"/>
            </a:endParaRPr>
          </a:p>
        </p:txBody>
      </p:sp>
      <p:sp>
        <p:nvSpPr>
          <p:cNvPr id="77" name="CustomShape 2"/>
          <p:cNvSpPr/>
          <p:nvPr/>
        </p:nvSpPr>
        <p:spPr>
          <a:xfrm>
            <a:off x="1523880" y="3818880"/>
            <a:ext cx="9143280" cy="2456640"/>
          </a:xfrm>
          <a:prstGeom prst="rect">
            <a:avLst/>
          </a:prstGeom>
          <a:noFill/>
          <a:ln>
            <a:noFill/>
          </a:ln>
        </p:spPr>
        <p:style>
          <a:lnRef idx="0"/>
          <a:fillRef idx="0"/>
          <a:effectRef idx="0"/>
          <a:fontRef idx="minor"/>
        </p:style>
        <p:txBody>
          <a:bodyPr lIns="90000" rIns="90000" tIns="45000" bIns="45000">
            <a:normAutofit fontScale="97000"/>
          </a:bodyPr>
          <a:p>
            <a:pPr algn="ctr">
              <a:lnSpc>
                <a:spcPct val="90000"/>
              </a:lnSpc>
              <a:spcBef>
                <a:spcPts val="1001"/>
              </a:spcBef>
            </a:pPr>
            <a:r>
              <a:rPr b="0" lang="en-IN" sz="2400" spc="-1" strike="noStrike">
                <a:solidFill>
                  <a:srgbClr val="000000"/>
                </a:solidFill>
                <a:latin typeface="Calibri"/>
              </a:rPr>
              <a:t>Jay Khatri – 160280107038</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Adarsh Shah – 160280107097</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Rushi Shah – 160280107105</a:t>
            </a:r>
            <a:endParaRPr b="0" lang="en-IN" sz="2400" spc="-1" strike="noStrike">
              <a:latin typeface="Arial"/>
            </a:endParaRPr>
          </a:p>
          <a:p>
            <a:pPr algn="ctr">
              <a:lnSpc>
                <a:spcPct val="90000"/>
              </a:lnSpc>
              <a:spcBef>
                <a:spcPts val="1001"/>
              </a:spcBef>
            </a:pPr>
            <a:r>
              <a:rPr b="1" lang="en-IN" sz="2400" spc="-1" strike="noStrike">
                <a:solidFill>
                  <a:srgbClr val="000000"/>
                </a:solidFill>
                <a:latin typeface="Calibri"/>
              </a:rPr>
              <a:t>Mentored by</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Prof. Zishan Y. Noorani</a:t>
            </a:r>
            <a:endParaRPr b="0" lang="en-IN" sz="2400" spc="-1" strike="noStrike">
              <a:latin typeface="Arial"/>
            </a:endParaRPr>
          </a:p>
        </p:txBody>
      </p:sp>
      <p:pic>
        <p:nvPicPr>
          <p:cNvPr id="78" name="Picture 3" descr=""/>
          <p:cNvPicPr/>
          <p:nvPr/>
        </p:nvPicPr>
        <p:blipFill>
          <a:blip r:embed="rId1"/>
          <a:stretch/>
        </p:blipFill>
        <p:spPr>
          <a:xfrm>
            <a:off x="599760" y="310320"/>
            <a:ext cx="2350440" cy="2350440"/>
          </a:xfrm>
          <a:prstGeom prst="rect">
            <a:avLst/>
          </a:prstGeom>
          <a:ln>
            <a:noFill/>
          </a:ln>
        </p:spPr>
      </p:pic>
      <p:pic>
        <p:nvPicPr>
          <p:cNvPr id="79" name="Picture 2" descr="GTU Recruitment 2018 - Apply Online for 35 Teaching Posts"/>
          <p:cNvPicPr/>
          <p:nvPr/>
        </p:nvPicPr>
        <p:blipFill>
          <a:blip r:embed="rId2"/>
          <a:stretch/>
        </p:blipFill>
        <p:spPr>
          <a:xfrm>
            <a:off x="8709840" y="414360"/>
            <a:ext cx="2526480" cy="2419560"/>
          </a:xfrm>
          <a:prstGeom prst="rect">
            <a:avLst/>
          </a:prstGeom>
          <a:ln>
            <a:noFill/>
          </a:ln>
        </p:spPr>
      </p:pic>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Calibri Light"/>
              </a:rPr>
              <a:t>Accuracy scores of NN</a:t>
            </a:r>
            <a:endParaRPr b="0" lang="en-IN" sz="4400" spc="-1" strike="noStrike">
              <a:latin typeface="Arial"/>
            </a:endParaRPr>
          </a:p>
        </p:txBody>
      </p:sp>
      <p:sp>
        <p:nvSpPr>
          <p:cNvPr id="10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IN" sz="3600" spc="-1" strike="noStrike">
                <a:solidFill>
                  <a:srgbClr val="000000"/>
                </a:solidFill>
                <a:latin typeface="Calibri"/>
              </a:rPr>
              <a:t>F1 Score : 74.78%</a:t>
            </a:r>
            <a:endParaRPr b="0" lang="en-IN" sz="3600" spc="-1" strike="noStrike">
              <a:latin typeface="Arial"/>
            </a:endParaRPr>
          </a:p>
          <a:p>
            <a:pPr marL="228600" indent="-227880">
              <a:lnSpc>
                <a:spcPct val="90000"/>
              </a:lnSpc>
              <a:spcBef>
                <a:spcPts val="1001"/>
              </a:spcBef>
              <a:buClr>
                <a:srgbClr val="000000"/>
              </a:buClr>
              <a:buFont typeface="Arial"/>
              <a:buChar char="•"/>
            </a:pPr>
            <a:r>
              <a:rPr b="0" lang="en-IN" sz="3600" spc="-1" strike="noStrike">
                <a:solidFill>
                  <a:srgbClr val="000000"/>
                </a:solidFill>
                <a:latin typeface="Calibri"/>
              </a:rPr>
              <a:t>Recall Score : 61.31%</a:t>
            </a:r>
            <a:endParaRPr b="0" lang="en-IN" sz="3600" spc="-1" strike="noStrike">
              <a:latin typeface="Arial"/>
            </a:endParaRPr>
          </a:p>
          <a:p>
            <a:pPr marL="228600" indent="-227880">
              <a:lnSpc>
                <a:spcPct val="90000"/>
              </a:lnSpc>
              <a:spcBef>
                <a:spcPts val="1001"/>
              </a:spcBef>
              <a:buClr>
                <a:srgbClr val="000000"/>
              </a:buClr>
              <a:buFont typeface="Arial"/>
              <a:buChar char="•"/>
            </a:pPr>
            <a:r>
              <a:rPr b="0" lang="en-IN" sz="3600" spc="-1" strike="noStrike">
                <a:solidFill>
                  <a:srgbClr val="000000"/>
                </a:solidFill>
                <a:latin typeface="Calibri"/>
              </a:rPr>
              <a:t>Precision Score : 95.83%</a:t>
            </a:r>
            <a:endParaRPr b="0" lang="en-IN" sz="3600" spc="-1" strike="noStrike">
              <a:latin typeface="Arial"/>
            </a:endParaRPr>
          </a:p>
        </p:txBody>
      </p:sp>
      <p:pic>
        <p:nvPicPr>
          <p:cNvPr id="101" name="Picture 3" descr=""/>
          <p:cNvPicPr/>
          <p:nvPr/>
        </p:nvPicPr>
        <p:blipFill>
          <a:blip r:embed="rId1"/>
          <a:stretch/>
        </p:blipFill>
        <p:spPr>
          <a:xfrm>
            <a:off x="6095880" y="1690560"/>
            <a:ext cx="4978440" cy="3530160"/>
          </a:xfrm>
          <a:prstGeom prst="rect">
            <a:avLst/>
          </a:prstGeom>
          <a:ln>
            <a:noFill/>
          </a:ln>
        </p:spPr>
      </p:pic>
    </p:spTree>
  </p:cSld>
  <p:transition spd="slow">
    <p:cover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Calibri Light"/>
              </a:rPr>
              <a:t>Web Portal</a:t>
            </a:r>
            <a:endParaRPr b="0" lang="en-IN" sz="4400" spc="-1" strike="noStrike">
              <a:latin typeface="Arial"/>
            </a:endParaRPr>
          </a:p>
        </p:txBody>
      </p:sp>
      <p:pic>
        <p:nvPicPr>
          <p:cNvPr id="103" name="" descr=""/>
          <p:cNvPicPr/>
          <p:nvPr/>
        </p:nvPicPr>
        <p:blipFill>
          <a:blip r:embed="rId1"/>
          <a:stretch/>
        </p:blipFill>
        <p:spPr>
          <a:xfrm>
            <a:off x="794880" y="1512000"/>
            <a:ext cx="10652760" cy="5010840"/>
          </a:xfrm>
          <a:prstGeom prst="rect">
            <a:avLst/>
          </a:prstGeom>
          <a:ln>
            <a:noFill/>
          </a:ln>
        </p:spPr>
      </p:pic>
    </p:spTree>
  </p:cSld>
  <p:transition spd="slow">
    <p:cover dir="l"/>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Calibri Light"/>
              </a:rPr>
              <a:t>Web Portal</a:t>
            </a:r>
            <a:endParaRPr b="0" lang="en-IN" sz="4400" spc="-1" strike="noStrike">
              <a:latin typeface="Arial"/>
            </a:endParaRPr>
          </a:p>
        </p:txBody>
      </p:sp>
      <p:pic>
        <p:nvPicPr>
          <p:cNvPr id="105" name="" descr=""/>
          <p:cNvPicPr/>
          <p:nvPr/>
        </p:nvPicPr>
        <p:blipFill>
          <a:blip r:embed="rId1"/>
          <a:stretch/>
        </p:blipFill>
        <p:spPr>
          <a:xfrm>
            <a:off x="792000" y="1512000"/>
            <a:ext cx="10656000" cy="5013000"/>
          </a:xfrm>
          <a:prstGeom prst="rect">
            <a:avLst/>
          </a:prstGeom>
          <a:ln>
            <a:noFill/>
          </a:ln>
        </p:spPr>
      </p:pic>
    </p:spTree>
  </p:cSld>
  <p:transition spd="slow">
    <p:cover dir="l"/>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Content Placeholder 3" descr=""/>
          <p:cNvPicPr/>
          <p:nvPr/>
        </p:nvPicPr>
        <p:blipFill>
          <a:blip r:embed="rId1"/>
          <a:stretch/>
        </p:blipFill>
        <p:spPr>
          <a:xfrm>
            <a:off x="1676160" y="558360"/>
            <a:ext cx="8548920" cy="5699880"/>
          </a:xfrm>
          <a:prstGeom prst="rect">
            <a:avLst/>
          </a:prstGeom>
          <a:ln>
            <a:noFill/>
          </a:ln>
        </p:spPr>
      </p:pic>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990720" y="213660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Edwardian Script ITC"/>
              </a:rPr>
              <a:t>Thank You </a:t>
            </a:r>
            <a:endParaRPr b="0" lang="en-IN" sz="4400" spc="-1" strike="noStrike">
              <a:latin typeface="Arial"/>
            </a:endParaRPr>
          </a:p>
        </p:txBody>
      </p:sp>
      <p:sp>
        <p:nvSpPr>
          <p:cNvPr id="108" name="CustomShape 2"/>
          <p:cNvSpPr/>
          <p:nvPr/>
        </p:nvSpPr>
        <p:spPr>
          <a:xfrm>
            <a:off x="838080" y="1825560"/>
            <a:ext cx="10514880" cy="4350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4800" spc="-1" strike="noStrike">
                <a:solidFill>
                  <a:srgbClr val="2e75b6"/>
                </a:solidFill>
                <a:latin typeface="Calibri Light"/>
              </a:rPr>
              <a:t>Why ?</a:t>
            </a:r>
            <a:endParaRPr b="0" lang="en-IN" sz="4800" spc="-1" strike="noStrike">
              <a:latin typeface="Arial"/>
            </a:endParaRPr>
          </a:p>
        </p:txBody>
      </p:sp>
      <p:sp>
        <p:nvSpPr>
          <p:cNvPr id="81"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There are too many manual processes in medicine. While doctors are under training they have to prescribe from lab values , diagnoses and other chart notes. </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Healthcare  industry generates piles of data which contains information like medical records of patients , clinical measurements , body fluids , imaging reports , survival data, and more.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sp>
      <p:pic>
        <p:nvPicPr>
          <p:cNvPr id="83" name="Content Placeholder 3" descr=""/>
          <p:cNvPicPr/>
          <p:nvPr/>
        </p:nvPicPr>
        <p:blipFill>
          <a:blip r:embed="rId1"/>
          <a:stretch/>
        </p:blipFill>
        <p:spPr>
          <a:xfrm>
            <a:off x="838080" y="519840"/>
            <a:ext cx="10648800" cy="55900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ed7d31"/>
                </a:solidFill>
                <a:latin typeface="Calibri Light"/>
              </a:rPr>
              <a:t>What is Sepsis ?</a:t>
            </a:r>
            <a:endParaRPr b="0" lang="en-IN"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Sepsis is life threatening condition caused by body’s response to an infection.  Body normally releases chemicals into the bloodstream to fight an infection. Sepsis occurs when body’s response to these chemicals is out of balance, triggering changes that can damage multiple organ systems</a:t>
            </a:r>
            <a:endParaRPr b="0" lang="en-IN" sz="3200" spc="-1" strike="noStrike">
              <a:latin typeface="Arial"/>
            </a:endParaRPr>
          </a:p>
          <a:p>
            <a:pPr>
              <a:lnSpc>
                <a:spcPct val="90000"/>
              </a:lnSpc>
              <a:spcBef>
                <a:spcPts val="1001"/>
              </a:spcBef>
            </a:pP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A study published in 2016 reported that nearly 1/3</a:t>
            </a:r>
            <a:r>
              <a:rPr b="0" lang="en-IN" sz="3200" spc="-1" strike="noStrike" baseline="30000">
                <a:solidFill>
                  <a:srgbClr val="000000"/>
                </a:solidFill>
                <a:latin typeface="Calibri"/>
              </a:rPr>
              <a:t>rd</a:t>
            </a:r>
            <a:r>
              <a:rPr b="0" lang="en-IN" sz="3200" spc="-1" strike="noStrike">
                <a:solidFill>
                  <a:srgbClr val="000000"/>
                </a:solidFill>
                <a:latin typeface="Calibri"/>
              </a:rPr>
              <a:t> of patients admitted into ICU in india had sepsis and one in three of these patients died ! (courtesy: livemint.com)</a:t>
            </a:r>
            <a:endParaRPr b="0" lang="en-IN" sz="3200" spc="-1" strike="noStrike">
              <a:latin typeface="Arial"/>
            </a:endParaRPr>
          </a:p>
        </p:txBody>
      </p:sp>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800" spc="-1" strike="noStrike">
                <a:solidFill>
                  <a:srgbClr val="548235"/>
                </a:solidFill>
                <a:latin typeface="Calibri Light"/>
              </a:rPr>
              <a:t>Yes,</a:t>
            </a:r>
            <a:r>
              <a:rPr b="0" lang="en-IN" sz="4800" spc="-1" strike="noStrike">
                <a:solidFill>
                  <a:srgbClr val="000000"/>
                </a:solidFill>
                <a:latin typeface="Calibri Light"/>
              </a:rPr>
              <a:t> </a:t>
            </a:r>
            <a:r>
              <a:rPr b="1" lang="en-IN" sz="4800" spc="-1" strike="noStrike">
                <a:solidFill>
                  <a:srgbClr val="385623"/>
                </a:solidFill>
                <a:latin typeface="Calibri Light"/>
              </a:rPr>
              <a:t>sepsis can be caused by covid19</a:t>
            </a:r>
            <a:endParaRPr b="0" lang="en-IN" sz="4800" spc="-1" strike="noStrike">
              <a:latin typeface="Arial"/>
            </a:endParaRPr>
          </a:p>
        </p:txBody>
      </p:sp>
      <p:pic>
        <p:nvPicPr>
          <p:cNvPr id="87" name="Content Placeholder 3" descr=""/>
          <p:cNvPicPr/>
          <p:nvPr/>
        </p:nvPicPr>
        <p:blipFill>
          <a:blip r:embed="rId1"/>
          <a:stretch/>
        </p:blipFill>
        <p:spPr>
          <a:xfrm>
            <a:off x="5679000" y="1690560"/>
            <a:ext cx="5141880" cy="4276080"/>
          </a:xfrm>
          <a:prstGeom prst="rect">
            <a:avLst/>
          </a:prstGeom>
          <a:ln>
            <a:noFill/>
          </a:ln>
        </p:spPr>
      </p:pic>
      <p:sp>
        <p:nvSpPr>
          <p:cNvPr id="88" name="CustomShape 2"/>
          <p:cNvSpPr/>
          <p:nvPr/>
        </p:nvSpPr>
        <p:spPr>
          <a:xfrm>
            <a:off x="1031040" y="2490480"/>
            <a:ext cx="4093560" cy="307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ff0000"/>
                </a:solidFill>
                <a:latin typeface="Calibri"/>
                <a:ea typeface="DejaVu Sans"/>
              </a:rPr>
              <a:t>Covid19 hijacks immune system and reprogram it to cause damage to host,</a:t>
            </a:r>
            <a:endParaRPr b="0" lang="en-IN" sz="2800" spc="-1" strike="noStrike">
              <a:latin typeface="Arial"/>
            </a:endParaRPr>
          </a:p>
          <a:p>
            <a:pPr>
              <a:lnSpc>
                <a:spcPct val="100000"/>
              </a:lnSpc>
            </a:pPr>
            <a:r>
              <a:rPr b="1" lang="en-IN" sz="2800" spc="-1" strike="noStrike">
                <a:solidFill>
                  <a:srgbClr val="ff0000"/>
                </a:solidFill>
                <a:latin typeface="Calibri"/>
                <a:ea typeface="DejaVu Sans"/>
              </a:rPr>
              <a:t>Which leads to organ failure and causes death</a:t>
            </a:r>
            <a:endParaRPr b="0" lang="en-IN" sz="2800" spc="-1" strike="noStrike">
              <a:latin typeface="Arial"/>
            </a:endParaRPr>
          </a:p>
        </p:txBody>
      </p:sp>
    </p:spTree>
  </p:cSld>
  <mc:AlternateContent>
    <mc:Choice Requires="p14">
      <p:transition spd="slow" p14:dur="34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7030a0"/>
                </a:solidFill>
                <a:latin typeface="Calibri Light"/>
              </a:rPr>
              <a:t>What about data  ?</a:t>
            </a:r>
            <a:endParaRPr b="0" lang="en-IN" sz="4400" spc="-1" strike="noStrike">
              <a:latin typeface="Arial"/>
            </a:endParaRPr>
          </a:p>
        </p:txBody>
      </p:sp>
      <p:sp>
        <p:nvSpPr>
          <p:cNvPr id="90" name="CustomShape 2"/>
          <p:cNvSpPr/>
          <p:nvPr/>
        </p:nvSpPr>
        <p:spPr>
          <a:xfrm>
            <a:off x="838080" y="1690560"/>
            <a:ext cx="10514880" cy="15570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MIMC III – dataset  is widely used internationally in areas such as academic and industrial research.</a:t>
            </a:r>
            <a:endParaRPr b="0" lang="en-IN" sz="3200" spc="-1" strike="noStrike">
              <a:latin typeface="Arial"/>
            </a:endParaRPr>
          </a:p>
          <a:p>
            <a:pPr>
              <a:lnSpc>
                <a:spcPct val="90000"/>
              </a:lnSpc>
              <a:spcBef>
                <a:spcPts val="1001"/>
              </a:spcBef>
            </a:pPr>
            <a:endParaRPr b="0" lang="en-IN" sz="3200" spc="-1" strike="noStrike">
              <a:latin typeface="Arial"/>
            </a:endParaRPr>
          </a:p>
        </p:txBody>
      </p:sp>
      <p:pic>
        <p:nvPicPr>
          <p:cNvPr id="91" name="Picture 3" descr=""/>
          <p:cNvPicPr/>
          <p:nvPr/>
        </p:nvPicPr>
        <p:blipFill>
          <a:blip r:embed="rId1"/>
          <a:stretch/>
        </p:blipFill>
        <p:spPr>
          <a:xfrm>
            <a:off x="1775520" y="3016080"/>
            <a:ext cx="8640360" cy="3070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Calibri Light"/>
              </a:rPr>
              <a:t>Tools used</a:t>
            </a:r>
            <a:endParaRPr b="0" lang="en-IN"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Python language  version 3.6.0 or above</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Tensorflow framework 1.1.0 or above</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Postgresql database server </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GPU if available to increase the computation speed</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DeepLearning4j and ND4j</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Github</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Servlets &amp; JSP</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HTML, CSS, JS</a:t>
            </a:r>
            <a:endParaRPr b="0" lang="en-IN" sz="2800" spc="-1" strike="noStrike">
              <a:latin typeface="Arial"/>
            </a:endParaRPr>
          </a:p>
          <a:p>
            <a:pPr marL="749880" indent="-228240">
              <a:lnSpc>
                <a:spcPct val="100000"/>
              </a:lnSpc>
              <a:buClr>
                <a:srgbClr val="000000"/>
              </a:buClr>
              <a:buSzPct val="45000"/>
              <a:buFont typeface="Wingdings" charset="2"/>
              <a:buChar char=""/>
            </a:pPr>
            <a:r>
              <a:rPr b="0" lang="en-IN" sz="2800" spc="-1" strike="noStrike">
                <a:solidFill>
                  <a:srgbClr val="000000"/>
                </a:solidFill>
                <a:latin typeface="Calibri"/>
              </a:rPr>
              <a:t>Bootstrap, Jquery, AJAX</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4000" spc="-1" strike="noStrike">
                <a:solidFill>
                  <a:srgbClr val="000000"/>
                </a:solidFill>
                <a:latin typeface="Calibri Light"/>
              </a:rPr>
              <a:t>Finding meaningful data</a:t>
            </a:r>
            <a:endParaRPr b="0" lang="en-IN" sz="40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From few research papers we concluded that from this huge pile of only 96 parameters which includes urinal data , ICU readings , gases dissolved in blood , compounds in blood etc.</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Running SQL to find patients who had sepsis and storing it locally.</a:t>
            </a:r>
            <a:endParaRPr b="0" lang="en-IN" sz="2800" spc="-1" strike="noStrike">
              <a:latin typeface="Arial"/>
            </a:endParaRPr>
          </a:p>
        </p:txBody>
      </p:sp>
    </p:spTree>
  </p:cSld>
  <mc:AlternateContent>
    <mc:Choice Requires="p14">
      <p:transition p14:dur="10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2060"/>
                </a:solidFill>
                <a:latin typeface="Calibri Light"/>
              </a:rPr>
              <a:t>How it works </a:t>
            </a:r>
            <a:endParaRPr b="0" lang="en-IN" sz="4400" spc="-1" strike="noStrike">
              <a:latin typeface="Arial"/>
            </a:endParaRPr>
          </a:p>
        </p:txBody>
      </p:sp>
      <p:sp>
        <p:nvSpPr>
          <p:cNvPr id="97" name="CustomShape 2"/>
          <p:cNvSpPr/>
          <p:nvPr/>
        </p:nvSpPr>
        <p:spPr>
          <a:xfrm>
            <a:off x="838080" y="1825560"/>
            <a:ext cx="62056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We made 6 layer deep neural network model which takes 96 parameters from stored CSV file.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We used 80% data for training and 20% for testing. </a:t>
            </a:r>
            <a:endParaRPr b="0" lang="en-IN" sz="2800" spc="-1" strike="noStrike">
              <a:latin typeface="Arial"/>
            </a:endParaRPr>
          </a:p>
        </p:txBody>
      </p:sp>
      <p:pic>
        <p:nvPicPr>
          <p:cNvPr id="98" name="Picture 7" descr=""/>
          <p:cNvPicPr/>
          <p:nvPr/>
        </p:nvPicPr>
        <p:blipFill>
          <a:blip r:embed="rId1"/>
          <a:stretch/>
        </p:blipFill>
        <p:spPr>
          <a:xfrm>
            <a:off x="7639200" y="365040"/>
            <a:ext cx="3405960" cy="6015600"/>
          </a:xfrm>
          <a:prstGeom prst="rect">
            <a:avLst/>
          </a:prstGeom>
          <a:ln>
            <a:noFill/>
          </a:ln>
        </p:spPr>
      </p:pic>
    </p:spTree>
  </p:cSld>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639</TotalTime>
  <Application>LibreOffice/6.3.5.2$Linux_X86_64 LibreOffice_project/30$Build-2</Application>
  <Words>328</Words>
  <Paragraphs>35</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2020-04-02T10:12:01Z</dcterms:created>
  <dc:creator>Dell</dc:creator>
  <dc:description/>
  <dc:language>en-IN</dc:language>
  <cp:lastModifiedBy/>
  <dcterms:modified xsi:type="dcterms:W3CDTF">2020-04-03T23:46:10Z</dcterms:modified>
  <cp:revision>27</cp:revision>
  <dc:subject/>
  <dc:title>Sepsis Analysis and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