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74" r:id="rId4"/>
    <p:sldId id="275" r:id="rId5"/>
    <p:sldId id="258" r:id="rId6"/>
    <p:sldId id="276" r:id="rId7"/>
    <p:sldId id="277" r:id="rId8"/>
    <p:sldId id="278" r:id="rId9"/>
    <p:sldId id="279" r:id="rId10"/>
    <p:sldId id="280" r:id="rId11"/>
    <p:sldId id="259" r:id="rId12"/>
    <p:sldId id="281" r:id="rId13"/>
    <p:sldId id="282" r:id="rId14"/>
    <p:sldId id="283" r:id="rId15"/>
    <p:sldId id="260" r:id="rId16"/>
    <p:sldId id="284" r:id="rId17"/>
    <p:sldId id="285" r:id="rId18"/>
    <p:sldId id="261" r:id="rId19"/>
    <p:sldId id="286" r:id="rId20"/>
    <p:sldId id="287" r:id="rId21"/>
    <p:sldId id="288" r:id="rId22"/>
    <p:sldId id="262" r:id="rId23"/>
    <p:sldId id="289" r:id="rId24"/>
    <p:sldId id="290" r:id="rId25"/>
    <p:sldId id="263" r:id="rId26"/>
    <p:sldId id="291" r:id="rId27"/>
    <p:sldId id="292" r:id="rId28"/>
    <p:sldId id="264" r:id="rId29"/>
    <p:sldId id="293" r:id="rId30"/>
    <p:sldId id="294" r:id="rId31"/>
    <p:sldId id="295" r:id="rId32"/>
    <p:sldId id="296" r:id="rId33"/>
    <p:sldId id="297" r:id="rId34"/>
    <p:sldId id="265" r:id="rId35"/>
    <p:sldId id="298" r:id="rId36"/>
    <p:sldId id="299" r:id="rId37"/>
    <p:sldId id="266" r:id="rId38"/>
    <p:sldId id="300" r:id="rId39"/>
    <p:sldId id="301" r:id="rId40"/>
    <p:sldId id="302" r:id="rId41"/>
    <p:sldId id="267" r:id="rId42"/>
    <p:sldId id="303" r:id="rId43"/>
    <p:sldId id="304" r:id="rId44"/>
    <p:sldId id="305" r:id="rId45"/>
    <p:sldId id="306" r:id="rId46"/>
    <p:sldId id="307" r:id="rId47"/>
    <p:sldId id="308" r:id="rId48"/>
    <p:sldId id="268" r:id="rId49"/>
    <p:sldId id="309" r:id="rId50"/>
    <p:sldId id="310" r:id="rId51"/>
    <p:sldId id="311" r:id="rId52"/>
    <p:sldId id="269" r:id="rId53"/>
    <p:sldId id="312" r:id="rId54"/>
    <p:sldId id="313" r:id="rId55"/>
    <p:sldId id="314" r:id="rId56"/>
    <p:sldId id="315" r:id="rId57"/>
    <p:sldId id="270" r:id="rId58"/>
    <p:sldId id="316" r:id="rId59"/>
    <p:sldId id="317" r:id="rId60"/>
    <p:sldId id="271" r:id="rId61"/>
    <p:sldId id="318" r:id="rId62"/>
    <p:sldId id="319" r:id="rId63"/>
    <p:sldId id="320" r:id="rId64"/>
    <p:sldId id="321" r:id="rId65"/>
    <p:sldId id="322" r:id="rId66"/>
    <p:sldId id="272" r:id="rId67"/>
    <p:sldId id="323" r:id="rId68"/>
    <p:sldId id="324" r:id="rId69"/>
    <p:sldId id="325" r:id="rId70"/>
    <p:sldId id="273" r:id="rId71"/>
    <p:sldId id="326" r:id="rId72"/>
    <p:sldId id="32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039E-ED7A-41C6-ABAB-8E354BB6B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DA54B1-77F8-4E6C-A790-F8F07FCB9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38AA50-3414-40FA-B8FE-DDDD1917D6B4}"/>
              </a:ext>
            </a:extLst>
          </p:cNvPr>
          <p:cNvSpPr>
            <a:spLocks noGrp="1"/>
          </p:cNvSpPr>
          <p:nvPr>
            <p:ph type="dt" sz="half" idx="10"/>
          </p:nvPr>
        </p:nvSpPr>
        <p:spPr/>
        <p:txBody>
          <a:bodyPr/>
          <a:lstStyle/>
          <a:p>
            <a:fld id="{F36538FA-3E56-4D80-835F-81E87DE48766}" type="datetimeFigureOut">
              <a:rPr lang="en-IN" smtClean="0"/>
              <a:t>26-11-2019</a:t>
            </a:fld>
            <a:endParaRPr lang="en-IN"/>
          </a:p>
        </p:txBody>
      </p:sp>
      <p:sp>
        <p:nvSpPr>
          <p:cNvPr id="5" name="Footer Placeholder 4">
            <a:extLst>
              <a:ext uri="{FF2B5EF4-FFF2-40B4-BE49-F238E27FC236}">
                <a16:creationId xmlns:a16="http://schemas.microsoft.com/office/drawing/2014/main" id="{2B364370-128A-4CBD-9812-094A2C87B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7759D-BF72-4A25-8D6E-FAE3F0909BC1}"/>
              </a:ext>
            </a:extLst>
          </p:cNvPr>
          <p:cNvSpPr>
            <a:spLocks noGrp="1"/>
          </p:cNvSpPr>
          <p:nvPr>
            <p:ph type="sldNum" sz="quarter" idx="12"/>
          </p:nvPr>
        </p:nvSpPr>
        <p:spPr/>
        <p:txBody>
          <a:bodyPr/>
          <a:lstStyle/>
          <a:p>
            <a:fld id="{1FD4521E-E85C-4CC3-9424-C335575FFA87}" type="slidenum">
              <a:rPr lang="en-IN" smtClean="0"/>
              <a:t>‹#›</a:t>
            </a:fld>
            <a:endParaRPr lang="en-IN"/>
          </a:p>
        </p:txBody>
      </p:sp>
    </p:spTree>
    <p:extLst>
      <p:ext uri="{BB962C8B-B14F-4D97-AF65-F5344CB8AC3E}">
        <p14:creationId xmlns:p14="http://schemas.microsoft.com/office/powerpoint/2010/main" val="240782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1D24-018C-4D11-9BA3-0CD5C5DDA7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300201-E392-475C-9FD6-F4B76CA8A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8A57A-FEBA-4EAD-B659-CFB762C2A504}"/>
              </a:ext>
            </a:extLst>
          </p:cNvPr>
          <p:cNvSpPr>
            <a:spLocks noGrp="1"/>
          </p:cNvSpPr>
          <p:nvPr>
            <p:ph type="dt" sz="half" idx="10"/>
          </p:nvPr>
        </p:nvSpPr>
        <p:spPr/>
        <p:txBody>
          <a:bodyPr/>
          <a:lstStyle/>
          <a:p>
            <a:fld id="{F36538FA-3E56-4D80-835F-81E87DE48766}" type="datetimeFigureOut">
              <a:rPr lang="en-IN" smtClean="0"/>
              <a:t>26-11-2019</a:t>
            </a:fld>
            <a:endParaRPr lang="en-IN"/>
          </a:p>
        </p:txBody>
      </p:sp>
      <p:sp>
        <p:nvSpPr>
          <p:cNvPr id="5" name="Footer Placeholder 4">
            <a:extLst>
              <a:ext uri="{FF2B5EF4-FFF2-40B4-BE49-F238E27FC236}">
                <a16:creationId xmlns:a16="http://schemas.microsoft.com/office/drawing/2014/main" id="{412F425B-482F-42B5-A164-58A9BA428E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466762-749B-4357-960F-8635482192EE}"/>
              </a:ext>
            </a:extLst>
          </p:cNvPr>
          <p:cNvSpPr>
            <a:spLocks noGrp="1"/>
          </p:cNvSpPr>
          <p:nvPr>
            <p:ph type="sldNum" sz="quarter" idx="12"/>
          </p:nvPr>
        </p:nvSpPr>
        <p:spPr/>
        <p:txBody>
          <a:bodyPr/>
          <a:lstStyle/>
          <a:p>
            <a:fld id="{1FD4521E-E85C-4CC3-9424-C335575FFA87}" type="slidenum">
              <a:rPr lang="en-IN" smtClean="0"/>
              <a:t>‹#›</a:t>
            </a:fld>
            <a:endParaRPr lang="en-IN"/>
          </a:p>
        </p:txBody>
      </p:sp>
    </p:spTree>
    <p:extLst>
      <p:ext uri="{BB962C8B-B14F-4D97-AF65-F5344CB8AC3E}">
        <p14:creationId xmlns:p14="http://schemas.microsoft.com/office/powerpoint/2010/main" val="39928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FAA88-384A-4BA0-BDB7-58C324F9C2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8CECC8-4E77-4EBF-B28D-E66D0CDB47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7336C-B64A-4BF4-879E-561C1EC3E066}"/>
              </a:ext>
            </a:extLst>
          </p:cNvPr>
          <p:cNvSpPr>
            <a:spLocks noGrp="1"/>
          </p:cNvSpPr>
          <p:nvPr>
            <p:ph type="dt" sz="half" idx="10"/>
          </p:nvPr>
        </p:nvSpPr>
        <p:spPr/>
        <p:txBody>
          <a:bodyPr/>
          <a:lstStyle/>
          <a:p>
            <a:fld id="{F36538FA-3E56-4D80-835F-81E87DE48766}" type="datetimeFigureOut">
              <a:rPr lang="en-IN" smtClean="0"/>
              <a:t>26-11-2019</a:t>
            </a:fld>
            <a:endParaRPr lang="en-IN"/>
          </a:p>
        </p:txBody>
      </p:sp>
      <p:sp>
        <p:nvSpPr>
          <p:cNvPr id="5" name="Footer Placeholder 4">
            <a:extLst>
              <a:ext uri="{FF2B5EF4-FFF2-40B4-BE49-F238E27FC236}">
                <a16:creationId xmlns:a16="http://schemas.microsoft.com/office/drawing/2014/main" id="{64A5B0C9-83BC-4066-ADB0-1A30C1DAC9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45B47-2660-450E-8D44-2A86212D887A}"/>
              </a:ext>
            </a:extLst>
          </p:cNvPr>
          <p:cNvSpPr>
            <a:spLocks noGrp="1"/>
          </p:cNvSpPr>
          <p:nvPr>
            <p:ph type="sldNum" sz="quarter" idx="12"/>
          </p:nvPr>
        </p:nvSpPr>
        <p:spPr/>
        <p:txBody>
          <a:bodyPr/>
          <a:lstStyle/>
          <a:p>
            <a:fld id="{1FD4521E-E85C-4CC3-9424-C335575FFA87}" type="slidenum">
              <a:rPr lang="en-IN" smtClean="0"/>
              <a:t>‹#›</a:t>
            </a:fld>
            <a:endParaRPr lang="en-IN"/>
          </a:p>
        </p:txBody>
      </p:sp>
    </p:spTree>
    <p:extLst>
      <p:ext uri="{BB962C8B-B14F-4D97-AF65-F5344CB8AC3E}">
        <p14:creationId xmlns:p14="http://schemas.microsoft.com/office/powerpoint/2010/main" val="3260427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EB7D-3D37-4AAB-924E-07C41F2F26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1AA333-0AC4-435A-8DD0-56B7A30E2D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6EB22-A9E5-4987-94AB-7D4AF15D6939}"/>
              </a:ext>
            </a:extLst>
          </p:cNvPr>
          <p:cNvSpPr>
            <a:spLocks noGrp="1"/>
          </p:cNvSpPr>
          <p:nvPr>
            <p:ph type="dt" sz="half" idx="10"/>
          </p:nvPr>
        </p:nvSpPr>
        <p:spPr/>
        <p:txBody>
          <a:bodyPr/>
          <a:lstStyle/>
          <a:p>
            <a:fld id="{F36538FA-3E56-4D80-835F-81E87DE48766}" type="datetimeFigureOut">
              <a:rPr lang="en-IN" smtClean="0"/>
              <a:t>26-11-2019</a:t>
            </a:fld>
            <a:endParaRPr lang="en-IN"/>
          </a:p>
        </p:txBody>
      </p:sp>
      <p:sp>
        <p:nvSpPr>
          <p:cNvPr id="5" name="Footer Placeholder 4">
            <a:extLst>
              <a:ext uri="{FF2B5EF4-FFF2-40B4-BE49-F238E27FC236}">
                <a16:creationId xmlns:a16="http://schemas.microsoft.com/office/drawing/2014/main" id="{DD31B024-682D-4575-9913-D44A9E9B6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5E51A-8524-46BD-992C-1BF97A28668C}"/>
              </a:ext>
            </a:extLst>
          </p:cNvPr>
          <p:cNvSpPr>
            <a:spLocks noGrp="1"/>
          </p:cNvSpPr>
          <p:nvPr>
            <p:ph type="sldNum" sz="quarter" idx="12"/>
          </p:nvPr>
        </p:nvSpPr>
        <p:spPr/>
        <p:txBody>
          <a:bodyPr/>
          <a:lstStyle/>
          <a:p>
            <a:fld id="{1FD4521E-E85C-4CC3-9424-C335575FFA87}" type="slidenum">
              <a:rPr lang="en-IN" smtClean="0"/>
              <a:t>‹#›</a:t>
            </a:fld>
            <a:endParaRPr lang="en-IN"/>
          </a:p>
        </p:txBody>
      </p:sp>
    </p:spTree>
    <p:extLst>
      <p:ext uri="{BB962C8B-B14F-4D97-AF65-F5344CB8AC3E}">
        <p14:creationId xmlns:p14="http://schemas.microsoft.com/office/powerpoint/2010/main" val="86802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FC78-010C-4C04-A641-0132E386A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2256B6-D597-4B6C-93FA-EF116B4403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9AABC7-B5D7-4A2B-8934-BB0A2DC7B965}"/>
              </a:ext>
            </a:extLst>
          </p:cNvPr>
          <p:cNvSpPr>
            <a:spLocks noGrp="1"/>
          </p:cNvSpPr>
          <p:nvPr>
            <p:ph type="dt" sz="half" idx="10"/>
          </p:nvPr>
        </p:nvSpPr>
        <p:spPr/>
        <p:txBody>
          <a:bodyPr/>
          <a:lstStyle/>
          <a:p>
            <a:fld id="{F36538FA-3E56-4D80-835F-81E87DE48766}" type="datetimeFigureOut">
              <a:rPr lang="en-IN" smtClean="0"/>
              <a:t>26-11-2019</a:t>
            </a:fld>
            <a:endParaRPr lang="en-IN"/>
          </a:p>
        </p:txBody>
      </p:sp>
      <p:sp>
        <p:nvSpPr>
          <p:cNvPr id="5" name="Footer Placeholder 4">
            <a:extLst>
              <a:ext uri="{FF2B5EF4-FFF2-40B4-BE49-F238E27FC236}">
                <a16:creationId xmlns:a16="http://schemas.microsoft.com/office/drawing/2014/main" id="{FBCECB44-B03B-45F7-8A32-D88A90B14A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E5665-B26E-4FDD-B290-A6B566A0E20E}"/>
              </a:ext>
            </a:extLst>
          </p:cNvPr>
          <p:cNvSpPr>
            <a:spLocks noGrp="1"/>
          </p:cNvSpPr>
          <p:nvPr>
            <p:ph type="sldNum" sz="quarter" idx="12"/>
          </p:nvPr>
        </p:nvSpPr>
        <p:spPr/>
        <p:txBody>
          <a:bodyPr/>
          <a:lstStyle/>
          <a:p>
            <a:fld id="{1FD4521E-E85C-4CC3-9424-C335575FFA87}" type="slidenum">
              <a:rPr lang="en-IN" smtClean="0"/>
              <a:t>‹#›</a:t>
            </a:fld>
            <a:endParaRPr lang="en-IN"/>
          </a:p>
        </p:txBody>
      </p:sp>
    </p:spTree>
    <p:extLst>
      <p:ext uri="{BB962C8B-B14F-4D97-AF65-F5344CB8AC3E}">
        <p14:creationId xmlns:p14="http://schemas.microsoft.com/office/powerpoint/2010/main" val="336817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4A5F-E9ED-4595-B939-803DB8FA18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0D4385-0001-4A3B-BF7C-A29F1A994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02EF8C-DF62-4520-A346-2B9C219E42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AAC252-AA9B-4C4A-AC56-C2225485AF68}"/>
              </a:ext>
            </a:extLst>
          </p:cNvPr>
          <p:cNvSpPr>
            <a:spLocks noGrp="1"/>
          </p:cNvSpPr>
          <p:nvPr>
            <p:ph type="dt" sz="half" idx="10"/>
          </p:nvPr>
        </p:nvSpPr>
        <p:spPr/>
        <p:txBody>
          <a:bodyPr/>
          <a:lstStyle/>
          <a:p>
            <a:fld id="{F36538FA-3E56-4D80-835F-81E87DE48766}" type="datetimeFigureOut">
              <a:rPr lang="en-IN" smtClean="0"/>
              <a:t>26-11-2019</a:t>
            </a:fld>
            <a:endParaRPr lang="en-IN"/>
          </a:p>
        </p:txBody>
      </p:sp>
      <p:sp>
        <p:nvSpPr>
          <p:cNvPr id="6" name="Footer Placeholder 5">
            <a:extLst>
              <a:ext uri="{FF2B5EF4-FFF2-40B4-BE49-F238E27FC236}">
                <a16:creationId xmlns:a16="http://schemas.microsoft.com/office/drawing/2014/main" id="{34C39B4E-7084-4C2A-B3FD-40312EC014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609316-FDA1-411E-B34B-F78316F5A8CD}"/>
              </a:ext>
            </a:extLst>
          </p:cNvPr>
          <p:cNvSpPr>
            <a:spLocks noGrp="1"/>
          </p:cNvSpPr>
          <p:nvPr>
            <p:ph type="sldNum" sz="quarter" idx="12"/>
          </p:nvPr>
        </p:nvSpPr>
        <p:spPr/>
        <p:txBody>
          <a:bodyPr/>
          <a:lstStyle/>
          <a:p>
            <a:fld id="{1FD4521E-E85C-4CC3-9424-C335575FFA87}" type="slidenum">
              <a:rPr lang="en-IN" smtClean="0"/>
              <a:t>‹#›</a:t>
            </a:fld>
            <a:endParaRPr lang="en-IN"/>
          </a:p>
        </p:txBody>
      </p:sp>
    </p:spTree>
    <p:extLst>
      <p:ext uri="{BB962C8B-B14F-4D97-AF65-F5344CB8AC3E}">
        <p14:creationId xmlns:p14="http://schemas.microsoft.com/office/powerpoint/2010/main" val="43148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09D3-F20D-4170-9B86-3D36B7748D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871F7F-B165-477E-A58D-72F7ED43B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E24F63-A11C-4336-B5AF-6448D2E957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DD0F30-B556-49DF-8CD1-E17A585F42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16BBA0-C0D3-4D53-A3DA-7F4067CAFF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14C127-B009-4699-AC23-5022680A1011}"/>
              </a:ext>
            </a:extLst>
          </p:cNvPr>
          <p:cNvSpPr>
            <a:spLocks noGrp="1"/>
          </p:cNvSpPr>
          <p:nvPr>
            <p:ph type="dt" sz="half" idx="10"/>
          </p:nvPr>
        </p:nvSpPr>
        <p:spPr/>
        <p:txBody>
          <a:bodyPr/>
          <a:lstStyle/>
          <a:p>
            <a:fld id="{F36538FA-3E56-4D80-835F-81E87DE48766}" type="datetimeFigureOut">
              <a:rPr lang="en-IN" smtClean="0"/>
              <a:t>26-11-2019</a:t>
            </a:fld>
            <a:endParaRPr lang="en-IN"/>
          </a:p>
        </p:txBody>
      </p:sp>
      <p:sp>
        <p:nvSpPr>
          <p:cNvPr id="8" name="Footer Placeholder 7">
            <a:extLst>
              <a:ext uri="{FF2B5EF4-FFF2-40B4-BE49-F238E27FC236}">
                <a16:creationId xmlns:a16="http://schemas.microsoft.com/office/drawing/2014/main" id="{99017E79-B5E4-44E4-97B8-9DAB7E1223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3016C8-6487-4836-A7B8-8C7F438FCD22}"/>
              </a:ext>
            </a:extLst>
          </p:cNvPr>
          <p:cNvSpPr>
            <a:spLocks noGrp="1"/>
          </p:cNvSpPr>
          <p:nvPr>
            <p:ph type="sldNum" sz="quarter" idx="12"/>
          </p:nvPr>
        </p:nvSpPr>
        <p:spPr/>
        <p:txBody>
          <a:bodyPr/>
          <a:lstStyle/>
          <a:p>
            <a:fld id="{1FD4521E-E85C-4CC3-9424-C335575FFA87}" type="slidenum">
              <a:rPr lang="en-IN" smtClean="0"/>
              <a:t>‹#›</a:t>
            </a:fld>
            <a:endParaRPr lang="en-IN"/>
          </a:p>
        </p:txBody>
      </p:sp>
    </p:spTree>
    <p:extLst>
      <p:ext uri="{BB962C8B-B14F-4D97-AF65-F5344CB8AC3E}">
        <p14:creationId xmlns:p14="http://schemas.microsoft.com/office/powerpoint/2010/main" val="397229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D00B-077C-43B2-BC7F-E47C4DBE06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BBD806-C625-4CA7-A937-3BC5768A6E59}"/>
              </a:ext>
            </a:extLst>
          </p:cNvPr>
          <p:cNvSpPr>
            <a:spLocks noGrp="1"/>
          </p:cNvSpPr>
          <p:nvPr>
            <p:ph type="dt" sz="half" idx="10"/>
          </p:nvPr>
        </p:nvSpPr>
        <p:spPr/>
        <p:txBody>
          <a:bodyPr/>
          <a:lstStyle/>
          <a:p>
            <a:fld id="{F36538FA-3E56-4D80-835F-81E87DE48766}" type="datetimeFigureOut">
              <a:rPr lang="en-IN" smtClean="0"/>
              <a:t>26-11-2019</a:t>
            </a:fld>
            <a:endParaRPr lang="en-IN"/>
          </a:p>
        </p:txBody>
      </p:sp>
      <p:sp>
        <p:nvSpPr>
          <p:cNvPr id="4" name="Footer Placeholder 3">
            <a:extLst>
              <a:ext uri="{FF2B5EF4-FFF2-40B4-BE49-F238E27FC236}">
                <a16:creationId xmlns:a16="http://schemas.microsoft.com/office/drawing/2014/main" id="{3AA4F37B-8D40-42BF-B635-1E764BEE7A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33B6A4-2519-48CF-85FA-7E28F1497E7B}"/>
              </a:ext>
            </a:extLst>
          </p:cNvPr>
          <p:cNvSpPr>
            <a:spLocks noGrp="1"/>
          </p:cNvSpPr>
          <p:nvPr>
            <p:ph type="sldNum" sz="quarter" idx="12"/>
          </p:nvPr>
        </p:nvSpPr>
        <p:spPr/>
        <p:txBody>
          <a:bodyPr/>
          <a:lstStyle/>
          <a:p>
            <a:fld id="{1FD4521E-E85C-4CC3-9424-C335575FFA87}" type="slidenum">
              <a:rPr lang="en-IN" smtClean="0"/>
              <a:t>‹#›</a:t>
            </a:fld>
            <a:endParaRPr lang="en-IN"/>
          </a:p>
        </p:txBody>
      </p:sp>
    </p:spTree>
    <p:extLst>
      <p:ext uri="{BB962C8B-B14F-4D97-AF65-F5344CB8AC3E}">
        <p14:creationId xmlns:p14="http://schemas.microsoft.com/office/powerpoint/2010/main" val="295803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A6445D-B0A7-44B0-AEEB-EF01CB0314BB}"/>
              </a:ext>
            </a:extLst>
          </p:cNvPr>
          <p:cNvSpPr>
            <a:spLocks noGrp="1"/>
          </p:cNvSpPr>
          <p:nvPr>
            <p:ph type="dt" sz="half" idx="10"/>
          </p:nvPr>
        </p:nvSpPr>
        <p:spPr/>
        <p:txBody>
          <a:bodyPr/>
          <a:lstStyle/>
          <a:p>
            <a:fld id="{F36538FA-3E56-4D80-835F-81E87DE48766}" type="datetimeFigureOut">
              <a:rPr lang="en-IN" smtClean="0"/>
              <a:t>26-11-2019</a:t>
            </a:fld>
            <a:endParaRPr lang="en-IN"/>
          </a:p>
        </p:txBody>
      </p:sp>
      <p:sp>
        <p:nvSpPr>
          <p:cNvPr id="3" name="Footer Placeholder 2">
            <a:extLst>
              <a:ext uri="{FF2B5EF4-FFF2-40B4-BE49-F238E27FC236}">
                <a16:creationId xmlns:a16="http://schemas.microsoft.com/office/drawing/2014/main" id="{6653F987-59BF-4230-B530-E998991FAC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4D86D7-B634-4A33-B9B8-6C0CF2146FCB}"/>
              </a:ext>
            </a:extLst>
          </p:cNvPr>
          <p:cNvSpPr>
            <a:spLocks noGrp="1"/>
          </p:cNvSpPr>
          <p:nvPr>
            <p:ph type="sldNum" sz="quarter" idx="12"/>
          </p:nvPr>
        </p:nvSpPr>
        <p:spPr/>
        <p:txBody>
          <a:bodyPr/>
          <a:lstStyle/>
          <a:p>
            <a:fld id="{1FD4521E-E85C-4CC3-9424-C335575FFA87}" type="slidenum">
              <a:rPr lang="en-IN" smtClean="0"/>
              <a:t>‹#›</a:t>
            </a:fld>
            <a:endParaRPr lang="en-IN"/>
          </a:p>
        </p:txBody>
      </p:sp>
    </p:spTree>
    <p:extLst>
      <p:ext uri="{BB962C8B-B14F-4D97-AF65-F5344CB8AC3E}">
        <p14:creationId xmlns:p14="http://schemas.microsoft.com/office/powerpoint/2010/main" val="4197963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5E6F-517B-4301-B8BF-9F64350E1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26EBCE-3D0D-47F3-BB3A-1D4843D72B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E0055E-70B3-4DE6-979F-DF3741EFA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80C24-5873-4099-829D-775EF56EBB94}"/>
              </a:ext>
            </a:extLst>
          </p:cNvPr>
          <p:cNvSpPr>
            <a:spLocks noGrp="1"/>
          </p:cNvSpPr>
          <p:nvPr>
            <p:ph type="dt" sz="half" idx="10"/>
          </p:nvPr>
        </p:nvSpPr>
        <p:spPr/>
        <p:txBody>
          <a:bodyPr/>
          <a:lstStyle/>
          <a:p>
            <a:fld id="{F36538FA-3E56-4D80-835F-81E87DE48766}" type="datetimeFigureOut">
              <a:rPr lang="en-IN" smtClean="0"/>
              <a:t>26-11-2019</a:t>
            </a:fld>
            <a:endParaRPr lang="en-IN"/>
          </a:p>
        </p:txBody>
      </p:sp>
      <p:sp>
        <p:nvSpPr>
          <p:cNvPr id="6" name="Footer Placeholder 5">
            <a:extLst>
              <a:ext uri="{FF2B5EF4-FFF2-40B4-BE49-F238E27FC236}">
                <a16:creationId xmlns:a16="http://schemas.microsoft.com/office/drawing/2014/main" id="{FC4B774E-C65E-4016-8A68-B05754BD1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EEC191-9F38-41D6-94EA-D309C9B12B18}"/>
              </a:ext>
            </a:extLst>
          </p:cNvPr>
          <p:cNvSpPr>
            <a:spLocks noGrp="1"/>
          </p:cNvSpPr>
          <p:nvPr>
            <p:ph type="sldNum" sz="quarter" idx="12"/>
          </p:nvPr>
        </p:nvSpPr>
        <p:spPr/>
        <p:txBody>
          <a:bodyPr/>
          <a:lstStyle/>
          <a:p>
            <a:fld id="{1FD4521E-E85C-4CC3-9424-C335575FFA87}" type="slidenum">
              <a:rPr lang="en-IN" smtClean="0"/>
              <a:t>‹#›</a:t>
            </a:fld>
            <a:endParaRPr lang="en-IN"/>
          </a:p>
        </p:txBody>
      </p:sp>
    </p:spTree>
    <p:extLst>
      <p:ext uri="{BB962C8B-B14F-4D97-AF65-F5344CB8AC3E}">
        <p14:creationId xmlns:p14="http://schemas.microsoft.com/office/powerpoint/2010/main" val="283137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3464-05B2-44C5-A729-6D4D4A56D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D25EC6-4DBA-4D66-A18E-06292D6E40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F2D5BA-122A-48DB-A988-32A10A18A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FF2F5-5469-478D-9255-7E767C6020B6}"/>
              </a:ext>
            </a:extLst>
          </p:cNvPr>
          <p:cNvSpPr>
            <a:spLocks noGrp="1"/>
          </p:cNvSpPr>
          <p:nvPr>
            <p:ph type="dt" sz="half" idx="10"/>
          </p:nvPr>
        </p:nvSpPr>
        <p:spPr/>
        <p:txBody>
          <a:bodyPr/>
          <a:lstStyle/>
          <a:p>
            <a:fld id="{F36538FA-3E56-4D80-835F-81E87DE48766}" type="datetimeFigureOut">
              <a:rPr lang="en-IN" smtClean="0"/>
              <a:t>26-11-2019</a:t>
            </a:fld>
            <a:endParaRPr lang="en-IN"/>
          </a:p>
        </p:txBody>
      </p:sp>
      <p:sp>
        <p:nvSpPr>
          <p:cNvPr id="6" name="Footer Placeholder 5">
            <a:extLst>
              <a:ext uri="{FF2B5EF4-FFF2-40B4-BE49-F238E27FC236}">
                <a16:creationId xmlns:a16="http://schemas.microsoft.com/office/drawing/2014/main" id="{1D352875-19EF-44C5-ADB0-DE53A6753D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6D27E4-55A8-4FDF-A08F-4B28E866ADD5}"/>
              </a:ext>
            </a:extLst>
          </p:cNvPr>
          <p:cNvSpPr>
            <a:spLocks noGrp="1"/>
          </p:cNvSpPr>
          <p:nvPr>
            <p:ph type="sldNum" sz="quarter" idx="12"/>
          </p:nvPr>
        </p:nvSpPr>
        <p:spPr/>
        <p:txBody>
          <a:bodyPr/>
          <a:lstStyle/>
          <a:p>
            <a:fld id="{1FD4521E-E85C-4CC3-9424-C335575FFA87}" type="slidenum">
              <a:rPr lang="en-IN" smtClean="0"/>
              <a:t>‹#›</a:t>
            </a:fld>
            <a:endParaRPr lang="en-IN"/>
          </a:p>
        </p:txBody>
      </p:sp>
    </p:spTree>
    <p:extLst>
      <p:ext uri="{BB962C8B-B14F-4D97-AF65-F5344CB8AC3E}">
        <p14:creationId xmlns:p14="http://schemas.microsoft.com/office/powerpoint/2010/main" val="15488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1966B-ABBD-4C33-9471-39A307648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D901C0-F9E4-4F45-86C7-06499C561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C4D407-68BE-427D-ACDA-7219742A8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538FA-3E56-4D80-835F-81E87DE48766}" type="datetimeFigureOut">
              <a:rPr lang="en-IN" smtClean="0"/>
              <a:t>26-11-2019</a:t>
            </a:fld>
            <a:endParaRPr lang="en-IN"/>
          </a:p>
        </p:txBody>
      </p:sp>
      <p:sp>
        <p:nvSpPr>
          <p:cNvPr id="5" name="Footer Placeholder 4">
            <a:extLst>
              <a:ext uri="{FF2B5EF4-FFF2-40B4-BE49-F238E27FC236}">
                <a16:creationId xmlns:a16="http://schemas.microsoft.com/office/drawing/2014/main" id="{B0ED311D-BCD9-48E1-8FE1-390092F95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CF17AE-A525-4277-B2B8-B9C0D811C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4521E-E85C-4CC3-9424-C335575FFA87}" type="slidenum">
              <a:rPr lang="en-IN" smtClean="0"/>
              <a:t>‹#›</a:t>
            </a:fld>
            <a:endParaRPr lang="en-IN"/>
          </a:p>
        </p:txBody>
      </p:sp>
    </p:spTree>
    <p:extLst>
      <p:ext uri="{BB962C8B-B14F-4D97-AF65-F5344CB8AC3E}">
        <p14:creationId xmlns:p14="http://schemas.microsoft.com/office/powerpoint/2010/main" val="46555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9C3A-1D26-407D-9B7A-C870AEC2DDE6}"/>
              </a:ext>
            </a:extLst>
          </p:cNvPr>
          <p:cNvSpPr>
            <a:spLocks noGrp="1"/>
          </p:cNvSpPr>
          <p:nvPr>
            <p:ph type="ctrTitle"/>
          </p:nvPr>
        </p:nvSpPr>
        <p:spPr/>
        <p:txBody>
          <a:bodyPr/>
          <a:lstStyle/>
          <a:p>
            <a:r>
              <a:rPr lang="en-IN" dirty="0"/>
              <a:t>Autoencoders</a:t>
            </a:r>
          </a:p>
        </p:txBody>
      </p:sp>
    </p:spTree>
    <p:extLst>
      <p:ext uri="{BB962C8B-B14F-4D97-AF65-F5344CB8AC3E}">
        <p14:creationId xmlns:p14="http://schemas.microsoft.com/office/powerpoint/2010/main" val="317614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5A9D6-DD1C-437F-974D-49F24A06FCB0}"/>
              </a:ext>
            </a:extLst>
          </p:cNvPr>
          <p:cNvSpPr>
            <a:spLocks noGrp="1"/>
          </p:cNvSpPr>
          <p:nvPr>
            <p:ph idx="1"/>
          </p:nvPr>
        </p:nvSpPr>
        <p:spPr>
          <a:xfrm>
            <a:off x="767179" y="230818"/>
            <a:ext cx="6432612" cy="6445190"/>
          </a:xfrm>
        </p:spPr>
        <p:txBody>
          <a:bodyPr>
            <a:normAutofit fontScale="92500" lnSpcReduction="20000"/>
          </a:bodyPr>
          <a:lstStyle/>
          <a:p>
            <a:pPr marL="0" indent="0">
              <a:buNone/>
            </a:pPr>
            <a:r>
              <a:rPr lang="en-IN" sz="2500" b="1" u="sng" dirty="0"/>
              <a:t>PCA vs Autoencoders</a:t>
            </a:r>
          </a:p>
          <a:p>
            <a:pPr marL="0" indent="0">
              <a:buNone/>
            </a:pPr>
            <a:endParaRPr lang="en-IN" dirty="0"/>
          </a:p>
          <a:p>
            <a:r>
              <a:rPr lang="en-US" sz="2700" dirty="0"/>
              <a:t>An autoencoder can learn </a:t>
            </a:r>
            <a:r>
              <a:rPr lang="en-US" sz="2700" b="1" dirty="0"/>
              <a:t>non-linear</a:t>
            </a:r>
            <a:r>
              <a:rPr lang="en-US" sz="2700" dirty="0"/>
              <a:t> </a:t>
            </a:r>
            <a:r>
              <a:rPr lang="en-US" sz="2700" b="1" dirty="0"/>
              <a:t>transformations</a:t>
            </a:r>
            <a:r>
              <a:rPr lang="en-US" sz="2700" dirty="0"/>
              <a:t> with a </a:t>
            </a:r>
            <a:r>
              <a:rPr lang="en-US" sz="2700" b="1" dirty="0"/>
              <a:t>non-linear activation function</a:t>
            </a:r>
            <a:r>
              <a:rPr lang="en-US" sz="2700" dirty="0"/>
              <a:t> and multiple layers.</a:t>
            </a:r>
          </a:p>
          <a:p>
            <a:r>
              <a:rPr lang="en-US" sz="2700" dirty="0"/>
              <a:t>It doesn’t have to learn dense layers. It can use </a:t>
            </a:r>
            <a:r>
              <a:rPr lang="en-US" sz="2700" b="1" dirty="0"/>
              <a:t>convolutional layers</a:t>
            </a:r>
            <a:r>
              <a:rPr lang="en-US" sz="2700" dirty="0"/>
              <a:t> to learn which is better for video, image and series data.</a:t>
            </a:r>
          </a:p>
          <a:p>
            <a:r>
              <a:rPr lang="en-US" sz="2700" dirty="0"/>
              <a:t>It is more efficient to learn several layers with an autoencoder rather than learn one huge transformation with PCA.</a:t>
            </a:r>
          </a:p>
          <a:p>
            <a:r>
              <a:rPr lang="en-US" sz="2700" dirty="0"/>
              <a:t>An autoencoder provides a representation of each layer as the output.</a:t>
            </a:r>
          </a:p>
          <a:p>
            <a:r>
              <a:rPr lang="en-US" sz="2700" dirty="0"/>
              <a:t>It can make use of </a:t>
            </a:r>
            <a:r>
              <a:rPr lang="en-US" sz="2700" b="1" dirty="0"/>
              <a:t>pre-trained layers</a:t>
            </a:r>
            <a:r>
              <a:rPr lang="en-US" sz="2700" dirty="0"/>
              <a:t> from another model to apply transfer learning to enhance the encoder/decoder.</a:t>
            </a:r>
          </a:p>
          <a:p>
            <a:pPr marL="0" indent="0">
              <a:buNone/>
            </a:pPr>
            <a:br>
              <a:rPr lang="en-US" dirty="0"/>
            </a:br>
            <a:endParaRPr lang="en-IN" dirty="0"/>
          </a:p>
        </p:txBody>
      </p:sp>
      <p:pic>
        <p:nvPicPr>
          <p:cNvPr id="4" name="Picture 3">
            <a:extLst>
              <a:ext uri="{FF2B5EF4-FFF2-40B4-BE49-F238E27FC236}">
                <a16:creationId xmlns:a16="http://schemas.microsoft.com/office/drawing/2014/main" id="{5E2E79A0-EFF2-4109-A85D-1A5E094C3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869" y="1548321"/>
            <a:ext cx="4338100" cy="3761358"/>
          </a:xfrm>
          <a:prstGeom prst="rect">
            <a:avLst/>
          </a:prstGeom>
        </p:spPr>
      </p:pic>
    </p:spTree>
    <p:extLst>
      <p:ext uri="{BB962C8B-B14F-4D97-AF65-F5344CB8AC3E}">
        <p14:creationId xmlns:p14="http://schemas.microsoft.com/office/powerpoint/2010/main" val="3137651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73ABE-5186-474D-B765-45972129CBE2}"/>
              </a:ext>
            </a:extLst>
          </p:cNvPr>
          <p:cNvSpPr>
            <a:spLocks noGrp="1"/>
          </p:cNvSpPr>
          <p:nvPr>
            <p:ph idx="1"/>
          </p:nvPr>
        </p:nvSpPr>
        <p:spPr>
          <a:xfrm>
            <a:off x="838200" y="387443"/>
            <a:ext cx="10515600" cy="4351338"/>
          </a:xfrm>
        </p:spPr>
        <p:txBody>
          <a:bodyPr/>
          <a:lstStyle/>
          <a:p>
            <a:pPr marL="0" indent="0">
              <a:buNone/>
            </a:pPr>
            <a:r>
              <a:rPr lang="en-IN" b="1" u="sng" dirty="0"/>
              <a:t>Applications of autoencoders</a:t>
            </a:r>
          </a:p>
          <a:p>
            <a:pPr marL="0" indent="0">
              <a:buNone/>
            </a:pPr>
            <a:endParaRPr lang="en-IN" dirty="0"/>
          </a:p>
        </p:txBody>
      </p:sp>
    </p:spTree>
    <p:extLst>
      <p:ext uri="{BB962C8B-B14F-4D97-AF65-F5344CB8AC3E}">
        <p14:creationId xmlns:p14="http://schemas.microsoft.com/office/powerpoint/2010/main" val="154049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73ABE-5186-474D-B765-45972129CBE2}"/>
              </a:ext>
            </a:extLst>
          </p:cNvPr>
          <p:cNvSpPr>
            <a:spLocks noGrp="1"/>
          </p:cNvSpPr>
          <p:nvPr>
            <p:ph idx="1"/>
          </p:nvPr>
        </p:nvSpPr>
        <p:spPr>
          <a:xfrm>
            <a:off x="838200" y="387443"/>
            <a:ext cx="10515600" cy="4351338"/>
          </a:xfrm>
        </p:spPr>
        <p:txBody>
          <a:bodyPr/>
          <a:lstStyle/>
          <a:p>
            <a:pPr marL="0" indent="0">
              <a:buNone/>
            </a:pPr>
            <a:r>
              <a:rPr lang="en-IN" b="1" u="sng" dirty="0"/>
              <a:t>Applications of autoencoders</a:t>
            </a:r>
          </a:p>
          <a:p>
            <a:pPr marL="0" indent="0">
              <a:buNone/>
            </a:pPr>
            <a:endParaRPr lang="en-IN" dirty="0"/>
          </a:p>
          <a:p>
            <a:pPr marL="0" indent="0">
              <a:buNone/>
            </a:pPr>
            <a:r>
              <a:rPr lang="en-IN" b="1" dirty="0"/>
              <a:t>1. Image colouring</a:t>
            </a:r>
          </a:p>
        </p:txBody>
      </p:sp>
    </p:spTree>
    <p:extLst>
      <p:ext uri="{BB962C8B-B14F-4D97-AF65-F5344CB8AC3E}">
        <p14:creationId xmlns:p14="http://schemas.microsoft.com/office/powerpoint/2010/main" val="3189095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73ABE-5186-474D-B765-45972129CBE2}"/>
              </a:ext>
            </a:extLst>
          </p:cNvPr>
          <p:cNvSpPr>
            <a:spLocks noGrp="1"/>
          </p:cNvSpPr>
          <p:nvPr>
            <p:ph idx="1"/>
          </p:nvPr>
        </p:nvSpPr>
        <p:spPr>
          <a:xfrm>
            <a:off x="838200" y="387443"/>
            <a:ext cx="10515600" cy="4351338"/>
          </a:xfrm>
        </p:spPr>
        <p:txBody>
          <a:bodyPr/>
          <a:lstStyle/>
          <a:p>
            <a:pPr marL="0" indent="0">
              <a:buNone/>
            </a:pPr>
            <a:r>
              <a:rPr lang="en-IN" b="1" u="sng" dirty="0"/>
              <a:t>Applications of autoencoders</a:t>
            </a:r>
          </a:p>
          <a:p>
            <a:pPr marL="0" indent="0">
              <a:buNone/>
            </a:pPr>
            <a:endParaRPr lang="en-IN" dirty="0"/>
          </a:p>
          <a:p>
            <a:pPr marL="0" indent="0">
              <a:buNone/>
            </a:pPr>
            <a:r>
              <a:rPr lang="en-IN" b="1" dirty="0"/>
              <a:t>1. Image colouring</a:t>
            </a:r>
          </a:p>
          <a:p>
            <a:r>
              <a:rPr lang="en-US" dirty="0"/>
              <a:t>Autoencoders are used for converting any black and white picture into a colored image. Depending on what is in the picture, it is possible to tell what the color should be.</a:t>
            </a:r>
            <a:endParaRPr lang="en-IN" dirty="0"/>
          </a:p>
        </p:txBody>
      </p:sp>
    </p:spTree>
    <p:extLst>
      <p:ext uri="{BB962C8B-B14F-4D97-AF65-F5344CB8AC3E}">
        <p14:creationId xmlns:p14="http://schemas.microsoft.com/office/powerpoint/2010/main" val="24104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73ABE-5186-474D-B765-45972129CBE2}"/>
              </a:ext>
            </a:extLst>
          </p:cNvPr>
          <p:cNvSpPr>
            <a:spLocks noGrp="1"/>
          </p:cNvSpPr>
          <p:nvPr>
            <p:ph idx="1"/>
          </p:nvPr>
        </p:nvSpPr>
        <p:spPr>
          <a:xfrm>
            <a:off x="838200" y="387443"/>
            <a:ext cx="10515600" cy="4351338"/>
          </a:xfrm>
        </p:spPr>
        <p:txBody>
          <a:bodyPr/>
          <a:lstStyle/>
          <a:p>
            <a:pPr marL="0" indent="0">
              <a:buNone/>
            </a:pPr>
            <a:r>
              <a:rPr lang="en-IN" b="1" u="sng" dirty="0"/>
              <a:t>Applications of autoencoders</a:t>
            </a:r>
          </a:p>
          <a:p>
            <a:pPr marL="0" indent="0">
              <a:buNone/>
            </a:pPr>
            <a:endParaRPr lang="en-IN" dirty="0"/>
          </a:p>
          <a:p>
            <a:pPr marL="0" indent="0">
              <a:buNone/>
            </a:pPr>
            <a:r>
              <a:rPr lang="en-IN" b="1" dirty="0"/>
              <a:t>1. Image colouring</a:t>
            </a:r>
          </a:p>
          <a:p>
            <a:r>
              <a:rPr lang="en-US" dirty="0"/>
              <a:t>Autoencoders are used for converting any black and white picture into a colored image. Depending on what is in the picture, it is possible to tell what the color should be.</a:t>
            </a:r>
            <a:endParaRPr lang="en-IN" dirty="0"/>
          </a:p>
        </p:txBody>
      </p:sp>
      <p:pic>
        <p:nvPicPr>
          <p:cNvPr id="5" name="Picture 4">
            <a:extLst>
              <a:ext uri="{FF2B5EF4-FFF2-40B4-BE49-F238E27FC236}">
                <a16:creationId xmlns:a16="http://schemas.microsoft.com/office/drawing/2014/main" id="{0BD0ED37-7524-40F7-BBD3-46BD35953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471" y="3578440"/>
            <a:ext cx="8117058" cy="2705686"/>
          </a:xfrm>
          <a:prstGeom prst="rect">
            <a:avLst/>
          </a:prstGeom>
        </p:spPr>
      </p:pic>
    </p:spTree>
    <p:extLst>
      <p:ext uri="{BB962C8B-B14F-4D97-AF65-F5344CB8AC3E}">
        <p14:creationId xmlns:p14="http://schemas.microsoft.com/office/powerpoint/2010/main" val="86316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5A0B-7FE1-4292-BD4A-38EFF627668C}"/>
              </a:ext>
            </a:extLst>
          </p:cNvPr>
          <p:cNvSpPr>
            <a:spLocks noGrp="1"/>
          </p:cNvSpPr>
          <p:nvPr>
            <p:ph idx="1"/>
          </p:nvPr>
        </p:nvSpPr>
        <p:spPr>
          <a:xfrm>
            <a:off x="838200" y="272032"/>
            <a:ext cx="10515600" cy="4351338"/>
          </a:xfrm>
        </p:spPr>
        <p:txBody>
          <a:bodyPr/>
          <a:lstStyle/>
          <a:p>
            <a:pPr marL="0" indent="0">
              <a:buNone/>
            </a:pPr>
            <a:r>
              <a:rPr lang="en-US" b="1" dirty="0"/>
              <a:t>2. Feature variation</a:t>
            </a:r>
            <a:endParaRPr lang="en-US" dirty="0"/>
          </a:p>
          <a:p>
            <a:endParaRPr lang="en-IN" dirty="0"/>
          </a:p>
        </p:txBody>
      </p:sp>
    </p:spTree>
    <p:extLst>
      <p:ext uri="{BB962C8B-B14F-4D97-AF65-F5344CB8AC3E}">
        <p14:creationId xmlns:p14="http://schemas.microsoft.com/office/powerpoint/2010/main" val="168891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5A0B-7FE1-4292-BD4A-38EFF627668C}"/>
              </a:ext>
            </a:extLst>
          </p:cNvPr>
          <p:cNvSpPr>
            <a:spLocks noGrp="1"/>
          </p:cNvSpPr>
          <p:nvPr>
            <p:ph idx="1"/>
          </p:nvPr>
        </p:nvSpPr>
        <p:spPr>
          <a:xfrm>
            <a:off x="838200" y="272032"/>
            <a:ext cx="10515600" cy="4351338"/>
          </a:xfrm>
        </p:spPr>
        <p:txBody>
          <a:bodyPr/>
          <a:lstStyle/>
          <a:p>
            <a:pPr marL="0" indent="0">
              <a:buNone/>
            </a:pPr>
            <a:r>
              <a:rPr lang="en-US" b="1" dirty="0"/>
              <a:t>2. Feature variation</a:t>
            </a:r>
            <a:endParaRPr lang="en-US" dirty="0"/>
          </a:p>
          <a:p>
            <a:r>
              <a:rPr lang="en-US" dirty="0"/>
              <a:t>It extracts only the required features of an image and generates the output by removing any noise or unnecessary interruption</a:t>
            </a:r>
          </a:p>
          <a:p>
            <a:endParaRPr lang="en-IN" dirty="0"/>
          </a:p>
        </p:txBody>
      </p:sp>
    </p:spTree>
    <p:extLst>
      <p:ext uri="{BB962C8B-B14F-4D97-AF65-F5344CB8AC3E}">
        <p14:creationId xmlns:p14="http://schemas.microsoft.com/office/powerpoint/2010/main" val="418391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5A0B-7FE1-4292-BD4A-38EFF627668C}"/>
              </a:ext>
            </a:extLst>
          </p:cNvPr>
          <p:cNvSpPr>
            <a:spLocks noGrp="1"/>
          </p:cNvSpPr>
          <p:nvPr>
            <p:ph idx="1"/>
          </p:nvPr>
        </p:nvSpPr>
        <p:spPr>
          <a:xfrm>
            <a:off x="838200" y="272032"/>
            <a:ext cx="10515600" cy="4351338"/>
          </a:xfrm>
        </p:spPr>
        <p:txBody>
          <a:bodyPr/>
          <a:lstStyle/>
          <a:p>
            <a:pPr marL="0" indent="0">
              <a:buNone/>
            </a:pPr>
            <a:r>
              <a:rPr lang="en-US" b="1" dirty="0"/>
              <a:t>2. Feature variation</a:t>
            </a:r>
            <a:endParaRPr lang="en-US" dirty="0"/>
          </a:p>
          <a:p>
            <a:r>
              <a:rPr lang="en-US" dirty="0"/>
              <a:t>It extracts only the required features of an image and generates the output by removing any noise or unnecessary interruption</a:t>
            </a:r>
          </a:p>
          <a:p>
            <a:endParaRPr lang="en-IN" dirty="0"/>
          </a:p>
        </p:txBody>
      </p:sp>
      <p:pic>
        <p:nvPicPr>
          <p:cNvPr id="5" name="Picture 4">
            <a:extLst>
              <a:ext uri="{FF2B5EF4-FFF2-40B4-BE49-F238E27FC236}">
                <a16:creationId xmlns:a16="http://schemas.microsoft.com/office/drawing/2014/main" id="{B6239724-AD80-46C4-B81A-D32306990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569" y="2447701"/>
            <a:ext cx="7824862" cy="2863003"/>
          </a:xfrm>
          <a:prstGeom prst="rect">
            <a:avLst/>
          </a:prstGeom>
        </p:spPr>
      </p:pic>
    </p:spTree>
    <p:extLst>
      <p:ext uri="{BB962C8B-B14F-4D97-AF65-F5344CB8AC3E}">
        <p14:creationId xmlns:p14="http://schemas.microsoft.com/office/powerpoint/2010/main" val="2449959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4319B-A3F8-4DFC-8062-0DAADA396D15}"/>
              </a:ext>
            </a:extLst>
          </p:cNvPr>
          <p:cNvSpPr>
            <a:spLocks noGrp="1"/>
          </p:cNvSpPr>
          <p:nvPr>
            <p:ph idx="1"/>
          </p:nvPr>
        </p:nvSpPr>
        <p:spPr>
          <a:xfrm>
            <a:off x="838200" y="351932"/>
            <a:ext cx="10515600" cy="4351338"/>
          </a:xfrm>
        </p:spPr>
        <p:txBody>
          <a:bodyPr/>
          <a:lstStyle/>
          <a:p>
            <a:pPr marL="0" indent="0">
              <a:buNone/>
            </a:pPr>
            <a:r>
              <a:rPr lang="en-US" b="1" dirty="0"/>
              <a:t>3. Dimensionality Reduction</a:t>
            </a:r>
            <a:endParaRPr lang="en-US" dirty="0"/>
          </a:p>
          <a:p>
            <a:endParaRPr lang="en-IN" dirty="0"/>
          </a:p>
        </p:txBody>
      </p:sp>
    </p:spTree>
    <p:extLst>
      <p:ext uri="{BB962C8B-B14F-4D97-AF65-F5344CB8AC3E}">
        <p14:creationId xmlns:p14="http://schemas.microsoft.com/office/powerpoint/2010/main" val="4213743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4319B-A3F8-4DFC-8062-0DAADA396D15}"/>
              </a:ext>
            </a:extLst>
          </p:cNvPr>
          <p:cNvSpPr>
            <a:spLocks noGrp="1"/>
          </p:cNvSpPr>
          <p:nvPr>
            <p:ph idx="1"/>
          </p:nvPr>
        </p:nvSpPr>
        <p:spPr>
          <a:xfrm>
            <a:off x="838200" y="351932"/>
            <a:ext cx="10515600" cy="4351338"/>
          </a:xfrm>
        </p:spPr>
        <p:txBody>
          <a:bodyPr/>
          <a:lstStyle/>
          <a:p>
            <a:pPr marL="0" indent="0">
              <a:buNone/>
            </a:pPr>
            <a:r>
              <a:rPr lang="en-US" b="1" dirty="0"/>
              <a:t>3. Dimensionality Reduction</a:t>
            </a:r>
            <a:endParaRPr lang="en-US" dirty="0"/>
          </a:p>
          <a:p>
            <a:r>
              <a:rPr lang="en-US" dirty="0"/>
              <a:t>The reconstructed image is the same as our input but with reduced dimensions. It helps in providing the similar image with a reduced pixel value.</a:t>
            </a:r>
          </a:p>
          <a:p>
            <a:endParaRPr lang="en-IN" dirty="0"/>
          </a:p>
        </p:txBody>
      </p:sp>
    </p:spTree>
    <p:extLst>
      <p:ext uri="{BB962C8B-B14F-4D97-AF65-F5344CB8AC3E}">
        <p14:creationId xmlns:p14="http://schemas.microsoft.com/office/powerpoint/2010/main" val="232227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3FFCF5-1F87-4064-8C3D-7F4354322144}"/>
              </a:ext>
            </a:extLst>
          </p:cNvPr>
          <p:cNvSpPr>
            <a:spLocks noGrp="1"/>
          </p:cNvSpPr>
          <p:nvPr>
            <p:ph idx="1"/>
          </p:nvPr>
        </p:nvSpPr>
        <p:spPr>
          <a:xfrm>
            <a:off x="838200" y="236521"/>
            <a:ext cx="10515600" cy="6297443"/>
          </a:xfrm>
        </p:spPr>
        <p:txBody>
          <a:bodyPr/>
          <a:lstStyle/>
          <a:p>
            <a:pPr marL="0" indent="0">
              <a:buNone/>
            </a:pPr>
            <a:r>
              <a:rPr lang="en-US" b="1" u="sng" dirty="0"/>
              <a:t>What are Autoencoders?</a:t>
            </a:r>
          </a:p>
          <a:p>
            <a:pPr marL="0" indent="0">
              <a:buNone/>
            </a:pPr>
            <a:endParaRPr lang="en-US" u="sng" dirty="0"/>
          </a:p>
          <a:p>
            <a:endParaRPr lang="en-IN" dirty="0"/>
          </a:p>
        </p:txBody>
      </p:sp>
    </p:spTree>
    <p:extLst>
      <p:ext uri="{BB962C8B-B14F-4D97-AF65-F5344CB8AC3E}">
        <p14:creationId xmlns:p14="http://schemas.microsoft.com/office/powerpoint/2010/main" val="967394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4319B-A3F8-4DFC-8062-0DAADA396D15}"/>
              </a:ext>
            </a:extLst>
          </p:cNvPr>
          <p:cNvSpPr>
            <a:spLocks noGrp="1"/>
          </p:cNvSpPr>
          <p:nvPr>
            <p:ph idx="1"/>
          </p:nvPr>
        </p:nvSpPr>
        <p:spPr>
          <a:xfrm>
            <a:off x="838200" y="351932"/>
            <a:ext cx="10515600" cy="4351338"/>
          </a:xfrm>
        </p:spPr>
        <p:txBody>
          <a:bodyPr/>
          <a:lstStyle/>
          <a:p>
            <a:pPr marL="0" indent="0">
              <a:buNone/>
            </a:pPr>
            <a:r>
              <a:rPr lang="en-US" b="1" dirty="0"/>
              <a:t>3. Dimensionality Reduction</a:t>
            </a:r>
            <a:endParaRPr lang="en-US" dirty="0"/>
          </a:p>
          <a:p>
            <a:r>
              <a:rPr lang="en-US" dirty="0"/>
              <a:t>The reconstructed image is the same as our input but with reduced dimensions. It helps in providing the similar image with a reduced pixel value.</a:t>
            </a:r>
          </a:p>
          <a:p>
            <a:endParaRPr lang="en-IN" dirty="0"/>
          </a:p>
        </p:txBody>
      </p:sp>
      <p:pic>
        <p:nvPicPr>
          <p:cNvPr id="5" name="Picture 4">
            <a:extLst>
              <a:ext uri="{FF2B5EF4-FFF2-40B4-BE49-F238E27FC236}">
                <a16:creationId xmlns:a16="http://schemas.microsoft.com/office/drawing/2014/main" id="{ED71506F-2E58-4254-94C6-46F80ED99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808" y="2303755"/>
            <a:ext cx="7615067" cy="4283475"/>
          </a:xfrm>
          <a:prstGeom prst="rect">
            <a:avLst/>
          </a:prstGeom>
        </p:spPr>
      </p:pic>
    </p:spTree>
    <p:extLst>
      <p:ext uri="{BB962C8B-B14F-4D97-AF65-F5344CB8AC3E}">
        <p14:creationId xmlns:p14="http://schemas.microsoft.com/office/powerpoint/2010/main" val="282582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4319B-A3F8-4DFC-8062-0DAADA396D15}"/>
              </a:ext>
            </a:extLst>
          </p:cNvPr>
          <p:cNvSpPr>
            <a:spLocks noGrp="1"/>
          </p:cNvSpPr>
          <p:nvPr>
            <p:ph idx="1"/>
          </p:nvPr>
        </p:nvSpPr>
        <p:spPr>
          <a:xfrm>
            <a:off x="838200" y="351932"/>
            <a:ext cx="10515600" cy="4351338"/>
          </a:xfrm>
        </p:spPr>
        <p:txBody>
          <a:bodyPr/>
          <a:lstStyle/>
          <a:p>
            <a:pPr marL="0" indent="0">
              <a:buNone/>
            </a:pPr>
            <a:r>
              <a:rPr lang="en-US" b="1" dirty="0"/>
              <a:t>3. Dimensionality Reduction</a:t>
            </a:r>
            <a:endParaRPr lang="en-US" dirty="0"/>
          </a:p>
          <a:p>
            <a:r>
              <a:rPr lang="en-US" dirty="0"/>
              <a:t>The reconstructed image is the same as our input but with reduced dimensions. It helps in providing the similar image with a reduced pixel value.</a:t>
            </a:r>
          </a:p>
          <a:p>
            <a:endParaRPr lang="en-IN" dirty="0"/>
          </a:p>
        </p:txBody>
      </p:sp>
      <p:pic>
        <p:nvPicPr>
          <p:cNvPr id="5" name="Picture 4">
            <a:extLst>
              <a:ext uri="{FF2B5EF4-FFF2-40B4-BE49-F238E27FC236}">
                <a16:creationId xmlns:a16="http://schemas.microsoft.com/office/drawing/2014/main" id="{ED71506F-2E58-4254-94C6-46F80ED99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808" y="2303755"/>
            <a:ext cx="7615067" cy="4283475"/>
          </a:xfrm>
          <a:prstGeom prst="rect">
            <a:avLst/>
          </a:prstGeom>
        </p:spPr>
      </p:pic>
      <p:sp>
        <p:nvSpPr>
          <p:cNvPr id="6" name="TextBox 5">
            <a:extLst>
              <a:ext uri="{FF2B5EF4-FFF2-40B4-BE49-F238E27FC236}">
                <a16:creationId xmlns:a16="http://schemas.microsoft.com/office/drawing/2014/main" id="{4A27EC8A-7876-4082-BE79-247D4AA3281A}"/>
              </a:ext>
            </a:extLst>
          </p:cNvPr>
          <p:cNvSpPr txBox="1"/>
          <p:nvPr/>
        </p:nvSpPr>
        <p:spPr>
          <a:xfrm>
            <a:off x="838200" y="6217898"/>
            <a:ext cx="5189738" cy="369332"/>
          </a:xfrm>
          <a:prstGeom prst="rect">
            <a:avLst/>
          </a:prstGeom>
          <a:noFill/>
        </p:spPr>
        <p:txBody>
          <a:bodyPr wrap="square" rtlCol="0">
            <a:spAutoFit/>
          </a:bodyPr>
          <a:lstStyle/>
          <a:p>
            <a:r>
              <a:rPr lang="en-US" b="1" dirty="0"/>
              <a:t>RAISR</a:t>
            </a:r>
            <a:r>
              <a:rPr lang="en-US" dirty="0"/>
              <a:t>: </a:t>
            </a:r>
            <a:r>
              <a:rPr lang="en-US" b="1" dirty="0"/>
              <a:t>Rapid and Accurate Image Super-Resolution</a:t>
            </a:r>
            <a:endParaRPr lang="en-IN" dirty="0"/>
          </a:p>
        </p:txBody>
      </p:sp>
    </p:spTree>
    <p:extLst>
      <p:ext uri="{BB962C8B-B14F-4D97-AF65-F5344CB8AC3E}">
        <p14:creationId xmlns:p14="http://schemas.microsoft.com/office/powerpoint/2010/main" val="2059788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46DE6-3BF2-406F-964F-52A23D9715B6}"/>
              </a:ext>
            </a:extLst>
          </p:cNvPr>
          <p:cNvSpPr>
            <a:spLocks noGrp="1"/>
          </p:cNvSpPr>
          <p:nvPr>
            <p:ph idx="1"/>
          </p:nvPr>
        </p:nvSpPr>
        <p:spPr>
          <a:xfrm>
            <a:off x="838200" y="405197"/>
            <a:ext cx="10515600" cy="4351338"/>
          </a:xfrm>
        </p:spPr>
        <p:txBody>
          <a:bodyPr/>
          <a:lstStyle/>
          <a:p>
            <a:pPr marL="0" indent="0">
              <a:buNone/>
            </a:pPr>
            <a:r>
              <a:rPr lang="en-US" b="1" dirty="0"/>
              <a:t>4. Denoising Image</a:t>
            </a:r>
            <a:endParaRPr lang="en-US" dirty="0"/>
          </a:p>
          <a:p>
            <a:endParaRPr lang="en-IN" dirty="0"/>
          </a:p>
        </p:txBody>
      </p:sp>
    </p:spTree>
    <p:extLst>
      <p:ext uri="{BB962C8B-B14F-4D97-AF65-F5344CB8AC3E}">
        <p14:creationId xmlns:p14="http://schemas.microsoft.com/office/powerpoint/2010/main" val="782491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46DE6-3BF2-406F-964F-52A23D9715B6}"/>
              </a:ext>
            </a:extLst>
          </p:cNvPr>
          <p:cNvSpPr>
            <a:spLocks noGrp="1"/>
          </p:cNvSpPr>
          <p:nvPr>
            <p:ph idx="1"/>
          </p:nvPr>
        </p:nvSpPr>
        <p:spPr>
          <a:xfrm>
            <a:off x="838200" y="405197"/>
            <a:ext cx="10515600" cy="4351338"/>
          </a:xfrm>
        </p:spPr>
        <p:txBody>
          <a:bodyPr/>
          <a:lstStyle/>
          <a:p>
            <a:pPr marL="0" indent="0">
              <a:buNone/>
            </a:pPr>
            <a:r>
              <a:rPr lang="en-US" b="1" dirty="0"/>
              <a:t>4. Denoising Image</a:t>
            </a:r>
            <a:endParaRPr lang="en-US" dirty="0"/>
          </a:p>
          <a:p>
            <a:r>
              <a:rPr lang="en-US" dirty="0"/>
              <a:t>The input seen by the autoencoder is not the raw input but a stochastically corrupted version. A denoising autoencoder is thus trained to reconstruct the original input from the noisy version.</a:t>
            </a:r>
          </a:p>
          <a:p>
            <a:endParaRPr lang="en-IN" dirty="0"/>
          </a:p>
        </p:txBody>
      </p:sp>
    </p:spTree>
    <p:extLst>
      <p:ext uri="{BB962C8B-B14F-4D97-AF65-F5344CB8AC3E}">
        <p14:creationId xmlns:p14="http://schemas.microsoft.com/office/powerpoint/2010/main" val="509456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46DE6-3BF2-406F-964F-52A23D9715B6}"/>
              </a:ext>
            </a:extLst>
          </p:cNvPr>
          <p:cNvSpPr>
            <a:spLocks noGrp="1"/>
          </p:cNvSpPr>
          <p:nvPr>
            <p:ph idx="1"/>
          </p:nvPr>
        </p:nvSpPr>
        <p:spPr>
          <a:xfrm>
            <a:off x="838200" y="405197"/>
            <a:ext cx="10515600" cy="4351338"/>
          </a:xfrm>
        </p:spPr>
        <p:txBody>
          <a:bodyPr/>
          <a:lstStyle/>
          <a:p>
            <a:pPr marL="0" indent="0">
              <a:buNone/>
            </a:pPr>
            <a:r>
              <a:rPr lang="en-US" b="1" dirty="0"/>
              <a:t>4. Denoising Image</a:t>
            </a:r>
            <a:endParaRPr lang="en-US" dirty="0"/>
          </a:p>
          <a:p>
            <a:r>
              <a:rPr lang="en-US" dirty="0"/>
              <a:t>The input seen by the autoencoder is not the raw input but a stochastically corrupted version. A denoising autoencoder is thus trained to reconstruct the original input from the noisy version.</a:t>
            </a:r>
          </a:p>
          <a:p>
            <a:endParaRPr lang="en-IN" dirty="0"/>
          </a:p>
        </p:txBody>
      </p:sp>
      <p:pic>
        <p:nvPicPr>
          <p:cNvPr id="5" name="Picture 4">
            <a:extLst>
              <a:ext uri="{FF2B5EF4-FFF2-40B4-BE49-F238E27FC236}">
                <a16:creationId xmlns:a16="http://schemas.microsoft.com/office/drawing/2014/main" id="{A4121B5E-2ABD-4790-9021-95A80A481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803216"/>
            <a:ext cx="7315200" cy="3524250"/>
          </a:xfrm>
          <a:prstGeom prst="rect">
            <a:avLst/>
          </a:prstGeom>
        </p:spPr>
      </p:pic>
    </p:spTree>
    <p:extLst>
      <p:ext uri="{BB962C8B-B14F-4D97-AF65-F5344CB8AC3E}">
        <p14:creationId xmlns:p14="http://schemas.microsoft.com/office/powerpoint/2010/main" val="332150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396D3-8259-44E2-9A31-F55CAAB17E55}"/>
              </a:ext>
            </a:extLst>
          </p:cNvPr>
          <p:cNvSpPr>
            <a:spLocks noGrp="1"/>
          </p:cNvSpPr>
          <p:nvPr>
            <p:ph idx="1"/>
          </p:nvPr>
        </p:nvSpPr>
        <p:spPr>
          <a:xfrm>
            <a:off x="838200" y="431830"/>
            <a:ext cx="10515600" cy="4351338"/>
          </a:xfrm>
        </p:spPr>
        <p:txBody>
          <a:bodyPr/>
          <a:lstStyle/>
          <a:p>
            <a:pPr marL="0" indent="0">
              <a:buNone/>
            </a:pPr>
            <a:r>
              <a:rPr lang="en-US" b="1" dirty="0"/>
              <a:t>5. Watermark Removal</a:t>
            </a:r>
            <a:endParaRPr lang="en-US" dirty="0"/>
          </a:p>
          <a:p>
            <a:endParaRPr lang="en-IN" dirty="0"/>
          </a:p>
        </p:txBody>
      </p:sp>
    </p:spTree>
    <p:extLst>
      <p:ext uri="{BB962C8B-B14F-4D97-AF65-F5344CB8AC3E}">
        <p14:creationId xmlns:p14="http://schemas.microsoft.com/office/powerpoint/2010/main" val="3712317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396D3-8259-44E2-9A31-F55CAAB17E55}"/>
              </a:ext>
            </a:extLst>
          </p:cNvPr>
          <p:cNvSpPr>
            <a:spLocks noGrp="1"/>
          </p:cNvSpPr>
          <p:nvPr>
            <p:ph idx="1"/>
          </p:nvPr>
        </p:nvSpPr>
        <p:spPr>
          <a:xfrm>
            <a:off x="838200" y="431830"/>
            <a:ext cx="10515600" cy="4351338"/>
          </a:xfrm>
        </p:spPr>
        <p:txBody>
          <a:bodyPr/>
          <a:lstStyle/>
          <a:p>
            <a:pPr marL="0" indent="0">
              <a:buNone/>
            </a:pPr>
            <a:r>
              <a:rPr lang="en-US" b="1" dirty="0"/>
              <a:t>5. Watermark Removal</a:t>
            </a:r>
            <a:endParaRPr lang="en-US" dirty="0"/>
          </a:p>
          <a:p>
            <a:r>
              <a:rPr lang="en-US" dirty="0"/>
              <a:t>It is also used for removing watermarks from images or to remove any object while filming a video or a movie.</a:t>
            </a:r>
          </a:p>
          <a:p>
            <a:endParaRPr lang="en-IN" dirty="0"/>
          </a:p>
        </p:txBody>
      </p:sp>
    </p:spTree>
    <p:extLst>
      <p:ext uri="{BB962C8B-B14F-4D97-AF65-F5344CB8AC3E}">
        <p14:creationId xmlns:p14="http://schemas.microsoft.com/office/powerpoint/2010/main" val="2950078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396D3-8259-44E2-9A31-F55CAAB17E55}"/>
              </a:ext>
            </a:extLst>
          </p:cNvPr>
          <p:cNvSpPr>
            <a:spLocks noGrp="1"/>
          </p:cNvSpPr>
          <p:nvPr>
            <p:ph idx="1"/>
          </p:nvPr>
        </p:nvSpPr>
        <p:spPr>
          <a:xfrm>
            <a:off x="838200" y="431830"/>
            <a:ext cx="10515600" cy="4351338"/>
          </a:xfrm>
        </p:spPr>
        <p:txBody>
          <a:bodyPr/>
          <a:lstStyle/>
          <a:p>
            <a:pPr marL="0" indent="0">
              <a:buNone/>
            </a:pPr>
            <a:r>
              <a:rPr lang="en-US" b="1" dirty="0"/>
              <a:t>5. Watermark Removal</a:t>
            </a:r>
            <a:endParaRPr lang="en-US" dirty="0"/>
          </a:p>
          <a:p>
            <a:r>
              <a:rPr lang="en-US" dirty="0"/>
              <a:t>It is also used for removing watermarks from images or to remove any object while filming a video or a movie.</a:t>
            </a:r>
          </a:p>
          <a:p>
            <a:endParaRPr lang="en-IN" dirty="0"/>
          </a:p>
        </p:txBody>
      </p:sp>
      <p:pic>
        <p:nvPicPr>
          <p:cNvPr id="5" name="Picture 4">
            <a:extLst>
              <a:ext uri="{FF2B5EF4-FFF2-40B4-BE49-F238E27FC236}">
                <a16:creationId xmlns:a16="http://schemas.microsoft.com/office/drawing/2014/main" id="{522B9B43-94B6-4E4B-BA2C-F8264B941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813" y="2607499"/>
            <a:ext cx="9132399" cy="2074138"/>
          </a:xfrm>
          <a:prstGeom prst="rect">
            <a:avLst/>
          </a:prstGeom>
        </p:spPr>
      </p:pic>
    </p:spTree>
    <p:extLst>
      <p:ext uri="{BB962C8B-B14F-4D97-AF65-F5344CB8AC3E}">
        <p14:creationId xmlns:p14="http://schemas.microsoft.com/office/powerpoint/2010/main" val="1192803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7A7E7-E942-43DC-A667-51E8D5E805F4}"/>
              </a:ext>
            </a:extLst>
          </p:cNvPr>
          <p:cNvSpPr>
            <a:spLocks noGrp="1"/>
          </p:cNvSpPr>
          <p:nvPr>
            <p:ph idx="1"/>
          </p:nvPr>
        </p:nvSpPr>
        <p:spPr>
          <a:xfrm>
            <a:off x="838200" y="405197"/>
            <a:ext cx="10515600" cy="4351338"/>
          </a:xfrm>
        </p:spPr>
        <p:txBody>
          <a:bodyPr/>
          <a:lstStyle/>
          <a:p>
            <a:pPr marL="0" indent="0">
              <a:buNone/>
            </a:pPr>
            <a:r>
              <a:rPr lang="en-US" b="1" u="sng" dirty="0"/>
              <a:t>Architecture of Autoencoders</a:t>
            </a:r>
          </a:p>
          <a:p>
            <a:pPr marL="0" indent="0">
              <a:buNone/>
            </a:pPr>
            <a:endParaRPr lang="en-US" u="sng" dirty="0"/>
          </a:p>
          <a:p>
            <a:endParaRPr lang="en-US" dirty="0"/>
          </a:p>
          <a:p>
            <a:endParaRPr lang="en-IN" dirty="0"/>
          </a:p>
        </p:txBody>
      </p:sp>
    </p:spTree>
    <p:extLst>
      <p:ext uri="{BB962C8B-B14F-4D97-AF65-F5344CB8AC3E}">
        <p14:creationId xmlns:p14="http://schemas.microsoft.com/office/powerpoint/2010/main" val="762311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7A7E7-E942-43DC-A667-51E8D5E805F4}"/>
              </a:ext>
            </a:extLst>
          </p:cNvPr>
          <p:cNvSpPr>
            <a:spLocks noGrp="1"/>
          </p:cNvSpPr>
          <p:nvPr>
            <p:ph idx="1"/>
          </p:nvPr>
        </p:nvSpPr>
        <p:spPr>
          <a:xfrm>
            <a:off x="838200" y="405197"/>
            <a:ext cx="10515600" cy="4351338"/>
          </a:xfrm>
        </p:spPr>
        <p:txBody>
          <a:bodyPr/>
          <a:lstStyle/>
          <a:p>
            <a:pPr marL="0" indent="0">
              <a:buNone/>
            </a:pPr>
            <a:r>
              <a:rPr lang="en-US" b="1" u="sng" dirty="0"/>
              <a:t>Architecture of Autoencoders</a:t>
            </a:r>
          </a:p>
          <a:p>
            <a:pPr marL="0" indent="0">
              <a:buNone/>
            </a:pPr>
            <a:endParaRPr lang="en-US" u="sng" dirty="0"/>
          </a:p>
          <a:p>
            <a:r>
              <a:rPr lang="en-US" dirty="0"/>
              <a:t>An Autoencoder consist of three layers:</a:t>
            </a:r>
          </a:p>
          <a:p>
            <a:endParaRPr lang="en-US" dirty="0"/>
          </a:p>
          <a:p>
            <a:endParaRPr lang="en-IN" dirty="0"/>
          </a:p>
        </p:txBody>
      </p:sp>
    </p:spTree>
    <p:extLst>
      <p:ext uri="{BB962C8B-B14F-4D97-AF65-F5344CB8AC3E}">
        <p14:creationId xmlns:p14="http://schemas.microsoft.com/office/powerpoint/2010/main" val="11470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3FFCF5-1F87-4064-8C3D-7F4354322144}"/>
              </a:ext>
            </a:extLst>
          </p:cNvPr>
          <p:cNvSpPr>
            <a:spLocks noGrp="1"/>
          </p:cNvSpPr>
          <p:nvPr>
            <p:ph idx="1"/>
          </p:nvPr>
        </p:nvSpPr>
        <p:spPr>
          <a:xfrm>
            <a:off x="838200" y="236521"/>
            <a:ext cx="10515600" cy="6297443"/>
          </a:xfrm>
        </p:spPr>
        <p:txBody>
          <a:bodyPr/>
          <a:lstStyle/>
          <a:p>
            <a:pPr marL="0" indent="0">
              <a:buNone/>
            </a:pPr>
            <a:r>
              <a:rPr lang="en-US" b="1" u="sng" dirty="0"/>
              <a:t>What are Autoencoders?</a:t>
            </a:r>
          </a:p>
          <a:p>
            <a:pPr marL="0" indent="0">
              <a:buNone/>
            </a:pPr>
            <a:endParaRPr lang="en-US" u="sng" dirty="0"/>
          </a:p>
          <a:p>
            <a:r>
              <a:rPr lang="en-US" dirty="0"/>
              <a:t>An autoencoder </a:t>
            </a:r>
            <a:r>
              <a:rPr lang="en-US" b="1" dirty="0"/>
              <a:t>neural network</a:t>
            </a:r>
            <a:r>
              <a:rPr lang="en-US" dirty="0"/>
              <a:t> is an </a:t>
            </a:r>
            <a:r>
              <a:rPr lang="en-US" b="1" dirty="0"/>
              <a:t>Unsupervised Machine learning</a:t>
            </a:r>
            <a:r>
              <a:rPr lang="en-US" dirty="0"/>
              <a:t> algorithm that applies backpropagation, setting the target values to be equal to the inputs. Autoencoders are used to reduce the size of our inputs into a smaller representation. If anyone needs the original data, they can reconstruct it from the compressed data.</a:t>
            </a:r>
          </a:p>
          <a:p>
            <a:endParaRPr lang="en-IN" dirty="0"/>
          </a:p>
        </p:txBody>
      </p:sp>
    </p:spTree>
    <p:extLst>
      <p:ext uri="{BB962C8B-B14F-4D97-AF65-F5344CB8AC3E}">
        <p14:creationId xmlns:p14="http://schemas.microsoft.com/office/powerpoint/2010/main" val="1994074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7A7E7-E942-43DC-A667-51E8D5E805F4}"/>
              </a:ext>
            </a:extLst>
          </p:cNvPr>
          <p:cNvSpPr>
            <a:spLocks noGrp="1"/>
          </p:cNvSpPr>
          <p:nvPr>
            <p:ph idx="1"/>
          </p:nvPr>
        </p:nvSpPr>
        <p:spPr>
          <a:xfrm>
            <a:off x="838200" y="405197"/>
            <a:ext cx="10515600" cy="4351338"/>
          </a:xfrm>
        </p:spPr>
        <p:txBody>
          <a:bodyPr/>
          <a:lstStyle/>
          <a:p>
            <a:pPr marL="0" indent="0">
              <a:buNone/>
            </a:pPr>
            <a:r>
              <a:rPr lang="en-US" b="1" u="sng" dirty="0"/>
              <a:t>Architecture of Autoencoders</a:t>
            </a:r>
          </a:p>
          <a:p>
            <a:pPr marL="0" indent="0">
              <a:buNone/>
            </a:pPr>
            <a:endParaRPr lang="en-US" u="sng" dirty="0"/>
          </a:p>
          <a:p>
            <a:r>
              <a:rPr lang="en-US" dirty="0"/>
              <a:t>An Autoencoder consist of three layers:</a:t>
            </a:r>
          </a:p>
          <a:p>
            <a:pPr marL="514350" indent="-514350">
              <a:buFont typeface="+mj-lt"/>
              <a:buAutoNum type="arabicPeriod"/>
            </a:pPr>
            <a:r>
              <a:rPr lang="en-IN" dirty="0"/>
              <a:t>Encoder</a:t>
            </a:r>
          </a:p>
          <a:p>
            <a:endParaRPr lang="en-US" dirty="0"/>
          </a:p>
          <a:p>
            <a:endParaRPr lang="en-IN" dirty="0"/>
          </a:p>
        </p:txBody>
      </p:sp>
    </p:spTree>
    <p:extLst>
      <p:ext uri="{BB962C8B-B14F-4D97-AF65-F5344CB8AC3E}">
        <p14:creationId xmlns:p14="http://schemas.microsoft.com/office/powerpoint/2010/main" val="2916181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7A7E7-E942-43DC-A667-51E8D5E805F4}"/>
              </a:ext>
            </a:extLst>
          </p:cNvPr>
          <p:cNvSpPr>
            <a:spLocks noGrp="1"/>
          </p:cNvSpPr>
          <p:nvPr>
            <p:ph idx="1"/>
          </p:nvPr>
        </p:nvSpPr>
        <p:spPr>
          <a:xfrm>
            <a:off x="838200" y="405197"/>
            <a:ext cx="10515600" cy="4351338"/>
          </a:xfrm>
        </p:spPr>
        <p:txBody>
          <a:bodyPr/>
          <a:lstStyle/>
          <a:p>
            <a:pPr marL="0" indent="0">
              <a:buNone/>
            </a:pPr>
            <a:r>
              <a:rPr lang="en-US" b="1" u="sng" dirty="0"/>
              <a:t>Architecture of Autoencoders</a:t>
            </a:r>
          </a:p>
          <a:p>
            <a:pPr marL="0" indent="0">
              <a:buNone/>
            </a:pPr>
            <a:endParaRPr lang="en-US" u="sng" dirty="0"/>
          </a:p>
          <a:p>
            <a:r>
              <a:rPr lang="en-US" dirty="0"/>
              <a:t>An Autoencoder consist of three layers:</a:t>
            </a:r>
          </a:p>
          <a:p>
            <a:pPr marL="514350" indent="-514350">
              <a:buFont typeface="+mj-lt"/>
              <a:buAutoNum type="arabicPeriod"/>
            </a:pPr>
            <a:r>
              <a:rPr lang="en-IN" dirty="0"/>
              <a:t>Encoder</a:t>
            </a:r>
          </a:p>
          <a:p>
            <a:pPr marL="514350" indent="-514350">
              <a:buFont typeface="+mj-lt"/>
              <a:buAutoNum type="arabicPeriod"/>
            </a:pPr>
            <a:r>
              <a:rPr lang="en-IN" dirty="0"/>
              <a:t>Code</a:t>
            </a:r>
          </a:p>
          <a:p>
            <a:endParaRPr lang="en-US" dirty="0"/>
          </a:p>
          <a:p>
            <a:endParaRPr lang="en-IN" dirty="0"/>
          </a:p>
        </p:txBody>
      </p:sp>
    </p:spTree>
    <p:extLst>
      <p:ext uri="{BB962C8B-B14F-4D97-AF65-F5344CB8AC3E}">
        <p14:creationId xmlns:p14="http://schemas.microsoft.com/office/powerpoint/2010/main" val="980606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7A7E7-E942-43DC-A667-51E8D5E805F4}"/>
              </a:ext>
            </a:extLst>
          </p:cNvPr>
          <p:cNvSpPr>
            <a:spLocks noGrp="1"/>
          </p:cNvSpPr>
          <p:nvPr>
            <p:ph idx="1"/>
          </p:nvPr>
        </p:nvSpPr>
        <p:spPr>
          <a:xfrm>
            <a:off x="838200" y="405197"/>
            <a:ext cx="10515600" cy="4351338"/>
          </a:xfrm>
        </p:spPr>
        <p:txBody>
          <a:bodyPr/>
          <a:lstStyle/>
          <a:p>
            <a:pPr marL="0" indent="0">
              <a:buNone/>
            </a:pPr>
            <a:r>
              <a:rPr lang="en-US" b="1" u="sng" dirty="0"/>
              <a:t>Architecture of Autoencoders</a:t>
            </a:r>
          </a:p>
          <a:p>
            <a:pPr marL="0" indent="0">
              <a:buNone/>
            </a:pPr>
            <a:endParaRPr lang="en-US" u="sng" dirty="0"/>
          </a:p>
          <a:p>
            <a:r>
              <a:rPr lang="en-US" dirty="0"/>
              <a:t>An Autoencoder consist of three layers:</a:t>
            </a:r>
          </a:p>
          <a:p>
            <a:pPr marL="514350" indent="-514350">
              <a:buFont typeface="+mj-lt"/>
              <a:buAutoNum type="arabicPeriod"/>
            </a:pPr>
            <a:r>
              <a:rPr lang="en-IN" dirty="0"/>
              <a:t>Encoder</a:t>
            </a:r>
          </a:p>
          <a:p>
            <a:pPr marL="514350" indent="-514350">
              <a:buFont typeface="+mj-lt"/>
              <a:buAutoNum type="arabicPeriod"/>
            </a:pPr>
            <a:r>
              <a:rPr lang="en-IN" dirty="0"/>
              <a:t>Code</a:t>
            </a:r>
          </a:p>
          <a:p>
            <a:pPr marL="514350" indent="-514350">
              <a:buFont typeface="+mj-lt"/>
              <a:buAutoNum type="arabicPeriod"/>
            </a:pPr>
            <a:r>
              <a:rPr lang="en-IN" dirty="0"/>
              <a:t>Decoder</a:t>
            </a:r>
          </a:p>
          <a:p>
            <a:endParaRPr lang="en-US" dirty="0"/>
          </a:p>
          <a:p>
            <a:endParaRPr lang="en-IN" dirty="0"/>
          </a:p>
        </p:txBody>
      </p:sp>
    </p:spTree>
    <p:extLst>
      <p:ext uri="{BB962C8B-B14F-4D97-AF65-F5344CB8AC3E}">
        <p14:creationId xmlns:p14="http://schemas.microsoft.com/office/powerpoint/2010/main" val="547207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7A7E7-E942-43DC-A667-51E8D5E805F4}"/>
              </a:ext>
            </a:extLst>
          </p:cNvPr>
          <p:cNvSpPr>
            <a:spLocks noGrp="1"/>
          </p:cNvSpPr>
          <p:nvPr>
            <p:ph idx="1"/>
          </p:nvPr>
        </p:nvSpPr>
        <p:spPr>
          <a:xfrm>
            <a:off x="838200" y="405197"/>
            <a:ext cx="10515600" cy="4351338"/>
          </a:xfrm>
        </p:spPr>
        <p:txBody>
          <a:bodyPr/>
          <a:lstStyle/>
          <a:p>
            <a:pPr marL="0" indent="0">
              <a:buNone/>
            </a:pPr>
            <a:r>
              <a:rPr lang="en-US" b="1" u="sng" dirty="0"/>
              <a:t>Architecture of Autoencoders</a:t>
            </a:r>
          </a:p>
          <a:p>
            <a:pPr marL="0" indent="0">
              <a:buNone/>
            </a:pPr>
            <a:endParaRPr lang="en-US" u="sng" dirty="0"/>
          </a:p>
          <a:p>
            <a:r>
              <a:rPr lang="en-US" dirty="0"/>
              <a:t>An Autoencoder consist of three layers:</a:t>
            </a:r>
          </a:p>
          <a:p>
            <a:pPr marL="514350" indent="-514350">
              <a:buFont typeface="+mj-lt"/>
              <a:buAutoNum type="arabicPeriod"/>
            </a:pPr>
            <a:r>
              <a:rPr lang="en-IN" dirty="0"/>
              <a:t>Encoder</a:t>
            </a:r>
          </a:p>
          <a:p>
            <a:pPr marL="514350" indent="-514350">
              <a:buFont typeface="+mj-lt"/>
              <a:buAutoNum type="arabicPeriod"/>
            </a:pPr>
            <a:r>
              <a:rPr lang="en-IN" dirty="0"/>
              <a:t>Code</a:t>
            </a:r>
          </a:p>
          <a:p>
            <a:pPr marL="514350" indent="-514350">
              <a:buFont typeface="+mj-lt"/>
              <a:buAutoNum type="arabicPeriod"/>
            </a:pPr>
            <a:r>
              <a:rPr lang="en-IN" dirty="0"/>
              <a:t>Decoder</a:t>
            </a:r>
          </a:p>
          <a:p>
            <a:endParaRPr lang="en-US" dirty="0"/>
          </a:p>
          <a:p>
            <a:endParaRPr lang="en-IN" dirty="0"/>
          </a:p>
        </p:txBody>
      </p:sp>
      <p:pic>
        <p:nvPicPr>
          <p:cNvPr id="5" name="Picture 4">
            <a:extLst>
              <a:ext uri="{FF2B5EF4-FFF2-40B4-BE49-F238E27FC236}">
                <a16:creationId xmlns:a16="http://schemas.microsoft.com/office/drawing/2014/main" id="{FD53174C-4F52-4F4B-BC7B-8A0AC2B5A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501885"/>
            <a:ext cx="7315200" cy="4162425"/>
          </a:xfrm>
          <a:prstGeom prst="rect">
            <a:avLst/>
          </a:prstGeom>
        </p:spPr>
      </p:pic>
    </p:spTree>
    <p:extLst>
      <p:ext uri="{BB962C8B-B14F-4D97-AF65-F5344CB8AC3E}">
        <p14:creationId xmlns:p14="http://schemas.microsoft.com/office/powerpoint/2010/main" val="251293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FAD288-A87D-4AB1-9F8E-D698151F871D}"/>
              </a:ext>
            </a:extLst>
          </p:cNvPr>
          <p:cNvSpPr>
            <a:spLocks noGrp="1"/>
          </p:cNvSpPr>
          <p:nvPr>
            <p:ph idx="1"/>
          </p:nvPr>
        </p:nvSpPr>
        <p:spPr>
          <a:xfrm>
            <a:off x="838200" y="547240"/>
            <a:ext cx="10515600" cy="6075501"/>
          </a:xfrm>
        </p:spPr>
        <p:txBody>
          <a:bodyPr/>
          <a:lstStyle/>
          <a:p>
            <a:r>
              <a:rPr lang="en-US" b="1" dirty="0"/>
              <a:t>Encoder:</a:t>
            </a:r>
            <a:r>
              <a:rPr lang="en-US" dirty="0"/>
              <a:t> This part of the network compresses the input into a </a:t>
            </a:r>
            <a:r>
              <a:rPr lang="en-US" b="1" dirty="0"/>
              <a:t>latent space representation</a:t>
            </a:r>
            <a:r>
              <a:rPr lang="en-US" dirty="0"/>
              <a:t>. The encoder layer </a:t>
            </a:r>
            <a:r>
              <a:rPr lang="en-US" b="1" dirty="0"/>
              <a:t>encodes</a:t>
            </a:r>
            <a:r>
              <a:rPr lang="en-US" dirty="0"/>
              <a:t> the input image as a compressed representation in a reduced dimension. The compressed image is the distorted version of the original image.</a:t>
            </a:r>
          </a:p>
          <a:p>
            <a:endParaRPr lang="en-US" dirty="0"/>
          </a:p>
          <a:p>
            <a:endParaRPr lang="en-IN" dirty="0"/>
          </a:p>
        </p:txBody>
      </p:sp>
    </p:spTree>
    <p:extLst>
      <p:ext uri="{BB962C8B-B14F-4D97-AF65-F5344CB8AC3E}">
        <p14:creationId xmlns:p14="http://schemas.microsoft.com/office/powerpoint/2010/main" val="187367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FAD288-A87D-4AB1-9F8E-D698151F871D}"/>
              </a:ext>
            </a:extLst>
          </p:cNvPr>
          <p:cNvSpPr>
            <a:spLocks noGrp="1"/>
          </p:cNvSpPr>
          <p:nvPr>
            <p:ph idx="1"/>
          </p:nvPr>
        </p:nvSpPr>
        <p:spPr>
          <a:xfrm>
            <a:off x="838200" y="547240"/>
            <a:ext cx="10515600" cy="6075501"/>
          </a:xfrm>
        </p:spPr>
        <p:txBody>
          <a:bodyPr/>
          <a:lstStyle/>
          <a:p>
            <a:r>
              <a:rPr lang="en-US" b="1" dirty="0"/>
              <a:t>Encoder:</a:t>
            </a:r>
            <a:r>
              <a:rPr lang="en-US" dirty="0"/>
              <a:t> This part of the network compresses the input into a </a:t>
            </a:r>
            <a:r>
              <a:rPr lang="en-US" b="1" dirty="0"/>
              <a:t>latent space representation</a:t>
            </a:r>
            <a:r>
              <a:rPr lang="en-US" dirty="0"/>
              <a:t>. The encoder layer </a:t>
            </a:r>
            <a:r>
              <a:rPr lang="en-US" b="1" dirty="0"/>
              <a:t>encodes</a:t>
            </a:r>
            <a:r>
              <a:rPr lang="en-US" dirty="0"/>
              <a:t> the input image as a compressed representation in a reduced dimension. The compressed image is the distorted version of the original image.</a:t>
            </a:r>
          </a:p>
          <a:p>
            <a:endParaRPr lang="en-US" dirty="0"/>
          </a:p>
          <a:p>
            <a:r>
              <a:rPr lang="en-US" b="1" dirty="0"/>
              <a:t>Code:</a:t>
            </a:r>
            <a:r>
              <a:rPr lang="en-US" dirty="0"/>
              <a:t> This part of the network represents the compressed input which is fed to the decoder.</a:t>
            </a:r>
          </a:p>
          <a:p>
            <a:endParaRPr lang="en-US" dirty="0"/>
          </a:p>
          <a:p>
            <a:endParaRPr lang="en-IN" dirty="0"/>
          </a:p>
        </p:txBody>
      </p:sp>
    </p:spTree>
    <p:extLst>
      <p:ext uri="{BB962C8B-B14F-4D97-AF65-F5344CB8AC3E}">
        <p14:creationId xmlns:p14="http://schemas.microsoft.com/office/powerpoint/2010/main" val="3640980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FAD288-A87D-4AB1-9F8E-D698151F871D}"/>
              </a:ext>
            </a:extLst>
          </p:cNvPr>
          <p:cNvSpPr>
            <a:spLocks noGrp="1"/>
          </p:cNvSpPr>
          <p:nvPr>
            <p:ph idx="1"/>
          </p:nvPr>
        </p:nvSpPr>
        <p:spPr>
          <a:xfrm>
            <a:off x="838200" y="547240"/>
            <a:ext cx="10515600" cy="6075501"/>
          </a:xfrm>
        </p:spPr>
        <p:txBody>
          <a:bodyPr/>
          <a:lstStyle/>
          <a:p>
            <a:r>
              <a:rPr lang="en-US" b="1" dirty="0"/>
              <a:t>Encoder:</a:t>
            </a:r>
            <a:r>
              <a:rPr lang="en-US" dirty="0"/>
              <a:t> This part of the network compresses the input into a </a:t>
            </a:r>
            <a:r>
              <a:rPr lang="en-US" b="1" dirty="0"/>
              <a:t>latent space representation</a:t>
            </a:r>
            <a:r>
              <a:rPr lang="en-US" dirty="0"/>
              <a:t>. The encoder layer </a:t>
            </a:r>
            <a:r>
              <a:rPr lang="en-US" b="1" dirty="0"/>
              <a:t>encodes</a:t>
            </a:r>
            <a:r>
              <a:rPr lang="en-US" dirty="0"/>
              <a:t> the input image as a compressed representation in a reduced dimension. The compressed image is the distorted version of the original image.</a:t>
            </a:r>
          </a:p>
          <a:p>
            <a:endParaRPr lang="en-US" dirty="0"/>
          </a:p>
          <a:p>
            <a:r>
              <a:rPr lang="en-US" b="1" dirty="0"/>
              <a:t>Code:</a:t>
            </a:r>
            <a:r>
              <a:rPr lang="en-US" dirty="0"/>
              <a:t> This part of the network represents the compressed input which is fed to the decoder.</a:t>
            </a:r>
          </a:p>
          <a:p>
            <a:endParaRPr lang="en-US" dirty="0"/>
          </a:p>
          <a:p>
            <a:r>
              <a:rPr lang="en-US" b="1" dirty="0"/>
              <a:t>Decoder:</a:t>
            </a:r>
            <a:r>
              <a:rPr lang="en-US" dirty="0"/>
              <a:t> This layer </a:t>
            </a:r>
            <a:r>
              <a:rPr lang="en-US" b="1" dirty="0"/>
              <a:t>decodes</a:t>
            </a:r>
            <a:r>
              <a:rPr lang="en-US" dirty="0"/>
              <a:t> the encoded image back to the original dimension. The decoded image is a lossy reconstruction of the original image and it is reconstructed from the latent space representation</a:t>
            </a:r>
          </a:p>
          <a:p>
            <a:endParaRPr lang="en-IN" dirty="0"/>
          </a:p>
        </p:txBody>
      </p:sp>
    </p:spTree>
    <p:extLst>
      <p:ext uri="{BB962C8B-B14F-4D97-AF65-F5344CB8AC3E}">
        <p14:creationId xmlns:p14="http://schemas.microsoft.com/office/powerpoint/2010/main" val="2712525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FC061-2B50-484F-BE08-D32C9F88D5F8}"/>
              </a:ext>
            </a:extLst>
          </p:cNvPr>
          <p:cNvSpPr>
            <a:spLocks noGrp="1"/>
          </p:cNvSpPr>
          <p:nvPr>
            <p:ph idx="1"/>
          </p:nvPr>
        </p:nvSpPr>
        <p:spPr>
          <a:xfrm>
            <a:off x="758301" y="958788"/>
            <a:ext cx="6352713" cy="5344357"/>
          </a:xfrm>
        </p:spPr>
        <p:txBody>
          <a:bodyPr>
            <a:normAutofit/>
          </a:bodyPr>
          <a:lstStyle/>
          <a:p>
            <a:r>
              <a:rPr lang="en-US" dirty="0"/>
              <a:t>The layer between the encoder and decoder, i.e.. the code is also known as </a:t>
            </a:r>
            <a:r>
              <a:rPr lang="en-US" b="1" dirty="0"/>
              <a:t>Bottleneck</a:t>
            </a:r>
            <a:r>
              <a:rPr lang="en-US" dirty="0"/>
              <a:t>. This is a well-designed approach to decide which aspects of observed data are relevant information and what aspects can be discarded. It does this by balancing two criteria :</a:t>
            </a:r>
          </a:p>
          <a:p>
            <a:endParaRPr lang="en-IN" dirty="0"/>
          </a:p>
        </p:txBody>
      </p:sp>
    </p:spTree>
    <p:extLst>
      <p:ext uri="{BB962C8B-B14F-4D97-AF65-F5344CB8AC3E}">
        <p14:creationId xmlns:p14="http://schemas.microsoft.com/office/powerpoint/2010/main" val="2322038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FC061-2B50-484F-BE08-D32C9F88D5F8}"/>
              </a:ext>
            </a:extLst>
          </p:cNvPr>
          <p:cNvSpPr>
            <a:spLocks noGrp="1"/>
          </p:cNvSpPr>
          <p:nvPr>
            <p:ph idx="1"/>
          </p:nvPr>
        </p:nvSpPr>
        <p:spPr>
          <a:xfrm>
            <a:off x="758301" y="958788"/>
            <a:ext cx="6352713" cy="5344357"/>
          </a:xfrm>
        </p:spPr>
        <p:txBody>
          <a:bodyPr>
            <a:normAutofit/>
          </a:bodyPr>
          <a:lstStyle/>
          <a:p>
            <a:r>
              <a:rPr lang="en-US" dirty="0"/>
              <a:t>The layer between the encoder and decoder, i.e.. the code is also known as </a:t>
            </a:r>
            <a:r>
              <a:rPr lang="en-US" b="1" dirty="0"/>
              <a:t>Bottleneck</a:t>
            </a:r>
            <a:r>
              <a:rPr lang="en-US" dirty="0"/>
              <a:t>. This is a well-designed approach to decide which aspects of observed data are relevant information and what aspects can be discarded. It does this by balancing two criteria :</a:t>
            </a:r>
          </a:p>
          <a:p>
            <a:r>
              <a:rPr lang="en-US" dirty="0"/>
              <a:t>Compactness of representation, measured as the compressibility.</a:t>
            </a:r>
          </a:p>
          <a:p>
            <a:endParaRPr lang="en-IN" dirty="0"/>
          </a:p>
        </p:txBody>
      </p:sp>
    </p:spTree>
    <p:extLst>
      <p:ext uri="{BB962C8B-B14F-4D97-AF65-F5344CB8AC3E}">
        <p14:creationId xmlns:p14="http://schemas.microsoft.com/office/powerpoint/2010/main" val="529978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FC061-2B50-484F-BE08-D32C9F88D5F8}"/>
              </a:ext>
            </a:extLst>
          </p:cNvPr>
          <p:cNvSpPr>
            <a:spLocks noGrp="1"/>
          </p:cNvSpPr>
          <p:nvPr>
            <p:ph idx="1"/>
          </p:nvPr>
        </p:nvSpPr>
        <p:spPr>
          <a:xfrm>
            <a:off x="758301" y="958788"/>
            <a:ext cx="6352713" cy="5344357"/>
          </a:xfrm>
        </p:spPr>
        <p:txBody>
          <a:bodyPr>
            <a:normAutofit/>
          </a:bodyPr>
          <a:lstStyle/>
          <a:p>
            <a:r>
              <a:rPr lang="en-US" dirty="0"/>
              <a:t>The layer between the encoder and decoder, i.e.. the code is also known as </a:t>
            </a:r>
            <a:r>
              <a:rPr lang="en-US" b="1" dirty="0"/>
              <a:t>Bottleneck</a:t>
            </a:r>
            <a:r>
              <a:rPr lang="en-US" dirty="0"/>
              <a:t>. This is a well-designed approach to decide which aspects of observed data are relevant information and what aspects can be discarded. It does this by balancing two criteria :</a:t>
            </a:r>
          </a:p>
          <a:p>
            <a:r>
              <a:rPr lang="en-US" dirty="0"/>
              <a:t>Compactness of representation, measured as the compressibility.</a:t>
            </a:r>
          </a:p>
          <a:p>
            <a:r>
              <a:rPr lang="en-US" dirty="0"/>
              <a:t> It retains some behaviorally relevant variables from the input</a:t>
            </a:r>
          </a:p>
          <a:p>
            <a:endParaRPr lang="en-IN" dirty="0"/>
          </a:p>
        </p:txBody>
      </p:sp>
    </p:spTree>
    <p:extLst>
      <p:ext uri="{BB962C8B-B14F-4D97-AF65-F5344CB8AC3E}">
        <p14:creationId xmlns:p14="http://schemas.microsoft.com/office/powerpoint/2010/main" val="247420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3FFCF5-1F87-4064-8C3D-7F4354322144}"/>
              </a:ext>
            </a:extLst>
          </p:cNvPr>
          <p:cNvSpPr>
            <a:spLocks noGrp="1"/>
          </p:cNvSpPr>
          <p:nvPr>
            <p:ph idx="1"/>
          </p:nvPr>
        </p:nvSpPr>
        <p:spPr>
          <a:xfrm>
            <a:off x="838200" y="236521"/>
            <a:ext cx="10515600" cy="6297443"/>
          </a:xfrm>
        </p:spPr>
        <p:txBody>
          <a:bodyPr/>
          <a:lstStyle/>
          <a:p>
            <a:pPr marL="0" indent="0">
              <a:buNone/>
            </a:pPr>
            <a:r>
              <a:rPr lang="en-US" b="1" u="sng" dirty="0"/>
              <a:t>What are Autoencoders?</a:t>
            </a:r>
          </a:p>
          <a:p>
            <a:pPr marL="0" indent="0">
              <a:buNone/>
            </a:pPr>
            <a:endParaRPr lang="en-US" u="sng" dirty="0"/>
          </a:p>
          <a:p>
            <a:r>
              <a:rPr lang="en-US" dirty="0"/>
              <a:t>An autoencoder </a:t>
            </a:r>
            <a:r>
              <a:rPr lang="en-US" b="1" dirty="0"/>
              <a:t>neural network</a:t>
            </a:r>
            <a:r>
              <a:rPr lang="en-US" dirty="0"/>
              <a:t> is an </a:t>
            </a:r>
            <a:r>
              <a:rPr lang="en-US" b="1" dirty="0"/>
              <a:t>Unsupervised Machine learning</a:t>
            </a:r>
            <a:r>
              <a:rPr lang="en-US" dirty="0"/>
              <a:t> algorithm that applies backpropagation, setting the target values to be equal to the inputs. Autoencoders are used to reduce the size of our inputs into a smaller representation. If anyone needs the original data, they can reconstruct it from the compressed data.</a:t>
            </a:r>
          </a:p>
          <a:p>
            <a:endParaRPr lang="en-IN" dirty="0"/>
          </a:p>
        </p:txBody>
      </p:sp>
      <p:pic>
        <p:nvPicPr>
          <p:cNvPr id="5" name="Picture 4">
            <a:extLst>
              <a:ext uri="{FF2B5EF4-FFF2-40B4-BE49-F238E27FC236}">
                <a16:creationId xmlns:a16="http://schemas.microsoft.com/office/drawing/2014/main" id="{105FCD16-2708-4442-B4D6-DB3C040A2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960" y="3704101"/>
            <a:ext cx="8718079" cy="2917378"/>
          </a:xfrm>
          <a:prstGeom prst="rect">
            <a:avLst/>
          </a:prstGeom>
        </p:spPr>
      </p:pic>
    </p:spTree>
    <p:extLst>
      <p:ext uri="{BB962C8B-B14F-4D97-AF65-F5344CB8AC3E}">
        <p14:creationId xmlns:p14="http://schemas.microsoft.com/office/powerpoint/2010/main" val="228965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FC061-2B50-484F-BE08-D32C9F88D5F8}"/>
              </a:ext>
            </a:extLst>
          </p:cNvPr>
          <p:cNvSpPr>
            <a:spLocks noGrp="1"/>
          </p:cNvSpPr>
          <p:nvPr>
            <p:ph idx="1"/>
          </p:nvPr>
        </p:nvSpPr>
        <p:spPr>
          <a:xfrm>
            <a:off x="758301" y="958788"/>
            <a:ext cx="6352713" cy="5344357"/>
          </a:xfrm>
        </p:spPr>
        <p:txBody>
          <a:bodyPr>
            <a:normAutofit/>
          </a:bodyPr>
          <a:lstStyle/>
          <a:p>
            <a:r>
              <a:rPr lang="en-US" dirty="0"/>
              <a:t>The layer between the encoder and decoder, i.e.. the code is also known as </a:t>
            </a:r>
            <a:r>
              <a:rPr lang="en-US" b="1" dirty="0"/>
              <a:t>Bottleneck</a:t>
            </a:r>
            <a:r>
              <a:rPr lang="en-US" dirty="0"/>
              <a:t>. This is a well-designed approach to decide which aspects of observed data are relevant information and what aspects can be discarded. It does this by balancing two criteria :</a:t>
            </a:r>
          </a:p>
          <a:p>
            <a:r>
              <a:rPr lang="en-US" dirty="0"/>
              <a:t>Compactness of representation, measured as the compressibility.</a:t>
            </a:r>
          </a:p>
          <a:p>
            <a:r>
              <a:rPr lang="en-US" dirty="0"/>
              <a:t> It retains some behaviorally relevant variables from the input</a:t>
            </a:r>
          </a:p>
          <a:p>
            <a:endParaRPr lang="en-IN" dirty="0"/>
          </a:p>
        </p:txBody>
      </p:sp>
      <p:pic>
        <p:nvPicPr>
          <p:cNvPr id="5" name="Picture 4">
            <a:extLst>
              <a:ext uri="{FF2B5EF4-FFF2-40B4-BE49-F238E27FC236}">
                <a16:creationId xmlns:a16="http://schemas.microsoft.com/office/drawing/2014/main" id="{C25364CC-EF37-43E3-9A7C-19758DA88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235" y="1689531"/>
            <a:ext cx="3942875" cy="3779113"/>
          </a:xfrm>
          <a:prstGeom prst="rect">
            <a:avLst/>
          </a:prstGeom>
        </p:spPr>
      </p:pic>
    </p:spTree>
    <p:extLst>
      <p:ext uri="{BB962C8B-B14F-4D97-AF65-F5344CB8AC3E}">
        <p14:creationId xmlns:p14="http://schemas.microsoft.com/office/powerpoint/2010/main" val="1858132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BDEA-B7BD-49DA-88A4-E922BDDF33A8}"/>
              </a:ext>
            </a:extLst>
          </p:cNvPr>
          <p:cNvSpPr>
            <a:spLocks noGrp="1"/>
          </p:cNvSpPr>
          <p:nvPr>
            <p:ph type="title"/>
          </p:nvPr>
        </p:nvSpPr>
        <p:spPr>
          <a:xfrm>
            <a:off x="838200" y="125428"/>
            <a:ext cx="10515600" cy="1325563"/>
          </a:xfrm>
        </p:spPr>
        <p:txBody>
          <a:bodyPr/>
          <a:lstStyle/>
          <a:p>
            <a:r>
              <a:rPr lang="en-IN" b="1" u="sng" dirty="0"/>
              <a:t>Hyperparameters of Autoencoders</a:t>
            </a:r>
          </a:p>
        </p:txBody>
      </p:sp>
    </p:spTree>
    <p:extLst>
      <p:ext uri="{BB962C8B-B14F-4D97-AF65-F5344CB8AC3E}">
        <p14:creationId xmlns:p14="http://schemas.microsoft.com/office/powerpoint/2010/main" val="3826275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BDEA-B7BD-49DA-88A4-E922BDDF33A8}"/>
              </a:ext>
            </a:extLst>
          </p:cNvPr>
          <p:cNvSpPr>
            <a:spLocks noGrp="1"/>
          </p:cNvSpPr>
          <p:nvPr>
            <p:ph type="title"/>
          </p:nvPr>
        </p:nvSpPr>
        <p:spPr>
          <a:xfrm>
            <a:off x="838200" y="125428"/>
            <a:ext cx="10515600" cy="1325563"/>
          </a:xfrm>
        </p:spPr>
        <p:txBody>
          <a:bodyPr/>
          <a:lstStyle/>
          <a:p>
            <a:r>
              <a:rPr lang="en-IN" b="1" u="sng" dirty="0"/>
              <a:t>Hyperparameters of Autoencoders</a:t>
            </a:r>
          </a:p>
        </p:txBody>
      </p:sp>
      <p:sp>
        <p:nvSpPr>
          <p:cNvPr id="3" name="Content Placeholder 2">
            <a:extLst>
              <a:ext uri="{FF2B5EF4-FFF2-40B4-BE49-F238E27FC236}">
                <a16:creationId xmlns:a16="http://schemas.microsoft.com/office/drawing/2014/main" id="{F691AC43-9F12-4951-9043-7B95DAD83192}"/>
              </a:ext>
            </a:extLst>
          </p:cNvPr>
          <p:cNvSpPr>
            <a:spLocks noGrp="1"/>
          </p:cNvSpPr>
          <p:nvPr>
            <p:ph idx="1"/>
          </p:nvPr>
        </p:nvSpPr>
        <p:spPr>
          <a:xfrm>
            <a:off x="838200" y="1772358"/>
            <a:ext cx="6033118" cy="4960213"/>
          </a:xfrm>
        </p:spPr>
        <p:txBody>
          <a:bodyPr>
            <a:normAutofit/>
          </a:bodyPr>
          <a:lstStyle/>
          <a:p>
            <a:r>
              <a:rPr lang="en-US" sz="2200" dirty="0"/>
              <a:t>There are </a:t>
            </a:r>
            <a:r>
              <a:rPr lang="en-US" sz="2200" b="1" dirty="0"/>
              <a:t>4</a:t>
            </a:r>
            <a:r>
              <a:rPr lang="en-US" sz="2200" dirty="0"/>
              <a:t> hyperparameters that we need to set before training an autoencoder:</a:t>
            </a:r>
          </a:p>
          <a:p>
            <a:endParaRPr lang="en-IN" dirty="0"/>
          </a:p>
        </p:txBody>
      </p:sp>
    </p:spTree>
    <p:extLst>
      <p:ext uri="{BB962C8B-B14F-4D97-AF65-F5344CB8AC3E}">
        <p14:creationId xmlns:p14="http://schemas.microsoft.com/office/powerpoint/2010/main" val="4111422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BDEA-B7BD-49DA-88A4-E922BDDF33A8}"/>
              </a:ext>
            </a:extLst>
          </p:cNvPr>
          <p:cNvSpPr>
            <a:spLocks noGrp="1"/>
          </p:cNvSpPr>
          <p:nvPr>
            <p:ph type="title"/>
          </p:nvPr>
        </p:nvSpPr>
        <p:spPr>
          <a:xfrm>
            <a:off x="838200" y="125428"/>
            <a:ext cx="10515600" cy="1325563"/>
          </a:xfrm>
        </p:spPr>
        <p:txBody>
          <a:bodyPr/>
          <a:lstStyle/>
          <a:p>
            <a:r>
              <a:rPr lang="en-IN" b="1" u="sng" dirty="0"/>
              <a:t>Hyperparameters of Autoencoders</a:t>
            </a:r>
          </a:p>
        </p:txBody>
      </p:sp>
      <p:sp>
        <p:nvSpPr>
          <p:cNvPr id="3" name="Content Placeholder 2">
            <a:extLst>
              <a:ext uri="{FF2B5EF4-FFF2-40B4-BE49-F238E27FC236}">
                <a16:creationId xmlns:a16="http://schemas.microsoft.com/office/drawing/2014/main" id="{F691AC43-9F12-4951-9043-7B95DAD83192}"/>
              </a:ext>
            </a:extLst>
          </p:cNvPr>
          <p:cNvSpPr>
            <a:spLocks noGrp="1"/>
          </p:cNvSpPr>
          <p:nvPr>
            <p:ph idx="1"/>
          </p:nvPr>
        </p:nvSpPr>
        <p:spPr>
          <a:xfrm>
            <a:off x="838200" y="1772358"/>
            <a:ext cx="6033118" cy="4960213"/>
          </a:xfrm>
        </p:spPr>
        <p:txBody>
          <a:bodyPr>
            <a:normAutofit/>
          </a:bodyPr>
          <a:lstStyle/>
          <a:p>
            <a:r>
              <a:rPr lang="en-US" sz="2200" dirty="0"/>
              <a:t>There are </a:t>
            </a:r>
            <a:r>
              <a:rPr lang="en-US" sz="2200" b="1" dirty="0"/>
              <a:t>4</a:t>
            </a:r>
            <a:r>
              <a:rPr lang="en-US" sz="2200" dirty="0"/>
              <a:t> hyperparameters that we need to set before training an autoencoder:</a:t>
            </a:r>
          </a:p>
          <a:p>
            <a:r>
              <a:rPr lang="en-US" sz="2200" b="1" dirty="0"/>
              <a:t>Code size</a:t>
            </a:r>
            <a:r>
              <a:rPr lang="en-US" sz="2200" dirty="0"/>
              <a:t>: It represents the number of nodes in the middle layer. Smaller size results in more compression.</a:t>
            </a:r>
          </a:p>
          <a:p>
            <a:endParaRPr lang="en-IN" dirty="0"/>
          </a:p>
        </p:txBody>
      </p:sp>
    </p:spTree>
    <p:extLst>
      <p:ext uri="{BB962C8B-B14F-4D97-AF65-F5344CB8AC3E}">
        <p14:creationId xmlns:p14="http://schemas.microsoft.com/office/powerpoint/2010/main" val="3393969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BDEA-B7BD-49DA-88A4-E922BDDF33A8}"/>
              </a:ext>
            </a:extLst>
          </p:cNvPr>
          <p:cNvSpPr>
            <a:spLocks noGrp="1"/>
          </p:cNvSpPr>
          <p:nvPr>
            <p:ph type="title"/>
          </p:nvPr>
        </p:nvSpPr>
        <p:spPr>
          <a:xfrm>
            <a:off x="838200" y="125428"/>
            <a:ext cx="10515600" cy="1325563"/>
          </a:xfrm>
        </p:spPr>
        <p:txBody>
          <a:bodyPr/>
          <a:lstStyle/>
          <a:p>
            <a:r>
              <a:rPr lang="en-IN" b="1" u="sng" dirty="0"/>
              <a:t>Hyperparameters of Autoencoders</a:t>
            </a:r>
          </a:p>
        </p:txBody>
      </p:sp>
      <p:sp>
        <p:nvSpPr>
          <p:cNvPr id="3" name="Content Placeholder 2">
            <a:extLst>
              <a:ext uri="{FF2B5EF4-FFF2-40B4-BE49-F238E27FC236}">
                <a16:creationId xmlns:a16="http://schemas.microsoft.com/office/drawing/2014/main" id="{F691AC43-9F12-4951-9043-7B95DAD83192}"/>
              </a:ext>
            </a:extLst>
          </p:cNvPr>
          <p:cNvSpPr>
            <a:spLocks noGrp="1"/>
          </p:cNvSpPr>
          <p:nvPr>
            <p:ph idx="1"/>
          </p:nvPr>
        </p:nvSpPr>
        <p:spPr>
          <a:xfrm>
            <a:off x="838200" y="1772358"/>
            <a:ext cx="6033118" cy="4960213"/>
          </a:xfrm>
        </p:spPr>
        <p:txBody>
          <a:bodyPr>
            <a:normAutofit/>
          </a:bodyPr>
          <a:lstStyle/>
          <a:p>
            <a:r>
              <a:rPr lang="en-US" sz="2200" dirty="0"/>
              <a:t>There are </a:t>
            </a:r>
            <a:r>
              <a:rPr lang="en-US" sz="2200" b="1" dirty="0"/>
              <a:t>4</a:t>
            </a:r>
            <a:r>
              <a:rPr lang="en-US" sz="2200" dirty="0"/>
              <a:t> hyperparameters that we need to set before training an autoencoder:</a:t>
            </a:r>
          </a:p>
          <a:p>
            <a:r>
              <a:rPr lang="en-US" sz="2200" b="1" dirty="0"/>
              <a:t>Code size</a:t>
            </a:r>
            <a:r>
              <a:rPr lang="en-US" sz="2200" dirty="0"/>
              <a:t>: It represents the number of nodes in the middle layer. Smaller size results in more compression.</a:t>
            </a:r>
          </a:p>
          <a:p>
            <a:r>
              <a:rPr lang="en-US" sz="2200" b="1" dirty="0"/>
              <a:t>Number of layers</a:t>
            </a:r>
            <a:r>
              <a:rPr lang="en-US" sz="2200" dirty="0"/>
              <a:t>: The autoencoder can consist of as many layers as we want.</a:t>
            </a:r>
          </a:p>
          <a:p>
            <a:endParaRPr lang="en-IN" dirty="0"/>
          </a:p>
        </p:txBody>
      </p:sp>
    </p:spTree>
    <p:extLst>
      <p:ext uri="{BB962C8B-B14F-4D97-AF65-F5344CB8AC3E}">
        <p14:creationId xmlns:p14="http://schemas.microsoft.com/office/powerpoint/2010/main" val="1235138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BDEA-B7BD-49DA-88A4-E922BDDF33A8}"/>
              </a:ext>
            </a:extLst>
          </p:cNvPr>
          <p:cNvSpPr>
            <a:spLocks noGrp="1"/>
          </p:cNvSpPr>
          <p:nvPr>
            <p:ph type="title"/>
          </p:nvPr>
        </p:nvSpPr>
        <p:spPr>
          <a:xfrm>
            <a:off x="838200" y="125428"/>
            <a:ext cx="10515600" cy="1325563"/>
          </a:xfrm>
        </p:spPr>
        <p:txBody>
          <a:bodyPr/>
          <a:lstStyle/>
          <a:p>
            <a:r>
              <a:rPr lang="en-IN" b="1" u="sng" dirty="0"/>
              <a:t>Hyperparameters of Autoencoders</a:t>
            </a:r>
          </a:p>
        </p:txBody>
      </p:sp>
      <p:sp>
        <p:nvSpPr>
          <p:cNvPr id="3" name="Content Placeholder 2">
            <a:extLst>
              <a:ext uri="{FF2B5EF4-FFF2-40B4-BE49-F238E27FC236}">
                <a16:creationId xmlns:a16="http://schemas.microsoft.com/office/drawing/2014/main" id="{F691AC43-9F12-4951-9043-7B95DAD83192}"/>
              </a:ext>
            </a:extLst>
          </p:cNvPr>
          <p:cNvSpPr>
            <a:spLocks noGrp="1"/>
          </p:cNvSpPr>
          <p:nvPr>
            <p:ph idx="1"/>
          </p:nvPr>
        </p:nvSpPr>
        <p:spPr>
          <a:xfrm>
            <a:off x="838200" y="1772358"/>
            <a:ext cx="6033118" cy="4960213"/>
          </a:xfrm>
        </p:spPr>
        <p:txBody>
          <a:bodyPr>
            <a:normAutofit/>
          </a:bodyPr>
          <a:lstStyle/>
          <a:p>
            <a:r>
              <a:rPr lang="en-US" sz="2200" dirty="0"/>
              <a:t>There are </a:t>
            </a:r>
            <a:r>
              <a:rPr lang="en-US" sz="2200" b="1" dirty="0"/>
              <a:t>4</a:t>
            </a:r>
            <a:r>
              <a:rPr lang="en-US" sz="2200" dirty="0"/>
              <a:t> hyperparameters that we need to set before training an autoencoder:</a:t>
            </a:r>
          </a:p>
          <a:p>
            <a:r>
              <a:rPr lang="en-US" sz="2200" b="1" dirty="0"/>
              <a:t>Code size</a:t>
            </a:r>
            <a:r>
              <a:rPr lang="en-US" sz="2200" dirty="0"/>
              <a:t>: It represents the number of nodes in the middle layer. Smaller size results in more compression.</a:t>
            </a:r>
          </a:p>
          <a:p>
            <a:r>
              <a:rPr lang="en-US" sz="2200" b="1" dirty="0"/>
              <a:t>Number of layers</a:t>
            </a:r>
            <a:r>
              <a:rPr lang="en-US" sz="2200" dirty="0"/>
              <a:t>: The autoencoder can consist of as many layers as we want.</a:t>
            </a:r>
          </a:p>
          <a:p>
            <a:r>
              <a:rPr lang="en-US" sz="2200" b="1" dirty="0"/>
              <a:t>Number of nodes per layer</a:t>
            </a:r>
            <a:r>
              <a:rPr lang="en-US" sz="2200" dirty="0"/>
              <a:t>: The number of nodes per layer decreases with each subsequent layer of the encoder, and increases back in the decoder. The decoder is symmetric to the encoder in terms of the layer structure.</a:t>
            </a:r>
          </a:p>
          <a:p>
            <a:endParaRPr lang="en-IN" dirty="0"/>
          </a:p>
        </p:txBody>
      </p:sp>
    </p:spTree>
    <p:extLst>
      <p:ext uri="{BB962C8B-B14F-4D97-AF65-F5344CB8AC3E}">
        <p14:creationId xmlns:p14="http://schemas.microsoft.com/office/powerpoint/2010/main" val="200017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BDEA-B7BD-49DA-88A4-E922BDDF33A8}"/>
              </a:ext>
            </a:extLst>
          </p:cNvPr>
          <p:cNvSpPr>
            <a:spLocks noGrp="1"/>
          </p:cNvSpPr>
          <p:nvPr>
            <p:ph type="title"/>
          </p:nvPr>
        </p:nvSpPr>
        <p:spPr>
          <a:xfrm>
            <a:off x="838200" y="125428"/>
            <a:ext cx="10515600" cy="1325563"/>
          </a:xfrm>
        </p:spPr>
        <p:txBody>
          <a:bodyPr/>
          <a:lstStyle/>
          <a:p>
            <a:r>
              <a:rPr lang="en-IN" b="1" u="sng" dirty="0"/>
              <a:t>Hyperparameters of Autoencoders</a:t>
            </a:r>
          </a:p>
        </p:txBody>
      </p:sp>
      <p:sp>
        <p:nvSpPr>
          <p:cNvPr id="3" name="Content Placeholder 2">
            <a:extLst>
              <a:ext uri="{FF2B5EF4-FFF2-40B4-BE49-F238E27FC236}">
                <a16:creationId xmlns:a16="http://schemas.microsoft.com/office/drawing/2014/main" id="{F691AC43-9F12-4951-9043-7B95DAD83192}"/>
              </a:ext>
            </a:extLst>
          </p:cNvPr>
          <p:cNvSpPr>
            <a:spLocks noGrp="1"/>
          </p:cNvSpPr>
          <p:nvPr>
            <p:ph idx="1"/>
          </p:nvPr>
        </p:nvSpPr>
        <p:spPr>
          <a:xfrm>
            <a:off x="838200" y="1772358"/>
            <a:ext cx="6033118" cy="4960213"/>
          </a:xfrm>
        </p:spPr>
        <p:txBody>
          <a:bodyPr>
            <a:normAutofit fontScale="77500" lnSpcReduction="20000"/>
          </a:bodyPr>
          <a:lstStyle/>
          <a:p>
            <a:r>
              <a:rPr lang="en-US" dirty="0"/>
              <a:t>There are </a:t>
            </a:r>
            <a:r>
              <a:rPr lang="en-US" b="1" dirty="0"/>
              <a:t>4</a:t>
            </a:r>
            <a:r>
              <a:rPr lang="en-US" dirty="0"/>
              <a:t> hyperparameters that we need to set before training an autoencoder:</a:t>
            </a:r>
          </a:p>
          <a:p>
            <a:r>
              <a:rPr lang="en-US" b="1" dirty="0"/>
              <a:t>Code size</a:t>
            </a:r>
            <a:r>
              <a:rPr lang="en-US" dirty="0"/>
              <a:t>: It represents the number of nodes in the middle layer. Smaller size results in more compression.</a:t>
            </a:r>
          </a:p>
          <a:p>
            <a:r>
              <a:rPr lang="en-US" b="1" dirty="0"/>
              <a:t>Number of layers</a:t>
            </a:r>
            <a:r>
              <a:rPr lang="en-US" dirty="0"/>
              <a:t>: The autoencoder can consist of as many layers as we want.</a:t>
            </a:r>
          </a:p>
          <a:p>
            <a:r>
              <a:rPr lang="en-US" b="1" dirty="0"/>
              <a:t>Number of nodes per layer</a:t>
            </a:r>
            <a:r>
              <a:rPr lang="en-US" dirty="0"/>
              <a:t>: The number of nodes per layer decreases with each subsequent layer of the encoder, and increases back in the decoder. The decoder is symmetric to the encoder in terms of the layer structure.</a:t>
            </a:r>
          </a:p>
          <a:p>
            <a:r>
              <a:rPr lang="en-US" b="1" dirty="0"/>
              <a:t>Loss function:</a:t>
            </a:r>
            <a:r>
              <a:rPr lang="en-US" dirty="0"/>
              <a:t> We either use mean squared error or binary cross-entropy. If the input values are in the range [0, 1] then we typically use cross-entropy, otherwise, we use the mean squared error.</a:t>
            </a:r>
          </a:p>
          <a:p>
            <a:endParaRPr lang="en-IN" dirty="0"/>
          </a:p>
        </p:txBody>
      </p:sp>
    </p:spTree>
    <p:extLst>
      <p:ext uri="{BB962C8B-B14F-4D97-AF65-F5344CB8AC3E}">
        <p14:creationId xmlns:p14="http://schemas.microsoft.com/office/powerpoint/2010/main" val="479361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BDEA-B7BD-49DA-88A4-E922BDDF33A8}"/>
              </a:ext>
            </a:extLst>
          </p:cNvPr>
          <p:cNvSpPr>
            <a:spLocks noGrp="1"/>
          </p:cNvSpPr>
          <p:nvPr>
            <p:ph type="title"/>
          </p:nvPr>
        </p:nvSpPr>
        <p:spPr>
          <a:xfrm>
            <a:off x="838200" y="125428"/>
            <a:ext cx="10515600" cy="1325563"/>
          </a:xfrm>
        </p:spPr>
        <p:txBody>
          <a:bodyPr/>
          <a:lstStyle/>
          <a:p>
            <a:r>
              <a:rPr lang="en-IN" b="1" u="sng" dirty="0"/>
              <a:t>Hyperparameters of Autoencoders</a:t>
            </a:r>
          </a:p>
        </p:txBody>
      </p:sp>
      <p:sp>
        <p:nvSpPr>
          <p:cNvPr id="3" name="Content Placeholder 2">
            <a:extLst>
              <a:ext uri="{FF2B5EF4-FFF2-40B4-BE49-F238E27FC236}">
                <a16:creationId xmlns:a16="http://schemas.microsoft.com/office/drawing/2014/main" id="{F691AC43-9F12-4951-9043-7B95DAD83192}"/>
              </a:ext>
            </a:extLst>
          </p:cNvPr>
          <p:cNvSpPr>
            <a:spLocks noGrp="1"/>
          </p:cNvSpPr>
          <p:nvPr>
            <p:ph idx="1"/>
          </p:nvPr>
        </p:nvSpPr>
        <p:spPr>
          <a:xfrm>
            <a:off x="838200" y="1772358"/>
            <a:ext cx="6033118" cy="4960213"/>
          </a:xfrm>
        </p:spPr>
        <p:txBody>
          <a:bodyPr>
            <a:normAutofit fontScale="77500" lnSpcReduction="20000"/>
          </a:bodyPr>
          <a:lstStyle/>
          <a:p>
            <a:r>
              <a:rPr lang="en-US" dirty="0"/>
              <a:t>There are </a:t>
            </a:r>
            <a:r>
              <a:rPr lang="en-US" b="1" dirty="0"/>
              <a:t>4</a:t>
            </a:r>
            <a:r>
              <a:rPr lang="en-US" dirty="0"/>
              <a:t> hyperparameters that we need to set before training an autoencoder:</a:t>
            </a:r>
          </a:p>
          <a:p>
            <a:r>
              <a:rPr lang="en-US" b="1" dirty="0"/>
              <a:t>Code size</a:t>
            </a:r>
            <a:r>
              <a:rPr lang="en-US" dirty="0"/>
              <a:t>: It represents the number of nodes in the middle layer. Smaller size results in more compression.</a:t>
            </a:r>
          </a:p>
          <a:p>
            <a:r>
              <a:rPr lang="en-US" b="1" dirty="0"/>
              <a:t>Number of layers</a:t>
            </a:r>
            <a:r>
              <a:rPr lang="en-US" dirty="0"/>
              <a:t>: The autoencoder can consist of as many layers as we want.</a:t>
            </a:r>
          </a:p>
          <a:p>
            <a:r>
              <a:rPr lang="en-US" b="1" dirty="0"/>
              <a:t>Number of nodes per layer</a:t>
            </a:r>
            <a:r>
              <a:rPr lang="en-US" dirty="0"/>
              <a:t>: The number of nodes per layer decreases with each subsequent layer of the encoder, and increases back in the decoder. The decoder is symmetric to the encoder in terms of the layer structure.</a:t>
            </a:r>
          </a:p>
          <a:p>
            <a:r>
              <a:rPr lang="en-US" b="1" dirty="0"/>
              <a:t>Loss function:</a:t>
            </a:r>
            <a:r>
              <a:rPr lang="en-US" dirty="0"/>
              <a:t> We either use mean squared error or binary cross-entropy. If the input values are in the range [0, 1] then we typically use cross-entropy, otherwise, we use the mean squared error.</a:t>
            </a:r>
          </a:p>
          <a:p>
            <a:endParaRPr lang="en-IN" dirty="0"/>
          </a:p>
        </p:txBody>
      </p:sp>
      <p:pic>
        <p:nvPicPr>
          <p:cNvPr id="5" name="Picture 4">
            <a:extLst>
              <a:ext uri="{FF2B5EF4-FFF2-40B4-BE49-F238E27FC236}">
                <a16:creationId xmlns:a16="http://schemas.microsoft.com/office/drawing/2014/main" id="{3ED27329-5956-40A0-98EA-CF4C23F79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803" y="2089026"/>
            <a:ext cx="3828532" cy="3459517"/>
          </a:xfrm>
          <a:prstGeom prst="rect">
            <a:avLst/>
          </a:prstGeom>
        </p:spPr>
      </p:pic>
    </p:spTree>
    <p:extLst>
      <p:ext uri="{BB962C8B-B14F-4D97-AF65-F5344CB8AC3E}">
        <p14:creationId xmlns:p14="http://schemas.microsoft.com/office/powerpoint/2010/main" val="3380428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7B2CC-9E31-46B2-B0CA-519E60651B03}"/>
              </a:ext>
            </a:extLst>
          </p:cNvPr>
          <p:cNvSpPr>
            <a:spLocks noGrp="1"/>
          </p:cNvSpPr>
          <p:nvPr>
            <p:ph idx="1"/>
          </p:nvPr>
        </p:nvSpPr>
        <p:spPr>
          <a:xfrm>
            <a:off x="838200" y="165500"/>
            <a:ext cx="10515600" cy="4351338"/>
          </a:xfrm>
        </p:spPr>
        <p:txBody>
          <a:bodyPr/>
          <a:lstStyle/>
          <a:p>
            <a:pPr marL="0" indent="0">
              <a:buNone/>
            </a:pPr>
            <a:r>
              <a:rPr lang="en-US" b="1" u="sng" dirty="0"/>
              <a:t>Types of Autoencoders</a:t>
            </a:r>
          </a:p>
          <a:p>
            <a:pPr marL="0" indent="0">
              <a:buNone/>
            </a:pPr>
            <a:endParaRPr lang="en-US" b="1" u="sng" dirty="0"/>
          </a:p>
          <a:p>
            <a:endParaRPr lang="en-IN" dirty="0"/>
          </a:p>
        </p:txBody>
      </p:sp>
    </p:spTree>
    <p:extLst>
      <p:ext uri="{BB962C8B-B14F-4D97-AF65-F5344CB8AC3E}">
        <p14:creationId xmlns:p14="http://schemas.microsoft.com/office/powerpoint/2010/main" val="4269627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7B2CC-9E31-46B2-B0CA-519E60651B03}"/>
              </a:ext>
            </a:extLst>
          </p:cNvPr>
          <p:cNvSpPr>
            <a:spLocks noGrp="1"/>
          </p:cNvSpPr>
          <p:nvPr>
            <p:ph idx="1"/>
          </p:nvPr>
        </p:nvSpPr>
        <p:spPr>
          <a:xfrm>
            <a:off x="838200" y="165500"/>
            <a:ext cx="10515600" cy="4351338"/>
          </a:xfrm>
        </p:spPr>
        <p:txBody>
          <a:bodyPr/>
          <a:lstStyle/>
          <a:p>
            <a:pPr marL="0" indent="0">
              <a:buNone/>
            </a:pPr>
            <a:r>
              <a:rPr lang="en-US" b="1" u="sng" dirty="0"/>
              <a:t>Types of Autoencoders</a:t>
            </a:r>
          </a:p>
          <a:p>
            <a:pPr marL="0" indent="0">
              <a:buNone/>
            </a:pPr>
            <a:endParaRPr lang="en-US" b="1" u="sng" dirty="0"/>
          </a:p>
          <a:p>
            <a:pPr marL="0" indent="0">
              <a:buNone/>
            </a:pPr>
            <a:r>
              <a:rPr lang="en-US" sz="2400" b="1" dirty="0"/>
              <a:t>1. Convolution Autoencoders</a:t>
            </a:r>
            <a:endParaRPr lang="en-US" sz="2400" dirty="0"/>
          </a:p>
          <a:p>
            <a:endParaRPr lang="en-IN" dirty="0"/>
          </a:p>
        </p:txBody>
      </p:sp>
    </p:spTree>
    <p:extLst>
      <p:ext uri="{BB962C8B-B14F-4D97-AF65-F5344CB8AC3E}">
        <p14:creationId xmlns:p14="http://schemas.microsoft.com/office/powerpoint/2010/main" val="65528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5A9D6-DD1C-437F-974D-49F24A06FCB0}"/>
              </a:ext>
            </a:extLst>
          </p:cNvPr>
          <p:cNvSpPr>
            <a:spLocks noGrp="1"/>
          </p:cNvSpPr>
          <p:nvPr>
            <p:ph idx="1"/>
          </p:nvPr>
        </p:nvSpPr>
        <p:spPr>
          <a:xfrm>
            <a:off x="767179" y="230818"/>
            <a:ext cx="6432612" cy="6445190"/>
          </a:xfrm>
        </p:spPr>
        <p:txBody>
          <a:bodyPr>
            <a:normAutofit/>
          </a:bodyPr>
          <a:lstStyle/>
          <a:p>
            <a:pPr marL="0" indent="0">
              <a:buNone/>
            </a:pPr>
            <a:r>
              <a:rPr lang="en-IN" sz="2300" b="1" u="sng" dirty="0"/>
              <a:t>PCA vs Autoencoders</a:t>
            </a:r>
          </a:p>
          <a:p>
            <a:pPr marL="0" indent="0">
              <a:buNone/>
            </a:pPr>
            <a:endParaRPr lang="en-IN" dirty="0"/>
          </a:p>
          <a:p>
            <a:pPr marL="0" indent="0">
              <a:buNone/>
            </a:pPr>
            <a:br>
              <a:rPr lang="en-US" dirty="0"/>
            </a:br>
            <a:endParaRPr lang="en-IN" dirty="0"/>
          </a:p>
        </p:txBody>
      </p:sp>
    </p:spTree>
    <p:extLst>
      <p:ext uri="{BB962C8B-B14F-4D97-AF65-F5344CB8AC3E}">
        <p14:creationId xmlns:p14="http://schemas.microsoft.com/office/powerpoint/2010/main" val="1704573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7B2CC-9E31-46B2-B0CA-519E60651B03}"/>
              </a:ext>
            </a:extLst>
          </p:cNvPr>
          <p:cNvSpPr>
            <a:spLocks noGrp="1"/>
          </p:cNvSpPr>
          <p:nvPr>
            <p:ph idx="1"/>
          </p:nvPr>
        </p:nvSpPr>
        <p:spPr>
          <a:xfrm>
            <a:off x="838200" y="165500"/>
            <a:ext cx="10515600" cy="4351338"/>
          </a:xfrm>
        </p:spPr>
        <p:txBody>
          <a:bodyPr/>
          <a:lstStyle/>
          <a:p>
            <a:pPr marL="0" indent="0">
              <a:buNone/>
            </a:pPr>
            <a:r>
              <a:rPr lang="en-US" b="1" u="sng" dirty="0"/>
              <a:t>Types of Autoencoders</a:t>
            </a:r>
          </a:p>
          <a:p>
            <a:pPr marL="0" indent="0">
              <a:buNone/>
            </a:pPr>
            <a:endParaRPr lang="en-US" b="1" u="sng" dirty="0"/>
          </a:p>
          <a:p>
            <a:pPr marL="0" indent="0">
              <a:buNone/>
            </a:pPr>
            <a:r>
              <a:rPr lang="en-US" sz="2400" b="1" dirty="0"/>
              <a:t>1. Convolution Autoencoders</a:t>
            </a:r>
            <a:endParaRPr lang="en-US" sz="2400" dirty="0"/>
          </a:p>
          <a:p>
            <a:r>
              <a:rPr lang="en-US" sz="2400" dirty="0"/>
              <a:t>Autoencoders in their traditional formulation does not take into account the fact that a signal can be seen as a sum of other signals. Convolutional Autoencoders use the convolution operator to exploit this observation. They learn to encode the input in a set of simple signals and then try to reconstruct the input from them, modify the geometry or the reflectance of the image.</a:t>
            </a:r>
          </a:p>
          <a:p>
            <a:endParaRPr lang="en-IN" dirty="0"/>
          </a:p>
        </p:txBody>
      </p:sp>
    </p:spTree>
    <p:extLst>
      <p:ext uri="{BB962C8B-B14F-4D97-AF65-F5344CB8AC3E}">
        <p14:creationId xmlns:p14="http://schemas.microsoft.com/office/powerpoint/2010/main" val="2514075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7B2CC-9E31-46B2-B0CA-519E60651B03}"/>
              </a:ext>
            </a:extLst>
          </p:cNvPr>
          <p:cNvSpPr>
            <a:spLocks noGrp="1"/>
          </p:cNvSpPr>
          <p:nvPr>
            <p:ph idx="1"/>
          </p:nvPr>
        </p:nvSpPr>
        <p:spPr>
          <a:xfrm>
            <a:off x="838200" y="165500"/>
            <a:ext cx="10515600" cy="4351338"/>
          </a:xfrm>
        </p:spPr>
        <p:txBody>
          <a:bodyPr/>
          <a:lstStyle/>
          <a:p>
            <a:pPr marL="0" indent="0">
              <a:buNone/>
            </a:pPr>
            <a:r>
              <a:rPr lang="en-US" b="1" u="sng" dirty="0"/>
              <a:t>Types of Autoencoders</a:t>
            </a:r>
          </a:p>
          <a:p>
            <a:pPr marL="0" indent="0">
              <a:buNone/>
            </a:pPr>
            <a:endParaRPr lang="en-US" b="1" u="sng" dirty="0"/>
          </a:p>
          <a:p>
            <a:pPr marL="0" indent="0">
              <a:buNone/>
            </a:pPr>
            <a:r>
              <a:rPr lang="en-US" sz="2400" b="1" dirty="0"/>
              <a:t>1. Convolution Autoencoders</a:t>
            </a:r>
            <a:endParaRPr lang="en-US" sz="2400" dirty="0"/>
          </a:p>
          <a:p>
            <a:r>
              <a:rPr lang="en-US" sz="2400" dirty="0"/>
              <a:t>Autoencoders in their traditional formulation does not take into account the fact that a signal can be seen as a sum of other signals. Convolutional Autoencoders use the convolution operator to exploit this observation. They learn to encode the input in a set of simple signals and then try to reconstruct the input from them, modify the geometry or the reflectance of the image.</a:t>
            </a:r>
          </a:p>
          <a:p>
            <a:endParaRPr lang="en-IN" dirty="0"/>
          </a:p>
        </p:txBody>
      </p:sp>
      <p:pic>
        <p:nvPicPr>
          <p:cNvPr id="5" name="Picture 4">
            <a:extLst>
              <a:ext uri="{FF2B5EF4-FFF2-40B4-BE49-F238E27FC236}">
                <a16:creationId xmlns:a16="http://schemas.microsoft.com/office/drawing/2014/main" id="{E747FD7F-D413-462E-9DB2-B30674D2A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827015"/>
            <a:ext cx="7315200" cy="2667000"/>
          </a:xfrm>
          <a:prstGeom prst="rect">
            <a:avLst/>
          </a:prstGeom>
        </p:spPr>
      </p:pic>
    </p:spTree>
    <p:extLst>
      <p:ext uri="{BB962C8B-B14F-4D97-AF65-F5344CB8AC3E}">
        <p14:creationId xmlns:p14="http://schemas.microsoft.com/office/powerpoint/2010/main" val="3696520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BBF88-7DC4-4D44-9352-F8DB6E6D4634}"/>
              </a:ext>
            </a:extLst>
          </p:cNvPr>
          <p:cNvSpPr>
            <a:spLocks noGrp="1"/>
          </p:cNvSpPr>
          <p:nvPr>
            <p:ph idx="1"/>
          </p:nvPr>
        </p:nvSpPr>
        <p:spPr>
          <a:xfrm>
            <a:off x="838200" y="1390619"/>
            <a:ext cx="10515600" cy="4351338"/>
          </a:xfrm>
        </p:spPr>
        <p:txBody>
          <a:bodyPr/>
          <a:lstStyle/>
          <a:p>
            <a:pPr marL="0" indent="0">
              <a:buNone/>
            </a:pPr>
            <a:r>
              <a:rPr lang="en-US" b="1" u="sng" dirty="0"/>
              <a:t>Use cases of CAE:</a:t>
            </a:r>
          </a:p>
          <a:p>
            <a:pPr marL="0" indent="0">
              <a:buNone/>
            </a:pPr>
            <a:endParaRPr lang="en-US" b="1" u="sng" dirty="0"/>
          </a:p>
          <a:p>
            <a:endParaRPr lang="en-IN" dirty="0"/>
          </a:p>
        </p:txBody>
      </p:sp>
    </p:spTree>
    <p:extLst>
      <p:ext uri="{BB962C8B-B14F-4D97-AF65-F5344CB8AC3E}">
        <p14:creationId xmlns:p14="http://schemas.microsoft.com/office/powerpoint/2010/main" val="16512490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BBF88-7DC4-4D44-9352-F8DB6E6D4634}"/>
              </a:ext>
            </a:extLst>
          </p:cNvPr>
          <p:cNvSpPr>
            <a:spLocks noGrp="1"/>
          </p:cNvSpPr>
          <p:nvPr>
            <p:ph idx="1"/>
          </p:nvPr>
        </p:nvSpPr>
        <p:spPr>
          <a:xfrm>
            <a:off x="838200" y="1390619"/>
            <a:ext cx="10515600" cy="4351338"/>
          </a:xfrm>
        </p:spPr>
        <p:txBody>
          <a:bodyPr/>
          <a:lstStyle/>
          <a:p>
            <a:pPr marL="0" indent="0">
              <a:buNone/>
            </a:pPr>
            <a:r>
              <a:rPr lang="en-US" b="1" u="sng" dirty="0"/>
              <a:t>Use cases of CAE:</a:t>
            </a:r>
          </a:p>
          <a:p>
            <a:pPr marL="0" indent="0">
              <a:buNone/>
            </a:pPr>
            <a:endParaRPr lang="en-US" b="1" u="sng" dirty="0"/>
          </a:p>
          <a:p>
            <a:r>
              <a:rPr lang="en-US" dirty="0"/>
              <a:t>Image Reconstruction</a:t>
            </a:r>
          </a:p>
          <a:p>
            <a:endParaRPr lang="en-IN" dirty="0"/>
          </a:p>
        </p:txBody>
      </p:sp>
    </p:spTree>
    <p:extLst>
      <p:ext uri="{BB962C8B-B14F-4D97-AF65-F5344CB8AC3E}">
        <p14:creationId xmlns:p14="http://schemas.microsoft.com/office/powerpoint/2010/main" val="18730757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BBF88-7DC4-4D44-9352-F8DB6E6D4634}"/>
              </a:ext>
            </a:extLst>
          </p:cNvPr>
          <p:cNvSpPr>
            <a:spLocks noGrp="1"/>
          </p:cNvSpPr>
          <p:nvPr>
            <p:ph idx="1"/>
          </p:nvPr>
        </p:nvSpPr>
        <p:spPr>
          <a:xfrm>
            <a:off x="838200" y="1390619"/>
            <a:ext cx="10515600" cy="4351338"/>
          </a:xfrm>
        </p:spPr>
        <p:txBody>
          <a:bodyPr/>
          <a:lstStyle/>
          <a:p>
            <a:pPr marL="0" indent="0">
              <a:buNone/>
            </a:pPr>
            <a:r>
              <a:rPr lang="en-US" b="1" u="sng" dirty="0"/>
              <a:t>Use cases of CAE:</a:t>
            </a:r>
          </a:p>
          <a:p>
            <a:pPr marL="0" indent="0">
              <a:buNone/>
            </a:pPr>
            <a:endParaRPr lang="en-US" b="1" u="sng" dirty="0"/>
          </a:p>
          <a:p>
            <a:r>
              <a:rPr lang="en-US" dirty="0"/>
              <a:t>Image Reconstruction</a:t>
            </a:r>
          </a:p>
          <a:p>
            <a:r>
              <a:rPr lang="en-US" dirty="0"/>
              <a:t>Image Colorization</a:t>
            </a:r>
          </a:p>
          <a:p>
            <a:endParaRPr lang="en-IN" dirty="0"/>
          </a:p>
        </p:txBody>
      </p:sp>
    </p:spTree>
    <p:extLst>
      <p:ext uri="{BB962C8B-B14F-4D97-AF65-F5344CB8AC3E}">
        <p14:creationId xmlns:p14="http://schemas.microsoft.com/office/powerpoint/2010/main" val="1379732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BBF88-7DC4-4D44-9352-F8DB6E6D4634}"/>
              </a:ext>
            </a:extLst>
          </p:cNvPr>
          <p:cNvSpPr>
            <a:spLocks noGrp="1"/>
          </p:cNvSpPr>
          <p:nvPr>
            <p:ph idx="1"/>
          </p:nvPr>
        </p:nvSpPr>
        <p:spPr>
          <a:xfrm>
            <a:off x="838200" y="1390619"/>
            <a:ext cx="10515600" cy="4351338"/>
          </a:xfrm>
        </p:spPr>
        <p:txBody>
          <a:bodyPr/>
          <a:lstStyle/>
          <a:p>
            <a:pPr marL="0" indent="0">
              <a:buNone/>
            </a:pPr>
            <a:r>
              <a:rPr lang="en-US" b="1" u="sng" dirty="0"/>
              <a:t>Use cases of CAE:</a:t>
            </a:r>
          </a:p>
          <a:p>
            <a:pPr marL="0" indent="0">
              <a:buNone/>
            </a:pPr>
            <a:endParaRPr lang="en-US" b="1" u="sng" dirty="0"/>
          </a:p>
          <a:p>
            <a:r>
              <a:rPr lang="en-US" dirty="0"/>
              <a:t>Image Reconstruction</a:t>
            </a:r>
          </a:p>
          <a:p>
            <a:r>
              <a:rPr lang="en-US" dirty="0"/>
              <a:t>Image Colorization</a:t>
            </a:r>
          </a:p>
          <a:p>
            <a:r>
              <a:rPr lang="en-US" dirty="0"/>
              <a:t>latent space clustering</a:t>
            </a:r>
          </a:p>
          <a:p>
            <a:endParaRPr lang="en-IN" dirty="0"/>
          </a:p>
        </p:txBody>
      </p:sp>
    </p:spTree>
    <p:extLst>
      <p:ext uri="{BB962C8B-B14F-4D97-AF65-F5344CB8AC3E}">
        <p14:creationId xmlns:p14="http://schemas.microsoft.com/office/powerpoint/2010/main" val="3699713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BBF88-7DC4-4D44-9352-F8DB6E6D4634}"/>
              </a:ext>
            </a:extLst>
          </p:cNvPr>
          <p:cNvSpPr>
            <a:spLocks noGrp="1"/>
          </p:cNvSpPr>
          <p:nvPr>
            <p:ph idx="1"/>
          </p:nvPr>
        </p:nvSpPr>
        <p:spPr>
          <a:xfrm>
            <a:off x="838200" y="1390619"/>
            <a:ext cx="10515600" cy="4351338"/>
          </a:xfrm>
        </p:spPr>
        <p:txBody>
          <a:bodyPr/>
          <a:lstStyle/>
          <a:p>
            <a:pPr marL="0" indent="0">
              <a:buNone/>
            </a:pPr>
            <a:r>
              <a:rPr lang="en-US" b="1" u="sng" dirty="0"/>
              <a:t>Use cases of CAE:</a:t>
            </a:r>
          </a:p>
          <a:p>
            <a:pPr marL="0" indent="0">
              <a:buNone/>
            </a:pPr>
            <a:endParaRPr lang="en-US" b="1" u="sng" dirty="0"/>
          </a:p>
          <a:p>
            <a:r>
              <a:rPr lang="en-US" dirty="0"/>
              <a:t>Image Reconstruction</a:t>
            </a:r>
          </a:p>
          <a:p>
            <a:r>
              <a:rPr lang="en-US" dirty="0"/>
              <a:t>Image Colorization</a:t>
            </a:r>
          </a:p>
          <a:p>
            <a:r>
              <a:rPr lang="en-US" dirty="0"/>
              <a:t>latent space clustering</a:t>
            </a:r>
          </a:p>
          <a:p>
            <a:r>
              <a:rPr lang="en-US" dirty="0"/>
              <a:t>generating higher resolution images</a:t>
            </a:r>
          </a:p>
          <a:p>
            <a:endParaRPr lang="en-IN" dirty="0"/>
          </a:p>
        </p:txBody>
      </p:sp>
    </p:spTree>
    <p:extLst>
      <p:ext uri="{BB962C8B-B14F-4D97-AF65-F5344CB8AC3E}">
        <p14:creationId xmlns:p14="http://schemas.microsoft.com/office/powerpoint/2010/main" val="4166281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E1CAB-BBB0-4955-8FBE-3554BF1368B8}"/>
              </a:ext>
            </a:extLst>
          </p:cNvPr>
          <p:cNvSpPr>
            <a:spLocks noGrp="1"/>
          </p:cNvSpPr>
          <p:nvPr>
            <p:ph idx="1"/>
          </p:nvPr>
        </p:nvSpPr>
        <p:spPr>
          <a:xfrm>
            <a:off x="838200" y="414075"/>
            <a:ext cx="10515600" cy="4351338"/>
          </a:xfrm>
        </p:spPr>
        <p:txBody>
          <a:bodyPr/>
          <a:lstStyle/>
          <a:p>
            <a:pPr marL="0" indent="0">
              <a:buNone/>
            </a:pPr>
            <a:r>
              <a:rPr lang="en-US" b="1" dirty="0"/>
              <a:t>2. Sparse autoencoders</a:t>
            </a:r>
          </a:p>
        </p:txBody>
      </p:sp>
    </p:spTree>
    <p:extLst>
      <p:ext uri="{BB962C8B-B14F-4D97-AF65-F5344CB8AC3E}">
        <p14:creationId xmlns:p14="http://schemas.microsoft.com/office/powerpoint/2010/main" val="4139745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E1CAB-BBB0-4955-8FBE-3554BF1368B8}"/>
              </a:ext>
            </a:extLst>
          </p:cNvPr>
          <p:cNvSpPr>
            <a:spLocks noGrp="1"/>
          </p:cNvSpPr>
          <p:nvPr>
            <p:ph idx="1"/>
          </p:nvPr>
        </p:nvSpPr>
        <p:spPr>
          <a:xfrm>
            <a:off x="838200" y="414075"/>
            <a:ext cx="10515600" cy="4351338"/>
          </a:xfrm>
        </p:spPr>
        <p:txBody>
          <a:bodyPr/>
          <a:lstStyle/>
          <a:p>
            <a:pPr marL="0" indent="0">
              <a:buNone/>
            </a:pPr>
            <a:r>
              <a:rPr lang="en-US" b="1" dirty="0"/>
              <a:t>2. Sparse autoencoders</a:t>
            </a:r>
          </a:p>
          <a:p>
            <a:r>
              <a:rPr lang="en-US" dirty="0"/>
              <a:t>Sparse autoencoders offer us an alternative method for introducing an information bottleneck </a:t>
            </a:r>
            <a:r>
              <a:rPr lang="en-US" b="1" dirty="0"/>
              <a:t>without requiring a reduction in the number of nodes</a:t>
            </a:r>
            <a:r>
              <a:rPr lang="en-US" dirty="0"/>
              <a:t> at our hidden layers. Instead, we’ll construct our loss function such that we penalize activations within a layer.</a:t>
            </a:r>
            <a:endParaRPr lang="en-IN" dirty="0"/>
          </a:p>
        </p:txBody>
      </p:sp>
    </p:spTree>
    <p:extLst>
      <p:ext uri="{BB962C8B-B14F-4D97-AF65-F5344CB8AC3E}">
        <p14:creationId xmlns:p14="http://schemas.microsoft.com/office/powerpoint/2010/main" val="785445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E1CAB-BBB0-4955-8FBE-3554BF1368B8}"/>
              </a:ext>
            </a:extLst>
          </p:cNvPr>
          <p:cNvSpPr>
            <a:spLocks noGrp="1"/>
          </p:cNvSpPr>
          <p:nvPr>
            <p:ph idx="1"/>
          </p:nvPr>
        </p:nvSpPr>
        <p:spPr>
          <a:xfrm>
            <a:off x="838200" y="414075"/>
            <a:ext cx="10515600" cy="4351338"/>
          </a:xfrm>
        </p:spPr>
        <p:txBody>
          <a:bodyPr/>
          <a:lstStyle/>
          <a:p>
            <a:pPr marL="0" indent="0">
              <a:buNone/>
            </a:pPr>
            <a:r>
              <a:rPr lang="en-US" b="1" dirty="0"/>
              <a:t>2. Sparse autoencoders</a:t>
            </a:r>
          </a:p>
          <a:p>
            <a:r>
              <a:rPr lang="en-US" dirty="0"/>
              <a:t>Sparse autoencoders offer us an alternative method for introducing an information bottleneck </a:t>
            </a:r>
            <a:r>
              <a:rPr lang="en-US" b="1" dirty="0"/>
              <a:t>without requiring a reduction in the number of nodes</a:t>
            </a:r>
            <a:r>
              <a:rPr lang="en-US" dirty="0"/>
              <a:t> at our hidden layers. Instead, we’ll construct our loss function such that we penalize activations within a layer.</a:t>
            </a:r>
            <a:endParaRPr lang="en-IN" dirty="0"/>
          </a:p>
        </p:txBody>
      </p:sp>
      <p:pic>
        <p:nvPicPr>
          <p:cNvPr id="5" name="Picture 4">
            <a:extLst>
              <a:ext uri="{FF2B5EF4-FFF2-40B4-BE49-F238E27FC236}">
                <a16:creationId xmlns:a16="http://schemas.microsoft.com/office/drawing/2014/main" id="{04A50104-5501-4D92-A1B6-3617E9F0E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711" y="2995705"/>
            <a:ext cx="4990577" cy="3539416"/>
          </a:xfrm>
          <a:prstGeom prst="rect">
            <a:avLst/>
          </a:prstGeom>
        </p:spPr>
      </p:pic>
    </p:spTree>
    <p:extLst>
      <p:ext uri="{BB962C8B-B14F-4D97-AF65-F5344CB8AC3E}">
        <p14:creationId xmlns:p14="http://schemas.microsoft.com/office/powerpoint/2010/main" val="30485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5A9D6-DD1C-437F-974D-49F24A06FCB0}"/>
              </a:ext>
            </a:extLst>
          </p:cNvPr>
          <p:cNvSpPr>
            <a:spLocks noGrp="1"/>
          </p:cNvSpPr>
          <p:nvPr>
            <p:ph idx="1"/>
          </p:nvPr>
        </p:nvSpPr>
        <p:spPr>
          <a:xfrm>
            <a:off x="767179" y="230818"/>
            <a:ext cx="6432612" cy="6445190"/>
          </a:xfrm>
        </p:spPr>
        <p:txBody>
          <a:bodyPr>
            <a:normAutofit/>
          </a:bodyPr>
          <a:lstStyle/>
          <a:p>
            <a:pPr marL="0" indent="0">
              <a:buNone/>
            </a:pPr>
            <a:r>
              <a:rPr lang="en-IN" sz="2300" b="1" u="sng" dirty="0"/>
              <a:t>PCA vs Autoencoders</a:t>
            </a:r>
          </a:p>
          <a:p>
            <a:pPr marL="0" indent="0">
              <a:buNone/>
            </a:pPr>
            <a:endParaRPr lang="en-IN" dirty="0"/>
          </a:p>
          <a:p>
            <a:r>
              <a:rPr lang="en-US" sz="2500" dirty="0"/>
              <a:t>An autoencoder can learn </a:t>
            </a:r>
            <a:r>
              <a:rPr lang="en-US" sz="2500" b="1" dirty="0"/>
              <a:t>non-linear</a:t>
            </a:r>
            <a:r>
              <a:rPr lang="en-US" sz="2500" dirty="0"/>
              <a:t> </a:t>
            </a:r>
            <a:r>
              <a:rPr lang="en-US" sz="2500" b="1" dirty="0"/>
              <a:t>transformations</a:t>
            </a:r>
            <a:r>
              <a:rPr lang="en-US" sz="2500" dirty="0"/>
              <a:t> with a </a:t>
            </a:r>
            <a:r>
              <a:rPr lang="en-US" sz="2500" b="1" dirty="0"/>
              <a:t>non-linear activation function</a:t>
            </a:r>
            <a:r>
              <a:rPr lang="en-US" sz="2500" dirty="0"/>
              <a:t> and multiple layers.</a:t>
            </a:r>
          </a:p>
          <a:p>
            <a:pPr marL="0" indent="0">
              <a:buNone/>
            </a:pPr>
            <a:br>
              <a:rPr lang="en-US" dirty="0"/>
            </a:br>
            <a:endParaRPr lang="en-IN" dirty="0"/>
          </a:p>
        </p:txBody>
      </p:sp>
    </p:spTree>
    <p:extLst>
      <p:ext uri="{BB962C8B-B14F-4D97-AF65-F5344CB8AC3E}">
        <p14:creationId xmlns:p14="http://schemas.microsoft.com/office/powerpoint/2010/main" val="37152828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2CC59-88ED-454D-B773-7FDA8595BE72}"/>
              </a:ext>
            </a:extLst>
          </p:cNvPr>
          <p:cNvSpPr>
            <a:spLocks noGrp="1"/>
          </p:cNvSpPr>
          <p:nvPr>
            <p:ph idx="1"/>
          </p:nvPr>
        </p:nvSpPr>
        <p:spPr>
          <a:xfrm>
            <a:off x="500849" y="736846"/>
            <a:ext cx="5979850" cy="5921406"/>
          </a:xfrm>
        </p:spPr>
        <p:txBody>
          <a:bodyPr>
            <a:normAutofit/>
          </a:bodyPr>
          <a:lstStyle/>
          <a:p>
            <a:pPr marL="0" indent="0">
              <a:buNone/>
            </a:pPr>
            <a:r>
              <a:rPr lang="en-US" sz="2600" b="1" dirty="0"/>
              <a:t>3. Deep Autoencoders</a:t>
            </a:r>
            <a:endParaRPr lang="en-US" sz="2600" dirty="0"/>
          </a:p>
          <a:p>
            <a:endParaRPr lang="en-IN" sz="2600" dirty="0"/>
          </a:p>
        </p:txBody>
      </p:sp>
    </p:spTree>
    <p:extLst>
      <p:ext uri="{BB962C8B-B14F-4D97-AF65-F5344CB8AC3E}">
        <p14:creationId xmlns:p14="http://schemas.microsoft.com/office/powerpoint/2010/main" val="25935296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2CC59-88ED-454D-B773-7FDA8595BE72}"/>
              </a:ext>
            </a:extLst>
          </p:cNvPr>
          <p:cNvSpPr>
            <a:spLocks noGrp="1"/>
          </p:cNvSpPr>
          <p:nvPr>
            <p:ph idx="1"/>
          </p:nvPr>
        </p:nvSpPr>
        <p:spPr>
          <a:xfrm>
            <a:off x="500849" y="736846"/>
            <a:ext cx="5979850" cy="5921406"/>
          </a:xfrm>
        </p:spPr>
        <p:txBody>
          <a:bodyPr>
            <a:normAutofit/>
          </a:bodyPr>
          <a:lstStyle/>
          <a:p>
            <a:pPr marL="0" indent="0">
              <a:buNone/>
            </a:pPr>
            <a:r>
              <a:rPr lang="en-US" sz="2600" b="1" dirty="0"/>
              <a:t>3. Deep Autoencoders</a:t>
            </a:r>
            <a:endParaRPr lang="en-US" sz="2600" dirty="0"/>
          </a:p>
          <a:p>
            <a:r>
              <a:rPr lang="en-US" sz="2600" dirty="0"/>
              <a:t>The extension of the simple Autoencoder is the </a:t>
            </a:r>
            <a:r>
              <a:rPr lang="en-US" sz="2600" b="1" dirty="0"/>
              <a:t>Deep Autoencoder</a:t>
            </a:r>
            <a:r>
              <a:rPr lang="en-US" sz="2600" dirty="0"/>
              <a:t>. The first layer of the Deep Autoencoder is used for first-order features in the </a:t>
            </a:r>
            <a:r>
              <a:rPr lang="en-US" sz="2600" b="1" dirty="0"/>
              <a:t>raw input</a:t>
            </a:r>
            <a:r>
              <a:rPr lang="en-US" sz="2600" dirty="0"/>
              <a:t>. The second layer is used for second-order features corresponding to </a:t>
            </a:r>
            <a:r>
              <a:rPr lang="en-US" sz="2600" b="1" dirty="0"/>
              <a:t>patterns</a:t>
            </a:r>
            <a:r>
              <a:rPr lang="en-US" sz="2600" dirty="0"/>
              <a:t> in the appearance of first-order features. Deeper layers of the Deep Autoencoder tend to learn even higher-order features.</a:t>
            </a:r>
          </a:p>
          <a:p>
            <a:endParaRPr lang="en-IN" sz="2600" dirty="0"/>
          </a:p>
        </p:txBody>
      </p:sp>
    </p:spTree>
    <p:extLst>
      <p:ext uri="{BB962C8B-B14F-4D97-AF65-F5344CB8AC3E}">
        <p14:creationId xmlns:p14="http://schemas.microsoft.com/office/powerpoint/2010/main" val="1077598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2CC59-88ED-454D-B773-7FDA8595BE72}"/>
              </a:ext>
            </a:extLst>
          </p:cNvPr>
          <p:cNvSpPr>
            <a:spLocks noGrp="1"/>
          </p:cNvSpPr>
          <p:nvPr>
            <p:ph idx="1"/>
          </p:nvPr>
        </p:nvSpPr>
        <p:spPr>
          <a:xfrm>
            <a:off x="500849" y="736846"/>
            <a:ext cx="5979850" cy="5921406"/>
          </a:xfrm>
        </p:spPr>
        <p:txBody>
          <a:bodyPr>
            <a:normAutofit/>
          </a:bodyPr>
          <a:lstStyle/>
          <a:p>
            <a:pPr marL="0" indent="0">
              <a:buNone/>
            </a:pPr>
            <a:r>
              <a:rPr lang="en-US" sz="2600" b="1" dirty="0"/>
              <a:t>3. Deep Autoencoders</a:t>
            </a:r>
            <a:endParaRPr lang="en-US" sz="2600" dirty="0"/>
          </a:p>
          <a:p>
            <a:r>
              <a:rPr lang="en-US" sz="2600" dirty="0"/>
              <a:t>The extension of the simple Autoencoder is the </a:t>
            </a:r>
            <a:r>
              <a:rPr lang="en-US" sz="2600" b="1" dirty="0"/>
              <a:t>Deep Autoencoder</a:t>
            </a:r>
            <a:r>
              <a:rPr lang="en-US" sz="2600" dirty="0"/>
              <a:t>. The first layer of the Deep Autoencoder is used for first-order features in the </a:t>
            </a:r>
            <a:r>
              <a:rPr lang="en-US" sz="2600" b="1" dirty="0"/>
              <a:t>raw input</a:t>
            </a:r>
            <a:r>
              <a:rPr lang="en-US" sz="2600" dirty="0"/>
              <a:t>. The second layer is used for second-order features corresponding to </a:t>
            </a:r>
            <a:r>
              <a:rPr lang="en-US" sz="2600" b="1" dirty="0"/>
              <a:t>patterns</a:t>
            </a:r>
            <a:r>
              <a:rPr lang="en-US" sz="2600" dirty="0"/>
              <a:t> in the appearance of first-order features. Deeper layers of the Deep Autoencoder tend to learn even higher-order features.</a:t>
            </a:r>
          </a:p>
          <a:p>
            <a:r>
              <a:rPr lang="en-US" sz="2600" dirty="0"/>
              <a:t>A </a:t>
            </a:r>
            <a:r>
              <a:rPr lang="en-US" sz="2600" b="1" dirty="0"/>
              <a:t>deep autoencoder </a:t>
            </a:r>
            <a:r>
              <a:rPr lang="en-US" sz="2600" dirty="0"/>
              <a:t>is composed of two, symmetrical deep-belief networks-</a:t>
            </a:r>
          </a:p>
          <a:p>
            <a:endParaRPr lang="en-IN" dirty="0"/>
          </a:p>
        </p:txBody>
      </p:sp>
    </p:spTree>
    <p:extLst>
      <p:ext uri="{BB962C8B-B14F-4D97-AF65-F5344CB8AC3E}">
        <p14:creationId xmlns:p14="http://schemas.microsoft.com/office/powerpoint/2010/main" val="6978989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2CC59-88ED-454D-B773-7FDA8595BE72}"/>
              </a:ext>
            </a:extLst>
          </p:cNvPr>
          <p:cNvSpPr>
            <a:spLocks noGrp="1"/>
          </p:cNvSpPr>
          <p:nvPr>
            <p:ph idx="1"/>
          </p:nvPr>
        </p:nvSpPr>
        <p:spPr>
          <a:xfrm>
            <a:off x="500849" y="736846"/>
            <a:ext cx="5979850" cy="5921406"/>
          </a:xfrm>
        </p:spPr>
        <p:txBody>
          <a:bodyPr>
            <a:normAutofit fontScale="92500"/>
          </a:bodyPr>
          <a:lstStyle/>
          <a:p>
            <a:pPr marL="0" indent="0">
              <a:buNone/>
            </a:pPr>
            <a:r>
              <a:rPr lang="en-US" b="1" dirty="0"/>
              <a:t>3. Deep Autoencoders</a:t>
            </a:r>
            <a:endParaRPr lang="en-US" dirty="0"/>
          </a:p>
          <a:p>
            <a:r>
              <a:rPr lang="en-US" dirty="0"/>
              <a:t>The extension of the simple Autoencoder is the </a:t>
            </a:r>
            <a:r>
              <a:rPr lang="en-US" b="1" dirty="0"/>
              <a:t>Deep Autoencoder</a:t>
            </a:r>
            <a:r>
              <a:rPr lang="en-US" dirty="0"/>
              <a:t>. The first layer of the Deep Autoencoder is used for first-order features in the </a:t>
            </a:r>
            <a:r>
              <a:rPr lang="en-US" b="1" dirty="0"/>
              <a:t>raw input</a:t>
            </a:r>
            <a:r>
              <a:rPr lang="en-US" dirty="0"/>
              <a:t>. The second layer is used for second-order features corresponding to </a:t>
            </a:r>
            <a:r>
              <a:rPr lang="en-US" b="1" dirty="0"/>
              <a:t>patterns</a:t>
            </a:r>
            <a:r>
              <a:rPr lang="en-US" dirty="0"/>
              <a:t> in the appearance of first-order features. Deeper layers of the Deep Autoencoder tend to learn even higher-order features.</a:t>
            </a:r>
          </a:p>
          <a:p>
            <a:r>
              <a:rPr lang="en-US" dirty="0"/>
              <a:t>A </a:t>
            </a:r>
            <a:r>
              <a:rPr lang="en-US" b="1" dirty="0"/>
              <a:t>deep autoencoder </a:t>
            </a:r>
            <a:r>
              <a:rPr lang="en-US" dirty="0"/>
              <a:t>is composed of two, symmetrical deep-belief networks-</a:t>
            </a:r>
          </a:p>
          <a:p>
            <a:r>
              <a:rPr lang="en-US" dirty="0"/>
              <a:t>First four or five shallow layers representing the encoding half of the net.</a:t>
            </a:r>
          </a:p>
          <a:p>
            <a:endParaRPr lang="en-IN" dirty="0"/>
          </a:p>
        </p:txBody>
      </p:sp>
    </p:spTree>
    <p:extLst>
      <p:ext uri="{BB962C8B-B14F-4D97-AF65-F5344CB8AC3E}">
        <p14:creationId xmlns:p14="http://schemas.microsoft.com/office/powerpoint/2010/main" val="3433838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2CC59-88ED-454D-B773-7FDA8595BE72}"/>
              </a:ext>
            </a:extLst>
          </p:cNvPr>
          <p:cNvSpPr>
            <a:spLocks noGrp="1"/>
          </p:cNvSpPr>
          <p:nvPr>
            <p:ph idx="1"/>
          </p:nvPr>
        </p:nvSpPr>
        <p:spPr>
          <a:xfrm>
            <a:off x="500849" y="736846"/>
            <a:ext cx="5979850" cy="5921406"/>
          </a:xfrm>
        </p:spPr>
        <p:txBody>
          <a:bodyPr>
            <a:normAutofit fontScale="92500" lnSpcReduction="20000"/>
          </a:bodyPr>
          <a:lstStyle/>
          <a:p>
            <a:pPr marL="0" indent="0">
              <a:buNone/>
            </a:pPr>
            <a:r>
              <a:rPr lang="en-US" b="1" dirty="0"/>
              <a:t>3. Deep Autoencoders</a:t>
            </a:r>
            <a:endParaRPr lang="en-US" dirty="0"/>
          </a:p>
          <a:p>
            <a:r>
              <a:rPr lang="en-US" dirty="0"/>
              <a:t>The extension of the simple Autoencoder is the </a:t>
            </a:r>
            <a:r>
              <a:rPr lang="en-US" b="1" dirty="0"/>
              <a:t>Deep Autoencoder</a:t>
            </a:r>
            <a:r>
              <a:rPr lang="en-US" dirty="0"/>
              <a:t>. The first layer of the Deep Autoencoder is used for first-order features in the </a:t>
            </a:r>
            <a:r>
              <a:rPr lang="en-US" b="1" dirty="0"/>
              <a:t>raw input</a:t>
            </a:r>
            <a:r>
              <a:rPr lang="en-US" dirty="0"/>
              <a:t>. The second layer is used for second-order features corresponding to </a:t>
            </a:r>
            <a:r>
              <a:rPr lang="en-US" b="1" dirty="0"/>
              <a:t>patterns</a:t>
            </a:r>
            <a:r>
              <a:rPr lang="en-US" dirty="0"/>
              <a:t> in the appearance of first-order features. Deeper layers of the Deep Autoencoder tend to learn even higher-order features.</a:t>
            </a:r>
          </a:p>
          <a:p>
            <a:r>
              <a:rPr lang="en-US" dirty="0"/>
              <a:t>A </a:t>
            </a:r>
            <a:r>
              <a:rPr lang="en-US" b="1" dirty="0"/>
              <a:t>deep autoencoder </a:t>
            </a:r>
            <a:r>
              <a:rPr lang="en-US" dirty="0"/>
              <a:t>is composed of two, symmetrical deep-belief networks-</a:t>
            </a:r>
          </a:p>
          <a:p>
            <a:r>
              <a:rPr lang="en-US" dirty="0"/>
              <a:t>First four or five shallow layers representing the encoding half of the net.</a:t>
            </a:r>
          </a:p>
          <a:p>
            <a:r>
              <a:rPr lang="en-US" dirty="0"/>
              <a:t>The second set of four or five layers that make up the decoding half.</a:t>
            </a:r>
          </a:p>
          <a:p>
            <a:endParaRPr lang="en-IN" dirty="0"/>
          </a:p>
        </p:txBody>
      </p:sp>
    </p:spTree>
    <p:extLst>
      <p:ext uri="{BB962C8B-B14F-4D97-AF65-F5344CB8AC3E}">
        <p14:creationId xmlns:p14="http://schemas.microsoft.com/office/powerpoint/2010/main" val="7036058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2CC59-88ED-454D-B773-7FDA8595BE72}"/>
              </a:ext>
            </a:extLst>
          </p:cNvPr>
          <p:cNvSpPr>
            <a:spLocks noGrp="1"/>
          </p:cNvSpPr>
          <p:nvPr>
            <p:ph idx="1"/>
          </p:nvPr>
        </p:nvSpPr>
        <p:spPr>
          <a:xfrm>
            <a:off x="500849" y="736846"/>
            <a:ext cx="5979850" cy="5921406"/>
          </a:xfrm>
        </p:spPr>
        <p:txBody>
          <a:bodyPr>
            <a:normAutofit fontScale="92500" lnSpcReduction="20000"/>
          </a:bodyPr>
          <a:lstStyle/>
          <a:p>
            <a:pPr marL="0" indent="0">
              <a:buNone/>
            </a:pPr>
            <a:r>
              <a:rPr lang="en-US" b="1" dirty="0"/>
              <a:t>3. Deep Autoencoders</a:t>
            </a:r>
            <a:endParaRPr lang="en-US" dirty="0"/>
          </a:p>
          <a:p>
            <a:r>
              <a:rPr lang="en-US" dirty="0"/>
              <a:t>The extension of the simple Autoencoder is the </a:t>
            </a:r>
            <a:r>
              <a:rPr lang="en-US" b="1" dirty="0"/>
              <a:t>Deep Autoencoder</a:t>
            </a:r>
            <a:r>
              <a:rPr lang="en-US" dirty="0"/>
              <a:t>. The first layer of the Deep Autoencoder is used for first-order features in the </a:t>
            </a:r>
            <a:r>
              <a:rPr lang="en-US" b="1" dirty="0"/>
              <a:t>raw input</a:t>
            </a:r>
            <a:r>
              <a:rPr lang="en-US" dirty="0"/>
              <a:t>. The second layer is used for second-order features corresponding to </a:t>
            </a:r>
            <a:r>
              <a:rPr lang="en-US" b="1" dirty="0"/>
              <a:t>patterns</a:t>
            </a:r>
            <a:r>
              <a:rPr lang="en-US" dirty="0"/>
              <a:t> in the appearance of first-order features. Deeper layers of the Deep Autoencoder tend to learn even higher-order features.</a:t>
            </a:r>
          </a:p>
          <a:p>
            <a:r>
              <a:rPr lang="en-US" dirty="0"/>
              <a:t>A </a:t>
            </a:r>
            <a:r>
              <a:rPr lang="en-US" b="1" dirty="0"/>
              <a:t>deep autoencoder </a:t>
            </a:r>
            <a:r>
              <a:rPr lang="en-US" dirty="0"/>
              <a:t>is composed of two, symmetrical deep-belief networks-</a:t>
            </a:r>
          </a:p>
          <a:p>
            <a:r>
              <a:rPr lang="en-US" dirty="0"/>
              <a:t>First four or five shallow layers representing the encoding half of the net.</a:t>
            </a:r>
          </a:p>
          <a:p>
            <a:r>
              <a:rPr lang="en-US" dirty="0"/>
              <a:t>The second set of four or five layers that make up the decoding half.</a:t>
            </a:r>
          </a:p>
          <a:p>
            <a:endParaRPr lang="en-IN" dirty="0"/>
          </a:p>
        </p:txBody>
      </p:sp>
      <p:pic>
        <p:nvPicPr>
          <p:cNvPr id="5" name="Picture 4">
            <a:extLst>
              <a:ext uri="{FF2B5EF4-FFF2-40B4-BE49-F238E27FC236}">
                <a16:creationId xmlns:a16="http://schemas.microsoft.com/office/drawing/2014/main" id="{72041CC0-DF50-4F40-BF6A-DACA2F5C1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868" y="1593033"/>
            <a:ext cx="5143500" cy="3476625"/>
          </a:xfrm>
          <a:prstGeom prst="rect">
            <a:avLst/>
          </a:prstGeom>
        </p:spPr>
      </p:pic>
    </p:spTree>
    <p:extLst>
      <p:ext uri="{BB962C8B-B14F-4D97-AF65-F5344CB8AC3E}">
        <p14:creationId xmlns:p14="http://schemas.microsoft.com/office/powerpoint/2010/main" val="2928010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11632-6FAF-4E31-B32A-1DB25CA59C9D}"/>
              </a:ext>
            </a:extLst>
          </p:cNvPr>
          <p:cNvSpPr>
            <a:spLocks noGrp="1"/>
          </p:cNvSpPr>
          <p:nvPr>
            <p:ph idx="1"/>
          </p:nvPr>
        </p:nvSpPr>
        <p:spPr>
          <a:xfrm>
            <a:off x="838200" y="2020934"/>
            <a:ext cx="10515600" cy="4351338"/>
          </a:xfrm>
        </p:spPr>
        <p:txBody>
          <a:bodyPr/>
          <a:lstStyle/>
          <a:p>
            <a:pPr marL="0" indent="0">
              <a:buNone/>
            </a:pPr>
            <a:r>
              <a:rPr lang="en-US" dirty="0"/>
              <a:t>Use cases of Deep Autoencoders</a:t>
            </a:r>
          </a:p>
          <a:p>
            <a:endParaRPr lang="en-IN" dirty="0"/>
          </a:p>
        </p:txBody>
      </p:sp>
    </p:spTree>
    <p:extLst>
      <p:ext uri="{BB962C8B-B14F-4D97-AF65-F5344CB8AC3E}">
        <p14:creationId xmlns:p14="http://schemas.microsoft.com/office/powerpoint/2010/main" val="8166632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11632-6FAF-4E31-B32A-1DB25CA59C9D}"/>
              </a:ext>
            </a:extLst>
          </p:cNvPr>
          <p:cNvSpPr>
            <a:spLocks noGrp="1"/>
          </p:cNvSpPr>
          <p:nvPr>
            <p:ph idx="1"/>
          </p:nvPr>
        </p:nvSpPr>
        <p:spPr>
          <a:xfrm>
            <a:off x="838200" y="2020934"/>
            <a:ext cx="10515600" cy="4351338"/>
          </a:xfrm>
        </p:spPr>
        <p:txBody>
          <a:bodyPr/>
          <a:lstStyle/>
          <a:p>
            <a:pPr marL="0" indent="0">
              <a:buNone/>
            </a:pPr>
            <a:r>
              <a:rPr lang="en-US" dirty="0"/>
              <a:t>Use cases of Deep Autoencoders</a:t>
            </a:r>
          </a:p>
          <a:p>
            <a:r>
              <a:rPr lang="en-US" dirty="0"/>
              <a:t>Image Search</a:t>
            </a:r>
          </a:p>
          <a:p>
            <a:endParaRPr lang="en-IN" dirty="0"/>
          </a:p>
        </p:txBody>
      </p:sp>
    </p:spTree>
    <p:extLst>
      <p:ext uri="{BB962C8B-B14F-4D97-AF65-F5344CB8AC3E}">
        <p14:creationId xmlns:p14="http://schemas.microsoft.com/office/powerpoint/2010/main" val="339623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11632-6FAF-4E31-B32A-1DB25CA59C9D}"/>
              </a:ext>
            </a:extLst>
          </p:cNvPr>
          <p:cNvSpPr>
            <a:spLocks noGrp="1"/>
          </p:cNvSpPr>
          <p:nvPr>
            <p:ph idx="1"/>
          </p:nvPr>
        </p:nvSpPr>
        <p:spPr>
          <a:xfrm>
            <a:off x="838200" y="2020934"/>
            <a:ext cx="10515600" cy="4351338"/>
          </a:xfrm>
        </p:spPr>
        <p:txBody>
          <a:bodyPr/>
          <a:lstStyle/>
          <a:p>
            <a:pPr marL="0" indent="0">
              <a:buNone/>
            </a:pPr>
            <a:r>
              <a:rPr lang="en-US" dirty="0"/>
              <a:t>Use cases of Deep Autoencoders</a:t>
            </a:r>
          </a:p>
          <a:p>
            <a:r>
              <a:rPr lang="en-US" dirty="0"/>
              <a:t>Image Search</a:t>
            </a:r>
          </a:p>
          <a:p>
            <a:r>
              <a:rPr lang="en-US" dirty="0"/>
              <a:t>Data Compression</a:t>
            </a:r>
          </a:p>
          <a:p>
            <a:endParaRPr lang="en-IN" dirty="0"/>
          </a:p>
        </p:txBody>
      </p:sp>
    </p:spTree>
    <p:extLst>
      <p:ext uri="{BB962C8B-B14F-4D97-AF65-F5344CB8AC3E}">
        <p14:creationId xmlns:p14="http://schemas.microsoft.com/office/powerpoint/2010/main" val="39435757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11632-6FAF-4E31-B32A-1DB25CA59C9D}"/>
              </a:ext>
            </a:extLst>
          </p:cNvPr>
          <p:cNvSpPr>
            <a:spLocks noGrp="1"/>
          </p:cNvSpPr>
          <p:nvPr>
            <p:ph idx="1"/>
          </p:nvPr>
        </p:nvSpPr>
        <p:spPr>
          <a:xfrm>
            <a:off x="838200" y="2020934"/>
            <a:ext cx="10515600" cy="4351338"/>
          </a:xfrm>
        </p:spPr>
        <p:txBody>
          <a:bodyPr/>
          <a:lstStyle/>
          <a:p>
            <a:pPr marL="0" indent="0">
              <a:buNone/>
            </a:pPr>
            <a:r>
              <a:rPr lang="en-US" dirty="0"/>
              <a:t>Use cases of Deep Autoencoders</a:t>
            </a:r>
          </a:p>
          <a:p>
            <a:r>
              <a:rPr lang="en-US" dirty="0"/>
              <a:t>Image Search</a:t>
            </a:r>
          </a:p>
          <a:p>
            <a:r>
              <a:rPr lang="en-US" dirty="0"/>
              <a:t>Data Compression</a:t>
            </a:r>
          </a:p>
          <a:p>
            <a:r>
              <a:rPr lang="en-US" dirty="0"/>
              <a:t>Topic Modeling &amp; Information Retrieval (IR)</a:t>
            </a:r>
          </a:p>
          <a:p>
            <a:endParaRPr lang="en-IN" dirty="0"/>
          </a:p>
        </p:txBody>
      </p:sp>
    </p:spTree>
    <p:extLst>
      <p:ext uri="{BB962C8B-B14F-4D97-AF65-F5344CB8AC3E}">
        <p14:creationId xmlns:p14="http://schemas.microsoft.com/office/powerpoint/2010/main" val="382127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5A9D6-DD1C-437F-974D-49F24A06FCB0}"/>
              </a:ext>
            </a:extLst>
          </p:cNvPr>
          <p:cNvSpPr>
            <a:spLocks noGrp="1"/>
          </p:cNvSpPr>
          <p:nvPr>
            <p:ph idx="1"/>
          </p:nvPr>
        </p:nvSpPr>
        <p:spPr>
          <a:xfrm>
            <a:off x="767179" y="230818"/>
            <a:ext cx="6432612" cy="6445190"/>
          </a:xfrm>
        </p:spPr>
        <p:txBody>
          <a:bodyPr>
            <a:normAutofit/>
          </a:bodyPr>
          <a:lstStyle/>
          <a:p>
            <a:pPr marL="0" indent="0">
              <a:buNone/>
            </a:pPr>
            <a:r>
              <a:rPr lang="en-IN" sz="2300" b="1" u="sng" dirty="0"/>
              <a:t>PCA vs Autoencoders</a:t>
            </a:r>
          </a:p>
          <a:p>
            <a:pPr marL="0" indent="0">
              <a:buNone/>
            </a:pPr>
            <a:endParaRPr lang="en-IN" dirty="0"/>
          </a:p>
          <a:p>
            <a:r>
              <a:rPr lang="en-US" sz="2500" dirty="0"/>
              <a:t>An autoencoder can learn </a:t>
            </a:r>
            <a:r>
              <a:rPr lang="en-US" sz="2500" b="1" dirty="0"/>
              <a:t>non-linear</a:t>
            </a:r>
            <a:r>
              <a:rPr lang="en-US" sz="2500" dirty="0"/>
              <a:t> </a:t>
            </a:r>
            <a:r>
              <a:rPr lang="en-US" sz="2500" b="1" dirty="0"/>
              <a:t>transformations</a:t>
            </a:r>
            <a:r>
              <a:rPr lang="en-US" sz="2500" dirty="0"/>
              <a:t> with a </a:t>
            </a:r>
            <a:r>
              <a:rPr lang="en-US" sz="2500" b="1" dirty="0"/>
              <a:t>non-linear activation function</a:t>
            </a:r>
            <a:r>
              <a:rPr lang="en-US" sz="2500" dirty="0"/>
              <a:t> and multiple layers.</a:t>
            </a:r>
          </a:p>
          <a:p>
            <a:r>
              <a:rPr lang="en-US" sz="2500" dirty="0"/>
              <a:t>It doesn’t have to learn dense layers. It can use </a:t>
            </a:r>
            <a:r>
              <a:rPr lang="en-US" sz="2500" b="1" dirty="0"/>
              <a:t>convolutional layers</a:t>
            </a:r>
            <a:r>
              <a:rPr lang="en-US" sz="2500" dirty="0"/>
              <a:t> to learn which is better for video, image and series data.</a:t>
            </a:r>
          </a:p>
          <a:p>
            <a:pPr marL="0" indent="0">
              <a:buNone/>
            </a:pPr>
            <a:br>
              <a:rPr lang="en-US" dirty="0"/>
            </a:br>
            <a:endParaRPr lang="en-IN" dirty="0"/>
          </a:p>
        </p:txBody>
      </p:sp>
    </p:spTree>
    <p:extLst>
      <p:ext uri="{BB962C8B-B14F-4D97-AF65-F5344CB8AC3E}">
        <p14:creationId xmlns:p14="http://schemas.microsoft.com/office/powerpoint/2010/main" val="36940688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3D991-2230-4841-B185-A8D4C36ED8F7}"/>
              </a:ext>
            </a:extLst>
          </p:cNvPr>
          <p:cNvSpPr>
            <a:spLocks noGrp="1"/>
          </p:cNvSpPr>
          <p:nvPr>
            <p:ph idx="1"/>
          </p:nvPr>
        </p:nvSpPr>
        <p:spPr>
          <a:xfrm>
            <a:off x="838200" y="325298"/>
            <a:ext cx="10515600" cy="4351338"/>
          </a:xfrm>
        </p:spPr>
        <p:txBody>
          <a:bodyPr/>
          <a:lstStyle/>
          <a:p>
            <a:pPr marL="0" indent="0">
              <a:buNone/>
            </a:pPr>
            <a:r>
              <a:rPr lang="en-US" b="1" dirty="0"/>
              <a:t>4. Contractive Autoencoders</a:t>
            </a:r>
            <a:endParaRPr lang="en-US" dirty="0"/>
          </a:p>
          <a:p>
            <a:endParaRPr lang="en-IN" dirty="0"/>
          </a:p>
        </p:txBody>
      </p:sp>
    </p:spTree>
    <p:extLst>
      <p:ext uri="{BB962C8B-B14F-4D97-AF65-F5344CB8AC3E}">
        <p14:creationId xmlns:p14="http://schemas.microsoft.com/office/powerpoint/2010/main" val="30513882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3D991-2230-4841-B185-A8D4C36ED8F7}"/>
              </a:ext>
            </a:extLst>
          </p:cNvPr>
          <p:cNvSpPr>
            <a:spLocks noGrp="1"/>
          </p:cNvSpPr>
          <p:nvPr>
            <p:ph idx="1"/>
          </p:nvPr>
        </p:nvSpPr>
        <p:spPr>
          <a:xfrm>
            <a:off x="838200" y="325298"/>
            <a:ext cx="10515600" cy="4351338"/>
          </a:xfrm>
        </p:spPr>
        <p:txBody>
          <a:bodyPr/>
          <a:lstStyle/>
          <a:p>
            <a:pPr marL="0" indent="0">
              <a:buNone/>
            </a:pPr>
            <a:r>
              <a:rPr lang="en-US" b="1" dirty="0"/>
              <a:t>4. Contractive Autoencoders</a:t>
            </a:r>
            <a:endParaRPr lang="en-US" dirty="0"/>
          </a:p>
          <a:p>
            <a:r>
              <a:rPr lang="en-US" dirty="0"/>
              <a:t>A </a:t>
            </a:r>
            <a:r>
              <a:rPr lang="en-US" b="1" dirty="0"/>
              <a:t>contractive autoencoder </a:t>
            </a:r>
            <a:r>
              <a:rPr lang="en-US" dirty="0"/>
              <a:t>is an unsupervised deep learning technique that helps a neural network encode unlabeled training data. This is accomplished by constructing a </a:t>
            </a:r>
            <a:r>
              <a:rPr lang="en-US" b="1" dirty="0"/>
              <a:t>loss term</a:t>
            </a:r>
            <a:r>
              <a:rPr lang="en-US" dirty="0"/>
              <a:t> which penalizes large derivatives of our hidden layer activations with respect to the input training examples, </a:t>
            </a:r>
            <a:r>
              <a:rPr lang="en-US" b="1" dirty="0"/>
              <a:t>essentially penalizing</a:t>
            </a:r>
            <a:r>
              <a:rPr lang="en-US" dirty="0"/>
              <a:t> instances where a small change in the input leads to a large change in the encoding space.</a:t>
            </a:r>
          </a:p>
          <a:p>
            <a:endParaRPr lang="en-IN" dirty="0"/>
          </a:p>
        </p:txBody>
      </p:sp>
    </p:spTree>
    <p:extLst>
      <p:ext uri="{BB962C8B-B14F-4D97-AF65-F5344CB8AC3E}">
        <p14:creationId xmlns:p14="http://schemas.microsoft.com/office/powerpoint/2010/main" val="121171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3D991-2230-4841-B185-A8D4C36ED8F7}"/>
              </a:ext>
            </a:extLst>
          </p:cNvPr>
          <p:cNvSpPr>
            <a:spLocks noGrp="1"/>
          </p:cNvSpPr>
          <p:nvPr>
            <p:ph idx="1"/>
          </p:nvPr>
        </p:nvSpPr>
        <p:spPr>
          <a:xfrm>
            <a:off x="838200" y="325298"/>
            <a:ext cx="10515600" cy="4351338"/>
          </a:xfrm>
        </p:spPr>
        <p:txBody>
          <a:bodyPr/>
          <a:lstStyle/>
          <a:p>
            <a:pPr marL="0" indent="0">
              <a:buNone/>
            </a:pPr>
            <a:r>
              <a:rPr lang="en-US" b="1" dirty="0"/>
              <a:t>4. Contractive Autoencoders</a:t>
            </a:r>
            <a:endParaRPr lang="en-US" dirty="0"/>
          </a:p>
          <a:p>
            <a:r>
              <a:rPr lang="en-US" dirty="0"/>
              <a:t>A </a:t>
            </a:r>
            <a:r>
              <a:rPr lang="en-US" b="1" dirty="0"/>
              <a:t>contractive autoencoder </a:t>
            </a:r>
            <a:r>
              <a:rPr lang="en-US" dirty="0"/>
              <a:t>is an unsupervised deep learning technique that helps a neural network encode unlabeled training data. This is accomplished by constructing a </a:t>
            </a:r>
            <a:r>
              <a:rPr lang="en-US" b="1" dirty="0"/>
              <a:t>loss term</a:t>
            </a:r>
            <a:r>
              <a:rPr lang="en-US" dirty="0"/>
              <a:t> which penalizes large derivatives of our hidden layer activations with respect to the input training examples, </a:t>
            </a:r>
            <a:r>
              <a:rPr lang="en-US" b="1" dirty="0"/>
              <a:t>essentially penalizing</a:t>
            </a:r>
            <a:r>
              <a:rPr lang="en-US" dirty="0"/>
              <a:t> instances where a small change in the input leads to a large change in the encoding space.</a:t>
            </a:r>
          </a:p>
          <a:p>
            <a:endParaRPr lang="en-IN" dirty="0"/>
          </a:p>
        </p:txBody>
      </p:sp>
      <p:pic>
        <p:nvPicPr>
          <p:cNvPr id="5" name="Picture 4">
            <a:extLst>
              <a:ext uri="{FF2B5EF4-FFF2-40B4-BE49-F238E27FC236}">
                <a16:creationId xmlns:a16="http://schemas.microsoft.com/office/drawing/2014/main" id="{F899759A-4B79-4547-BA95-7FD28BEC3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464" y="3429000"/>
            <a:ext cx="7315200" cy="3295650"/>
          </a:xfrm>
          <a:prstGeom prst="rect">
            <a:avLst/>
          </a:prstGeom>
        </p:spPr>
      </p:pic>
    </p:spTree>
    <p:extLst>
      <p:ext uri="{BB962C8B-B14F-4D97-AF65-F5344CB8AC3E}">
        <p14:creationId xmlns:p14="http://schemas.microsoft.com/office/powerpoint/2010/main" val="52278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5A9D6-DD1C-437F-974D-49F24A06FCB0}"/>
              </a:ext>
            </a:extLst>
          </p:cNvPr>
          <p:cNvSpPr>
            <a:spLocks noGrp="1"/>
          </p:cNvSpPr>
          <p:nvPr>
            <p:ph idx="1"/>
          </p:nvPr>
        </p:nvSpPr>
        <p:spPr>
          <a:xfrm>
            <a:off x="767179" y="230818"/>
            <a:ext cx="6432612" cy="6445190"/>
          </a:xfrm>
        </p:spPr>
        <p:txBody>
          <a:bodyPr>
            <a:normAutofit/>
          </a:bodyPr>
          <a:lstStyle/>
          <a:p>
            <a:pPr marL="0" indent="0">
              <a:buNone/>
            </a:pPr>
            <a:r>
              <a:rPr lang="en-IN" sz="2300" b="1" u="sng" dirty="0"/>
              <a:t>PCA vs Autoencoders</a:t>
            </a:r>
          </a:p>
          <a:p>
            <a:pPr marL="0" indent="0">
              <a:buNone/>
            </a:pPr>
            <a:endParaRPr lang="en-IN" dirty="0"/>
          </a:p>
          <a:p>
            <a:r>
              <a:rPr lang="en-US" sz="2500" dirty="0"/>
              <a:t>An autoencoder can learn </a:t>
            </a:r>
            <a:r>
              <a:rPr lang="en-US" sz="2500" b="1" dirty="0"/>
              <a:t>non-linear</a:t>
            </a:r>
            <a:r>
              <a:rPr lang="en-US" sz="2500" dirty="0"/>
              <a:t> </a:t>
            </a:r>
            <a:r>
              <a:rPr lang="en-US" sz="2500" b="1" dirty="0"/>
              <a:t>transformations</a:t>
            </a:r>
            <a:r>
              <a:rPr lang="en-US" sz="2500" dirty="0"/>
              <a:t> with a </a:t>
            </a:r>
            <a:r>
              <a:rPr lang="en-US" sz="2500" b="1" dirty="0"/>
              <a:t>non-linear activation function</a:t>
            </a:r>
            <a:r>
              <a:rPr lang="en-US" sz="2500" dirty="0"/>
              <a:t> and multiple layers.</a:t>
            </a:r>
          </a:p>
          <a:p>
            <a:r>
              <a:rPr lang="en-US" sz="2500" dirty="0"/>
              <a:t>It doesn’t have to learn dense layers. It can use </a:t>
            </a:r>
            <a:r>
              <a:rPr lang="en-US" sz="2500" b="1" dirty="0"/>
              <a:t>convolutional layers</a:t>
            </a:r>
            <a:r>
              <a:rPr lang="en-US" sz="2500" dirty="0"/>
              <a:t> to learn which is better for video, image and series data.</a:t>
            </a:r>
          </a:p>
          <a:p>
            <a:r>
              <a:rPr lang="en-US" sz="2500" dirty="0"/>
              <a:t>It is more efficient to learn several layers with an autoencoder rather than learn one huge transformation with PCA.</a:t>
            </a:r>
          </a:p>
          <a:p>
            <a:pPr marL="0" indent="0">
              <a:buNone/>
            </a:pPr>
            <a:br>
              <a:rPr lang="en-US" dirty="0"/>
            </a:br>
            <a:endParaRPr lang="en-IN" dirty="0"/>
          </a:p>
        </p:txBody>
      </p:sp>
    </p:spTree>
    <p:extLst>
      <p:ext uri="{BB962C8B-B14F-4D97-AF65-F5344CB8AC3E}">
        <p14:creationId xmlns:p14="http://schemas.microsoft.com/office/powerpoint/2010/main" val="142330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5A9D6-DD1C-437F-974D-49F24A06FCB0}"/>
              </a:ext>
            </a:extLst>
          </p:cNvPr>
          <p:cNvSpPr>
            <a:spLocks noGrp="1"/>
          </p:cNvSpPr>
          <p:nvPr>
            <p:ph idx="1"/>
          </p:nvPr>
        </p:nvSpPr>
        <p:spPr>
          <a:xfrm>
            <a:off x="767179" y="230818"/>
            <a:ext cx="6432612" cy="6445190"/>
          </a:xfrm>
        </p:spPr>
        <p:txBody>
          <a:bodyPr>
            <a:normAutofit/>
          </a:bodyPr>
          <a:lstStyle/>
          <a:p>
            <a:pPr marL="0" indent="0">
              <a:buNone/>
            </a:pPr>
            <a:r>
              <a:rPr lang="en-IN" sz="2300" b="1" u="sng" dirty="0"/>
              <a:t>PCA vs Autoencoders</a:t>
            </a:r>
          </a:p>
          <a:p>
            <a:pPr marL="0" indent="0">
              <a:buNone/>
            </a:pPr>
            <a:endParaRPr lang="en-IN" dirty="0"/>
          </a:p>
          <a:p>
            <a:r>
              <a:rPr lang="en-US" sz="2500" dirty="0"/>
              <a:t>An autoencoder can learn </a:t>
            </a:r>
            <a:r>
              <a:rPr lang="en-US" sz="2500" b="1" dirty="0"/>
              <a:t>non-linear</a:t>
            </a:r>
            <a:r>
              <a:rPr lang="en-US" sz="2500" dirty="0"/>
              <a:t> </a:t>
            </a:r>
            <a:r>
              <a:rPr lang="en-US" sz="2500" b="1" dirty="0"/>
              <a:t>transformations</a:t>
            </a:r>
            <a:r>
              <a:rPr lang="en-US" sz="2500" dirty="0"/>
              <a:t> with a </a:t>
            </a:r>
            <a:r>
              <a:rPr lang="en-US" sz="2500" b="1" dirty="0"/>
              <a:t>non-linear activation function</a:t>
            </a:r>
            <a:r>
              <a:rPr lang="en-US" sz="2500" dirty="0"/>
              <a:t> and multiple layers.</a:t>
            </a:r>
          </a:p>
          <a:p>
            <a:r>
              <a:rPr lang="en-US" sz="2500" dirty="0"/>
              <a:t>It doesn’t have to learn dense layers. It can use </a:t>
            </a:r>
            <a:r>
              <a:rPr lang="en-US" sz="2500" b="1" dirty="0"/>
              <a:t>convolutional layers</a:t>
            </a:r>
            <a:r>
              <a:rPr lang="en-US" sz="2500" dirty="0"/>
              <a:t> to learn which is better for video, image and series data.</a:t>
            </a:r>
          </a:p>
          <a:p>
            <a:r>
              <a:rPr lang="en-US" sz="2500" dirty="0"/>
              <a:t>It is more efficient to learn several layers with an autoencoder rather than learn one huge transformation with PCA.</a:t>
            </a:r>
          </a:p>
          <a:p>
            <a:r>
              <a:rPr lang="en-US" sz="2500" dirty="0"/>
              <a:t>An autoencoder provides a representation of each layer as the output.</a:t>
            </a:r>
          </a:p>
        </p:txBody>
      </p:sp>
    </p:spTree>
    <p:extLst>
      <p:ext uri="{BB962C8B-B14F-4D97-AF65-F5344CB8AC3E}">
        <p14:creationId xmlns:p14="http://schemas.microsoft.com/office/powerpoint/2010/main" val="2117048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2725</Words>
  <Application>Microsoft Office PowerPoint</Application>
  <PresentationFormat>Widescreen</PresentationFormat>
  <Paragraphs>217</Paragraphs>
  <Slides>72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Calibri Light</vt:lpstr>
      <vt:lpstr>Office Theme</vt:lpstr>
      <vt:lpstr>Autoencoders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Hyperparameters of Autoencoders</vt:lpstr>
      <vt:lpstr>Hyperparameters of Autoencoders</vt:lpstr>
      <vt:lpstr>Hyperparameters of Autoencoders</vt:lpstr>
      <vt:lpstr>Hyperparameters of Autoencoders</vt:lpstr>
      <vt:lpstr>Hyperparameters of Autoencoders</vt:lpstr>
      <vt:lpstr>Hyperparameters of Autoencoders</vt:lpstr>
      <vt:lpstr>Hyperparameters of Autoencoders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Autoencoders</dc:title>
  <dc:creator>Shyam Parmar</dc:creator>
  <cp:lastModifiedBy>Shyam Parmar</cp:lastModifiedBy>
  <cp:revision>7</cp:revision>
  <dcterms:created xsi:type="dcterms:W3CDTF">2019-11-26T05:25:05Z</dcterms:created>
  <dcterms:modified xsi:type="dcterms:W3CDTF">2019-11-26T08:47:26Z</dcterms:modified>
</cp:coreProperties>
</file>