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EB2F-7CBF-42CF-BDD6-61E6B7D0E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F6A23D-DB4B-49B1-8AC7-84E7634CA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19EE0B-FCD6-4622-B7DA-AFF2F62B771C}"/>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5" name="Footer Placeholder 4">
            <a:extLst>
              <a:ext uri="{FF2B5EF4-FFF2-40B4-BE49-F238E27FC236}">
                <a16:creationId xmlns:a16="http://schemas.microsoft.com/office/drawing/2014/main" id="{3F9569DC-48CF-40C3-B7A2-E65952A76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C4F7A-9F38-49A8-9F94-F28719F6E52B}"/>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36298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B034-62E5-456F-8158-CF0C59CAB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DC8C0E-6C60-48D7-9AB8-0DAFEE3F5B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8F6C5-FC50-4254-9548-12B42121CDA6}"/>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5" name="Footer Placeholder 4">
            <a:extLst>
              <a:ext uri="{FF2B5EF4-FFF2-40B4-BE49-F238E27FC236}">
                <a16:creationId xmlns:a16="http://schemas.microsoft.com/office/drawing/2014/main" id="{B31CB72C-42C4-4D89-AA1B-D3EAF3747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38A52-AC9F-441C-95DE-D3E733D7B362}"/>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87459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E756D-9709-4919-9CBD-C1A1DE509E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FB3B18-2737-4A09-9118-C31933B55F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D4B1E-9A5A-41D1-986F-1470851B128A}"/>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5" name="Footer Placeholder 4">
            <a:extLst>
              <a:ext uri="{FF2B5EF4-FFF2-40B4-BE49-F238E27FC236}">
                <a16:creationId xmlns:a16="http://schemas.microsoft.com/office/drawing/2014/main" id="{01C3CE3A-CA0D-4515-83EA-F014D598F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0D646-AB21-4CBB-ABF9-8521523DE47E}"/>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50995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9FA0-F869-4AFE-9EC3-DF2776DF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DCD4C-821E-4C68-874C-7EC9FEE217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80C6-D812-4BE1-9EC0-9F585F0D4CDC}"/>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5" name="Footer Placeholder 4">
            <a:extLst>
              <a:ext uri="{FF2B5EF4-FFF2-40B4-BE49-F238E27FC236}">
                <a16:creationId xmlns:a16="http://schemas.microsoft.com/office/drawing/2014/main" id="{2FF37D70-FDCF-4EFF-92B1-53CD2A62F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1466C-FDF8-48B0-BCA5-1313F65D7F13}"/>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226350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53EA-B375-43F0-86E4-12A5533EF9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72C6D8-62A1-4469-A981-20B16A5BB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FCEB71-001B-4807-B9CD-CE336A4C065B}"/>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5" name="Footer Placeholder 4">
            <a:extLst>
              <a:ext uri="{FF2B5EF4-FFF2-40B4-BE49-F238E27FC236}">
                <a16:creationId xmlns:a16="http://schemas.microsoft.com/office/drawing/2014/main" id="{AA48CB3E-241C-45C0-801B-EBA3468F8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1B5EF-E1B7-4A9E-B29D-39BA0C8B4DF2}"/>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309231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F3E3-5486-4E3F-AAD2-1AB07BBCC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DE84D-B55C-4B89-8B2D-207C920897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3DCEE9-8695-42AB-BD53-8A0414988A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A70AC6-E17C-46B3-B798-976543DDC0F2}"/>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6" name="Footer Placeholder 5">
            <a:extLst>
              <a:ext uri="{FF2B5EF4-FFF2-40B4-BE49-F238E27FC236}">
                <a16:creationId xmlns:a16="http://schemas.microsoft.com/office/drawing/2014/main" id="{EC5DE62F-658F-4605-9427-A03515501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D93BA-A899-4125-8C88-4023138D819A}"/>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377553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933B-2050-4598-A2A3-F10B95DF9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3A0BFF-5347-4BED-821C-912C390AB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F3BA49-8368-40FA-B2EA-D8B5EA98F1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2B92D2-8E35-4251-8945-BC4E02916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34991B-7CBB-4268-AE96-FEB3CE763C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FB53D2-FC7F-423B-98E1-5170C1153734}"/>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8" name="Footer Placeholder 7">
            <a:extLst>
              <a:ext uri="{FF2B5EF4-FFF2-40B4-BE49-F238E27FC236}">
                <a16:creationId xmlns:a16="http://schemas.microsoft.com/office/drawing/2014/main" id="{1AE0EF9D-9C23-4F24-AD8E-102CD4D94E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26C9DA-05FB-46A8-93FE-EEBC24AFD581}"/>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90256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CDFA-947B-4AFF-97B8-DE1EFCDE0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825B0-2F3B-4F09-8FDF-498C3A83F059}"/>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4" name="Footer Placeholder 3">
            <a:extLst>
              <a:ext uri="{FF2B5EF4-FFF2-40B4-BE49-F238E27FC236}">
                <a16:creationId xmlns:a16="http://schemas.microsoft.com/office/drawing/2014/main" id="{F5A37933-6C64-4CBA-94F5-493728B9E4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5D7D3F-7A7B-4397-8042-600DD511EC76}"/>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392780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22C89-72B0-4C8B-B8C7-AB6943CD6D65}"/>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3" name="Footer Placeholder 2">
            <a:extLst>
              <a:ext uri="{FF2B5EF4-FFF2-40B4-BE49-F238E27FC236}">
                <a16:creationId xmlns:a16="http://schemas.microsoft.com/office/drawing/2014/main" id="{5009053F-FD9E-4F4A-82B8-42EA707F03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3C13E4-27C2-4B50-9EAF-2D3788EF2CF3}"/>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14595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2FA7-44F0-4B31-B0C8-AC7173C32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7BA24-5408-42DA-9BF2-1EDE39078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04F5E2-756E-4F26-BA2A-6C549CC3A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805185-A55F-4604-A713-2A1EFDAE28DE}"/>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6" name="Footer Placeholder 5">
            <a:extLst>
              <a:ext uri="{FF2B5EF4-FFF2-40B4-BE49-F238E27FC236}">
                <a16:creationId xmlns:a16="http://schemas.microsoft.com/office/drawing/2014/main" id="{BF0682F6-3DE2-408E-BB01-9B214460D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B46E8-E557-4DA8-AADC-CD72927823B2}"/>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33911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C544-A1EF-4A98-824C-23095E57B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ECBA80-C232-49E2-A4CB-023B9D85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5A8284-A748-4D0D-BF80-2172E9C92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CE6405-D76F-4BA7-9179-1D1C9579A2C8}"/>
              </a:ext>
            </a:extLst>
          </p:cNvPr>
          <p:cNvSpPr>
            <a:spLocks noGrp="1"/>
          </p:cNvSpPr>
          <p:nvPr>
            <p:ph type="dt" sz="half" idx="10"/>
          </p:nvPr>
        </p:nvSpPr>
        <p:spPr/>
        <p:txBody>
          <a:bodyPr/>
          <a:lstStyle/>
          <a:p>
            <a:fld id="{FD67B1C4-ABB5-4A14-8E2D-CA2812E659E9}" type="datetimeFigureOut">
              <a:rPr lang="en-US" smtClean="0"/>
              <a:t>3/26/2018</a:t>
            </a:fld>
            <a:endParaRPr lang="en-US"/>
          </a:p>
        </p:txBody>
      </p:sp>
      <p:sp>
        <p:nvSpPr>
          <p:cNvPr id="6" name="Footer Placeholder 5">
            <a:extLst>
              <a:ext uri="{FF2B5EF4-FFF2-40B4-BE49-F238E27FC236}">
                <a16:creationId xmlns:a16="http://schemas.microsoft.com/office/drawing/2014/main" id="{559DC8A0-48A4-4FA2-A9FD-9277E96A5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F9EFC-D7B2-488F-ACBF-D1B61284FCAC}"/>
              </a:ext>
            </a:extLst>
          </p:cNvPr>
          <p:cNvSpPr>
            <a:spLocks noGrp="1"/>
          </p:cNvSpPr>
          <p:nvPr>
            <p:ph type="sldNum" sz="quarter" idx="12"/>
          </p:nvPr>
        </p:nvSpPr>
        <p:spPr/>
        <p:txBody>
          <a:bodyPr/>
          <a:lstStyle/>
          <a:p>
            <a:fld id="{0A44FB92-93E7-4DD0-AA79-7511276CDD38}" type="slidenum">
              <a:rPr lang="en-US" smtClean="0"/>
              <a:t>‹#›</a:t>
            </a:fld>
            <a:endParaRPr lang="en-US"/>
          </a:p>
        </p:txBody>
      </p:sp>
    </p:spTree>
    <p:extLst>
      <p:ext uri="{BB962C8B-B14F-4D97-AF65-F5344CB8AC3E}">
        <p14:creationId xmlns:p14="http://schemas.microsoft.com/office/powerpoint/2010/main" val="206931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850F1-62A2-4753-84C3-BDC020130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C288AB-EF84-4BAF-86B8-E80D514F4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D7290-4052-4F87-B47B-D58B36179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B1C4-ABB5-4A14-8E2D-CA2812E659E9}" type="datetimeFigureOut">
              <a:rPr lang="en-US" smtClean="0"/>
              <a:t>3/26/2018</a:t>
            </a:fld>
            <a:endParaRPr lang="en-US"/>
          </a:p>
        </p:txBody>
      </p:sp>
      <p:sp>
        <p:nvSpPr>
          <p:cNvPr id="5" name="Footer Placeholder 4">
            <a:extLst>
              <a:ext uri="{FF2B5EF4-FFF2-40B4-BE49-F238E27FC236}">
                <a16:creationId xmlns:a16="http://schemas.microsoft.com/office/drawing/2014/main" id="{287B3C1D-1711-4C1D-AA45-79F899760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6E1E47-C3DB-4731-A490-A7E2C36637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4FB92-93E7-4DD0-AA79-7511276CDD38}" type="slidenum">
              <a:rPr lang="en-US" smtClean="0"/>
              <a:t>‹#›</a:t>
            </a:fld>
            <a:endParaRPr lang="en-US"/>
          </a:p>
        </p:txBody>
      </p:sp>
    </p:spTree>
    <p:extLst>
      <p:ext uri="{BB962C8B-B14F-4D97-AF65-F5344CB8AC3E}">
        <p14:creationId xmlns:p14="http://schemas.microsoft.com/office/powerpoint/2010/main" val="22602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6589-B692-4921-BD66-21AE0A98D3E5}"/>
              </a:ext>
            </a:extLst>
          </p:cNvPr>
          <p:cNvSpPr>
            <a:spLocks noGrp="1"/>
          </p:cNvSpPr>
          <p:nvPr>
            <p:ph type="ctrTitle"/>
          </p:nvPr>
        </p:nvSpPr>
        <p:spPr/>
        <p:txBody>
          <a:bodyPr/>
          <a:lstStyle/>
          <a:p>
            <a:r>
              <a:rPr lang="en-US" dirty="0"/>
              <a:t>Be Well</a:t>
            </a:r>
          </a:p>
        </p:txBody>
      </p:sp>
      <p:sp>
        <p:nvSpPr>
          <p:cNvPr id="3" name="Subtitle 2">
            <a:extLst>
              <a:ext uri="{FF2B5EF4-FFF2-40B4-BE49-F238E27FC236}">
                <a16:creationId xmlns:a16="http://schemas.microsoft.com/office/drawing/2014/main" id="{EFABFAFE-2AC9-4A65-9AEB-DE2D99A7EDE7}"/>
              </a:ext>
            </a:extLst>
          </p:cNvPr>
          <p:cNvSpPr>
            <a:spLocks noGrp="1"/>
          </p:cNvSpPr>
          <p:nvPr>
            <p:ph type="subTitle" idx="1"/>
          </p:nvPr>
        </p:nvSpPr>
        <p:spPr/>
        <p:txBody>
          <a:bodyPr>
            <a:normAutofit fontScale="77500" lnSpcReduction="20000"/>
          </a:bodyPr>
          <a:lstStyle/>
          <a:p>
            <a:r>
              <a:rPr lang="en-US" dirty="0"/>
              <a:t>Design Proposal for Final Project Application</a:t>
            </a:r>
          </a:p>
          <a:p>
            <a:endParaRPr lang="en-US" dirty="0"/>
          </a:p>
          <a:p>
            <a:r>
              <a:rPr lang="en-US" dirty="0"/>
              <a:t>by Adarsh Venkatesh </a:t>
            </a:r>
            <a:r>
              <a:rPr lang="en-US" dirty="0" err="1"/>
              <a:t>Bodineni</a:t>
            </a:r>
            <a:endParaRPr lang="en-US" dirty="0"/>
          </a:p>
          <a:p>
            <a:r>
              <a:rPr lang="en-US" dirty="0"/>
              <a:t>SUID: 437100794</a:t>
            </a:r>
          </a:p>
          <a:p>
            <a:r>
              <a:rPr lang="en-US" dirty="0"/>
              <a:t>Course: Mobile Application Programming</a:t>
            </a:r>
          </a:p>
        </p:txBody>
      </p:sp>
    </p:spTree>
    <p:extLst>
      <p:ext uri="{BB962C8B-B14F-4D97-AF65-F5344CB8AC3E}">
        <p14:creationId xmlns:p14="http://schemas.microsoft.com/office/powerpoint/2010/main" val="235973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AFB1-7C22-46FF-BC26-0BACF012E202}"/>
              </a:ext>
            </a:extLst>
          </p:cNvPr>
          <p:cNvSpPr txBox="1"/>
          <p:nvPr/>
        </p:nvSpPr>
        <p:spPr>
          <a:xfrm>
            <a:off x="4391025" y="542925"/>
            <a:ext cx="4116512" cy="646331"/>
          </a:xfrm>
          <a:prstGeom prst="rect">
            <a:avLst/>
          </a:prstGeom>
          <a:noFill/>
        </p:spPr>
        <p:txBody>
          <a:bodyPr wrap="none" rtlCol="0">
            <a:spAutoFit/>
          </a:bodyPr>
          <a:lstStyle/>
          <a:p>
            <a:r>
              <a:rPr lang="en-US" sz="3600" dirty="0" err="1"/>
              <a:t>BarCode</a:t>
            </a:r>
            <a:r>
              <a:rPr lang="en-US" sz="3600" dirty="0"/>
              <a:t> Scan Screen</a:t>
            </a:r>
          </a:p>
        </p:txBody>
      </p:sp>
      <p:sp>
        <p:nvSpPr>
          <p:cNvPr id="6" name="TextBox 5">
            <a:extLst>
              <a:ext uri="{FF2B5EF4-FFF2-40B4-BE49-F238E27FC236}">
                <a16:creationId xmlns:a16="http://schemas.microsoft.com/office/drawing/2014/main" id="{123AE90F-2FF0-4952-80B2-363C4557A83F}"/>
              </a:ext>
            </a:extLst>
          </p:cNvPr>
          <p:cNvSpPr txBox="1"/>
          <p:nvPr/>
        </p:nvSpPr>
        <p:spPr>
          <a:xfrm>
            <a:off x="4815840" y="2032000"/>
            <a:ext cx="5657703" cy="1477328"/>
          </a:xfrm>
          <a:prstGeom prst="rect">
            <a:avLst/>
          </a:prstGeom>
          <a:noFill/>
        </p:spPr>
        <p:txBody>
          <a:bodyPr wrap="none" rtlCol="0">
            <a:spAutoFit/>
          </a:bodyPr>
          <a:lstStyle/>
          <a:p>
            <a:r>
              <a:rPr lang="en-US" dirty="0"/>
              <a:t>This screen is available for the Patient. </a:t>
            </a:r>
            <a:r>
              <a:rPr lang="en-US" dirty="0" err="1"/>
              <a:t>TabView</a:t>
            </a:r>
            <a:r>
              <a:rPr lang="en-US" dirty="0"/>
              <a:t> Controller </a:t>
            </a:r>
          </a:p>
          <a:p>
            <a:r>
              <a:rPr lang="en-US" dirty="0"/>
              <a:t>   will be used for patient</a:t>
            </a:r>
          </a:p>
          <a:p>
            <a:pPr marL="285750" indent="-285750">
              <a:buFont typeface="Arial" panose="020B0604020202020204" pitchFamily="34" charset="0"/>
              <a:buChar char="•"/>
            </a:pPr>
            <a:r>
              <a:rPr lang="en-US" dirty="0"/>
              <a:t>This view controller will have functionality to scan the </a:t>
            </a:r>
          </a:p>
          <a:p>
            <a:r>
              <a:rPr lang="en-US" dirty="0"/>
              <a:t>       barcode of the medicine.</a:t>
            </a:r>
          </a:p>
          <a:p>
            <a:pPr marL="285750" indent="-285750">
              <a:buFont typeface="Arial" panose="020B0604020202020204" pitchFamily="34" charset="0"/>
              <a:buChar char="•"/>
            </a:pPr>
            <a:r>
              <a:rPr lang="en-US" dirty="0"/>
              <a:t>And then he can order medicines.</a:t>
            </a:r>
          </a:p>
        </p:txBody>
      </p:sp>
      <p:pic>
        <p:nvPicPr>
          <p:cNvPr id="7" name="Picture 6" descr="/Users/abodinen/Desktop/Screen Shot 2018-03-22 at 8.49.22 PM.png">
            <a:extLst>
              <a:ext uri="{FF2B5EF4-FFF2-40B4-BE49-F238E27FC236}">
                <a16:creationId xmlns:a16="http://schemas.microsoft.com/office/drawing/2014/main" id="{9445D5C3-8218-4019-8A69-EB87C2C094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4520" y="1513840"/>
            <a:ext cx="3124200" cy="4754880"/>
          </a:xfrm>
          <a:prstGeom prst="rect">
            <a:avLst/>
          </a:prstGeom>
          <a:noFill/>
          <a:ln>
            <a:noFill/>
          </a:ln>
        </p:spPr>
      </p:pic>
    </p:spTree>
    <p:extLst>
      <p:ext uri="{BB962C8B-B14F-4D97-AF65-F5344CB8AC3E}">
        <p14:creationId xmlns:p14="http://schemas.microsoft.com/office/powerpoint/2010/main" val="144693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AFB1-7C22-46FF-BC26-0BACF012E202}"/>
              </a:ext>
            </a:extLst>
          </p:cNvPr>
          <p:cNvSpPr txBox="1"/>
          <p:nvPr/>
        </p:nvSpPr>
        <p:spPr>
          <a:xfrm>
            <a:off x="2237105" y="238125"/>
            <a:ext cx="8033418" cy="646331"/>
          </a:xfrm>
          <a:prstGeom prst="rect">
            <a:avLst/>
          </a:prstGeom>
          <a:noFill/>
        </p:spPr>
        <p:txBody>
          <a:bodyPr wrap="none" rtlCol="0">
            <a:spAutoFit/>
          </a:bodyPr>
          <a:lstStyle/>
          <a:p>
            <a:r>
              <a:rPr lang="en-US" sz="3600" dirty="0"/>
              <a:t>Maps showing near by pharmacies Screen</a:t>
            </a:r>
          </a:p>
        </p:txBody>
      </p:sp>
      <p:sp>
        <p:nvSpPr>
          <p:cNvPr id="6" name="TextBox 5">
            <a:extLst>
              <a:ext uri="{FF2B5EF4-FFF2-40B4-BE49-F238E27FC236}">
                <a16:creationId xmlns:a16="http://schemas.microsoft.com/office/drawing/2014/main" id="{123AE90F-2FF0-4952-80B2-363C4557A83F}"/>
              </a:ext>
            </a:extLst>
          </p:cNvPr>
          <p:cNvSpPr txBox="1"/>
          <p:nvPr/>
        </p:nvSpPr>
        <p:spPr>
          <a:xfrm>
            <a:off x="4815840" y="2032000"/>
            <a:ext cx="5743495" cy="1477328"/>
          </a:xfrm>
          <a:prstGeom prst="rect">
            <a:avLst/>
          </a:prstGeom>
          <a:noFill/>
        </p:spPr>
        <p:txBody>
          <a:bodyPr wrap="none" rtlCol="0">
            <a:spAutoFit/>
          </a:bodyPr>
          <a:lstStyle/>
          <a:p>
            <a:r>
              <a:rPr lang="en-US" dirty="0"/>
              <a:t>This screen is available for the Patient. </a:t>
            </a:r>
            <a:r>
              <a:rPr lang="en-US" dirty="0" err="1"/>
              <a:t>TabView</a:t>
            </a:r>
            <a:r>
              <a:rPr lang="en-US" dirty="0"/>
              <a:t> Controller </a:t>
            </a:r>
          </a:p>
          <a:p>
            <a:r>
              <a:rPr lang="en-US" dirty="0"/>
              <a:t>   will be used for patient</a:t>
            </a:r>
          </a:p>
          <a:p>
            <a:pPr marL="285750" indent="-285750">
              <a:buFont typeface="Arial" panose="020B0604020202020204" pitchFamily="34" charset="0"/>
              <a:buChar char="•"/>
            </a:pPr>
            <a:r>
              <a:rPr lang="en-US" dirty="0"/>
              <a:t>Google maps/Apple Maps will be used for this screen</a:t>
            </a:r>
          </a:p>
          <a:p>
            <a:pPr marL="285750" indent="-285750">
              <a:buFont typeface="Arial" panose="020B0604020202020204" pitchFamily="34" charset="0"/>
              <a:buChar char="•"/>
            </a:pPr>
            <a:r>
              <a:rPr lang="en-US" dirty="0"/>
              <a:t>This view controller will access the google maps to show</a:t>
            </a:r>
          </a:p>
          <a:p>
            <a:r>
              <a:rPr lang="en-US" dirty="0"/>
              <a:t>        all the nearby available pharmacies to the patient.</a:t>
            </a:r>
          </a:p>
        </p:txBody>
      </p:sp>
      <p:pic>
        <p:nvPicPr>
          <p:cNvPr id="7" name="Picture 6" descr="/Users/abodinen/Desktop/Screen Shot 2018-03-22 at 9.02.54 PM.png">
            <a:extLst>
              <a:ext uri="{FF2B5EF4-FFF2-40B4-BE49-F238E27FC236}">
                <a16:creationId xmlns:a16="http://schemas.microsoft.com/office/drawing/2014/main" id="{3BC055BC-5687-4674-9AE0-60078EE305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1204" y="1552813"/>
            <a:ext cx="2510155" cy="4329827"/>
          </a:xfrm>
          <a:prstGeom prst="rect">
            <a:avLst/>
          </a:prstGeom>
          <a:noFill/>
          <a:ln>
            <a:noFill/>
          </a:ln>
        </p:spPr>
      </p:pic>
    </p:spTree>
    <p:extLst>
      <p:ext uri="{BB962C8B-B14F-4D97-AF65-F5344CB8AC3E}">
        <p14:creationId xmlns:p14="http://schemas.microsoft.com/office/powerpoint/2010/main" val="350405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AFB1-7C22-46FF-BC26-0BACF012E202}"/>
              </a:ext>
            </a:extLst>
          </p:cNvPr>
          <p:cNvSpPr txBox="1"/>
          <p:nvPr/>
        </p:nvSpPr>
        <p:spPr>
          <a:xfrm>
            <a:off x="4391025" y="542925"/>
            <a:ext cx="3645229" cy="646331"/>
          </a:xfrm>
          <a:prstGeom prst="rect">
            <a:avLst/>
          </a:prstGeom>
          <a:noFill/>
        </p:spPr>
        <p:txBody>
          <a:bodyPr wrap="none" rtlCol="0">
            <a:spAutoFit/>
          </a:bodyPr>
          <a:lstStyle/>
          <a:p>
            <a:r>
              <a:rPr lang="en-US" sz="3600" dirty="0"/>
              <a:t>Health Tips Screen</a:t>
            </a:r>
          </a:p>
        </p:txBody>
      </p:sp>
      <p:sp>
        <p:nvSpPr>
          <p:cNvPr id="6" name="TextBox 5">
            <a:extLst>
              <a:ext uri="{FF2B5EF4-FFF2-40B4-BE49-F238E27FC236}">
                <a16:creationId xmlns:a16="http://schemas.microsoft.com/office/drawing/2014/main" id="{123AE90F-2FF0-4952-80B2-363C4557A83F}"/>
              </a:ext>
            </a:extLst>
          </p:cNvPr>
          <p:cNvSpPr txBox="1"/>
          <p:nvPr/>
        </p:nvSpPr>
        <p:spPr>
          <a:xfrm>
            <a:off x="4815840" y="2032000"/>
            <a:ext cx="5657703" cy="2308324"/>
          </a:xfrm>
          <a:prstGeom prst="rect">
            <a:avLst/>
          </a:prstGeom>
          <a:noFill/>
        </p:spPr>
        <p:txBody>
          <a:bodyPr wrap="none" rtlCol="0">
            <a:spAutoFit/>
          </a:bodyPr>
          <a:lstStyle/>
          <a:p>
            <a:r>
              <a:rPr lang="en-US" dirty="0"/>
              <a:t>This screen is available for the Patient. </a:t>
            </a:r>
            <a:r>
              <a:rPr lang="en-US" dirty="0" err="1"/>
              <a:t>TabView</a:t>
            </a:r>
            <a:r>
              <a:rPr lang="en-US" dirty="0"/>
              <a:t> Controller </a:t>
            </a:r>
          </a:p>
          <a:p>
            <a:r>
              <a:rPr lang="en-US" dirty="0"/>
              <a:t>   will be used for patient</a:t>
            </a:r>
          </a:p>
          <a:p>
            <a:pPr marL="285750" indent="-285750">
              <a:buFont typeface="Arial" panose="020B0604020202020204" pitchFamily="34" charset="0"/>
              <a:buChar char="•"/>
            </a:pPr>
            <a:r>
              <a:rPr lang="en-US" dirty="0"/>
              <a:t>This view will be developed using </a:t>
            </a:r>
            <a:r>
              <a:rPr lang="en-US" dirty="0" err="1"/>
              <a:t>TableViewController</a:t>
            </a:r>
            <a:endParaRPr lang="en-US" dirty="0"/>
          </a:p>
          <a:p>
            <a:pPr marL="285750" indent="-285750">
              <a:buFont typeface="Arial" panose="020B0604020202020204" pitchFamily="34" charset="0"/>
              <a:buChar char="•"/>
            </a:pPr>
            <a:r>
              <a:rPr lang="en-US" dirty="0"/>
              <a:t>The data will be retrieved from </a:t>
            </a:r>
            <a:r>
              <a:rPr lang="en-US" dirty="0" err="1"/>
              <a:t>facebook</a:t>
            </a:r>
            <a:r>
              <a:rPr lang="en-US" dirty="0"/>
              <a:t> pages</a:t>
            </a:r>
          </a:p>
          <a:p>
            <a:pPr marL="285750" indent="-285750">
              <a:buFont typeface="Arial" panose="020B0604020202020204" pitchFamily="34" charset="0"/>
              <a:buChar char="•"/>
            </a:pPr>
            <a:r>
              <a:rPr lang="en-US" dirty="0"/>
              <a:t>The Facebook graph API will be used to fetch data.</a:t>
            </a:r>
          </a:p>
          <a:p>
            <a:pPr marL="285750" indent="-285750">
              <a:buFont typeface="Arial" panose="020B0604020202020204" pitchFamily="34" charset="0"/>
              <a:buChar char="•"/>
            </a:pPr>
            <a:r>
              <a:rPr lang="en-US" dirty="0"/>
              <a:t>This screen will provide health tips to the patient</a:t>
            </a:r>
          </a:p>
          <a:p>
            <a:endParaRPr lang="en-US" dirty="0"/>
          </a:p>
          <a:p>
            <a:endParaRPr lang="en-US" dirty="0"/>
          </a:p>
        </p:txBody>
      </p:sp>
      <p:pic>
        <p:nvPicPr>
          <p:cNvPr id="7" name="Picture 6" descr="/Users/abodinen/Desktop/healthtipsscreen.png">
            <a:extLst>
              <a:ext uri="{FF2B5EF4-FFF2-40B4-BE49-F238E27FC236}">
                <a16:creationId xmlns:a16="http://schemas.microsoft.com/office/drawing/2014/main" id="{8C771C82-3928-4314-A180-CAC977B15C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7730" y="1348740"/>
            <a:ext cx="2597150" cy="4249420"/>
          </a:xfrm>
          <a:prstGeom prst="rect">
            <a:avLst/>
          </a:prstGeom>
          <a:noFill/>
          <a:ln>
            <a:noFill/>
          </a:ln>
        </p:spPr>
      </p:pic>
    </p:spTree>
    <p:extLst>
      <p:ext uri="{BB962C8B-B14F-4D97-AF65-F5344CB8AC3E}">
        <p14:creationId xmlns:p14="http://schemas.microsoft.com/office/powerpoint/2010/main" val="407706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AFB1-7C22-46FF-BC26-0BACF012E202}"/>
              </a:ext>
            </a:extLst>
          </p:cNvPr>
          <p:cNvSpPr txBox="1"/>
          <p:nvPr/>
        </p:nvSpPr>
        <p:spPr>
          <a:xfrm>
            <a:off x="4391025" y="542925"/>
            <a:ext cx="3934282" cy="646331"/>
          </a:xfrm>
          <a:prstGeom prst="rect">
            <a:avLst/>
          </a:prstGeom>
          <a:noFill/>
        </p:spPr>
        <p:txBody>
          <a:bodyPr wrap="none" rtlCol="0">
            <a:spAutoFit/>
          </a:bodyPr>
          <a:lstStyle/>
          <a:p>
            <a:r>
              <a:rPr lang="en-US" sz="3600" dirty="0"/>
              <a:t>Notifications Screen</a:t>
            </a:r>
          </a:p>
        </p:txBody>
      </p:sp>
      <p:sp>
        <p:nvSpPr>
          <p:cNvPr id="6" name="TextBox 5">
            <a:extLst>
              <a:ext uri="{FF2B5EF4-FFF2-40B4-BE49-F238E27FC236}">
                <a16:creationId xmlns:a16="http://schemas.microsoft.com/office/drawing/2014/main" id="{123AE90F-2FF0-4952-80B2-363C4557A83F}"/>
              </a:ext>
            </a:extLst>
          </p:cNvPr>
          <p:cNvSpPr txBox="1"/>
          <p:nvPr/>
        </p:nvSpPr>
        <p:spPr>
          <a:xfrm>
            <a:off x="4815840" y="2032000"/>
            <a:ext cx="6311408" cy="2585323"/>
          </a:xfrm>
          <a:prstGeom prst="rect">
            <a:avLst/>
          </a:prstGeom>
          <a:noFill/>
        </p:spPr>
        <p:txBody>
          <a:bodyPr wrap="none" rtlCol="0">
            <a:spAutoFit/>
          </a:bodyPr>
          <a:lstStyle/>
          <a:p>
            <a:r>
              <a:rPr lang="en-US" dirty="0"/>
              <a:t>This screen is available for the patient.</a:t>
            </a:r>
          </a:p>
          <a:p>
            <a:pPr marL="285750" indent="-285750">
              <a:buFont typeface="Arial" panose="020B0604020202020204" pitchFamily="34" charset="0"/>
              <a:buChar char="•"/>
            </a:pPr>
            <a:r>
              <a:rPr lang="en-US" dirty="0"/>
              <a:t>There are two types of notifications that the patient will </a:t>
            </a:r>
          </a:p>
          <a:p>
            <a:r>
              <a:rPr lang="en-US" dirty="0"/>
              <a:t>     receive.</a:t>
            </a:r>
          </a:p>
          <a:p>
            <a:pPr marL="285750" indent="-285750">
              <a:buFont typeface="Arial" panose="020B0604020202020204" pitchFamily="34" charset="0"/>
              <a:buChar char="•"/>
            </a:pPr>
            <a:r>
              <a:rPr lang="en-US" dirty="0"/>
              <a:t>One is set by the doctor for taking pills on time.</a:t>
            </a:r>
          </a:p>
          <a:p>
            <a:pPr marL="285750" indent="-285750">
              <a:buFont typeface="Arial" panose="020B0604020202020204" pitchFamily="34" charset="0"/>
              <a:buChar char="•"/>
            </a:pPr>
            <a:r>
              <a:rPr lang="en-US" dirty="0"/>
              <a:t>One will be set by the pharmacist that the medicines that</a:t>
            </a:r>
          </a:p>
          <a:p>
            <a:r>
              <a:rPr lang="en-US" dirty="0"/>
              <a:t>      are ordered are ready for pickup</a:t>
            </a:r>
          </a:p>
          <a:p>
            <a:pPr marL="285750" indent="-285750">
              <a:buFont typeface="Arial" panose="020B0604020202020204" pitchFamily="34" charset="0"/>
              <a:buChar char="•"/>
            </a:pPr>
            <a:r>
              <a:rPr lang="en-US" dirty="0"/>
              <a:t>One Signal REST API will be used for message passing from the</a:t>
            </a:r>
          </a:p>
          <a:p>
            <a:pPr marL="285750" indent="-285750">
              <a:buFont typeface="Arial" panose="020B0604020202020204" pitchFamily="34" charset="0"/>
              <a:buChar char="•"/>
            </a:pPr>
            <a:r>
              <a:rPr lang="en-US" dirty="0"/>
              <a:t>Pharmacist to the patient.</a:t>
            </a:r>
          </a:p>
          <a:p>
            <a:endParaRPr lang="en-US" dirty="0"/>
          </a:p>
        </p:txBody>
      </p:sp>
      <p:pic>
        <p:nvPicPr>
          <p:cNvPr id="9" name="Picture 8" descr="/Users/abodinen/Desktop/Screen Shot 2018-03-22 at 8.54.00 PM.png">
            <a:extLst>
              <a:ext uri="{FF2B5EF4-FFF2-40B4-BE49-F238E27FC236}">
                <a16:creationId xmlns:a16="http://schemas.microsoft.com/office/drawing/2014/main" id="{CA266481-C1B6-4E2E-8652-389343741C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979" y="1856740"/>
            <a:ext cx="1907541" cy="3416300"/>
          </a:xfrm>
          <a:prstGeom prst="rect">
            <a:avLst/>
          </a:prstGeom>
          <a:noFill/>
          <a:ln>
            <a:noFill/>
          </a:ln>
        </p:spPr>
      </p:pic>
      <p:pic>
        <p:nvPicPr>
          <p:cNvPr id="10" name="Picture 9" descr="/Users/abodinen/Desktop/Screen Shot 2018-03-22 at 9.31.44 PM.png">
            <a:extLst>
              <a:ext uri="{FF2B5EF4-FFF2-40B4-BE49-F238E27FC236}">
                <a16:creationId xmlns:a16="http://schemas.microsoft.com/office/drawing/2014/main" id="{DF317DDE-5D8F-4866-86C8-293CECC071F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99054" y="1830169"/>
            <a:ext cx="1791971" cy="3442871"/>
          </a:xfrm>
          <a:prstGeom prst="rect">
            <a:avLst/>
          </a:prstGeom>
          <a:noFill/>
          <a:ln>
            <a:noFill/>
          </a:ln>
        </p:spPr>
      </p:pic>
    </p:spTree>
    <p:extLst>
      <p:ext uri="{BB962C8B-B14F-4D97-AF65-F5344CB8AC3E}">
        <p14:creationId xmlns:p14="http://schemas.microsoft.com/office/powerpoint/2010/main" val="109873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AFB1-7C22-46FF-BC26-0BACF012E202}"/>
              </a:ext>
            </a:extLst>
          </p:cNvPr>
          <p:cNvSpPr txBox="1"/>
          <p:nvPr/>
        </p:nvSpPr>
        <p:spPr>
          <a:xfrm>
            <a:off x="4391025" y="542925"/>
            <a:ext cx="2815771" cy="646331"/>
          </a:xfrm>
          <a:prstGeom prst="rect">
            <a:avLst/>
          </a:prstGeom>
          <a:noFill/>
        </p:spPr>
        <p:txBody>
          <a:bodyPr wrap="none" rtlCol="0">
            <a:spAutoFit/>
          </a:bodyPr>
          <a:lstStyle/>
          <a:p>
            <a:r>
              <a:rPr lang="en-US" sz="3600" dirty="0"/>
              <a:t>Orders Screen</a:t>
            </a:r>
          </a:p>
        </p:txBody>
      </p:sp>
      <p:sp>
        <p:nvSpPr>
          <p:cNvPr id="6" name="TextBox 5">
            <a:extLst>
              <a:ext uri="{FF2B5EF4-FFF2-40B4-BE49-F238E27FC236}">
                <a16:creationId xmlns:a16="http://schemas.microsoft.com/office/drawing/2014/main" id="{123AE90F-2FF0-4952-80B2-363C4557A83F}"/>
              </a:ext>
            </a:extLst>
          </p:cNvPr>
          <p:cNvSpPr txBox="1"/>
          <p:nvPr/>
        </p:nvSpPr>
        <p:spPr>
          <a:xfrm>
            <a:off x="4815840" y="2032000"/>
            <a:ext cx="6208046" cy="1754326"/>
          </a:xfrm>
          <a:prstGeom prst="rect">
            <a:avLst/>
          </a:prstGeom>
          <a:noFill/>
        </p:spPr>
        <p:txBody>
          <a:bodyPr wrap="none" rtlCol="0">
            <a:spAutoFit/>
          </a:bodyPr>
          <a:lstStyle/>
          <a:p>
            <a:r>
              <a:rPr lang="en-US" dirty="0"/>
              <a:t>This screen is available for the Pharmacist.</a:t>
            </a:r>
          </a:p>
          <a:p>
            <a:pPr marL="285750" indent="-285750">
              <a:buFont typeface="Arial" panose="020B0604020202020204" pitchFamily="34" charset="0"/>
              <a:buChar char="•"/>
            </a:pPr>
            <a:r>
              <a:rPr lang="en-US" dirty="0"/>
              <a:t>This view will be developed using </a:t>
            </a:r>
            <a:r>
              <a:rPr lang="en-US" dirty="0" err="1"/>
              <a:t>TableViewController</a:t>
            </a:r>
            <a:endParaRPr lang="en-US" dirty="0"/>
          </a:p>
          <a:p>
            <a:pPr marL="285750" indent="-285750">
              <a:buFont typeface="Arial" panose="020B0604020202020204" pitchFamily="34" charset="0"/>
              <a:buChar char="•"/>
            </a:pPr>
            <a:r>
              <a:rPr lang="en-US" dirty="0"/>
              <a:t>This view will have the list of orders the patients have done.</a:t>
            </a:r>
          </a:p>
          <a:p>
            <a:pPr marL="285750" indent="-285750">
              <a:buFont typeface="Arial" panose="020B0604020202020204" pitchFamily="34" charset="0"/>
              <a:buChar char="•"/>
            </a:pPr>
            <a:r>
              <a:rPr lang="en-US" dirty="0"/>
              <a:t>On tapping on each order, order detail screen will be loaded .</a:t>
            </a:r>
          </a:p>
          <a:p>
            <a:pPr marL="285750" indent="-285750">
              <a:buFont typeface="Arial" panose="020B0604020202020204" pitchFamily="34" charset="0"/>
              <a:buChar char="•"/>
            </a:pPr>
            <a:r>
              <a:rPr lang="en-US" dirty="0"/>
              <a:t>Model: The Model data here is the patient name, and the</a:t>
            </a:r>
          </a:p>
          <a:p>
            <a:r>
              <a:rPr lang="en-US" dirty="0"/>
              <a:t>      medicine that is ordered.</a:t>
            </a:r>
          </a:p>
        </p:txBody>
      </p:sp>
      <p:pic>
        <p:nvPicPr>
          <p:cNvPr id="7" name="Picture 6" descr="/Users/abodinen/Desktop/ordersscreen.png">
            <a:extLst>
              <a:ext uri="{FF2B5EF4-FFF2-40B4-BE49-F238E27FC236}">
                <a16:creationId xmlns:a16="http://schemas.microsoft.com/office/drawing/2014/main" id="{2CF95162-0792-46DF-8AAF-8D747C39EF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0432" y="1582420"/>
            <a:ext cx="2074688" cy="3934460"/>
          </a:xfrm>
          <a:prstGeom prst="rect">
            <a:avLst/>
          </a:prstGeom>
          <a:noFill/>
          <a:ln>
            <a:noFill/>
          </a:ln>
        </p:spPr>
      </p:pic>
    </p:spTree>
    <p:extLst>
      <p:ext uri="{BB962C8B-B14F-4D97-AF65-F5344CB8AC3E}">
        <p14:creationId xmlns:p14="http://schemas.microsoft.com/office/powerpoint/2010/main" val="102445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AFB1-7C22-46FF-BC26-0BACF012E202}"/>
              </a:ext>
            </a:extLst>
          </p:cNvPr>
          <p:cNvSpPr txBox="1"/>
          <p:nvPr/>
        </p:nvSpPr>
        <p:spPr>
          <a:xfrm>
            <a:off x="4391025" y="542925"/>
            <a:ext cx="3838230" cy="646331"/>
          </a:xfrm>
          <a:prstGeom prst="rect">
            <a:avLst/>
          </a:prstGeom>
          <a:noFill/>
        </p:spPr>
        <p:txBody>
          <a:bodyPr wrap="none" rtlCol="0">
            <a:spAutoFit/>
          </a:bodyPr>
          <a:lstStyle/>
          <a:p>
            <a:r>
              <a:rPr lang="en-US" sz="3600" dirty="0"/>
              <a:t>Order Detail Screen</a:t>
            </a:r>
          </a:p>
        </p:txBody>
      </p:sp>
      <p:sp>
        <p:nvSpPr>
          <p:cNvPr id="6" name="TextBox 5">
            <a:extLst>
              <a:ext uri="{FF2B5EF4-FFF2-40B4-BE49-F238E27FC236}">
                <a16:creationId xmlns:a16="http://schemas.microsoft.com/office/drawing/2014/main" id="{123AE90F-2FF0-4952-80B2-363C4557A83F}"/>
              </a:ext>
            </a:extLst>
          </p:cNvPr>
          <p:cNvSpPr txBox="1"/>
          <p:nvPr/>
        </p:nvSpPr>
        <p:spPr>
          <a:xfrm>
            <a:off x="4815840" y="2032000"/>
            <a:ext cx="6953250" cy="2308324"/>
          </a:xfrm>
          <a:prstGeom prst="rect">
            <a:avLst/>
          </a:prstGeom>
          <a:noFill/>
        </p:spPr>
        <p:txBody>
          <a:bodyPr wrap="none" rtlCol="0">
            <a:spAutoFit/>
          </a:bodyPr>
          <a:lstStyle/>
          <a:p>
            <a:r>
              <a:rPr lang="en-US" dirty="0"/>
              <a:t>This screen is available for the Pharmacist.</a:t>
            </a:r>
          </a:p>
          <a:p>
            <a:pPr marL="285750" indent="-285750">
              <a:buFont typeface="Arial" panose="020B0604020202020204" pitchFamily="34" charset="0"/>
              <a:buChar char="•"/>
            </a:pPr>
            <a:r>
              <a:rPr lang="en-US" dirty="0"/>
              <a:t>This screen will have the order details</a:t>
            </a:r>
          </a:p>
          <a:p>
            <a:pPr marL="285750" indent="-285750">
              <a:buFont typeface="Arial" panose="020B0604020202020204" pitchFamily="34" charset="0"/>
              <a:buChar char="•"/>
            </a:pPr>
            <a:r>
              <a:rPr lang="en-US" dirty="0"/>
              <a:t>The Model for this screen will have all the order details</a:t>
            </a:r>
          </a:p>
          <a:p>
            <a:r>
              <a:rPr lang="en-US" dirty="0"/>
              <a:t>       like patient’s name, medicine that is ordered, quantity of medicine , </a:t>
            </a:r>
          </a:p>
          <a:p>
            <a:pPr marL="285750" indent="-285750">
              <a:buFont typeface="Arial" panose="020B0604020202020204" pitchFamily="34" charset="0"/>
              <a:buChar char="•"/>
            </a:pPr>
            <a:r>
              <a:rPr lang="en-US" dirty="0"/>
              <a:t>  Once the medicines are packed, the pharmacist can notify </a:t>
            </a:r>
          </a:p>
          <a:p>
            <a:r>
              <a:rPr lang="en-US" dirty="0"/>
              <a:t>       patient that his medicines are packed and ready for pickup just by</a:t>
            </a:r>
          </a:p>
          <a:p>
            <a:r>
              <a:rPr lang="en-US" dirty="0"/>
              <a:t>       tapping on the notify button.</a:t>
            </a:r>
          </a:p>
          <a:p>
            <a:endParaRPr lang="en-US" dirty="0"/>
          </a:p>
        </p:txBody>
      </p:sp>
      <p:pic>
        <p:nvPicPr>
          <p:cNvPr id="7" name="Picture 6" descr="/Users/abodinen/Desktop/Screen Shot 2018-03-22 at 9.29.35 PM.png">
            <a:extLst>
              <a:ext uri="{FF2B5EF4-FFF2-40B4-BE49-F238E27FC236}">
                <a16:creationId xmlns:a16="http://schemas.microsoft.com/office/drawing/2014/main" id="{48A93997-ACAA-47AA-B6E8-1773ED2F37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1392" y="1235511"/>
            <a:ext cx="2420128" cy="4178300"/>
          </a:xfrm>
          <a:prstGeom prst="rect">
            <a:avLst/>
          </a:prstGeom>
          <a:noFill/>
          <a:ln>
            <a:noFill/>
          </a:ln>
        </p:spPr>
      </p:pic>
    </p:spTree>
    <p:extLst>
      <p:ext uri="{BB962C8B-B14F-4D97-AF65-F5344CB8AC3E}">
        <p14:creationId xmlns:p14="http://schemas.microsoft.com/office/powerpoint/2010/main" val="309666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14B0B1-9584-4434-8201-30D2A4FE82FA}"/>
              </a:ext>
            </a:extLst>
          </p:cNvPr>
          <p:cNvSpPr txBox="1"/>
          <p:nvPr/>
        </p:nvSpPr>
        <p:spPr>
          <a:xfrm>
            <a:off x="1447799" y="1162051"/>
            <a:ext cx="2962275" cy="646331"/>
          </a:xfrm>
          <a:prstGeom prst="rect">
            <a:avLst/>
          </a:prstGeom>
          <a:noFill/>
        </p:spPr>
        <p:txBody>
          <a:bodyPr wrap="square" rtlCol="0">
            <a:spAutoFit/>
          </a:bodyPr>
          <a:lstStyle/>
          <a:p>
            <a:r>
              <a:rPr lang="en-US" b="1" dirty="0"/>
              <a:t>Name of the App:</a:t>
            </a:r>
            <a:r>
              <a:rPr lang="en-US" dirty="0"/>
              <a:t> “Be Well”</a:t>
            </a:r>
          </a:p>
          <a:p>
            <a:endParaRPr lang="en-US" dirty="0"/>
          </a:p>
        </p:txBody>
      </p:sp>
      <p:sp>
        <p:nvSpPr>
          <p:cNvPr id="6" name="TextBox 5">
            <a:extLst>
              <a:ext uri="{FF2B5EF4-FFF2-40B4-BE49-F238E27FC236}">
                <a16:creationId xmlns:a16="http://schemas.microsoft.com/office/drawing/2014/main" id="{D837FFB7-CE55-4407-9971-DCBAEE409029}"/>
              </a:ext>
            </a:extLst>
          </p:cNvPr>
          <p:cNvSpPr txBox="1"/>
          <p:nvPr/>
        </p:nvSpPr>
        <p:spPr>
          <a:xfrm>
            <a:off x="1628775" y="2133600"/>
            <a:ext cx="7976222" cy="3139321"/>
          </a:xfrm>
          <a:prstGeom prst="rect">
            <a:avLst/>
          </a:prstGeom>
          <a:noFill/>
        </p:spPr>
        <p:txBody>
          <a:bodyPr wrap="none" rtlCol="0">
            <a:spAutoFit/>
          </a:bodyPr>
          <a:lstStyle/>
          <a:p>
            <a:r>
              <a:rPr lang="en-US" b="1" dirty="0"/>
              <a:t>Targeted users of the Application:</a:t>
            </a:r>
          </a:p>
          <a:p>
            <a:r>
              <a:rPr lang="en-US" dirty="0"/>
              <a:t>Can categorize audience as Doctors, patients and pharmacists.</a:t>
            </a:r>
          </a:p>
          <a:p>
            <a:r>
              <a:rPr lang="en-US" dirty="0"/>
              <a:t>1. Doctors:</a:t>
            </a:r>
          </a:p>
          <a:p>
            <a:r>
              <a:rPr lang="en-US" dirty="0"/>
              <a:t>For prescribing medicines to patients.</a:t>
            </a:r>
          </a:p>
          <a:p>
            <a:r>
              <a:rPr lang="en-US" dirty="0"/>
              <a:t>2. Patients:</a:t>
            </a:r>
          </a:p>
          <a:p>
            <a:r>
              <a:rPr lang="en-US" dirty="0"/>
              <a:t>For taking pills on time.</a:t>
            </a:r>
          </a:p>
          <a:p>
            <a:r>
              <a:rPr lang="en-US" dirty="0"/>
              <a:t>For ordering medicines from home just by scanning barcode label of that medicine.</a:t>
            </a:r>
          </a:p>
          <a:p>
            <a:r>
              <a:rPr lang="en-US" dirty="0"/>
              <a:t>3. Pharmacists:</a:t>
            </a:r>
          </a:p>
          <a:p>
            <a:r>
              <a:rPr lang="en-US" dirty="0"/>
              <a:t>To receive orders from patients for medicines.</a:t>
            </a:r>
          </a:p>
          <a:p>
            <a:r>
              <a:rPr lang="en-US" dirty="0"/>
              <a:t>To notify patients that medicines are packed and ready for pickup.</a:t>
            </a:r>
          </a:p>
          <a:p>
            <a:endParaRPr lang="en-US" dirty="0"/>
          </a:p>
        </p:txBody>
      </p:sp>
    </p:spTree>
    <p:extLst>
      <p:ext uri="{BB962C8B-B14F-4D97-AF65-F5344CB8AC3E}">
        <p14:creationId xmlns:p14="http://schemas.microsoft.com/office/powerpoint/2010/main" val="262160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877A14-3038-4123-A5EE-9B76EE3C58B0}"/>
              </a:ext>
            </a:extLst>
          </p:cNvPr>
          <p:cNvSpPr txBox="1"/>
          <p:nvPr/>
        </p:nvSpPr>
        <p:spPr>
          <a:xfrm>
            <a:off x="942974" y="676275"/>
            <a:ext cx="10182225" cy="2031325"/>
          </a:xfrm>
          <a:prstGeom prst="rect">
            <a:avLst/>
          </a:prstGeom>
          <a:noFill/>
        </p:spPr>
        <p:txBody>
          <a:bodyPr wrap="square" rtlCol="0">
            <a:spAutoFit/>
          </a:bodyPr>
          <a:lstStyle/>
          <a:p>
            <a:r>
              <a:rPr lang="en-US" b="1" dirty="0"/>
              <a:t>Usefulness/Uniqueness of the Application:</a:t>
            </a:r>
          </a:p>
          <a:p>
            <a:r>
              <a:rPr lang="en-US" dirty="0"/>
              <a:t>This application provides platforms for three different types of customers. The unique way of reminding patients to take medicines on time will help them stay healthy. The ability to order medicines just by scanning the barcode label of medicine and the notification facility from the pharmacist that medicines are packed saves a lot of time for the patients instead of going there and waiting in queue. Even if the doctor is in some remote location, still he can be able to prescribe things for the patients.</a:t>
            </a:r>
          </a:p>
          <a:p>
            <a:endParaRPr lang="en-US" dirty="0"/>
          </a:p>
        </p:txBody>
      </p:sp>
      <p:sp>
        <p:nvSpPr>
          <p:cNvPr id="5" name="TextBox 4">
            <a:extLst>
              <a:ext uri="{FF2B5EF4-FFF2-40B4-BE49-F238E27FC236}">
                <a16:creationId xmlns:a16="http://schemas.microsoft.com/office/drawing/2014/main" id="{4C689915-2647-4A2F-B3B5-DED2EAE5DF1A}"/>
              </a:ext>
            </a:extLst>
          </p:cNvPr>
          <p:cNvSpPr txBox="1"/>
          <p:nvPr/>
        </p:nvSpPr>
        <p:spPr>
          <a:xfrm>
            <a:off x="1162050" y="2952750"/>
            <a:ext cx="11073481" cy="2308324"/>
          </a:xfrm>
          <a:prstGeom prst="rect">
            <a:avLst/>
          </a:prstGeom>
          <a:noFill/>
        </p:spPr>
        <p:txBody>
          <a:bodyPr wrap="none" rtlCol="0">
            <a:spAutoFit/>
          </a:bodyPr>
          <a:lstStyle/>
          <a:p>
            <a:r>
              <a:rPr lang="en-US" b="1" dirty="0"/>
              <a:t>Research done on the similar Apps from App Store:</a:t>
            </a:r>
          </a:p>
          <a:p>
            <a:r>
              <a:rPr lang="en-US" dirty="0"/>
              <a:t>1. In App Store there are applications that can be used only by the patients for ordering medicines and for alert</a:t>
            </a:r>
          </a:p>
          <a:p>
            <a:r>
              <a:rPr lang="en-US" dirty="0"/>
              <a:t>     to take pills on time. But my application provides platform for three categories of users.</a:t>
            </a:r>
          </a:p>
          <a:p>
            <a:r>
              <a:rPr lang="en-US" dirty="0"/>
              <a:t>2. In App Store the applications doesn’t provide health practices, but my application will display health practices </a:t>
            </a:r>
          </a:p>
          <a:p>
            <a:r>
              <a:rPr lang="en-US" dirty="0"/>
              <a:t>     from the </a:t>
            </a:r>
            <a:r>
              <a:rPr lang="en-US" dirty="0" err="1"/>
              <a:t>facebook</a:t>
            </a:r>
            <a:r>
              <a:rPr lang="en-US" dirty="0"/>
              <a:t> pages.</a:t>
            </a:r>
          </a:p>
          <a:p>
            <a:r>
              <a:rPr lang="en-US" dirty="0"/>
              <a:t>3. In App Store there are many applications that doesn’t provide the capability of barcode scanning of the medicines</a:t>
            </a:r>
          </a:p>
          <a:p>
            <a:r>
              <a:rPr lang="en-US" dirty="0"/>
              <a:t>Label, my applications provides this feature.</a:t>
            </a:r>
          </a:p>
          <a:p>
            <a:endParaRPr lang="en-US" dirty="0"/>
          </a:p>
        </p:txBody>
      </p:sp>
    </p:spTree>
    <p:extLst>
      <p:ext uri="{BB962C8B-B14F-4D97-AF65-F5344CB8AC3E}">
        <p14:creationId xmlns:p14="http://schemas.microsoft.com/office/powerpoint/2010/main" val="162284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A45EDF-E207-445B-BA12-61DFA06B6A6F}"/>
              </a:ext>
            </a:extLst>
          </p:cNvPr>
          <p:cNvSpPr txBox="1"/>
          <p:nvPr/>
        </p:nvSpPr>
        <p:spPr>
          <a:xfrm>
            <a:off x="1162050" y="1028700"/>
            <a:ext cx="10161436" cy="1200329"/>
          </a:xfrm>
          <a:prstGeom prst="rect">
            <a:avLst/>
          </a:prstGeom>
          <a:noFill/>
        </p:spPr>
        <p:txBody>
          <a:bodyPr wrap="none" rtlCol="0">
            <a:spAutoFit/>
          </a:bodyPr>
          <a:lstStyle/>
          <a:p>
            <a:r>
              <a:rPr lang="en-US" b="1" dirty="0"/>
              <a:t>Vision and Scope of the Application:</a:t>
            </a:r>
          </a:p>
          <a:p>
            <a:r>
              <a:rPr lang="en-US" dirty="0"/>
              <a:t> Till now , I have visualized the application as mentioned in the following slides.</a:t>
            </a:r>
          </a:p>
          <a:p>
            <a:r>
              <a:rPr lang="en-US" dirty="0"/>
              <a:t>As I start developing , I am considering to add more features like usage of camera, gallery, different custom</a:t>
            </a:r>
          </a:p>
          <a:p>
            <a:r>
              <a:rPr lang="en-US" dirty="0"/>
              <a:t>     made animations, embedding machine learning and many more features.</a:t>
            </a:r>
          </a:p>
        </p:txBody>
      </p:sp>
      <p:sp>
        <p:nvSpPr>
          <p:cNvPr id="5" name="TextBox 4">
            <a:extLst>
              <a:ext uri="{FF2B5EF4-FFF2-40B4-BE49-F238E27FC236}">
                <a16:creationId xmlns:a16="http://schemas.microsoft.com/office/drawing/2014/main" id="{0A3CB4C9-0D0A-4A00-B81A-EDED4B795CAF}"/>
              </a:ext>
            </a:extLst>
          </p:cNvPr>
          <p:cNvSpPr txBox="1"/>
          <p:nvPr/>
        </p:nvSpPr>
        <p:spPr>
          <a:xfrm>
            <a:off x="1664563" y="3429000"/>
            <a:ext cx="8592417" cy="646331"/>
          </a:xfrm>
          <a:prstGeom prst="rect">
            <a:avLst/>
          </a:prstGeom>
          <a:noFill/>
        </p:spPr>
        <p:txBody>
          <a:bodyPr wrap="none" rtlCol="0">
            <a:spAutoFit/>
          </a:bodyPr>
          <a:lstStyle/>
          <a:p>
            <a:pPr algn="ctr"/>
            <a:r>
              <a:rPr lang="en-US" dirty="0">
                <a:latin typeface="Arial Narrow" panose="020B0606020202030204" pitchFamily="34" charset="0"/>
              </a:rPr>
              <a:t>The next slide describes the complete flow of the application and the following slides describes each</a:t>
            </a:r>
          </a:p>
          <a:p>
            <a:pPr algn="ctr"/>
            <a:r>
              <a:rPr lang="en-US" dirty="0">
                <a:latin typeface="Arial Narrow" panose="020B0606020202030204" pitchFamily="34" charset="0"/>
              </a:rPr>
              <a:t>And every screen functionalities, technologies that will be used and the Model used for the screen.</a:t>
            </a:r>
          </a:p>
        </p:txBody>
      </p:sp>
    </p:spTree>
    <p:extLst>
      <p:ext uri="{BB962C8B-B14F-4D97-AF65-F5344CB8AC3E}">
        <p14:creationId xmlns:p14="http://schemas.microsoft.com/office/powerpoint/2010/main" val="174237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ers/abodinen/Desktop/Screen Shot 2018-03-22 at 7.51.14 PM.png">
            <a:extLst>
              <a:ext uri="{FF2B5EF4-FFF2-40B4-BE49-F238E27FC236}">
                <a16:creationId xmlns:a16="http://schemas.microsoft.com/office/drawing/2014/main" id="{76C9677C-A8D9-4045-9C4D-28D36D6AC7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8660" y="238760"/>
            <a:ext cx="1272540" cy="1996440"/>
          </a:xfrm>
          <a:prstGeom prst="rect">
            <a:avLst/>
          </a:prstGeom>
          <a:noFill/>
          <a:ln>
            <a:noFill/>
          </a:ln>
        </p:spPr>
      </p:pic>
      <p:pic>
        <p:nvPicPr>
          <p:cNvPr id="5" name="Picture 4" descr="/Users/abodinen/Desktop/Screen Shot 2018-03-22 at 8.09.23 PM.png">
            <a:extLst>
              <a:ext uri="{FF2B5EF4-FFF2-40B4-BE49-F238E27FC236}">
                <a16:creationId xmlns:a16="http://schemas.microsoft.com/office/drawing/2014/main" id="{CD82D633-5CD7-46AA-9900-A8734D3DFA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0340" y="238760"/>
            <a:ext cx="1181100" cy="1996440"/>
          </a:xfrm>
          <a:prstGeom prst="rect">
            <a:avLst/>
          </a:prstGeom>
          <a:noFill/>
          <a:ln>
            <a:noFill/>
          </a:ln>
        </p:spPr>
      </p:pic>
      <p:pic>
        <p:nvPicPr>
          <p:cNvPr id="8" name="Picture 7" descr="/Users/abodinen/Desktop/Screen Shot 2018-03-22 at 8.18.30 PM.png">
            <a:extLst>
              <a:ext uri="{FF2B5EF4-FFF2-40B4-BE49-F238E27FC236}">
                <a16:creationId xmlns:a16="http://schemas.microsoft.com/office/drawing/2014/main" id="{1F0032A3-9EC1-4BA8-8AA5-EAE5CAB0A5A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35475" y="238760"/>
            <a:ext cx="1181100" cy="1996440"/>
          </a:xfrm>
          <a:prstGeom prst="rect">
            <a:avLst/>
          </a:prstGeom>
          <a:noFill/>
          <a:ln>
            <a:noFill/>
          </a:ln>
        </p:spPr>
      </p:pic>
      <p:pic>
        <p:nvPicPr>
          <p:cNvPr id="10" name="Picture 9" descr="/Users/abodinen/Desktop/Screen Shot 2018-03-22 at 8.33.34 PM.png">
            <a:extLst>
              <a:ext uri="{FF2B5EF4-FFF2-40B4-BE49-F238E27FC236}">
                <a16:creationId xmlns:a16="http://schemas.microsoft.com/office/drawing/2014/main" id="{2D4FC904-61E1-450F-B28A-63863B562BE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77587" y="238760"/>
            <a:ext cx="1298574" cy="1996440"/>
          </a:xfrm>
          <a:prstGeom prst="rect">
            <a:avLst/>
          </a:prstGeom>
          <a:noFill/>
          <a:ln>
            <a:noFill/>
          </a:ln>
        </p:spPr>
      </p:pic>
      <p:pic>
        <p:nvPicPr>
          <p:cNvPr id="11" name="Picture 10" descr="/Users/abodinen/Desktop/Screen Shot 2018-03-22 at 8.49.22 PM.png">
            <a:extLst>
              <a:ext uri="{FF2B5EF4-FFF2-40B4-BE49-F238E27FC236}">
                <a16:creationId xmlns:a16="http://schemas.microsoft.com/office/drawing/2014/main" id="{C322AB7F-CDFA-4D3F-8BA9-79804153599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801620" y="2517140"/>
            <a:ext cx="1181100" cy="1823720"/>
          </a:xfrm>
          <a:prstGeom prst="rect">
            <a:avLst/>
          </a:prstGeom>
          <a:noFill/>
          <a:ln>
            <a:noFill/>
          </a:ln>
        </p:spPr>
      </p:pic>
      <p:pic>
        <p:nvPicPr>
          <p:cNvPr id="12" name="Picture 11" descr="/Users/abodinen/Desktop/Screen Shot 2018-03-22 at 8.54.00 PM.png">
            <a:extLst>
              <a:ext uri="{FF2B5EF4-FFF2-40B4-BE49-F238E27FC236}">
                <a16:creationId xmlns:a16="http://schemas.microsoft.com/office/drawing/2014/main" id="{AA4E4D47-BC91-438F-A627-CED25478FDB3}"/>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089899" y="2517140"/>
            <a:ext cx="1181101" cy="1823720"/>
          </a:xfrm>
          <a:prstGeom prst="rect">
            <a:avLst/>
          </a:prstGeom>
          <a:noFill/>
          <a:ln>
            <a:noFill/>
          </a:ln>
        </p:spPr>
      </p:pic>
      <p:pic>
        <p:nvPicPr>
          <p:cNvPr id="14" name="Picture 13" descr="/Users/abodinen/Desktop/Screen Shot 2018-03-22 at 9.02.54 PM.png">
            <a:extLst>
              <a:ext uri="{FF2B5EF4-FFF2-40B4-BE49-F238E27FC236}">
                <a16:creationId xmlns:a16="http://schemas.microsoft.com/office/drawing/2014/main" id="{A91803D3-9942-47DB-9685-7871BF5FF37E}"/>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4435475" y="2517140"/>
            <a:ext cx="1181100" cy="1823720"/>
          </a:xfrm>
          <a:prstGeom prst="rect">
            <a:avLst/>
          </a:prstGeom>
          <a:noFill/>
          <a:ln>
            <a:noFill/>
          </a:ln>
        </p:spPr>
      </p:pic>
      <p:pic>
        <p:nvPicPr>
          <p:cNvPr id="15" name="Picture 14" descr="/Users/abodinen/Desktop/healthtipsscreen.png">
            <a:extLst>
              <a:ext uri="{FF2B5EF4-FFF2-40B4-BE49-F238E27FC236}">
                <a16:creationId xmlns:a16="http://schemas.microsoft.com/office/drawing/2014/main" id="{F674D93C-479F-4BE6-9A35-97605FDD6ADA}"/>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6069330" y="2517140"/>
            <a:ext cx="1298574" cy="1823720"/>
          </a:xfrm>
          <a:prstGeom prst="rect">
            <a:avLst/>
          </a:prstGeom>
          <a:noFill/>
          <a:ln>
            <a:noFill/>
          </a:ln>
        </p:spPr>
      </p:pic>
      <p:pic>
        <p:nvPicPr>
          <p:cNvPr id="16" name="Picture 15" descr="/Users/abodinen/Desktop/ordersscreen.png">
            <a:extLst>
              <a:ext uri="{FF2B5EF4-FFF2-40B4-BE49-F238E27FC236}">
                <a16:creationId xmlns:a16="http://schemas.microsoft.com/office/drawing/2014/main" id="{E8BE0CF8-A698-447E-816F-8DBAAC0F4BC8}"/>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2801620" y="4538980"/>
            <a:ext cx="1381760" cy="2080260"/>
          </a:xfrm>
          <a:prstGeom prst="rect">
            <a:avLst/>
          </a:prstGeom>
          <a:noFill/>
          <a:ln>
            <a:noFill/>
          </a:ln>
        </p:spPr>
      </p:pic>
      <p:pic>
        <p:nvPicPr>
          <p:cNvPr id="17" name="Picture 16" descr="/Users/abodinen/Desktop/Screen Shot 2018-03-22 at 9.29.35 PM.png">
            <a:extLst>
              <a:ext uri="{FF2B5EF4-FFF2-40B4-BE49-F238E27FC236}">
                <a16:creationId xmlns:a16="http://schemas.microsoft.com/office/drawing/2014/main" id="{95F36B6E-69B7-4E11-899E-BBBC4F80D86A}"/>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4841875" y="4538980"/>
            <a:ext cx="1254125" cy="2080260"/>
          </a:xfrm>
          <a:prstGeom prst="rect">
            <a:avLst/>
          </a:prstGeom>
          <a:noFill/>
          <a:ln>
            <a:noFill/>
          </a:ln>
        </p:spPr>
      </p:pic>
      <p:pic>
        <p:nvPicPr>
          <p:cNvPr id="18" name="Picture 17" descr="/Users/abodinen/Desktop/Screen Shot 2018-03-22 at 9.31.44 PM.png">
            <a:extLst>
              <a:ext uri="{FF2B5EF4-FFF2-40B4-BE49-F238E27FC236}">
                <a16:creationId xmlns:a16="http://schemas.microsoft.com/office/drawing/2014/main" id="{D62806C8-416D-48C2-B02F-AA531E95D37A}"/>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9690735" y="2517140"/>
            <a:ext cx="1181102" cy="1823720"/>
          </a:xfrm>
          <a:prstGeom prst="rect">
            <a:avLst/>
          </a:prstGeom>
          <a:noFill/>
          <a:ln>
            <a:noFill/>
          </a:ln>
        </p:spPr>
      </p:pic>
      <p:cxnSp>
        <p:nvCxnSpPr>
          <p:cNvPr id="20" name="Straight Arrow Connector 19">
            <a:extLst>
              <a:ext uri="{FF2B5EF4-FFF2-40B4-BE49-F238E27FC236}">
                <a16:creationId xmlns:a16="http://schemas.microsoft.com/office/drawing/2014/main" id="{D189E550-02B3-40CA-9AE1-4354AE879C71}"/>
              </a:ext>
            </a:extLst>
          </p:cNvPr>
          <p:cNvCxnSpPr>
            <a:stCxn id="4" idx="3"/>
            <a:endCxn id="5" idx="1"/>
          </p:cNvCxnSpPr>
          <p:nvPr/>
        </p:nvCxnSpPr>
        <p:spPr>
          <a:xfrm>
            <a:off x="1981200" y="1236980"/>
            <a:ext cx="739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5E0B6BB-F4A5-4631-930A-B885679513F6}"/>
              </a:ext>
            </a:extLst>
          </p:cNvPr>
          <p:cNvCxnSpPr>
            <a:stCxn id="5" idx="3"/>
            <a:endCxn id="8" idx="1"/>
          </p:cNvCxnSpPr>
          <p:nvPr/>
        </p:nvCxnSpPr>
        <p:spPr>
          <a:xfrm>
            <a:off x="3901440" y="1236980"/>
            <a:ext cx="534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E7A2074-DA38-4C0B-9403-0E7437D56D2B}"/>
              </a:ext>
            </a:extLst>
          </p:cNvPr>
          <p:cNvCxnSpPr>
            <a:stCxn id="8" idx="3"/>
            <a:endCxn id="10" idx="1"/>
          </p:cNvCxnSpPr>
          <p:nvPr/>
        </p:nvCxnSpPr>
        <p:spPr>
          <a:xfrm>
            <a:off x="5616575" y="1236980"/>
            <a:ext cx="461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1B925C4-2023-47B1-9C3E-059AEF667428}"/>
              </a:ext>
            </a:extLst>
          </p:cNvPr>
          <p:cNvCxnSpPr>
            <a:stCxn id="4" idx="2"/>
            <a:endCxn id="11" idx="1"/>
          </p:cNvCxnSpPr>
          <p:nvPr/>
        </p:nvCxnSpPr>
        <p:spPr>
          <a:xfrm>
            <a:off x="1344930" y="2235200"/>
            <a:ext cx="1456690" cy="119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81EF4DC-BD57-4791-A59D-27154ED4B738}"/>
              </a:ext>
            </a:extLst>
          </p:cNvPr>
          <p:cNvCxnSpPr>
            <a:stCxn id="11" idx="3"/>
            <a:endCxn id="14" idx="1"/>
          </p:cNvCxnSpPr>
          <p:nvPr/>
        </p:nvCxnSpPr>
        <p:spPr>
          <a:xfrm>
            <a:off x="3982720" y="3429000"/>
            <a:ext cx="4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19355F-6978-4CE9-B7A8-C039953D2FF7}"/>
              </a:ext>
            </a:extLst>
          </p:cNvPr>
          <p:cNvCxnSpPr>
            <a:stCxn id="14" idx="3"/>
            <a:endCxn id="15" idx="1"/>
          </p:cNvCxnSpPr>
          <p:nvPr/>
        </p:nvCxnSpPr>
        <p:spPr>
          <a:xfrm>
            <a:off x="5616575" y="3429000"/>
            <a:ext cx="4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6D8C83B-1F37-4A99-9C6A-BEB27E86344A}"/>
              </a:ext>
            </a:extLst>
          </p:cNvPr>
          <p:cNvCxnSpPr>
            <a:stCxn id="15" idx="3"/>
            <a:endCxn id="12" idx="1"/>
          </p:cNvCxnSpPr>
          <p:nvPr/>
        </p:nvCxnSpPr>
        <p:spPr>
          <a:xfrm>
            <a:off x="7367904" y="3429000"/>
            <a:ext cx="721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5D3B364-1AD0-49E7-8389-7DD37A487030}"/>
              </a:ext>
            </a:extLst>
          </p:cNvPr>
          <p:cNvCxnSpPr>
            <a:stCxn id="12" idx="3"/>
            <a:endCxn id="18" idx="1"/>
          </p:cNvCxnSpPr>
          <p:nvPr/>
        </p:nvCxnSpPr>
        <p:spPr>
          <a:xfrm>
            <a:off x="9271000" y="3429000"/>
            <a:ext cx="419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D5240E4-6ACF-4A2E-8688-4DCE32BCE7DE}"/>
              </a:ext>
            </a:extLst>
          </p:cNvPr>
          <p:cNvCxnSpPr>
            <a:stCxn id="4" idx="2"/>
            <a:endCxn id="16" idx="1"/>
          </p:cNvCxnSpPr>
          <p:nvPr/>
        </p:nvCxnSpPr>
        <p:spPr>
          <a:xfrm>
            <a:off x="1344930" y="2235200"/>
            <a:ext cx="1456690" cy="334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17E2477-08F2-4A6B-A5B8-41F251818D23}"/>
              </a:ext>
            </a:extLst>
          </p:cNvPr>
          <p:cNvCxnSpPr>
            <a:cxnSpLocks/>
            <a:stCxn id="16" idx="3"/>
            <a:endCxn id="17" idx="1"/>
          </p:cNvCxnSpPr>
          <p:nvPr/>
        </p:nvCxnSpPr>
        <p:spPr>
          <a:xfrm>
            <a:off x="4183380" y="5579110"/>
            <a:ext cx="6584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1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C7962F-140B-426A-B8EB-EEA663D0A85E}"/>
              </a:ext>
            </a:extLst>
          </p:cNvPr>
          <p:cNvSpPr txBox="1"/>
          <p:nvPr/>
        </p:nvSpPr>
        <p:spPr>
          <a:xfrm>
            <a:off x="4295775" y="647700"/>
            <a:ext cx="2554225" cy="646331"/>
          </a:xfrm>
          <a:prstGeom prst="rect">
            <a:avLst/>
          </a:prstGeom>
          <a:noFill/>
        </p:spPr>
        <p:txBody>
          <a:bodyPr wrap="none" rtlCol="0">
            <a:spAutoFit/>
          </a:bodyPr>
          <a:lstStyle/>
          <a:p>
            <a:pPr algn="ctr"/>
            <a:r>
              <a:rPr lang="en-US" sz="3600" dirty="0"/>
              <a:t>Login Screen</a:t>
            </a:r>
          </a:p>
        </p:txBody>
      </p:sp>
      <p:pic>
        <p:nvPicPr>
          <p:cNvPr id="5" name="Picture 4" descr="/Users/abodinen/Desktop/Screen Shot 2018-03-22 at 7.51.14 PM.png">
            <a:extLst>
              <a:ext uri="{FF2B5EF4-FFF2-40B4-BE49-F238E27FC236}">
                <a16:creationId xmlns:a16="http://schemas.microsoft.com/office/drawing/2014/main" id="{0BA64891-32DA-4EDF-9645-42080BF558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5220" y="1534160"/>
            <a:ext cx="2552700" cy="4348479"/>
          </a:xfrm>
          <a:prstGeom prst="rect">
            <a:avLst/>
          </a:prstGeom>
          <a:noFill/>
          <a:ln>
            <a:noFill/>
          </a:ln>
        </p:spPr>
      </p:pic>
      <p:sp>
        <p:nvSpPr>
          <p:cNvPr id="6" name="TextBox 5">
            <a:extLst>
              <a:ext uri="{FF2B5EF4-FFF2-40B4-BE49-F238E27FC236}">
                <a16:creationId xmlns:a16="http://schemas.microsoft.com/office/drawing/2014/main" id="{7A2A48AB-186F-40E8-AC92-64E2AE874FD4}"/>
              </a:ext>
            </a:extLst>
          </p:cNvPr>
          <p:cNvSpPr txBox="1"/>
          <p:nvPr/>
        </p:nvSpPr>
        <p:spPr>
          <a:xfrm>
            <a:off x="4561840" y="2164080"/>
            <a:ext cx="7074885" cy="2031325"/>
          </a:xfrm>
          <a:prstGeom prst="rect">
            <a:avLst/>
          </a:prstGeom>
          <a:noFill/>
        </p:spPr>
        <p:txBody>
          <a:bodyPr wrap="none" rtlCol="0">
            <a:spAutoFit/>
          </a:bodyPr>
          <a:lstStyle/>
          <a:p>
            <a:pPr marL="285750" indent="-285750">
              <a:buFont typeface="Arial" panose="020B0604020202020204" pitchFamily="34" charset="0"/>
              <a:buChar char="•"/>
            </a:pPr>
            <a:r>
              <a:rPr lang="en-US" dirty="0"/>
              <a:t>This is the Login screen for the application, the user can specify </a:t>
            </a:r>
          </a:p>
          <a:p>
            <a:r>
              <a:rPr lang="en-US" dirty="0"/>
              <a:t>      the category he is, </a:t>
            </a:r>
            <a:r>
              <a:rPr lang="en-US" dirty="0" err="1"/>
              <a:t>i.e</a:t>
            </a:r>
            <a:r>
              <a:rPr lang="en-US" dirty="0"/>
              <a:t> whether he is a doctor or patient or pharmacist.</a:t>
            </a:r>
          </a:p>
          <a:p>
            <a:pPr marL="285750" indent="-285750">
              <a:buFont typeface="Arial" panose="020B0604020202020204" pitchFamily="34" charset="0"/>
              <a:buChar char="•"/>
            </a:pPr>
            <a:r>
              <a:rPr lang="en-US" dirty="0"/>
              <a:t>Based on the category specified , the particular screen will be loaded </a:t>
            </a:r>
          </a:p>
          <a:p>
            <a:r>
              <a:rPr lang="en-US" dirty="0"/>
              <a:t>      for that user.</a:t>
            </a:r>
          </a:p>
          <a:p>
            <a:pPr marL="285750" indent="-285750">
              <a:buFont typeface="Arial" panose="020B0604020202020204" pitchFamily="34" charset="0"/>
              <a:buChar char="•"/>
            </a:pPr>
            <a:r>
              <a:rPr lang="en-US" dirty="0"/>
              <a:t>Firebase authentication will be used for logging in into the application.</a:t>
            </a:r>
          </a:p>
          <a:p>
            <a:pPr marL="285750" indent="-285750">
              <a:buFont typeface="Arial" panose="020B0604020202020204" pitchFamily="34" charset="0"/>
              <a:buChar char="•"/>
            </a:pPr>
            <a:r>
              <a:rPr lang="en-US" dirty="0"/>
              <a:t>Facebook login will also be implemented.</a:t>
            </a:r>
          </a:p>
          <a:p>
            <a:endParaRPr lang="en-US" dirty="0"/>
          </a:p>
        </p:txBody>
      </p:sp>
    </p:spTree>
    <p:extLst>
      <p:ext uri="{BB962C8B-B14F-4D97-AF65-F5344CB8AC3E}">
        <p14:creationId xmlns:p14="http://schemas.microsoft.com/office/powerpoint/2010/main" val="169054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AFB1-7C22-46FF-BC26-0BACF012E202}"/>
              </a:ext>
            </a:extLst>
          </p:cNvPr>
          <p:cNvSpPr txBox="1"/>
          <p:nvPr/>
        </p:nvSpPr>
        <p:spPr>
          <a:xfrm>
            <a:off x="4391025" y="542925"/>
            <a:ext cx="3733138" cy="646331"/>
          </a:xfrm>
          <a:prstGeom prst="rect">
            <a:avLst/>
          </a:prstGeom>
          <a:noFill/>
        </p:spPr>
        <p:txBody>
          <a:bodyPr wrap="none" rtlCol="0">
            <a:spAutoFit/>
          </a:bodyPr>
          <a:lstStyle/>
          <a:p>
            <a:r>
              <a:rPr lang="en-US" sz="3600" dirty="0"/>
              <a:t>Add Patient Screen</a:t>
            </a:r>
          </a:p>
        </p:txBody>
      </p:sp>
      <p:pic>
        <p:nvPicPr>
          <p:cNvPr id="5" name="Picture 4" descr="/Users/abodinen/Desktop/Screen Shot 2018-03-22 at 8.09.23 PM.png">
            <a:extLst>
              <a:ext uri="{FF2B5EF4-FFF2-40B4-BE49-F238E27FC236}">
                <a16:creationId xmlns:a16="http://schemas.microsoft.com/office/drawing/2014/main" id="{7DE453EA-C5E3-4D64-AED2-6DEFF27876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4250" y="1189256"/>
            <a:ext cx="2703830" cy="4708525"/>
          </a:xfrm>
          <a:prstGeom prst="rect">
            <a:avLst/>
          </a:prstGeom>
          <a:noFill/>
          <a:ln>
            <a:noFill/>
          </a:ln>
        </p:spPr>
      </p:pic>
      <p:sp>
        <p:nvSpPr>
          <p:cNvPr id="6" name="TextBox 5">
            <a:extLst>
              <a:ext uri="{FF2B5EF4-FFF2-40B4-BE49-F238E27FC236}">
                <a16:creationId xmlns:a16="http://schemas.microsoft.com/office/drawing/2014/main" id="{123AE90F-2FF0-4952-80B2-363C4557A83F}"/>
              </a:ext>
            </a:extLst>
          </p:cNvPr>
          <p:cNvSpPr txBox="1"/>
          <p:nvPr/>
        </p:nvSpPr>
        <p:spPr>
          <a:xfrm>
            <a:off x="4815840" y="2032000"/>
            <a:ext cx="6849119" cy="2585323"/>
          </a:xfrm>
          <a:prstGeom prst="rect">
            <a:avLst/>
          </a:prstGeom>
          <a:noFill/>
        </p:spPr>
        <p:txBody>
          <a:bodyPr wrap="none" rtlCol="0">
            <a:spAutoFit/>
          </a:bodyPr>
          <a:lstStyle/>
          <a:p>
            <a:r>
              <a:rPr lang="en-US" dirty="0"/>
              <a:t>This screen is available for the doctor.</a:t>
            </a:r>
          </a:p>
          <a:p>
            <a:pPr marL="285750" indent="-285750">
              <a:buFont typeface="Arial" panose="020B0604020202020204" pitchFamily="34" charset="0"/>
              <a:buChar char="•"/>
            </a:pPr>
            <a:r>
              <a:rPr lang="en-US" dirty="0"/>
              <a:t>This view will developed using </a:t>
            </a:r>
            <a:r>
              <a:rPr lang="en-US" dirty="0" err="1"/>
              <a:t>TableViewController</a:t>
            </a:r>
            <a:endParaRPr lang="en-US" dirty="0"/>
          </a:p>
          <a:p>
            <a:pPr marL="285750" indent="-285750">
              <a:buFont typeface="Arial" panose="020B0604020202020204" pitchFamily="34" charset="0"/>
              <a:buChar char="•"/>
            </a:pPr>
            <a:r>
              <a:rPr lang="en-US" dirty="0"/>
              <a:t>This view contains all the list of patients</a:t>
            </a:r>
          </a:p>
          <a:p>
            <a:pPr marL="285750" indent="-285750">
              <a:buFont typeface="Arial" panose="020B0604020202020204" pitchFamily="34" charset="0"/>
              <a:buChar char="•"/>
            </a:pPr>
            <a:r>
              <a:rPr lang="en-US" dirty="0"/>
              <a:t>Model: The fields that each cell here will contain are the name,</a:t>
            </a:r>
          </a:p>
          <a:p>
            <a:r>
              <a:rPr lang="en-US" dirty="0"/>
              <a:t>      and the disease the patient suffering from.</a:t>
            </a:r>
          </a:p>
          <a:p>
            <a:pPr marL="285750" indent="-285750">
              <a:buFont typeface="Arial" panose="020B0604020202020204" pitchFamily="34" charset="0"/>
              <a:buChar char="•"/>
            </a:pPr>
            <a:r>
              <a:rPr lang="en-US" dirty="0"/>
              <a:t>On clicking on patient, the detail screen of the patient is displayed.</a:t>
            </a:r>
          </a:p>
          <a:p>
            <a:pPr marL="285750" indent="-285750">
              <a:buFont typeface="Arial" panose="020B0604020202020204" pitchFamily="34" charset="0"/>
              <a:buChar char="•"/>
            </a:pPr>
            <a:r>
              <a:rPr lang="en-US" dirty="0"/>
              <a:t>Here the doctor can also add new patients into his list of patients by</a:t>
            </a:r>
          </a:p>
          <a:p>
            <a:r>
              <a:rPr lang="en-US" dirty="0"/>
              <a:t>      tapping on add patient button</a:t>
            </a:r>
          </a:p>
          <a:p>
            <a:endParaRPr lang="en-US" dirty="0"/>
          </a:p>
        </p:txBody>
      </p:sp>
    </p:spTree>
    <p:extLst>
      <p:ext uri="{BB962C8B-B14F-4D97-AF65-F5344CB8AC3E}">
        <p14:creationId xmlns:p14="http://schemas.microsoft.com/office/powerpoint/2010/main" val="111665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AFB1-7C22-46FF-BC26-0BACF012E202}"/>
              </a:ext>
            </a:extLst>
          </p:cNvPr>
          <p:cNvSpPr txBox="1"/>
          <p:nvPr/>
        </p:nvSpPr>
        <p:spPr>
          <a:xfrm>
            <a:off x="4391025" y="542925"/>
            <a:ext cx="4177041" cy="646331"/>
          </a:xfrm>
          <a:prstGeom prst="rect">
            <a:avLst/>
          </a:prstGeom>
          <a:noFill/>
        </p:spPr>
        <p:txBody>
          <a:bodyPr wrap="none" rtlCol="0">
            <a:spAutoFit/>
          </a:bodyPr>
          <a:lstStyle/>
          <a:p>
            <a:r>
              <a:rPr lang="en-US" sz="3600" dirty="0"/>
              <a:t> Patient Detail Screen</a:t>
            </a:r>
          </a:p>
        </p:txBody>
      </p:sp>
      <p:sp>
        <p:nvSpPr>
          <p:cNvPr id="6" name="TextBox 5">
            <a:extLst>
              <a:ext uri="{FF2B5EF4-FFF2-40B4-BE49-F238E27FC236}">
                <a16:creationId xmlns:a16="http://schemas.microsoft.com/office/drawing/2014/main" id="{123AE90F-2FF0-4952-80B2-363C4557A83F}"/>
              </a:ext>
            </a:extLst>
          </p:cNvPr>
          <p:cNvSpPr txBox="1"/>
          <p:nvPr/>
        </p:nvSpPr>
        <p:spPr>
          <a:xfrm>
            <a:off x="4815840" y="2032000"/>
            <a:ext cx="6835526" cy="3139321"/>
          </a:xfrm>
          <a:prstGeom prst="rect">
            <a:avLst/>
          </a:prstGeom>
          <a:noFill/>
        </p:spPr>
        <p:txBody>
          <a:bodyPr wrap="none" rtlCol="0">
            <a:spAutoFit/>
          </a:bodyPr>
          <a:lstStyle/>
          <a:p>
            <a:r>
              <a:rPr lang="en-US" dirty="0"/>
              <a:t>This screen is available for the doctor.</a:t>
            </a:r>
          </a:p>
          <a:p>
            <a:pPr marL="285750" indent="-285750">
              <a:buFont typeface="Arial" panose="020B0604020202020204" pitchFamily="34" charset="0"/>
              <a:buChar char="•"/>
            </a:pPr>
            <a:r>
              <a:rPr lang="en-US" dirty="0"/>
              <a:t>This view contains the details of the patient</a:t>
            </a:r>
          </a:p>
          <a:p>
            <a:pPr marL="285750" indent="-285750">
              <a:buFont typeface="Arial" panose="020B0604020202020204" pitchFamily="34" charset="0"/>
              <a:buChar char="•"/>
            </a:pPr>
            <a:r>
              <a:rPr lang="en-US" dirty="0"/>
              <a:t>Model: The Model for this screen contains all the patient details like</a:t>
            </a:r>
          </a:p>
          <a:p>
            <a:r>
              <a:rPr lang="en-US" dirty="0"/>
              <a:t>      name, age, sex, disease, list of prescriptions given.</a:t>
            </a:r>
          </a:p>
          <a:p>
            <a:pPr marL="285750" indent="-285750">
              <a:buFont typeface="Arial" panose="020B0604020202020204" pitchFamily="34" charset="0"/>
              <a:buChar char="•"/>
            </a:pPr>
            <a:r>
              <a:rPr lang="en-US" dirty="0"/>
              <a:t>In this view the doctor can edit the patient details or add </a:t>
            </a:r>
          </a:p>
          <a:p>
            <a:r>
              <a:rPr lang="en-US" dirty="0"/>
              <a:t>      prescriptions to patient.</a:t>
            </a:r>
          </a:p>
          <a:p>
            <a:pPr marL="285750" indent="-285750">
              <a:buFont typeface="Arial" panose="020B0604020202020204" pitchFamily="34" charset="0"/>
              <a:buChar char="•"/>
            </a:pPr>
            <a:r>
              <a:rPr lang="en-US" dirty="0"/>
              <a:t>In this view On clicking on the prescription, the doctor can set time </a:t>
            </a:r>
          </a:p>
          <a:p>
            <a:r>
              <a:rPr lang="en-US" dirty="0"/>
              <a:t>      when to take the medicine for the patient.</a:t>
            </a:r>
          </a:p>
          <a:p>
            <a:pPr marL="285750" indent="-285750">
              <a:buFont typeface="Arial" panose="020B0604020202020204" pitchFamily="34" charset="0"/>
              <a:buChar char="•"/>
            </a:pPr>
            <a:r>
              <a:rPr lang="en-US" dirty="0"/>
              <a:t>Future scope for this screen will have a profile picture that will be </a:t>
            </a:r>
          </a:p>
          <a:p>
            <a:r>
              <a:rPr lang="en-US" dirty="0"/>
              <a:t>      uploaded using camera or gallery.</a:t>
            </a:r>
          </a:p>
          <a:p>
            <a:endParaRPr lang="en-US" dirty="0"/>
          </a:p>
        </p:txBody>
      </p:sp>
      <p:pic>
        <p:nvPicPr>
          <p:cNvPr id="7" name="Picture 6" descr="/Users/abodinen/Desktop/Screen Shot 2018-03-22 at 8.18.30 PM.png">
            <a:extLst>
              <a:ext uri="{FF2B5EF4-FFF2-40B4-BE49-F238E27FC236}">
                <a16:creationId xmlns:a16="http://schemas.microsoft.com/office/drawing/2014/main" id="{FBC8D387-8B0E-4791-9832-CE868E14F1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1521" y="1386641"/>
            <a:ext cx="2734319" cy="4485640"/>
          </a:xfrm>
          <a:prstGeom prst="rect">
            <a:avLst/>
          </a:prstGeom>
          <a:noFill/>
          <a:ln>
            <a:noFill/>
          </a:ln>
        </p:spPr>
      </p:pic>
    </p:spTree>
    <p:extLst>
      <p:ext uri="{BB962C8B-B14F-4D97-AF65-F5344CB8AC3E}">
        <p14:creationId xmlns:p14="http://schemas.microsoft.com/office/powerpoint/2010/main" val="302500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AFB1-7C22-46FF-BC26-0BACF012E202}"/>
              </a:ext>
            </a:extLst>
          </p:cNvPr>
          <p:cNvSpPr txBox="1"/>
          <p:nvPr/>
        </p:nvSpPr>
        <p:spPr>
          <a:xfrm>
            <a:off x="4391025" y="542925"/>
            <a:ext cx="4549002" cy="646331"/>
          </a:xfrm>
          <a:prstGeom prst="rect">
            <a:avLst/>
          </a:prstGeom>
          <a:noFill/>
        </p:spPr>
        <p:txBody>
          <a:bodyPr wrap="none" rtlCol="0">
            <a:spAutoFit/>
          </a:bodyPr>
          <a:lstStyle/>
          <a:p>
            <a:r>
              <a:rPr lang="en-US" sz="3600" dirty="0"/>
              <a:t>Time set for Pill Screen</a:t>
            </a:r>
          </a:p>
        </p:txBody>
      </p:sp>
      <p:sp>
        <p:nvSpPr>
          <p:cNvPr id="6" name="TextBox 5">
            <a:extLst>
              <a:ext uri="{FF2B5EF4-FFF2-40B4-BE49-F238E27FC236}">
                <a16:creationId xmlns:a16="http://schemas.microsoft.com/office/drawing/2014/main" id="{123AE90F-2FF0-4952-80B2-363C4557A83F}"/>
              </a:ext>
            </a:extLst>
          </p:cNvPr>
          <p:cNvSpPr txBox="1"/>
          <p:nvPr/>
        </p:nvSpPr>
        <p:spPr>
          <a:xfrm>
            <a:off x="4815840" y="2032000"/>
            <a:ext cx="6964535" cy="923330"/>
          </a:xfrm>
          <a:prstGeom prst="rect">
            <a:avLst/>
          </a:prstGeom>
          <a:noFill/>
        </p:spPr>
        <p:txBody>
          <a:bodyPr wrap="none" rtlCol="0">
            <a:spAutoFit/>
          </a:bodyPr>
          <a:lstStyle/>
          <a:p>
            <a:r>
              <a:rPr lang="en-US" dirty="0"/>
              <a:t>This screen is available for the doctor.</a:t>
            </a:r>
          </a:p>
          <a:p>
            <a:pPr marL="285750" indent="-285750">
              <a:buFont typeface="Arial" panose="020B0604020202020204" pitchFamily="34" charset="0"/>
              <a:buChar char="•"/>
            </a:pPr>
            <a:r>
              <a:rPr lang="en-US" dirty="0"/>
              <a:t>This view will have a timer to set for particular prescription.</a:t>
            </a:r>
          </a:p>
          <a:p>
            <a:pPr marL="285750" indent="-285750">
              <a:buFont typeface="Arial" panose="020B0604020202020204" pitchFamily="34" charset="0"/>
              <a:buChar char="•"/>
            </a:pPr>
            <a:r>
              <a:rPr lang="en-US" dirty="0"/>
              <a:t>At this time , the patient will be notified that he have to take that pill.</a:t>
            </a:r>
          </a:p>
        </p:txBody>
      </p:sp>
      <p:pic>
        <p:nvPicPr>
          <p:cNvPr id="7" name="Picture 6" descr="/Users/abodinen/Desktop/Screen Shot 2018-03-22 at 8.33.34 PM.png">
            <a:extLst>
              <a:ext uri="{FF2B5EF4-FFF2-40B4-BE49-F238E27FC236}">
                <a16:creationId xmlns:a16="http://schemas.microsoft.com/office/drawing/2014/main" id="{4E142BB2-E038-44EF-8CF6-3C13FB1774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2460" y="1257439"/>
            <a:ext cx="2974340" cy="4759960"/>
          </a:xfrm>
          <a:prstGeom prst="rect">
            <a:avLst/>
          </a:prstGeom>
          <a:noFill/>
          <a:ln>
            <a:noFill/>
          </a:ln>
        </p:spPr>
      </p:pic>
    </p:spTree>
    <p:extLst>
      <p:ext uri="{BB962C8B-B14F-4D97-AF65-F5344CB8AC3E}">
        <p14:creationId xmlns:p14="http://schemas.microsoft.com/office/powerpoint/2010/main" val="3198097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1050</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Calibri</vt:lpstr>
      <vt:lpstr>Calibri Light</vt:lpstr>
      <vt:lpstr>Office Theme</vt:lpstr>
      <vt:lpstr>Be Well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adarshvenkatesh169@gmail.com</dc:creator>
  <cp:lastModifiedBy>adarshvenkatesh169@gmail.com</cp:lastModifiedBy>
  <cp:revision>13</cp:revision>
  <dcterms:created xsi:type="dcterms:W3CDTF">2018-03-26T21:19:05Z</dcterms:created>
  <dcterms:modified xsi:type="dcterms:W3CDTF">2018-03-27T00:24:09Z</dcterms:modified>
</cp:coreProperties>
</file>