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319" r:id="rId8"/>
    <p:sldId id="279" r:id="rId9"/>
    <p:sldId id="296" r:id="rId10"/>
    <p:sldId id="320" r:id="rId11"/>
    <p:sldId id="321" r:id="rId12"/>
    <p:sldId id="297" r:id="rId13"/>
    <p:sldId id="298" r:id="rId14"/>
    <p:sldId id="299" r:id="rId15"/>
    <p:sldId id="300" r:id="rId16"/>
    <p:sldId id="264" r:id="rId17"/>
    <p:sldId id="301" r:id="rId18"/>
    <p:sldId id="265" r:id="rId19"/>
    <p:sldId id="266" r:id="rId20"/>
    <p:sldId id="268" r:id="rId21"/>
    <p:sldId id="267" r:id="rId22"/>
    <p:sldId id="323" r:id="rId23"/>
    <p:sldId id="324" r:id="rId24"/>
    <p:sldId id="328" r:id="rId25"/>
    <p:sldId id="325" r:id="rId26"/>
    <p:sldId id="326" r:id="rId27"/>
    <p:sldId id="327" r:id="rId28"/>
    <p:sldId id="329" r:id="rId29"/>
    <p:sldId id="330" r:id="rId30"/>
    <p:sldId id="331" r:id="rId31"/>
    <p:sldId id="332" r:id="rId32"/>
    <p:sldId id="269" r:id="rId33"/>
    <p:sldId id="270" r:id="rId34"/>
    <p:sldId id="304" r:id="rId35"/>
    <p:sldId id="307" r:id="rId36"/>
    <p:sldId id="311" r:id="rId37"/>
    <p:sldId id="322" r:id="rId38"/>
    <p:sldId id="282" r:id="rId39"/>
    <p:sldId id="281" r:id="rId40"/>
    <p:sldId id="312" r:id="rId41"/>
    <p:sldId id="285" r:id="rId42"/>
    <p:sldId id="333" r:id="rId43"/>
    <p:sldId id="334" r:id="rId44"/>
    <p:sldId id="335" r:id="rId45"/>
    <p:sldId id="336" r:id="rId46"/>
    <p:sldId id="337" r:id="rId47"/>
    <p:sldId id="272" r:id="rId48"/>
    <p:sldId id="294" r:id="rId49"/>
    <p:sldId id="271" r:id="rId50"/>
    <p:sldId id="315" r:id="rId51"/>
    <p:sldId id="314" r:id="rId52"/>
    <p:sldId id="316" r:id="rId53"/>
    <p:sldId id="317" r:id="rId54"/>
    <p:sldId id="318" r:id="rId55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2" autoAdjust="0"/>
    <p:restoredTop sz="94625"/>
  </p:normalViewPr>
  <p:slideViewPr>
    <p:cSldViewPr>
      <p:cViewPr varScale="1">
        <p:scale>
          <a:sx n="95" d="100"/>
          <a:sy n="95" d="100"/>
        </p:scale>
        <p:origin x="15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6C263-635D-E845-89FE-DFC3009C9487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AF4C-36FD-DE42-A6D6-2ED4D4A9E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0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3/24/19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61B69-B60C-4C28-9B4D-2FDE71D22B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1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FC28-F33D-1B43-BAB3-7B89A0F32007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4998-170E-1141-B7A5-3E7084A3F78D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9A55-F75C-244A-B57F-11EA742C6C38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7C335-74E8-614A-BC36-043BC42BF17C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924-BE91-0C4C-8923-B509346B76E4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73-5984-5641-8FB9-6FB011643467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5CFD-2DEF-1B4A-A8FD-D9562B631AD7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150B-A869-8B4D-A76D-9703773F1D64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6F33-7330-254B-9034-97F6E9778D41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9215-2CEC-604A-96B4-C42F2A7AC2D9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4875-A437-D745-A188-6D58C38A8CA3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814D-D008-9B41-A501-B1AED348AC2B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2E382D-18E8-734F-BF46-E669D302F08F}" type="datetime1">
              <a:rPr lang="en-US" smtClean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800" dirty="0"/>
              <a:t>CSP554</a:t>
            </a:r>
            <a:br>
              <a:rPr lang="en-US" sz="4800" dirty="0"/>
            </a:br>
            <a:r>
              <a:rPr lang="en-US" sz="4800" dirty="0"/>
              <a:t>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12</a:t>
            </a:r>
          </a:p>
          <a:p>
            <a:r>
              <a:rPr lang="en-US" dirty="0" err="1"/>
              <a:t>NoSQL</a:t>
            </a:r>
            <a:r>
              <a:rPr lang="en-US" dirty="0"/>
              <a:t> Key/Value + Wide Column Store</a:t>
            </a:r>
          </a:p>
          <a:p>
            <a:r>
              <a:rPr lang="en-US" dirty="0"/>
              <a:t>Apache </a:t>
            </a:r>
            <a:r>
              <a:rPr lang="en-US" dirty="0" err="1"/>
              <a:t>HBase</a:t>
            </a:r>
            <a:r>
              <a:rPr lang="en-US" dirty="0"/>
              <a:t> (Hadoop)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HBase</a:t>
            </a:r>
            <a:r>
              <a:rPr lang="en-US" dirty="0"/>
              <a:t> vs. RDBMS</a:t>
            </a:r>
            <a:br>
              <a:rPr lang="en-US" dirty="0"/>
            </a:br>
            <a:r>
              <a:rPr lang="en-US" dirty="0"/>
              <a:t>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92466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5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HBase</a:t>
            </a:r>
            <a:r>
              <a:rPr lang="en-US" dirty="0"/>
              <a:t> vs. RDBMS</a:t>
            </a:r>
            <a:br>
              <a:rPr lang="en-US" dirty="0"/>
            </a:br>
            <a:r>
              <a:rPr lang="en-US" dirty="0"/>
              <a:t>Details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7" y="2477975"/>
            <a:ext cx="8496913" cy="30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59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 Categories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7" t="11971" r="43009" b="33983"/>
          <a:stretch/>
        </p:blipFill>
        <p:spPr bwMode="auto">
          <a:xfrm>
            <a:off x="533400" y="1676400"/>
            <a:ext cx="7719848" cy="41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72400" y="3886200"/>
            <a:ext cx="10668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733550"/>
            <a:ext cx="89820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40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Exchange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52588"/>
            <a:ext cx="70389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39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Serving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528763"/>
            <a:ext cx="72294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74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store data in tables</a:t>
            </a:r>
          </a:p>
          <a:p>
            <a:r>
              <a:rPr lang="en-US" dirty="0"/>
              <a:t>Tables are made of rows and columns</a:t>
            </a:r>
          </a:p>
          <a:p>
            <a:r>
              <a:rPr lang="en-US" dirty="0"/>
              <a:t>Table cells—the intersection of row and column coordinates—are versioned</a:t>
            </a:r>
          </a:p>
          <a:p>
            <a:r>
              <a:rPr lang="en-US" dirty="0"/>
              <a:t>By default, their version is a timestamp auto-assigned by </a:t>
            </a:r>
            <a:r>
              <a:rPr lang="en-US" dirty="0" err="1"/>
              <a:t>HBase</a:t>
            </a:r>
            <a:r>
              <a:rPr lang="en-US" dirty="0"/>
              <a:t> at the time of cell insertion</a:t>
            </a:r>
          </a:p>
          <a:p>
            <a:r>
              <a:rPr lang="en-US" dirty="0"/>
              <a:t>A cell’s content is an </a:t>
            </a:r>
            <a:r>
              <a:rPr lang="en-US" dirty="0" err="1"/>
              <a:t>uninterpreted</a:t>
            </a:r>
            <a:r>
              <a:rPr lang="en-US" dirty="0"/>
              <a:t> array of bytes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0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Data Model Components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92343"/>
            <a:ext cx="8763000" cy="39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42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Data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7771"/>
            <a:ext cx="7239000" cy="442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66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row keys are also byte arrays</a:t>
            </a:r>
          </a:p>
          <a:p>
            <a:pPr lvl="1"/>
            <a:r>
              <a:rPr lang="en-US" dirty="0"/>
              <a:t>So theoretically anything can serve as a row key, from strings to binary representations of long or even serialized data structures </a:t>
            </a:r>
          </a:p>
          <a:p>
            <a:r>
              <a:rPr lang="en-US" dirty="0"/>
              <a:t>Table rows are sorted by row key, aka the table’s primary key. The sort is byte-ordered</a:t>
            </a:r>
          </a:p>
          <a:p>
            <a:r>
              <a:rPr lang="en-US" dirty="0"/>
              <a:t>All table accesses are via the primary key, there are no secondary indexes</a:t>
            </a:r>
          </a:p>
          <a:p>
            <a:r>
              <a:rPr lang="en-US" dirty="0"/>
              <a:t>Row columns are grouped into </a:t>
            </a:r>
            <a:r>
              <a:rPr lang="en-US" i="1" dirty="0"/>
              <a:t>column families</a:t>
            </a:r>
          </a:p>
          <a:p>
            <a:r>
              <a:rPr lang="en-US" dirty="0"/>
              <a:t>All column family members have a common prefix…</a:t>
            </a:r>
          </a:p>
          <a:p>
            <a:r>
              <a:rPr lang="en-US" dirty="0"/>
              <a:t>Columns </a:t>
            </a:r>
            <a:r>
              <a:rPr lang="en-US" dirty="0" err="1"/>
              <a:t>info:format</a:t>
            </a:r>
            <a:r>
              <a:rPr lang="en-US" dirty="0"/>
              <a:t> and </a:t>
            </a:r>
            <a:r>
              <a:rPr lang="en-US" dirty="0" err="1"/>
              <a:t>info:geo</a:t>
            </a:r>
            <a:r>
              <a:rPr lang="en-US" dirty="0"/>
              <a:t> are both members of the info column family…</a:t>
            </a:r>
          </a:p>
          <a:p>
            <a:r>
              <a:rPr lang="en-US" dirty="0"/>
              <a:t>While </a:t>
            </a:r>
            <a:r>
              <a:rPr lang="en-US" dirty="0" err="1"/>
              <a:t>contents:image</a:t>
            </a:r>
            <a:r>
              <a:rPr lang="en-US" dirty="0"/>
              <a:t> belongs to the contents family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Apache Hadoop has gained popularity for storing, managing and processing high volume and high velocity data</a:t>
            </a:r>
          </a:p>
          <a:p>
            <a:r>
              <a:rPr lang="en-US" dirty="0"/>
              <a:t>However, the Hadoop filesystem (HDFS) cannot handle random writes and reads and cannot change a file without rewriting it</a:t>
            </a:r>
          </a:p>
          <a:p>
            <a:r>
              <a:rPr lang="en-US" dirty="0" err="1"/>
              <a:t>HBase</a:t>
            </a:r>
            <a:r>
              <a:rPr lang="en-US" dirty="0"/>
              <a:t> is a NoSQL, column oriented database built on top of Hadoop to overcome the drawbacks of HDFS as it allows fast random writes and reads in an optimized way</a:t>
            </a:r>
          </a:p>
          <a:p>
            <a:r>
              <a:rPr lang="en-US" dirty="0"/>
              <a:t>Also, with exponentially growing data, relational databases cannot handle the variety of data to render better performance</a:t>
            </a:r>
          </a:p>
          <a:p>
            <a:r>
              <a:rPr lang="en-US" dirty="0" err="1"/>
              <a:t>HBase</a:t>
            </a:r>
            <a:r>
              <a:rPr lang="en-US" dirty="0"/>
              <a:t> provides scalability and partitioning for efficient storage and retrieval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26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table’s column families must be specified up front as part of the table schema definition</a:t>
            </a:r>
          </a:p>
          <a:p>
            <a:pPr fontAlgn="base"/>
            <a:r>
              <a:rPr lang="en-US" dirty="0"/>
              <a:t>But new column family members (new columns) can be added on demand</a:t>
            </a:r>
          </a:p>
          <a:p>
            <a:pPr fontAlgn="base"/>
            <a:r>
              <a:rPr lang="en-US" dirty="0"/>
              <a:t>For example, a new column </a:t>
            </a:r>
            <a:r>
              <a:rPr lang="en-US" dirty="0" err="1"/>
              <a:t>info:camera</a:t>
            </a:r>
            <a:r>
              <a:rPr lang="en-US" dirty="0"/>
              <a:t> can be offered by a client as part of an update, and its value persisted</a:t>
            </a:r>
          </a:p>
          <a:p>
            <a:pPr lvl="1" fontAlgn="base"/>
            <a:r>
              <a:rPr lang="en-US" dirty="0"/>
              <a:t>As long as the column family info already exists on the table</a:t>
            </a:r>
          </a:p>
          <a:p>
            <a:pPr fontAlgn="base"/>
            <a:r>
              <a:rPr lang="en-US" dirty="0"/>
              <a:t>All column family members are stored together on the filesystem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tables are like those in an RDBMS except…</a:t>
            </a:r>
          </a:p>
          <a:p>
            <a:r>
              <a:rPr lang="en-US" dirty="0"/>
              <a:t>Cells are versioned</a:t>
            </a:r>
          </a:p>
          <a:p>
            <a:r>
              <a:rPr lang="en-US" dirty="0"/>
              <a:t>Rows are sorted</a:t>
            </a:r>
          </a:p>
          <a:p>
            <a:r>
              <a:rPr lang="en-US" dirty="0"/>
              <a:t>Columns can be added on the fly by the client as long as the column family they belong to preexists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hbase</a:t>
            </a:r>
            <a:r>
              <a:rPr lang="en-US" dirty="0"/>
              <a:t> shell</a:t>
            </a:r>
          </a:p>
          <a:p>
            <a:pPr marL="0" indent="0">
              <a:buNone/>
            </a:pPr>
            <a:r>
              <a:rPr lang="mr-IN" dirty="0"/>
              <a:t>hbase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you have started </a:t>
            </a:r>
            <a:r>
              <a:rPr lang="en-US" dirty="0" err="1"/>
              <a:t>HBase</a:t>
            </a:r>
            <a:r>
              <a:rPr lang="en-US" dirty="0"/>
              <a:t>, you can access the database interactively by using the </a:t>
            </a:r>
            <a:r>
              <a:rPr lang="en-US" dirty="0" err="1"/>
              <a:t>HBase</a:t>
            </a:r>
            <a:r>
              <a:rPr lang="en-US" dirty="0"/>
              <a:t> Shell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7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HBase</a:t>
            </a:r>
            <a:r>
              <a:rPr lang="en-US" dirty="0"/>
              <a:t>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identifying tables and columns need to be quoted</a:t>
            </a:r>
          </a:p>
          <a:p>
            <a:r>
              <a:rPr lang="en-US" dirty="0"/>
              <a:t>There is no need to quote constants</a:t>
            </a:r>
          </a:p>
          <a:p>
            <a:r>
              <a:rPr lang="en-US" dirty="0"/>
              <a:t>Command parameters are separated using commas</a:t>
            </a:r>
          </a:p>
          <a:p>
            <a:r>
              <a:rPr lang="en-US" dirty="0"/>
              <a:t>To run a command after typing it in the shell hit enter key</a:t>
            </a:r>
          </a:p>
          <a:p>
            <a:r>
              <a:rPr lang="en-US" dirty="0"/>
              <a:t>Double quoting is required when you need to use binary keys or values in the shell</a:t>
            </a:r>
          </a:p>
          <a:p>
            <a:r>
              <a:rPr lang="en-US" dirty="0"/>
              <a:t>To separate keys and values you use the =&gt; character</a:t>
            </a:r>
          </a:p>
          <a:p>
            <a:r>
              <a:rPr lang="en-US" dirty="0"/>
              <a:t>To specify a key you use predefined constants like NAME, VERSIONS and COMPRESSIONS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27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HBase</a:t>
            </a:r>
            <a:r>
              <a:rPr lang="en-US" dirty="0"/>
              <a:t>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and see all commands, use the help  command</a:t>
            </a:r>
          </a:p>
          <a:p>
            <a:r>
              <a:rPr lang="en-US" dirty="0"/>
              <a:t>To get help on a specific command, use help "command”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hbase</a:t>
            </a:r>
            <a:r>
              <a:rPr lang="en-US" dirty="0"/>
              <a:t>&gt; help "create"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2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its simplest form the create command is used to create a table by specifying the table name and column family</a:t>
            </a:r>
          </a:p>
          <a:p>
            <a:r>
              <a:rPr lang="en-US" dirty="0"/>
              <a:t>To reduce disk space used for storing data it is advisable to use short column family names. </a:t>
            </a:r>
          </a:p>
          <a:p>
            <a:r>
              <a:rPr lang="en-US" dirty="0"/>
              <a:t>This is because storage of each value happens in a fully qualified manner</a:t>
            </a:r>
          </a:p>
          <a:p>
            <a:r>
              <a:rPr lang="en-US" dirty="0"/>
              <a:t>Frequent change of column names and use of many column families is not good practice</a:t>
            </a:r>
          </a:p>
          <a:p>
            <a:r>
              <a:rPr lang="en-US" dirty="0"/>
              <a:t>A compromise design is to have a few column families then you can have many columns in each family. </a:t>
            </a:r>
          </a:p>
          <a:p>
            <a:r>
              <a:rPr lang="en-US" dirty="0"/>
              <a:t>The format of naming columns is to specify the column family then the column name (</a:t>
            </a:r>
            <a:r>
              <a:rPr lang="en-US" dirty="0" err="1"/>
              <a:t>family:qualifier</a:t>
            </a:r>
            <a:r>
              <a:rPr lang="en-US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command that creates a table with two column families is shown below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CREATE ‘courses’ ‘</a:t>
            </a:r>
            <a:r>
              <a:rPr lang="en-US" dirty="0" err="1"/>
              <a:t>hadoop</a:t>
            </a:r>
            <a:r>
              <a:rPr lang="en-US" dirty="0"/>
              <a:t>’ ‘programming’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add columns in each column family the command is enhanced as shown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‘courses’ ‘</a:t>
            </a:r>
            <a:r>
              <a:rPr lang="en-US" dirty="0" err="1"/>
              <a:t>hadoop:spark</a:t>
            </a:r>
            <a:r>
              <a:rPr lang="en-US" dirty="0"/>
              <a:t>’, ‘</a:t>
            </a:r>
            <a:r>
              <a:rPr lang="en-US" dirty="0" err="1"/>
              <a:t>programming:java</a:t>
            </a:r>
            <a:r>
              <a:rPr lang="en-US" dirty="0"/>
              <a:t>’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07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allows you to have multiple versions of a row</a:t>
            </a:r>
          </a:p>
          <a:p>
            <a:r>
              <a:rPr lang="en-US" dirty="0"/>
              <a:t>This arises because data changes are not applied in place, instead a change results in a new version</a:t>
            </a:r>
          </a:p>
          <a:p>
            <a:r>
              <a:rPr lang="en-US" dirty="0"/>
              <a:t>To control how this happens you specify the number of versions or time to live (TTL)</a:t>
            </a:r>
          </a:p>
          <a:p>
            <a:r>
              <a:rPr lang="en-US" dirty="0"/>
              <a:t>When any of these settings are exceeded rows are removed when data compaction is done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mr-IN" dirty="0"/>
              <a:t>t</a:t>
            </a:r>
            <a:r>
              <a:rPr lang="en-US" dirty="0"/>
              <a:t>1</a:t>
            </a:r>
            <a:r>
              <a:rPr lang="mr-IN" dirty="0"/>
              <a:t>, ’</a:t>
            </a:r>
            <a:r>
              <a:rPr lang="en-US" dirty="0"/>
              <a:t>f1’</a:t>
            </a:r>
            <a:r>
              <a:rPr lang="mr-IN" dirty="0"/>
              <a:t>, {NAME </a:t>
            </a:r>
            <a:r>
              <a:rPr lang="en-US" dirty="0"/>
              <a:t>=&gt;</a:t>
            </a:r>
            <a:r>
              <a:rPr lang="mr-IN" dirty="0"/>
              <a:t> ’</a:t>
            </a:r>
            <a:r>
              <a:rPr lang="en-US" dirty="0"/>
              <a:t>f2’</a:t>
            </a:r>
            <a:r>
              <a:rPr lang="mr-IN" dirty="0"/>
              <a:t>, VERSIONS </a:t>
            </a:r>
            <a:r>
              <a:rPr lang="en-US" dirty="0"/>
              <a:t>=&gt;</a:t>
            </a:r>
            <a:r>
              <a:rPr lang="mr-IN" dirty="0"/>
              <a:t> </a:t>
            </a:r>
            <a:r>
              <a:rPr lang="en-US" dirty="0"/>
              <a:t>3</a:t>
            </a:r>
            <a:r>
              <a:rPr lang="mr-IN" dirty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4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Data into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using </a:t>
            </a:r>
            <a:r>
              <a:rPr lang="en-US" dirty="0" err="1"/>
              <a:t>HBase</a:t>
            </a:r>
            <a:r>
              <a:rPr lang="en-US" dirty="0"/>
              <a:t>, then you likely have data sets that are TBs in size</a:t>
            </a:r>
          </a:p>
          <a:p>
            <a:r>
              <a:rPr lang="en-US" dirty="0"/>
              <a:t>As a result, you’ll never actually insert data manually</a:t>
            </a:r>
          </a:p>
          <a:p>
            <a:r>
              <a:rPr lang="en-US" dirty="0"/>
              <a:t>However, knowing how to insert data manually could prove useful at times</a:t>
            </a:r>
          </a:p>
          <a:p>
            <a:r>
              <a:rPr lang="en-US" dirty="0"/>
              <a:t>Put a cell ‘value’ at specified table/row/column: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'cars', 'row1', '</a:t>
            </a:r>
            <a:r>
              <a:rPr lang="en-US" dirty="0" err="1"/>
              <a:t>vi:make</a:t>
            </a:r>
            <a:r>
              <a:rPr lang="en-US" dirty="0"/>
              <a:t>', '</a:t>
            </a:r>
            <a:r>
              <a:rPr lang="en-US" dirty="0" err="1"/>
              <a:t>bmw</a:t>
            </a:r>
            <a:r>
              <a:rPr lang="en-US" dirty="0"/>
              <a:t>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80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get command allows you to get one row of data at a time</a:t>
            </a:r>
          </a:p>
          <a:p>
            <a:r>
              <a:rPr lang="en-US" dirty="0"/>
              <a:t>You can optionally limit the number of columns returned</a:t>
            </a:r>
          </a:p>
          <a:p>
            <a:r>
              <a:rPr lang="en-US" dirty="0"/>
              <a:t>We’ll start by getting all columns in row1</a:t>
            </a:r>
          </a:p>
          <a:p>
            <a:pPr marL="0" indent="0">
              <a:buNone/>
            </a:pPr>
            <a:r>
              <a:rPr lang="en-US" dirty="0"/>
              <a:t>	GET 'cars', 'row1’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get one specific column include the COLUMN option.</a:t>
            </a:r>
          </a:p>
          <a:p>
            <a:pPr marL="0" indent="0">
              <a:buNone/>
            </a:pPr>
            <a:r>
              <a:rPr lang="en-US" dirty="0"/>
              <a:t>	GET 'cars', 'row1', {COLUMN =&gt; '</a:t>
            </a:r>
            <a:r>
              <a:rPr lang="en-US" dirty="0" err="1"/>
              <a:t>vi:model</a:t>
            </a:r>
            <a:r>
              <a:rPr lang="en-US" dirty="0"/>
              <a:t>'}</a:t>
            </a:r>
          </a:p>
          <a:p>
            <a:endParaRPr lang="en-US" dirty="0"/>
          </a:p>
          <a:p>
            <a:r>
              <a:rPr lang="en-US" dirty="0"/>
              <a:t>You can also get two or more columns by passing an array of columns.</a:t>
            </a:r>
          </a:p>
          <a:p>
            <a:pPr marL="0" indent="0">
              <a:buNone/>
            </a:pPr>
            <a:r>
              <a:rPr lang="en-US" dirty="0"/>
              <a:t>	GET 'cars', 'row1', {COLUMN =&gt; ['</a:t>
            </a:r>
            <a:r>
              <a:rPr lang="en-US" dirty="0" err="1"/>
              <a:t>vi:model</a:t>
            </a:r>
            <a:r>
              <a:rPr lang="en-US" dirty="0"/>
              <a:t>', '</a:t>
            </a:r>
            <a:r>
              <a:rPr lang="en-US" dirty="0" err="1"/>
              <a:t>vi:year</a:t>
            </a:r>
            <a:r>
              <a:rPr lang="en-US" dirty="0"/>
              <a:t>']}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2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provides real-time read or write access to data in HDFS</a:t>
            </a:r>
          </a:p>
          <a:p>
            <a:r>
              <a:rPr lang="en-US" dirty="0" err="1"/>
              <a:t>HBase</a:t>
            </a:r>
            <a:r>
              <a:rPr lang="en-US" dirty="0"/>
              <a:t> can be referred to as a data store instead of a database…</a:t>
            </a:r>
          </a:p>
          <a:p>
            <a:r>
              <a:rPr lang="en-US" dirty="0"/>
              <a:t>As it misses out on some important features of traditional RDBMs…</a:t>
            </a:r>
          </a:p>
          <a:p>
            <a:r>
              <a:rPr lang="en-US" dirty="0"/>
              <a:t>Like typed columns, triggers, an advanced (SQL) query language and secondary indexes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7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Data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Selectively query the contents of a table</a:t>
            </a:r>
          </a:p>
          <a:p>
            <a:r>
              <a:rPr lang="en-US" dirty="0"/>
              <a:t>Pass table name and optionally a dictionary of scanner specifications</a:t>
            </a:r>
          </a:p>
          <a:p>
            <a:r>
              <a:rPr lang="en-US" dirty="0"/>
              <a:t>Scanner specifications may include one or more of:</a:t>
            </a:r>
          </a:p>
          <a:p>
            <a:pPr lvl="1"/>
            <a:r>
              <a:rPr lang="en-US" dirty="0"/>
              <a:t>TIMERANGE, FILTER, LIMIT, STARTROW, STOPROW, TIMESTAMP, MAXLENGTH, COLUMNS, CACHE</a:t>
            </a:r>
          </a:p>
          <a:p>
            <a:r>
              <a:rPr lang="en-US" dirty="0"/>
              <a:t>If no columns are specified, all columns will be scanned</a:t>
            </a:r>
          </a:p>
          <a:p>
            <a:r>
              <a:rPr lang="en-US" dirty="0"/>
              <a:t>To scan all members of a column family, leave the qualifier empty as in ‘</a:t>
            </a:r>
            <a:r>
              <a:rPr lang="en-US" dirty="0" err="1"/>
              <a:t>col_family</a:t>
            </a:r>
            <a:r>
              <a:rPr lang="en-US" dirty="0"/>
              <a:t>:’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Data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We’ll start with a basic scan that returns all columns in the cars table.</a:t>
            </a:r>
          </a:p>
          <a:p>
            <a:pPr marL="0" indent="0">
              <a:buNone/>
            </a:pPr>
            <a:r>
              <a:rPr lang="en-US" sz="2000" dirty="0"/>
              <a:t>	SCAN 'cars’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next scan we’ll run will limit our results to the make column qualifier.</a:t>
            </a:r>
          </a:p>
          <a:p>
            <a:pPr marL="0" indent="0">
              <a:buNone/>
            </a:pPr>
            <a:r>
              <a:rPr lang="en-US" sz="2000" dirty="0"/>
              <a:t>	SCAN 'cars', {COLUMNS =&gt; ['</a:t>
            </a:r>
            <a:r>
              <a:rPr lang="en-US" sz="2000" dirty="0" err="1"/>
              <a:t>vi:make</a:t>
            </a:r>
            <a:r>
              <a:rPr lang="en-US" sz="2000" dirty="0"/>
              <a:t>']}</a:t>
            </a:r>
          </a:p>
          <a:p>
            <a:endParaRPr lang="en-US" sz="2000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r>
              <a:rPr lang="en-US" sz="2000" dirty="0"/>
              <a:t>If you have a particularly large result set, you can limit the number of rows returned with the LIMIT option</a:t>
            </a:r>
          </a:p>
          <a:p>
            <a:pPr marL="0" indent="0">
              <a:buNone/>
            </a:pPr>
            <a:r>
              <a:rPr lang="en-US" sz="2000" dirty="0"/>
              <a:t>	SCAN 'cars', {COLUMNS =&gt; ['</a:t>
            </a:r>
            <a:r>
              <a:rPr lang="en-US" sz="2000" dirty="0" err="1"/>
              <a:t>vi:make</a:t>
            </a:r>
            <a:r>
              <a:rPr lang="en-US" sz="2000" dirty="0"/>
              <a:t>'], LIMIT =&gt; 4}</a:t>
            </a:r>
            <a:endParaRPr lang="en-US" sz="2000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11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Tables are automatically partitioned horizontally by </a:t>
            </a:r>
            <a:r>
              <a:rPr lang="en-US" dirty="0" err="1"/>
              <a:t>HBase</a:t>
            </a:r>
            <a:r>
              <a:rPr lang="en-US" dirty="0"/>
              <a:t> into </a:t>
            </a:r>
            <a:r>
              <a:rPr lang="en-US" i="1" dirty="0"/>
              <a:t>regions</a:t>
            </a:r>
            <a:endParaRPr lang="en-US" dirty="0"/>
          </a:p>
          <a:p>
            <a:r>
              <a:rPr lang="en-US" dirty="0"/>
              <a:t>Each region comprises a subset of a table’s rows</a:t>
            </a:r>
          </a:p>
          <a:p>
            <a:r>
              <a:rPr lang="en-US" dirty="0"/>
              <a:t>A region is denoted by the table it belongs to, its first row (inclusive), and its last row (exclusive)</a:t>
            </a:r>
          </a:p>
          <a:p>
            <a:r>
              <a:rPr lang="en-US" dirty="0"/>
              <a:t>Initially, a table comprises a single region, but as the region grows it eventually crosses a configurable size threshold…</a:t>
            </a:r>
          </a:p>
          <a:p>
            <a:r>
              <a:rPr lang="en-US" dirty="0"/>
              <a:t>At which point it splits at a row boundary into two new regions of approximately equal size</a:t>
            </a:r>
          </a:p>
          <a:p>
            <a:r>
              <a:rPr lang="en-US" dirty="0"/>
              <a:t>Until this first split happens, all loading will be against the single server hosting the original region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6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err="1"/>
              <a:t>Scability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table grows, the number of its regions grows</a:t>
            </a:r>
          </a:p>
          <a:p>
            <a:r>
              <a:rPr lang="en-US" dirty="0"/>
              <a:t>Regions are the units that get distributed over an </a:t>
            </a:r>
            <a:r>
              <a:rPr lang="en-US" dirty="0" err="1"/>
              <a:t>HBase</a:t>
            </a:r>
            <a:r>
              <a:rPr lang="en-US" dirty="0"/>
              <a:t> cluster</a:t>
            </a:r>
          </a:p>
          <a:p>
            <a:r>
              <a:rPr lang="en-US" dirty="0"/>
              <a:t>In this way, a table that is too big for any one server can be carried by a cluster of servers, with each node hosting a subset of the table’s total regions</a:t>
            </a:r>
          </a:p>
          <a:p>
            <a:r>
              <a:rPr lang="en-US" dirty="0"/>
              <a:t>This is also the means by which the loading on a table gets distributed</a:t>
            </a:r>
          </a:p>
          <a:p>
            <a:r>
              <a:rPr lang="en-US" dirty="0"/>
              <a:t>The online set of sorted regions comprises the table’s total content.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50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Scalability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dirty="0"/>
              <a:t>A continuous, sorted set of rows that are stored together is referred to as a region (subset of table data)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5" t="9229" r="16247"/>
          <a:stretch/>
        </p:blipFill>
        <p:spPr bwMode="auto">
          <a:xfrm>
            <a:off x="804041" y="2590594"/>
            <a:ext cx="7196959" cy="411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243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Scalability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35</a:t>
            </a:fld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600200"/>
            <a:ext cx="88582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35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HFile</a:t>
            </a:r>
            <a:r>
              <a:rPr lang="en-US" dirty="0"/>
              <a:t> Physical 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36</a:t>
            </a:fld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t="13628" r="3711"/>
          <a:stretch/>
        </p:blipFill>
        <p:spPr bwMode="auto">
          <a:xfrm>
            <a:off x="76200" y="1600200"/>
            <a:ext cx="8975834" cy="481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5867400"/>
            <a:ext cx="1752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48600" y="5867400"/>
            <a:ext cx="12573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6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this is why </a:t>
            </a:r>
            <a:r>
              <a:rPr lang="en-US" dirty="0" err="1"/>
              <a:t>HBase</a:t>
            </a:r>
            <a:r>
              <a:rPr lang="en-US" dirty="0"/>
              <a:t> is described as a column store</a:t>
            </a:r>
          </a:p>
          <a:p>
            <a:r>
              <a:rPr lang="en-US" dirty="0"/>
              <a:t>Each region holds an ordered subset of a table’s rows </a:t>
            </a:r>
          </a:p>
          <a:p>
            <a:r>
              <a:rPr lang="en-US" dirty="0"/>
              <a:t>Within a region each column family is stored separately (in an </a:t>
            </a:r>
            <a:r>
              <a:rPr lang="en-US" dirty="0" err="1"/>
              <a:t>HFile</a:t>
            </a:r>
            <a:r>
              <a:rPr lang="en-US" dirty="0"/>
              <a:t>)</a:t>
            </a:r>
          </a:p>
          <a:p>
            <a:r>
              <a:rPr lang="en-US" dirty="0"/>
              <a:t>So queries on just one column family of a table result in faster lookups and also the need to scan less data</a:t>
            </a:r>
          </a:p>
          <a:p>
            <a:r>
              <a:rPr lang="en-US" dirty="0"/>
              <a:t>Queries that span regions can be parallelized to the extent that regions are stored across multiple nodes (region servers)</a:t>
            </a:r>
          </a:p>
          <a:p>
            <a:r>
              <a:rPr lang="en-US" dirty="0"/>
              <a:t>Tables can grow to terabytes and more while no region will grow to beyond a configured maximum size before automatic </a:t>
            </a:r>
            <a:r>
              <a:rPr lang="en-US" dirty="0" err="1"/>
              <a:t>resharding</a:t>
            </a:r>
            <a:r>
              <a:rPr lang="en-US" dirty="0"/>
              <a:t> occurs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67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Scalability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38</a:t>
            </a:fld>
            <a:endParaRPr lang="en-US" dirty="0"/>
          </a:p>
        </p:txBody>
      </p:sp>
      <p:pic>
        <p:nvPicPr>
          <p:cNvPr id="21506" name="Picture 2" descr="hbas 0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32754"/>
            <a:ext cx="8039100" cy="51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739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Table Storage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00200"/>
            <a:ext cx="3429000" cy="4876800"/>
          </a:xfrm>
        </p:spPr>
        <p:txBody>
          <a:bodyPr>
            <a:normAutofit/>
          </a:bodyPr>
          <a:lstStyle/>
          <a:p>
            <a:r>
              <a:rPr lang="en-US" dirty="0"/>
              <a:t>For a database with a fixed schema, you have to store NULLs where there is no value</a:t>
            </a:r>
          </a:p>
          <a:p>
            <a:r>
              <a:rPr lang="en-US" dirty="0"/>
              <a:t>But for </a:t>
            </a:r>
            <a:r>
              <a:rPr lang="en-US" dirty="0" err="1"/>
              <a:t>HBase</a:t>
            </a:r>
            <a:r>
              <a:rPr lang="en-US" dirty="0"/>
              <a:t> you simply omit the whole column…</a:t>
            </a:r>
          </a:p>
          <a:p>
            <a:r>
              <a:rPr lang="en-US" dirty="0"/>
              <a:t>In other words, NULLs do not occupy any storage 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39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88399"/>
            <a:ext cx="4953000" cy="491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6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HBase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Strongly consistent reads/writes</a:t>
            </a:r>
          </a:p>
          <a:p>
            <a:pPr lvl="1"/>
            <a:r>
              <a:rPr lang="en-US" dirty="0" err="1"/>
              <a:t>HBase</a:t>
            </a:r>
            <a:r>
              <a:rPr lang="en-US" dirty="0"/>
              <a:t> is not an "eventually consistent" data store </a:t>
            </a:r>
          </a:p>
          <a:p>
            <a:pPr lvl="1"/>
            <a:r>
              <a:rPr lang="en-US" dirty="0"/>
              <a:t>This makes it very suitable for tasks such as high-speed counter aggregation</a:t>
            </a:r>
          </a:p>
          <a:p>
            <a:r>
              <a:rPr lang="en-US" dirty="0"/>
              <a:t>Automatic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 err="1"/>
              <a:t>HBase</a:t>
            </a:r>
            <a:r>
              <a:rPr lang="en-US" dirty="0"/>
              <a:t> tables are distributed on the cluster via regions, and regions are automatically split and re-distributed as your data grows.</a:t>
            </a:r>
          </a:p>
          <a:p>
            <a:r>
              <a:rPr lang="en-US" dirty="0"/>
              <a:t>Automatic failover</a:t>
            </a:r>
          </a:p>
          <a:p>
            <a:r>
              <a:rPr lang="en-US" dirty="0"/>
              <a:t>Hadoop/HDFS Integration</a:t>
            </a:r>
          </a:p>
          <a:p>
            <a:pPr lvl="1"/>
            <a:r>
              <a:rPr lang="en-US" dirty="0" err="1"/>
              <a:t>HBase</a:t>
            </a:r>
            <a:r>
              <a:rPr lang="en-US" dirty="0"/>
              <a:t> supports HDFS out of the box as its distributed file system.</a:t>
            </a:r>
          </a:p>
          <a:p>
            <a:r>
              <a:rPr lang="en-US" dirty="0"/>
              <a:t>MapReduce</a:t>
            </a:r>
          </a:p>
          <a:p>
            <a:pPr lvl="1"/>
            <a:r>
              <a:rPr lang="en-US" dirty="0" err="1"/>
              <a:t>HBase</a:t>
            </a:r>
            <a:r>
              <a:rPr lang="en-US" dirty="0"/>
              <a:t> supports massively parallelized processing via MapReduce for using </a:t>
            </a:r>
            <a:r>
              <a:rPr lang="en-US" dirty="0" err="1"/>
              <a:t>HBase</a:t>
            </a:r>
            <a:r>
              <a:rPr lang="en-US" dirty="0"/>
              <a:t> as both source and sink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5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Access Operations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40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2" t="26644" r="4078"/>
          <a:stretch/>
        </p:blipFill>
        <p:spPr bwMode="auto">
          <a:xfrm>
            <a:off x="685800" y="2362200"/>
            <a:ext cx="8198069" cy="368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317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HBase</a:t>
            </a:r>
            <a:r>
              <a:rPr lang="en-US" dirty="0"/>
              <a:t> is not ACID-compliant, but does guarantee certain specific properties…</a:t>
            </a:r>
          </a:p>
          <a:p>
            <a:r>
              <a:rPr lang="en-US" dirty="0"/>
              <a:t>All changes are atomic within a row</a:t>
            </a:r>
          </a:p>
          <a:p>
            <a:r>
              <a:rPr lang="en-US" dirty="0"/>
              <a:t>Any put will either wholly succeed or wholly fail</a:t>
            </a:r>
          </a:p>
          <a:p>
            <a:r>
              <a:rPr lang="en-US" dirty="0"/>
              <a:t>But API calls that change several rows will not be atomic across the multiple rows</a:t>
            </a:r>
          </a:p>
          <a:p>
            <a:r>
              <a:rPr lang="en-US" dirty="0"/>
              <a:t>All rows returned via any access API will consist of a complete (consistent) row that existed at some point in the table's history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00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Phoxnix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Phoenix takes your SQL query, compiles it into a series of </a:t>
            </a:r>
            <a:r>
              <a:rPr lang="en-US" dirty="0" err="1"/>
              <a:t>HBase</a:t>
            </a:r>
            <a:r>
              <a:rPr lang="en-US" dirty="0"/>
              <a:t> scans to produce JDBC result sets</a:t>
            </a:r>
          </a:p>
          <a:p>
            <a:r>
              <a:rPr lang="en-US" dirty="0"/>
              <a:t>Use of the </a:t>
            </a:r>
            <a:r>
              <a:rPr lang="en-US" dirty="0" err="1"/>
              <a:t>HBase</a:t>
            </a:r>
            <a:r>
              <a:rPr lang="en-US" dirty="0"/>
              <a:t> API, along with coprocessors and custom filters, results in performance on the order of milliseconds for small queries, or seconds for tens of millions of rows.</a:t>
            </a:r>
          </a:p>
        </p:txBody>
      </p:sp>
    </p:spTree>
    <p:extLst>
      <p:ext uri="{BB962C8B-B14F-4D97-AF65-F5344CB8AC3E}">
        <p14:creationId xmlns:p14="http://schemas.microsoft.com/office/powerpoint/2010/main" val="1306594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Phoenix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SQL Extension for </a:t>
            </a:r>
            <a:r>
              <a:rPr lang="en-US" dirty="0" err="1"/>
              <a:t>Hbase</a:t>
            </a:r>
            <a:endParaRPr lang="en-US" dirty="0"/>
          </a:p>
          <a:p>
            <a:pPr lvl="1"/>
            <a:r>
              <a:rPr lang="en-US" dirty="0"/>
              <a:t>Provides a SQL interface for managing data in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Large subset of SQL:1999 mandatory feature set.</a:t>
            </a:r>
          </a:p>
          <a:p>
            <a:pPr lvl="1"/>
            <a:r>
              <a:rPr lang="en-US" dirty="0"/>
              <a:t>Create tables, insert and update data and perform low-latency point lookups through JDBC.</a:t>
            </a:r>
          </a:p>
          <a:p>
            <a:pPr lvl="1"/>
            <a:r>
              <a:rPr lang="en-US" dirty="0"/>
              <a:t>Phoenix JDBC driver easily embeddable in any app that supports JDBC.</a:t>
            </a:r>
          </a:p>
          <a:p>
            <a:r>
              <a:rPr lang="en-US" dirty="0"/>
              <a:t>Phoenix Makes </a:t>
            </a:r>
            <a:r>
              <a:rPr lang="en-US" dirty="0" err="1"/>
              <a:t>HBase</a:t>
            </a:r>
            <a:r>
              <a:rPr lang="en-US" dirty="0"/>
              <a:t> Better</a:t>
            </a:r>
          </a:p>
          <a:p>
            <a:pPr lvl="1"/>
            <a:r>
              <a:rPr lang="en-US" dirty="0"/>
              <a:t>Oriented toward online / semi-transactional apps</a:t>
            </a:r>
          </a:p>
          <a:p>
            <a:pPr lvl="1"/>
            <a:r>
              <a:rPr lang="en-US" dirty="0"/>
              <a:t>Performance on the order of milliseconds for small queries, or seconds for tens of millions of rows.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93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Phoenix: Current Capabilities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85800"/>
            <a:ext cx="8928100" cy="547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2601" r="46759"/>
          <a:stretch/>
        </p:blipFill>
        <p:spPr>
          <a:xfrm>
            <a:off x="1905000" y="2514600"/>
            <a:ext cx="5867400" cy="3998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1981200"/>
            <a:ext cx="139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225527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Phoenix Provides Familiar SQL Constructs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57400"/>
            <a:ext cx="9144000" cy="38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81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Phoenix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Phoenix Performance Characterization:</a:t>
            </a:r>
          </a:p>
          <a:p>
            <a:pPr lvl="1"/>
            <a:r>
              <a:rPr lang="en-US" dirty="0"/>
              <a:t>Suitable for 10s of thousands of point-lookups per second</a:t>
            </a:r>
          </a:p>
          <a:p>
            <a:pPr lvl="1"/>
            <a:r>
              <a:rPr lang="en-US" dirty="0"/>
              <a:t>Suitable for thousands of aggregations / filtered searches per second</a:t>
            </a:r>
          </a:p>
          <a:p>
            <a:pPr lvl="1"/>
            <a:r>
              <a:rPr lang="en-US" dirty="0"/>
              <a:t>Supports extremely high concurrency.</a:t>
            </a:r>
          </a:p>
          <a:p>
            <a:r>
              <a:rPr lang="en-US" dirty="0"/>
              <a:t>Performance characteristics:</a:t>
            </a:r>
          </a:p>
          <a:p>
            <a:pPr lvl="1"/>
            <a:r>
              <a:rPr lang="en-US" dirty="0"/>
              <a:t>Index point lookups in milliseconds</a:t>
            </a:r>
          </a:p>
          <a:p>
            <a:pPr lvl="1"/>
            <a:r>
              <a:rPr lang="en-US" dirty="0"/>
              <a:t>Aggregation and Top-N queries in a few seconds over large datasets.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71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made up of an </a:t>
            </a:r>
            <a:r>
              <a:rPr lang="en-US" dirty="0" err="1"/>
              <a:t>HBase</a:t>
            </a:r>
            <a:r>
              <a:rPr lang="en-US" dirty="0"/>
              <a:t> </a:t>
            </a:r>
            <a:r>
              <a:rPr lang="en-US" i="1" dirty="0"/>
              <a:t>master</a:t>
            </a:r>
            <a:r>
              <a:rPr lang="en-US" dirty="0"/>
              <a:t> node orchestrating a cluster of one or more </a:t>
            </a:r>
            <a:r>
              <a:rPr lang="en-US" i="1" dirty="0" err="1"/>
              <a:t>regionserver</a:t>
            </a:r>
            <a:r>
              <a:rPr lang="en-US" dirty="0"/>
              <a:t> workers</a:t>
            </a:r>
          </a:p>
          <a:p>
            <a:r>
              <a:rPr lang="en-US" dirty="0"/>
              <a:t>The </a:t>
            </a:r>
            <a:r>
              <a:rPr lang="en-US" dirty="0" err="1"/>
              <a:t>HBase</a:t>
            </a:r>
            <a:r>
              <a:rPr lang="en-US" dirty="0"/>
              <a:t> master is responsible for assigning regions to registered </a:t>
            </a:r>
            <a:r>
              <a:rPr lang="en-US" dirty="0" err="1"/>
              <a:t>regionservers</a:t>
            </a:r>
            <a:r>
              <a:rPr lang="en-US" dirty="0"/>
              <a:t>, and for recovering </a:t>
            </a:r>
            <a:r>
              <a:rPr lang="en-US" dirty="0" err="1"/>
              <a:t>regionserver</a:t>
            </a:r>
            <a:r>
              <a:rPr lang="en-US" dirty="0"/>
              <a:t> failures</a:t>
            </a:r>
          </a:p>
          <a:p>
            <a:r>
              <a:rPr lang="en-US" dirty="0"/>
              <a:t>The </a:t>
            </a:r>
            <a:r>
              <a:rPr lang="en-US" dirty="0" err="1"/>
              <a:t>regionservers</a:t>
            </a:r>
            <a:r>
              <a:rPr lang="en-US" dirty="0"/>
              <a:t> carry zero or more regions and handle client read/write requests</a:t>
            </a:r>
          </a:p>
          <a:p>
            <a:r>
              <a:rPr lang="en-US" dirty="0"/>
              <a:t>They also manage region splits, informing the </a:t>
            </a:r>
            <a:r>
              <a:rPr lang="en-US" dirty="0" err="1"/>
              <a:t>HBase</a:t>
            </a:r>
            <a:r>
              <a:rPr lang="en-US" dirty="0"/>
              <a:t> master about the new regions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57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Logical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48</a:t>
            </a:fld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8"/>
          <a:stretch/>
        </p:blipFill>
        <p:spPr bwMode="auto">
          <a:xfrm>
            <a:off x="533400" y="1666875"/>
            <a:ext cx="8249917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433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Physical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49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70" y="1567380"/>
            <a:ext cx="4904230" cy="495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89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HBase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Client API: </a:t>
            </a:r>
            <a:r>
              <a:rPr lang="en-US" dirty="0" err="1"/>
              <a:t>HBase</a:t>
            </a:r>
            <a:r>
              <a:rPr lang="en-US" dirty="0"/>
              <a:t> supports an easy to use Java API for programmatic access.</a:t>
            </a:r>
          </a:p>
          <a:p>
            <a:r>
              <a:rPr lang="en-US" dirty="0"/>
              <a:t>Thrift/REST API: </a:t>
            </a:r>
            <a:r>
              <a:rPr lang="en-US" dirty="0" err="1"/>
              <a:t>HBase</a:t>
            </a:r>
            <a:r>
              <a:rPr lang="en-US" dirty="0"/>
              <a:t> also supports Thrift and REST for non-Java front-ends.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8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err="1"/>
              <a:t>HMaster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50</a:t>
            </a:fld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1785"/>
          <a:stretch/>
        </p:blipFill>
        <p:spPr bwMode="auto">
          <a:xfrm>
            <a:off x="179242" y="1828800"/>
            <a:ext cx="8812358" cy="431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541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51</a:t>
            </a:fld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/>
          <a:stretch/>
        </p:blipFill>
        <p:spPr bwMode="auto">
          <a:xfrm>
            <a:off x="228600" y="2128237"/>
            <a:ext cx="8686800" cy="396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901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(Coordinator)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52</a:t>
            </a:fld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t="12742"/>
          <a:stretch/>
        </p:blipFill>
        <p:spPr bwMode="auto">
          <a:xfrm>
            <a:off x="228600" y="2101244"/>
            <a:ext cx="8763000" cy="408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265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Meta Table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53</a:t>
            </a:fld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6" r="3609"/>
          <a:stretch/>
        </p:blipFill>
        <p:spPr bwMode="auto">
          <a:xfrm>
            <a:off x="228600" y="1946038"/>
            <a:ext cx="8839200" cy="41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467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Meta Table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54</a:t>
            </a:fld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1"/>
          <a:stretch/>
        </p:blipFill>
        <p:spPr bwMode="auto">
          <a:xfrm>
            <a:off x="0" y="1962247"/>
            <a:ext cx="8991600" cy="405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2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Consider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HBase</a:t>
            </a:r>
            <a:r>
              <a:rPr lang="en-US" dirty="0"/>
              <a:t> isn’t suitable for every problem.</a:t>
            </a:r>
          </a:p>
          <a:p>
            <a:r>
              <a:rPr lang="en-US" dirty="0"/>
              <a:t>First, make sure you have enough data</a:t>
            </a:r>
          </a:p>
          <a:p>
            <a:pPr lvl="1"/>
            <a:r>
              <a:rPr lang="en-US" dirty="0"/>
              <a:t>If you have hundreds of millions or billions of rows, then </a:t>
            </a:r>
            <a:r>
              <a:rPr lang="en-US" dirty="0" err="1"/>
              <a:t>HBase</a:t>
            </a:r>
            <a:r>
              <a:rPr lang="en-US" dirty="0"/>
              <a:t> is a good candidate</a:t>
            </a:r>
          </a:p>
          <a:p>
            <a:pPr lvl="1"/>
            <a:r>
              <a:rPr lang="en-US" dirty="0"/>
              <a:t>If you only have a few thousand/million rows, then using a traditional RDBMS might be a better choice…</a:t>
            </a:r>
          </a:p>
          <a:p>
            <a:pPr lvl="1"/>
            <a:r>
              <a:rPr lang="en-US" dirty="0"/>
              <a:t>Due to the fact that all of your data might wind up on a single node (or two) and the rest of the cluster may be sitting idle</a:t>
            </a:r>
          </a:p>
          <a:p>
            <a:r>
              <a:rPr lang="en-US" dirty="0"/>
              <a:t>Make sure you can live without all the extra features that an RDBMS provides</a:t>
            </a:r>
          </a:p>
          <a:p>
            <a:pPr lvl="1"/>
            <a:r>
              <a:rPr lang="en-US" dirty="0"/>
              <a:t>Such as typed columns, secondary indexes, transactions, advanced query languages,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9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Consider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application built against an RDBMS cannot be "ported" to </a:t>
            </a:r>
            <a:r>
              <a:rPr lang="en-US" dirty="0" err="1"/>
              <a:t>HBase</a:t>
            </a:r>
            <a:r>
              <a:rPr lang="en-US" dirty="0"/>
              <a:t> by simply changing a JDBC driver, for example</a:t>
            </a:r>
          </a:p>
          <a:p>
            <a:r>
              <a:rPr lang="en-US" dirty="0"/>
              <a:t>Consider moving from an RDBMS to using </a:t>
            </a:r>
            <a:r>
              <a:rPr lang="en-US" dirty="0" err="1"/>
              <a:t>HBase</a:t>
            </a:r>
            <a:r>
              <a:rPr lang="en-US" dirty="0"/>
              <a:t> as a complete redesign as opposed to a port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7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vs.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37677"/>
              </p:ext>
            </p:extLst>
          </p:nvPr>
        </p:nvGraphicFramePr>
        <p:xfrm>
          <a:off x="457200" y="2066925"/>
          <a:ext cx="8343900" cy="3902655"/>
        </p:xfrm>
        <a:graphic>
          <a:graphicData uri="http://schemas.openxmlformats.org/drawingml/2006/table">
            <a:tbl>
              <a:tblPr/>
              <a:tblGrid>
                <a:gridCol w="41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3955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</a:rPr>
                        <a:t>HDFS</a:t>
                      </a:r>
                    </a:p>
                  </a:txBody>
                  <a:tcPr marL="95250" marR="9525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</a:rPr>
                        <a:t>HBase</a:t>
                      </a:r>
                    </a:p>
                  </a:txBody>
                  <a:tcPr marL="95250" marR="9525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Distributed file system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Built on top of HDFS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No fast data lookups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Fast data lookups via indexed files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3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Latency : high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Latency : low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33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Only sequential access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Random access via hash tables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2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HBase</a:t>
            </a:r>
            <a:r>
              <a:rPr lang="en-US" dirty="0"/>
              <a:t> vs. RDBMS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70023"/>
            <a:ext cx="8808407" cy="387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464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pptB0B1.tmp</Template>
  <TotalTime>60532</TotalTime>
  <Words>1974</Words>
  <Application>Microsoft Macintosh PowerPoint</Application>
  <PresentationFormat>On-screen Show (4:3)</PresentationFormat>
  <Paragraphs>340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Helvetica</vt:lpstr>
      <vt:lpstr>Clarity</vt:lpstr>
      <vt:lpstr>CSP554 Big Data Technologies</vt:lpstr>
      <vt:lpstr>HBase</vt:lpstr>
      <vt:lpstr>HBase</vt:lpstr>
      <vt:lpstr>HBase Features</vt:lpstr>
      <vt:lpstr>HBase Features</vt:lpstr>
      <vt:lpstr>When to Consider HBase</vt:lpstr>
      <vt:lpstr>When to Consider HBase</vt:lpstr>
      <vt:lpstr>HDFS vs. HBase</vt:lpstr>
      <vt:lpstr>HBase vs. RDBMS Summary</vt:lpstr>
      <vt:lpstr>HBase vs. RDBMS Details</vt:lpstr>
      <vt:lpstr>HBase vs. RDBMS Details</vt:lpstr>
      <vt:lpstr>Main Use Case Categories</vt:lpstr>
      <vt:lpstr>Time Series Data</vt:lpstr>
      <vt:lpstr>Information Exchange</vt:lpstr>
      <vt:lpstr>Content Serving</vt:lpstr>
      <vt:lpstr>HBase Data Model</vt:lpstr>
      <vt:lpstr>HBase Data Model Components</vt:lpstr>
      <vt:lpstr>HBase Data Model</vt:lpstr>
      <vt:lpstr>HBase Data Model</vt:lpstr>
      <vt:lpstr>HBase Data Model</vt:lpstr>
      <vt:lpstr>HBase Data Model</vt:lpstr>
      <vt:lpstr>HBase Shell</vt:lpstr>
      <vt:lpstr>Using the HBase Shell</vt:lpstr>
      <vt:lpstr>Using the HBase Shell</vt:lpstr>
      <vt:lpstr>Create a Table</vt:lpstr>
      <vt:lpstr>Create a Table</vt:lpstr>
      <vt:lpstr>Create a Table</vt:lpstr>
      <vt:lpstr>Put Data into a Table</vt:lpstr>
      <vt:lpstr>Get Data From a Table</vt:lpstr>
      <vt:lpstr>Scan Data From a Table</vt:lpstr>
      <vt:lpstr>Scan Data From a Table</vt:lpstr>
      <vt:lpstr>HBase Scalability</vt:lpstr>
      <vt:lpstr>HBase Scability</vt:lpstr>
      <vt:lpstr>HBase Scalability</vt:lpstr>
      <vt:lpstr>HBase Scalability</vt:lpstr>
      <vt:lpstr>HFile Physical View</vt:lpstr>
      <vt:lpstr>HBase Scalability</vt:lpstr>
      <vt:lpstr>HBase Scalability</vt:lpstr>
      <vt:lpstr>Sparse Table Storage</vt:lpstr>
      <vt:lpstr>Basic Data Access Operations</vt:lpstr>
      <vt:lpstr>ACID Properties</vt:lpstr>
      <vt:lpstr>Apache Phoxnix</vt:lpstr>
      <vt:lpstr>Apache Phoenix</vt:lpstr>
      <vt:lpstr>Apache Phoenix: Current Capabilities</vt:lpstr>
      <vt:lpstr>Phoenix Provides Familiar SQL Constructs</vt:lpstr>
      <vt:lpstr>Phoenix Performance</vt:lpstr>
      <vt:lpstr>HBase Architecture</vt:lpstr>
      <vt:lpstr>HBase Logical Architecture</vt:lpstr>
      <vt:lpstr>HBase Physical Architecture</vt:lpstr>
      <vt:lpstr>HBase HMaster</vt:lpstr>
      <vt:lpstr>Regions</vt:lpstr>
      <vt:lpstr>Zookeeper (Coordinator)</vt:lpstr>
      <vt:lpstr>HBase Meta Table</vt:lpstr>
      <vt:lpstr>HBase Meta Table</vt:lpstr>
    </vt:vector>
  </TitlesOfParts>
  <Company>BCBSA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Microsoft Office User</cp:lastModifiedBy>
  <cp:revision>903</cp:revision>
  <cp:lastPrinted>2017-04-05T20:34:48Z</cp:lastPrinted>
  <dcterms:created xsi:type="dcterms:W3CDTF">2016-12-18T19:56:54Z</dcterms:created>
  <dcterms:modified xsi:type="dcterms:W3CDTF">2019-03-24T21:30:32Z</dcterms:modified>
</cp:coreProperties>
</file>