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293" r:id="rId3"/>
    <p:sldId id="257" r:id="rId4"/>
    <p:sldId id="273" r:id="rId5"/>
    <p:sldId id="274" r:id="rId6"/>
    <p:sldId id="258" r:id="rId7"/>
    <p:sldId id="285" r:id="rId8"/>
    <p:sldId id="286" r:id="rId9"/>
    <p:sldId id="290" r:id="rId10"/>
    <p:sldId id="269" r:id="rId11"/>
    <p:sldId id="270" r:id="rId12"/>
    <p:sldId id="282" r:id="rId13"/>
    <p:sldId id="280" r:id="rId14"/>
    <p:sldId id="300" r:id="rId15"/>
    <p:sldId id="283" r:id="rId16"/>
    <p:sldId id="299" r:id="rId17"/>
    <p:sldId id="284" r:id="rId18"/>
    <p:sldId id="287" r:id="rId19"/>
    <p:sldId id="281" r:id="rId20"/>
    <p:sldId id="288" r:id="rId21"/>
    <p:sldId id="262" r:id="rId22"/>
    <p:sldId id="259" r:id="rId23"/>
    <p:sldId id="260" r:id="rId24"/>
    <p:sldId id="289" r:id="rId25"/>
    <p:sldId id="271" r:id="rId26"/>
    <p:sldId id="272" r:id="rId27"/>
    <p:sldId id="298" r:id="rId28"/>
    <p:sldId id="263" r:id="rId29"/>
    <p:sldId id="294" r:id="rId30"/>
    <p:sldId id="264" r:id="rId31"/>
    <p:sldId id="265" r:id="rId32"/>
    <p:sldId id="266" r:id="rId33"/>
    <p:sldId id="296" r:id="rId34"/>
    <p:sldId id="276" r:id="rId35"/>
    <p:sldId id="277" r:id="rId36"/>
    <p:sldId id="278" r:id="rId37"/>
    <p:sldId id="279" r:id="rId38"/>
    <p:sldId id="295" r:id="rId39"/>
    <p:sldId id="297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6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 smtClean="0"/>
            <a:t>Fault </a:t>
          </a:r>
          <a:endParaRPr lang="en-US" dirty="0"/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 smtClean="0"/>
            <a:t>Failure</a:t>
          </a:r>
          <a:endParaRPr lang="en-US" dirty="0"/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 smtClean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 smtClean="0"/>
            <a:t>A state that may lead to failure</a:t>
          </a:r>
          <a:endParaRPr lang="en-US" dirty="0"/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 smtClean="0"/>
            <a:t>Service departs from spec</a:t>
          </a:r>
          <a:endParaRPr lang="en-US" dirty="0"/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 smtClean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 smtClean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65C21-9026-4CB8-816F-7A349BC46434}" type="pres">
      <dgm:prSet presAssocID="{0C711CE1-2E47-4424-9CCC-808137CB481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4E994-B76F-4EA0-AD98-9DB00637AC31}" type="pres">
      <dgm:prSet presAssocID="{F6BC0F21-35AA-4FD1-B258-7EDFDB0B280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1A9DB-EC74-47F2-B123-5D6F126F26EB}" type="pres">
      <dgm:prSet presAssocID="{06FCC6E2-27F9-4658-9814-4C72F1CB2F7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9A1EE597-D076-4B1C-BEB7-D485741C4D0D}" type="presOf" srcId="{502E0A93-CA05-4D41-B870-513476C49D62}" destId="{1EF1A9DB-EC74-47F2-B123-5D6F126F26EB}" srcOrd="1" destOrd="0" presId="urn:microsoft.com/office/officeart/2005/8/layout/hProcess6"/>
    <dgm:cxn modelId="{25FDF21B-85AD-4A1E-91FA-767BE5297C58}" type="presOf" srcId="{97A9C965-8949-48E6-8CF4-72F8D04ECA82}" destId="{E2665C21-9026-4CB8-816F-7A349BC46434}" srcOrd="1" destOrd="1" presId="urn:microsoft.com/office/officeart/2005/8/layout/hProcess6"/>
    <dgm:cxn modelId="{F8DD9CFE-3FB1-409F-9BC1-E52F39F512CA}" type="presOf" srcId="{B33939A2-2337-4059-9D7C-DCF889C82808}" destId="{AA04E994-B76F-4EA0-AD98-9DB00637AC31}" srcOrd="1" destOrd="0" presId="urn:microsoft.com/office/officeart/2005/8/layout/hProcess6"/>
    <dgm:cxn modelId="{72D19D5C-A92C-42E7-967B-D1BCF35D988F}" type="presOf" srcId="{06FCC6E2-27F9-4658-9814-4C72F1CB2F72}" destId="{94BAC98E-9371-44BD-8B4B-B28DA145EE05}" srcOrd="0" destOrd="0" presId="urn:microsoft.com/office/officeart/2005/8/layout/hProcess6"/>
    <dgm:cxn modelId="{27968AD0-5BB1-4A7D-B5A0-4BD98B9819EE}" type="presOf" srcId="{97A9C965-8949-48E6-8CF4-72F8D04ECA82}" destId="{4EB112B7-83BA-4180-90CE-81029A833254}" srcOrd="0" destOrd="1" presId="urn:microsoft.com/office/officeart/2005/8/layout/hProcess6"/>
    <dgm:cxn modelId="{1CBD0C3C-0C3B-498B-8D69-8A35233DABDB}" type="presOf" srcId="{570B2CED-3C61-469B-83FC-10BA0A0345DB}" destId="{4EB112B7-83BA-4180-90CE-81029A833254}" srcOrd="0" destOrd="0" presId="urn:microsoft.com/office/officeart/2005/8/layout/hProcess6"/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FCF428E6-9D25-4E82-A25B-95C2613A8429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F30E808D-E7EA-49AA-B89A-BB09BDCA1585}" type="presOf" srcId="{6FAADEF9-CA40-4001-A2A9-6D21E7141C19}" destId="{6C6AE6A9-9B04-48CF-83CF-83136FF5ED13}" srcOrd="0" destOrd="0" presId="urn:microsoft.com/office/officeart/2005/8/layout/hProcess6"/>
    <dgm:cxn modelId="{242AC033-9BD7-48C8-B774-79BBB7750544}" type="presOf" srcId="{0C711CE1-2E47-4424-9CCC-808137CB481E}" destId="{4D4FE3B4-994C-4B22-AC15-1E7F004440A2}" srcOrd="0" destOrd="0" presId="urn:microsoft.com/office/officeart/2005/8/layout/hProcess6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F13F41C3-E77C-47F8-B637-98AD0C51E884}" type="presOf" srcId="{502E0A93-CA05-4D41-B870-513476C49D62}" destId="{53B66EB1-867C-4FA6-840B-B8A1A0A6C224}" srcOrd="0" destOrd="0" presId="urn:microsoft.com/office/officeart/2005/8/layout/hProcess6"/>
    <dgm:cxn modelId="{9A8CCE4E-70D9-4E96-A61B-3B6F49DB4099}" type="presOf" srcId="{F6BC0F21-35AA-4FD1-B258-7EDFDB0B2809}" destId="{E1DF8AD7-8751-4727-AF4D-C89C16ABF933}" srcOrd="0" destOrd="0" presId="urn:microsoft.com/office/officeart/2005/8/layout/hProcess6"/>
    <dgm:cxn modelId="{59E90651-970E-481D-BAD9-5EC1732E2C34}" type="presOf" srcId="{570B2CED-3C61-469B-83FC-10BA0A0345DB}" destId="{E2665C21-9026-4CB8-816F-7A349BC46434}" srcOrd="1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94B60CD2-E91A-4E45-AEA7-414FAB06B02F}" type="presOf" srcId="{B33939A2-2337-4059-9D7C-DCF889C82808}" destId="{99BF48FE-2482-404C-9EF0-6F1C0991EC82}" srcOrd="0" destOrd="0" presId="urn:microsoft.com/office/officeart/2005/8/layout/hProcess6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382EBFD4-C1F2-4DA4-BA50-33B82C5BEA6C}" type="presOf" srcId="{4E585684-6B8F-47A7-99A7-8A9B9A110EF2}" destId="{4EB112B7-83BA-4180-90CE-81029A833254}" srcOrd="0" destOrd="2" presId="urn:microsoft.com/office/officeart/2005/8/layout/hProcess6"/>
    <dgm:cxn modelId="{10F9AD78-5621-4E5D-A58C-7FFA98BB172A}" type="presParOf" srcId="{6C6AE6A9-9B04-48CF-83CF-83136FF5ED13}" destId="{6874CC26-347D-4D81-98FB-FC7DEB9A6DE4}" srcOrd="0" destOrd="0" presId="urn:microsoft.com/office/officeart/2005/8/layout/hProcess6"/>
    <dgm:cxn modelId="{B82F13DD-012F-4D73-931D-12255AFE4CF7}" type="presParOf" srcId="{6874CC26-347D-4D81-98FB-FC7DEB9A6DE4}" destId="{D04E8C01-2ED1-45EC-9168-EC52907C1EE6}" srcOrd="0" destOrd="0" presId="urn:microsoft.com/office/officeart/2005/8/layout/hProcess6"/>
    <dgm:cxn modelId="{954A9414-0FC4-479F-8739-98E31EA27470}" type="presParOf" srcId="{6874CC26-347D-4D81-98FB-FC7DEB9A6DE4}" destId="{4EB112B7-83BA-4180-90CE-81029A833254}" srcOrd="1" destOrd="0" presId="urn:microsoft.com/office/officeart/2005/8/layout/hProcess6"/>
    <dgm:cxn modelId="{F4048803-D2B9-4F8D-AC7C-3C93A4601CD9}" type="presParOf" srcId="{6874CC26-347D-4D81-98FB-FC7DEB9A6DE4}" destId="{E2665C21-9026-4CB8-816F-7A349BC46434}" srcOrd="2" destOrd="0" presId="urn:microsoft.com/office/officeart/2005/8/layout/hProcess6"/>
    <dgm:cxn modelId="{54BC43B6-CFF6-4F64-A814-5BC3C024CEDA}" type="presParOf" srcId="{6874CC26-347D-4D81-98FB-FC7DEB9A6DE4}" destId="{4D4FE3B4-994C-4B22-AC15-1E7F004440A2}" srcOrd="3" destOrd="0" presId="urn:microsoft.com/office/officeart/2005/8/layout/hProcess6"/>
    <dgm:cxn modelId="{77B4F506-28A1-4762-82C0-22E0FBEEEFC0}" type="presParOf" srcId="{6C6AE6A9-9B04-48CF-83CF-83136FF5ED13}" destId="{6656C1BB-C908-4072-A091-53E5377EAB9F}" srcOrd="1" destOrd="0" presId="urn:microsoft.com/office/officeart/2005/8/layout/hProcess6"/>
    <dgm:cxn modelId="{14353A77-574F-4E58-A67B-5569D290BA3F}" type="presParOf" srcId="{6C6AE6A9-9B04-48CF-83CF-83136FF5ED13}" destId="{63C5654E-FC52-465C-8B06-DF8E87BAD063}" srcOrd="2" destOrd="0" presId="urn:microsoft.com/office/officeart/2005/8/layout/hProcess6"/>
    <dgm:cxn modelId="{C3F8B4C4-088A-4BF6-945C-D4E672EF3E3A}" type="presParOf" srcId="{63C5654E-FC52-465C-8B06-DF8E87BAD063}" destId="{BD9FF353-8D84-448D-B083-52B9AC568693}" srcOrd="0" destOrd="0" presId="urn:microsoft.com/office/officeart/2005/8/layout/hProcess6"/>
    <dgm:cxn modelId="{54739335-0B69-4BDE-A4C4-E5D08EA1447B}" type="presParOf" srcId="{63C5654E-FC52-465C-8B06-DF8E87BAD063}" destId="{99BF48FE-2482-404C-9EF0-6F1C0991EC82}" srcOrd="1" destOrd="0" presId="urn:microsoft.com/office/officeart/2005/8/layout/hProcess6"/>
    <dgm:cxn modelId="{D5E8AE10-C1FE-4659-A987-3ACD725E58A2}" type="presParOf" srcId="{63C5654E-FC52-465C-8B06-DF8E87BAD063}" destId="{AA04E994-B76F-4EA0-AD98-9DB00637AC31}" srcOrd="2" destOrd="0" presId="urn:microsoft.com/office/officeart/2005/8/layout/hProcess6"/>
    <dgm:cxn modelId="{F2487EC4-C6D4-40A3-931B-A08DDBAFC94B}" type="presParOf" srcId="{63C5654E-FC52-465C-8B06-DF8E87BAD063}" destId="{E1DF8AD7-8751-4727-AF4D-C89C16ABF933}" srcOrd="3" destOrd="0" presId="urn:microsoft.com/office/officeart/2005/8/layout/hProcess6"/>
    <dgm:cxn modelId="{BA693D0B-7F68-414A-9652-7708DCBAABF1}" type="presParOf" srcId="{6C6AE6A9-9B04-48CF-83CF-83136FF5ED13}" destId="{D2ECB1C8-6843-4F15-A568-0B99279ADF8D}" srcOrd="3" destOrd="0" presId="urn:microsoft.com/office/officeart/2005/8/layout/hProcess6"/>
    <dgm:cxn modelId="{0BA7F2D9-C7AC-4479-9477-37CABB29D670}" type="presParOf" srcId="{6C6AE6A9-9B04-48CF-83CF-83136FF5ED13}" destId="{BE5DF225-A5E2-4814-BB50-98FE45518A78}" srcOrd="4" destOrd="0" presId="urn:microsoft.com/office/officeart/2005/8/layout/hProcess6"/>
    <dgm:cxn modelId="{86EF0846-45E5-4250-BACD-F3094BCB5FC6}" type="presParOf" srcId="{BE5DF225-A5E2-4814-BB50-98FE45518A78}" destId="{790FE457-3783-4D66-9EE7-04E75A262E28}" srcOrd="0" destOrd="0" presId="urn:microsoft.com/office/officeart/2005/8/layout/hProcess6"/>
    <dgm:cxn modelId="{7D1FA69A-8D67-497A-95B2-ACE8E76B329A}" type="presParOf" srcId="{BE5DF225-A5E2-4814-BB50-98FE45518A78}" destId="{53B66EB1-867C-4FA6-840B-B8A1A0A6C224}" srcOrd="1" destOrd="0" presId="urn:microsoft.com/office/officeart/2005/8/layout/hProcess6"/>
    <dgm:cxn modelId="{95ACD006-B591-4600-ACC6-7E977E458D77}" type="presParOf" srcId="{BE5DF225-A5E2-4814-BB50-98FE45518A78}" destId="{1EF1A9DB-EC74-47F2-B123-5D6F126F26EB}" srcOrd="2" destOrd="0" presId="urn:microsoft.com/office/officeart/2005/8/layout/hProcess6"/>
    <dgm:cxn modelId="{F2ED9E43-4832-403B-96D3-CC9ECA04CB4C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 smtClean="0"/>
            <a:t>Fault </a:t>
          </a:r>
          <a:endParaRPr lang="en-US" dirty="0"/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 smtClean="0"/>
            <a:t>Failure</a:t>
          </a:r>
          <a:endParaRPr lang="en-US" dirty="0"/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 smtClean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 smtClean="0"/>
            <a:t>A state that may lead to failure</a:t>
          </a:r>
          <a:endParaRPr lang="en-US" dirty="0"/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 smtClean="0"/>
            <a:t>Service departs from spec</a:t>
          </a:r>
          <a:endParaRPr lang="en-US" dirty="0"/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 smtClean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 smtClean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65C21-9026-4CB8-816F-7A349BC46434}" type="pres">
      <dgm:prSet presAssocID="{0C711CE1-2E47-4424-9CCC-808137CB481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4E994-B76F-4EA0-AD98-9DB00637AC31}" type="pres">
      <dgm:prSet presAssocID="{F6BC0F21-35AA-4FD1-B258-7EDFDB0B280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1A9DB-EC74-47F2-B123-5D6F126F26EB}" type="pres">
      <dgm:prSet presAssocID="{06FCC6E2-27F9-4658-9814-4C72F1CB2F7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AB43F-D0EE-4135-9E5B-8785FC66AA2B}" type="presOf" srcId="{6FAADEF9-CA40-4001-A2A9-6D21E7141C19}" destId="{6C6AE6A9-9B04-48CF-83CF-83136FF5ED13}" srcOrd="0" destOrd="0" presId="urn:microsoft.com/office/officeart/2005/8/layout/hProcess6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93FECC36-95F8-4DF7-BEFF-7CF07408BB04}" type="presOf" srcId="{502E0A93-CA05-4D41-B870-513476C49D62}" destId="{53B66EB1-867C-4FA6-840B-B8A1A0A6C224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01A0E62A-AB2D-4737-8A54-CFA1CC8C56D9}" type="presOf" srcId="{97A9C965-8949-48E6-8CF4-72F8D04ECA82}" destId="{4EB112B7-83BA-4180-90CE-81029A833254}" srcOrd="0" destOrd="1" presId="urn:microsoft.com/office/officeart/2005/8/layout/hProcess6"/>
    <dgm:cxn modelId="{646ABC23-0EAA-4D39-B14C-1C3A8FBD3554}" type="presOf" srcId="{0C711CE1-2E47-4424-9CCC-808137CB481E}" destId="{4D4FE3B4-994C-4B22-AC15-1E7F004440A2}" srcOrd="0" destOrd="0" presId="urn:microsoft.com/office/officeart/2005/8/layout/hProcess6"/>
    <dgm:cxn modelId="{B873628F-66B9-4706-90F1-117BD0A374A7}" type="presOf" srcId="{4E585684-6B8F-47A7-99A7-8A9B9A110EF2}" destId="{4EB112B7-83BA-4180-90CE-81029A833254}" srcOrd="0" destOrd="2" presId="urn:microsoft.com/office/officeart/2005/8/layout/hProcess6"/>
    <dgm:cxn modelId="{68A41924-C2B0-4C3D-989A-386E6C2CE02C}" type="presOf" srcId="{B33939A2-2337-4059-9D7C-DCF889C82808}" destId="{AA04E994-B76F-4EA0-AD98-9DB00637AC31}" srcOrd="1" destOrd="0" presId="urn:microsoft.com/office/officeart/2005/8/layout/hProcess6"/>
    <dgm:cxn modelId="{108E6060-1308-468B-98E5-DC0284CD07D0}" type="presOf" srcId="{570B2CED-3C61-469B-83FC-10BA0A0345DB}" destId="{E2665C21-9026-4CB8-816F-7A349BC46434}" srcOrd="1" destOrd="0" presId="urn:microsoft.com/office/officeart/2005/8/layout/hProcess6"/>
    <dgm:cxn modelId="{E64E8BA1-3E57-4D68-B826-EB263E8CEDD5}" type="presOf" srcId="{B33939A2-2337-4059-9D7C-DCF889C82808}" destId="{99BF48FE-2482-404C-9EF0-6F1C0991EC82}" srcOrd="0" destOrd="0" presId="urn:microsoft.com/office/officeart/2005/8/layout/hProcess6"/>
    <dgm:cxn modelId="{6855C966-2F05-4D6F-9FB2-6CC8542B4097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DB7F820-58B8-43DB-910D-2A4D4DE071DF}" type="presOf" srcId="{97A9C965-8949-48E6-8CF4-72F8D04ECA82}" destId="{E2665C21-9026-4CB8-816F-7A349BC46434}" srcOrd="1" destOrd="1" presId="urn:microsoft.com/office/officeart/2005/8/layout/hProcess6"/>
    <dgm:cxn modelId="{DED5C556-9B4C-4ECE-AAA9-F5020578FCD1}" type="presOf" srcId="{06FCC6E2-27F9-4658-9814-4C72F1CB2F72}" destId="{94BAC98E-9371-44BD-8B4B-B28DA145EE05}" srcOrd="0" destOrd="0" presId="urn:microsoft.com/office/officeart/2005/8/layout/hProcess6"/>
    <dgm:cxn modelId="{83126896-488F-4C57-BA51-084E2C25C93F}" type="presOf" srcId="{502E0A93-CA05-4D41-B870-513476C49D62}" destId="{1EF1A9DB-EC74-47F2-B123-5D6F126F26EB}" srcOrd="1" destOrd="0" presId="urn:microsoft.com/office/officeart/2005/8/layout/hProcess6"/>
    <dgm:cxn modelId="{4ACA25B1-B38C-4D35-BC69-9A1F93E3ABD6}" type="presOf" srcId="{F6BC0F21-35AA-4FD1-B258-7EDFDB0B2809}" destId="{E1DF8AD7-8751-4727-AF4D-C89C16ABF933}" srcOrd="0" destOrd="0" presId="urn:microsoft.com/office/officeart/2005/8/layout/hProcess6"/>
    <dgm:cxn modelId="{4032122D-A190-43AC-AEC2-0BA744D4CE48}" type="presOf" srcId="{570B2CED-3C61-469B-83FC-10BA0A0345DB}" destId="{4EB112B7-83BA-4180-90CE-81029A833254}" srcOrd="0" destOrd="0" presId="urn:microsoft.com/office/officeart/2005/8/layout/hProcess6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BBD75AD7-42AA-4818-9D02-D26B0BD24089}" type="presParOf" srcId="{6C6AE6A9-9B04-48CF-83CF-83136FF5ED13}" destId="{6874CC26-347D-4D81-98FB-FC7DEB9A6DE4}" srcOrd="0" destOrd="0" presId="urn:microsoft.com/office/officeart/2005/8/layout/hProcess6"/>
    <dgm:cxn modelId="{542B8816-B0BC-4737-A59F-ED416EB639F1}" type="presParOf" srcId="{6874CC26-347D-4D81-98FB-FC7DEB9A6DE4}" destId="{D04E8C01-2ED1-45EC-9168-EC52907C1EE6}" srcOrd="0" destOrd="0" presId="urn:microsoft.com/office/officeart/2005/8/layout/hProcess6"/>
    <dgm:cxn modelId="{1D21CAAF-F206-430A-B42D-480EEC5CBE68}" type="presParOf" srcId="{6874CC26-347D-4D81-98FB-FC7DEB9A6DE4}" destId="{4EB112B7-83BA-4180-90CE-81029A833254}" srcOrd="1" destOrd="0" presId="urn:microsoft.com/office/officeart/2005/8/layout/hProcess6"/>
    <dgm:cxn modelId="{315E9A42-2B23-4765-9A23-24A1BD6ED8C4}" type="presParOf" srcId="{6874CC26-347D-4D81-98FB-FC7DEB9A6DE4}" destId="{E2665C21-9026-4CB8-816F-7A349BC46434}" srcOrd="2" destOrd="0" presId="urn:microsoft.com/office/officeart/2005/8/layout/hProcess6"/>
    <dgm:cxn modelId="{7D3F3934-0FE4-490F-8B32-30CBA0DC0AAA}" type="presParOf" srcId="{6874CC26-347D-4D81-98FB-FC7DEB9A6DE4}" destId="{4D4FE3B4-994C-4B22-AC15-1E7F004440A2}" srcOrd="3" destOrd="0" presId="urn:microsoft.com/office/officeart/2005/8/layout/hProcess6"/>
    <dgm:cxn modelId="{8B79CF43-8561-47F9-B491-A3BFC37EDA3D}" type="presParOf" srcId="{6C6AE6A9-9B04-48CF-83CF-83136FF5ED13}" destId="{6656C1BB-C908-4072-A091-53E5377EAB9F}" srcOrd="1" destOrd="0" presId="urn:microsoft.com/office/officeart/2005/8/layout/hProcess6"/>
    <dgm:cxn modelId="{938A73CA-73BA-44A7-ACDB-F0A2765FB9CA}" type="presParOf" srcId="{6C6AE6A9-9B04-48CF-83CF-83136FF5ED13}" destId="{63C5654E-FC52-465C-8B06-DF8E87BAD063}" srcOrd="2" destOrd="0" presId="urn:microsoft.com/office/officeart/2005/8/layout/hProcess6"/>
    <dgm:cxn modelId="{E85E1424-4004-42C1-991E-A9E3C56BC263}" type="presParOf" srcId="{63C5654E-FC52-465C-8B06-DF8E87BAD063}" destId="{BD9FF353-8D84-448D-B083-52B9AC568693}" srcOrd="0" destOrd="0" presId="urn:microsoft.com/office/officeart/2005/8/layout/hProcess6"/>
    <dgm:cxn modelId="{D3D3B5DA-7BD3-4223-BE0B-12FB5CAED71D}" type="presParOf" srcId="{63C5654E-FC52-465C-8B06-DF8E87BAD063}" destId="{99BF48FE-2482-404C-9EF0-6F1C0991EC82}" srcOrd="1" destOrd="0" presId="urn:microsoft.com/office/officeart/2005/8/layout/hProcess6"/>
    <dgm:cxn modelId="{DF0C562F-B69C-44D0-955F-9E0C86F4C7FD}" type="presParOf" srcId="{63C5654E-FC52-465C-8B06-DF8E87BAD063}" destId="{AA04E994-B76F-4EA0-AD98-9DB00637AC31}" srcOrd="2" destOrd="0" presId="urn:microsoft.com/office/officeart/2005/8/layout/hProcess6"/>
    <dgm:cxn modelId="{F1041C10-7832-439B-9444-E70A59C2A1D9}" type="presParOf" srcId="{63C5654E-FC52-465C-8B06-DF8E87BAD063}" destId="{E1DF8AD7-8751-4727-AF4D-C89C16ABF933}" srcOrd="3" destOrd="0" presId="urn:microsoft.com/office/officeart/2005/8/layout/hProcess6"/>
    <dgm:cxn modelId="{872A671F-41F0-46B9-8480-D4C83AA55583}" type="presParOf" srcId="{6C6AE6A9-9B04-48CF-83CF-83136FF5ED13}" destId="{D2ECB1C8-6843-4F15-A568-0B99279ADF8D}" srcOrd="3" destOrd="0" presId="urn:microsoft.com/office/officeart/2005/8/layout/hProcess6"/>
    <dgm:cxn modelId="{AD6EF615-93AF-4825-85E1-4929B4C0C95C}" type="presParOf" srcId="{6C6AE6A9-9B04-48CF-83CF-83136FF5ED13}" destId="{BE5DF225-A5E2-4814-BB50-98FE45518A78}" srcOrd="4" destOrd="0" presId="urn:microsoft.com/office/officeart/2005/8/layout/hProcess6"/>
    <dgm:cxn modelId="{44DB85C0-B332-4F42-B87C-E0DD76A9EBC8}" type="presParOf" srcId="{BE5DF225-A5E2-4814-BB50-98FE45518A78}" destId="{790FE457-3783-4D66-9EE7-04E75A262E28}" srcOrd="0" destOrd="0" presId="urn:microsoft.com/office/officeart/2005/8/layout/hProcess6"/>
    <dgm:cxn modelId="{2E8978C1-1DCC-471C-944C-0241501519A3}" type="presParOf" srcId="{BE5DF225-A5E2-4814-BB50-98FE45518A78}" destId="{53B66EB1-867C-4FA6-840B-B8A1A0A6C224}" srcOrd="1" destOrd="0" presId="urn:microsoft.com/office/officeart/2005/8/layout/hProcess6"/>
    <dgm:cxn modelId="{31CC0ECD-9974-48DD-AC70-E5704A4A228F}" type="presParOf" srcId="{BE5DF225-A5E2-4814-BB50-98FE45518A78}" destId="{1EF1A9DB-EC74-47F2-B123-5D6F126F26EB}" srcOrd="2" destOrd="0" presId="urn:microsoft.com/office/officeart/2005/8/layout/hProcess6"/>
    <dgm:cxn modelId="{FAC4AA91-AFCC-4824-8894-E434D5A9A3CB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</a:t>
          </a:r>
          <a:endParaRPr lang="en-US" sz="1800" kern="1200" dirty="0"/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state that may lead to failure</a:t>
          </a:r>
          <a:endParaRPr lang="en-US" sz="1300" kern="1200" dirty="0"/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Service departs from spec</a:t>
          </a:r>
          <a:endParaRPr lang="en-US" sz="1300" kern="1200" dirty="0"/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</a:t>
          </a:r>
          <a:endParaRPr lang="en-US" sz="1800" kern="1200" dirty="0"/>
        </a:p>
      </dsp:txBody>
      <dsp:txXfrm>
        <a:off x="5728821" y="755233"/>
        <a:ext cx="750132" cy="75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</a:t>
          </a:r>
          <a:endParaRPr lang="en-US" sz="1800" kern="1200" dirty="0"/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state that may lead to failure</a:t>
          </a:r>
          <a:endParaRPr lang="en-US" sz="1300" kern="1200" dirty="0"/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Service departs from spec</a:t>
          </a:r>
          <a:endParaRPr lang="en-US" sz="1300" kern="1200" dirty="0"/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</a:t>
          </a:r>
          <a:endParaRPr lang="en-US" sz="1800" kern="1200" dirty="0"/>
        </a:p>
      </dsp:txBody>
      <dsp:txXfrm>
        <a:off x="5728821" y="755233"/>
        <a:ext cx="750132" cy="75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3C60-36E7-4929-90AE-DC4D631D777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D7A5-BBB4-47AE-A46B-D28E644A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41B-E5AB-485F-876E-513889DD51D0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7041-08EA-4B16-B873-5E3D99D0D098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281-054B-4021-A81B-DF1C1FB33E2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0533-A0D2-450A-A43C-74388E11C9FF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FB7-AA2D-4911-889D-5B6B7B1F5FA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5CC-B5C0-4152-ACE8-E6079636F30E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48F-6699-4787-8A5A-D6308D97111F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EC0-B7B9-46C8-8537-3B04BB12DA86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4A21-3A3E-40F9-A50E-AE56DE73EDB5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8C04-FF5C-4F11-B081-4C0A68CDA784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F52-A843-4157-A13E-A7A6E4EA1215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022834-690C-4153-9BAA-B0F027CFEC45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CSP 554</a:t>
            </a:r>
            <a:br>
              <a:rPr lang="en-US" sz="4800" dirty="0" smtClean="0"/>
            </a:br>
            <a:r>
              <a:rPr lang="en-US" sz="4800" dirty="0" smtClean="0"/>
              <a:t>Big Data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1b</a:t>
            </a:r>
          </a:p>
          <a:p>
            <a:r>
              <a:rPr lang="en-US" dirty="0" smtClean="0"/>
              <a:t>Distributed System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28800"/>
            <a:ext cx="7134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Reliable Distributed 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is sometimes defined as "the ease with which a system or component can be modified to fit the problem area." </a:t>
            </a:r>
          </a:p>
          <a:p>
            <a:r>
              <a:rPr lang="en-US" dirty="0" smtClean="0"/>
              <a:t>A scalable system has three simple characteristics:</a:t>
            </a:r>
          </a:p>
          <a:p>
            <a:pPr lvl="1"/>
            <a:r>
              <a:rPr lang="en-US" dirty="0" smtClean="0"/>
              <a:t>The system can accommodate increased usage,</a:t>
            </a:r>
          </a:p>
          <a:p>
            <a:pPr lvl="1"/>
            <a:r>
              <a:rPr lang="en-US" dirty="0" smtClean="0"/>
              <a:t>The system can accommodate an increased data </a:t>
            </a:r>
            <a:r>
              <a:rPr lang="en-US" dirty="0" smtClean="0"/>
              <a:t>set,</a:t>
            </a:r>
            <a:endParaRPr lang="en-US" dirty="0" smtClean="0"/>
          </a:p>
          <a:p>
            <a:pPr lvl="1"/>
            <a:r>
              <a:rPr lang="en-US" dirty="0" smtClean="0"/>
              <a:t>The system is maintainable and works with reasonable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scaling, where you scale by adding more resources, like CPU, memory, or storage to a single system.</a:t>
            </a:r>
          </a:p>
          <a:p>
            <a:r>
              <a:rPr lang="en-US" dirty="0" smtClean="0"/>
              <a:t>Horizontal scaling, where you scale by adding more machines.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 to Do Heavy </a:t>
            </a:r>
            <a:r>
              <a:rPr lang="en-US" dirty="0" smtClean="0"/>
              <a:t>Lifting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477000" cy="4320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943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Scaling Up: if </a:t>
            </a:r>
            <a:r>
              <a:rPr lang="en-US" sz="2000" dirty="0"/>
              <a:t>the train car is too heavy find a bigger </a:t>
            </a:r>
            <a:r>
              <a:rPr lang="en-US" sz="2000" dirty="0" smtClean="0"/>
              <a:t>crane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57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 (Vertical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efers to resource maximization of a single unit to expand its ability to handle increasing load. </a:t>
            </a:r>
          </a:p>
          <a:p>
            <a:r>
              <a:rPr lang="en-US" dirty="0" smtClean="0"/>
              <a:t>In hardware terms, this includes adding processing power and memory to the physical machine running the server. </a:t>
            </a:r>
          </a:p>
          <a:p>
            <a:r>
              <a:rPr lang="en-US" dirty="0" smtClean="0"/>
              <a:t>In software terms, scaling up may include optimizing algorithms and application code.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162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Do Heavy </a:t>
            </a:r>
            <a:r>
              <a:rPr lang="en-US" dirty="0"/>
              <a:t>Lifting</a:t>
            </a:r>
            <a:br>
              <a:rPr lang="en-US" dirty="0"/>
            </a:b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1397000"/>
            <a:ext cx="7403689" cy="4167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Scaling Out: if </a:t>
            </a:r>
            <a:r>
              <a:rPr lang="en-US" sz="2000" dirty="0"/>
              <a:t>the train car is too heavy find </a:t>
            </a:r>
            <a:r>
              <a:rPr lang="en-US" sz="2000" dirty="0" smtClean="0"/>
              <a:t>lots more people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14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Out (Horizontal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resource increment by the addition of units to the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adding more units of smaller capacity instead of adding a single unit of larger capacity.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requests for resources are then spread across multiple units thus reducing the excess load on a single machine.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90950"/>
            <a:ext cx="5772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driving </a:t>
            </a:r>
            <a:r>
              <a:rPr lang="en-US" dirty="0" smtClean="0"/>
              <a:t>forces </a:t>
            </a:r>
            <a:r>
              <a:rPr lang="en-US" dirty="0"/>
              <a:t>behind the trend toward </a:t>
            </a:r>
            <a:r>
              <a:rPr lang="en-US" dirty="0" smtClean="0"/>
              <a:t>scale-out are semiconductor physics and economics</a:t>
            </a:r>
          </a:p>
          <a:p>
            <a:pPr lvl="1"/>
            <a:r>
              <a:rPr lang="en-US" dirty="0" smtClean="0"/>
              <a:t>Over a quarter </a:t>
            </a:r>
            <a:r>
              <a:rPr lang="en-US" dirty="0"/>
              <a:t>of a century ago, </a:t>
            </a:r>
            <a:r>
              <a:rPr lang="en-US" dirty="0" smtClean="0"/>
              <a:t>Herb </a:t>
            </a:r>
            <a:r>
              <a:rPr lang="en-US" dirty="0" err="1"/>
              <a:t>Grosch</a:t>
            </a:r>
            <a:r>
              <a:rPr lang="en-US" dirty="0"/>
              <a:t> stated </a:t>
            </a:r>
            <a:r>
              <a:rPr lang="en-US" dirty="0" smtClean="0"/>
              <a:t>:The </a:t>
            </a:r>
            <a:r>
              <a:rPr lang="en-US" dirty="0"/>
              <a:t>computing power of a CPU is proportional to the square of its price.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paying twice as much, you could get four times the performance.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observation fit the mainframe technology of its time quite well, and led most organizations to buy the largest single machine they could afford.</a:t>
            </a:r>
          </a:p>
          <a:p>
            <a:r>
              <a:rPr lang="en-US" dirty="0"/>
              <a:t>With microprocessor technology, </a:t>
            </a:r>
            <a:r>
              <a:rPr lang="en-US" dirty="0" err="1"/>
              <a:t>Grosch's</a:t>
            </a:r>
            <a:r>
              <a:rPr lang="en-US" dirty="0"/>
              <a:t> law no longer holds.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 few hundred dollars you can get a CPU chip that can execute more instructions per second than one of the largest 1980s mainframes. </a:t>
            </a:r>
            <a:endParaRPr lang="en-US" dirty="0" smtClean="0"/>
          </a:p>
          <a:p>
            <a:pPr lvl="1"/>
            <a:r>
              <a:rPr lang="en-US" dirty="0" smtClean="0"/>
              <a:t>But if </a:t>
            </a:r>
            <a:r>
              <a:rPr lang="en-US" dirty="0"/>
              <a:t>you are willing to pay twice as much, you get the same CPU, </a:t>
            </a:r>
            <a:r>
              <a:rPr lang="en-US" dirty="0" smtClean="0"/>
              <a:t>running </a:t>
            </a:r>
            <a:r>
              <a:rPr lang="en-US" dirty="0"/>
              <a:t>at a somewhat higher clock </a:t>
            </a:r>
            <a:r>
              <a:rPr lang="en-US" dirty="0" smtClean="0"/>
              <a:t>speed</a:t>
            </a:r>
            <a:r>
              <a:rPr lang="en-US" dirty="0"/>
              <a:t> </a:t>
            </a:r>
            <a:r>
              <a:rPr lang="en-US" dirty="0" smtClean="0"/>
              <a:t>(physics limitations)</a:t>
            </a:r>
            <a:endParaRPr lang="en-US" dirty="0"/>
          </a:p>
          <a:p>
            <a:pPr lvl="1"/>
            <a:r>
              <a:rPr lang="en-US" dirty="0" smtClean="0"/>
              <a:t>So the </a:t>
            </a:r>
            <a:r>
              <a:rPr lang="en-US" dirty="0"/>
              <a:t>most cost-effective solution is </a:t>
            </a:r>
            <a:r>
              <a:rPr lang="en-US" dirty="0" smtClean="0"/>
              <a:t>to </a:t>
            </a:r>
            <a:r>
              <a:rPr lang="en-US" dirty="0"/>
              <a:t>harness a large number of </a:t>
            </a:r>
            <a:r>
              <a:rPr lang="en-US" dirty="0" smtClean="0"/>
              <a:t>(relatively) cheap </a:t>
            </a:r>
            <a:r>
              <a:rPr lang="en-US" dirty="0"/>
              <a:t>CPUs together in a system.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Parallelize the workload across the various machines</a:t>
            </a:r>
          </a:p>
          <a:p>
            <a:r>
              <a:rPr lang="en-US" dirty="0" smtClean="0"/>
              <a:t>Consistent, shared view of the entire data set</a:t>
            </a:r>
          </a:p>
          <a:p>
            <a:r>
              <a:rPr lang="en-US" dirty="0" smtClean="0"/>
              <a:t>Handle distributed concurrency and consistency</a:t>
            </a:r>
          </a:p>
          <a:p>
            <a:r>
              <a:rPr lang="en-US" dirty="0" smtClean="0"/>
              <a:t>Minimize the amount of coordination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 Concepts</a:t>
            </a:r>
          </a:p>
          <a:p>
            <a:pPr lvl="1"/>
            <a:r>
              <a:rPr lang="en-US" dirty="0" smtClean="0"/>
              <a:t>Most big data technology is underpinned by distributed systems</a:t>
            </a:r>
          </a:p>
          <a:p>
            <a:pPr lvl="1"/>
            <a:r>
              <a:rPr lang="en-US" dirty="0" smtClean="0"/>
              <a:t>We will explore the nature, advantages, disadvantages and also the architecture of these systems</a:t>
            </a:r>
          </a:p>
          <a:p>
            <a:r>
              <a:rPr lang="en-US" dirty="0" smtClean="0"/>
              <a:t>Failure Modes in Distributed Systems</a:t>
            </a:r>
          </a:p>
          <a:p>
            <a:pPr lvl="1"/>
            <a:r>
              <a:rPr lang="en-US" dirty="0" smtClean="0"/>
              <a:t>Distributed systems while beneficial in enhancing our ability to handle big data introduce a range of unique failure modes </a:t>
            </a:r>
          </a:p>
          <a:p>
            <a:pPr lvl="1"/>
            <a:r>
              <a:rPr lang="en-US" dirty="0" smtClean="0"/>
              <a:t>We will review the categories of failures to which distributed systems are subject (against which big data software must compensate)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well architected collection </a:t>
            </a:r>
            <a:r>
              <a:rPr lang="en-US" dirty="0"/>
              <a:t>of microprocessors </a:t>
            </a:r>
            <a:r>
              <a:rPr lang="en-US" dirty="0" smtClean="0"/>
              <a:t>yields </a:t>
            </a:r>
            <a:r>
              <a:rPr lang="en-US" dirty="0"/>
              <a:t>an absolute performance that no mainframe can achieve at any </a:t>
            </a:r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With current </a:t>
            </a:r>
            <a:r>
              <a:rPr lang="en-US" dirty="0"/>
              <a:t>technology it is possible to build a system from 10,000 modern CPU chips, each of which runs at 50 </a:t>
            </a:r>
            <a:r>
              <a:rPr lang="en-US" dirty="0" smtClean="0"/>
              <a:t>MIPS, </a:t>
            </a:r>
            <a:r>
              <a:rPr lang="en-US" dirty="0"/>
              <a:t>for a </a:t>
            </a:r>
            <a:r>
              <a:rPr lang="en-US" dirty="0" smtClean="0"/>
              <a:t>total performance </a:t>
            </a:r>
            <a:r>
              <a:rPr lang="en-US" dirty="0"/>
              <a:t>of 500,000 MIPS.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existing machine even comes close to this, and both theoretical and engineering considerations make it unlikely that any machine ever </a:t>
            </a:r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Everything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Storage Area 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Nothing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Storage Area 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is a special case of distributed </a:t>
            </a:r>
            <a:r>
              <a:rPr lang="en-US" dirty="0" smtClean="0"/>
              <a:t>system</a:t>
            </a:r>
          </a:p>
          <a:p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feature of a cluster is tight coupling between computers in the </a:t>
            </a:r>
            <a:r>
              <a:rPr lang="en-US" dirty="0" smtClean="0"/>
              <a:t>system</a:t>
            </a:r>
          </a:p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located next to each other and connected via high-speed </a:t>
            </a:r>
            <a:r>
              <a:rPr lang="en-US" dirty="0" smtClean="0"/>
              <a:t>network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fastest </a:t>
            </a:r>
            <a:r>
              <a:rPr lang="en-US" dirty="0" smtClean="0"/>
              <a:t>supercomputers </a:t>
            </a:r>
            <a:r>
              <a:rPr lang="en-US" dirty="0"/>
              <a:t>in the world </a:t>
            </a:r>
            <a:r>
              <a:rPr lang="en-US" dirty="0" smtClean="0"/>
              <a:t>are clusters</a:t>
            </a:r>
          </a:p>
          <a:p>
            <a:r>
              <a:rPr lang="en-US" dirty="0" smtClean="0"/>
              <a:t>Composed of many 1000’s of microprocessors or GPUs located in a single data center</a:t>
            </a:r>
          </a:p>
          <a:p>
            <a:r>
              <a:rPr lang="en-US" dirty="0" smtClean="0"/>
              <a:t>The primary approach to handling big data </a:t>
            </a:r>
            <a:endParaRPr lang="en-US" dirty="0"/>
          </a:p>
        </p:txBody>
      </p:sp>
      <p:pic>
        <p:nvPicPr>
          <p:cNvPr id="1026" name="Picture 2" descr="Image result for supercomputer 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26108"/>
            <a:ext cx="3733799" cy="21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IBM wat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810000"/>
            <a:ext cx="1828800" cy="60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24000"/>
            <a:ext cx="3733799" cy="209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Distributed Computing Pattern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r="1440"/>
          <a:stretch/>
        </p:blipFill>
        <p:spPr bwMode="auto">
          <a:xfrm>
            <a:off x="714375" y="2189018"/>
            <a:ext cx="7604125" cy="260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CPU bound, not I/O or data bound</a:t>
            </a:r>
          </a:p>
          <a:p>
            <a:r>
              <a:rPr lang="en-US" sz="3600" dirty="0" smtClean="0"/>
              <a:t>Strategy: Move data to processing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 Distributed Computing Pattern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14513"/>
            <a:ext cx="7600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I/O or data bound, not CPU bound</a:t>
            </a:r>
          </a:p>
          <a:p>
            <a:r>
              <a:rPr lang="en-US" sz="3600" dirty="0" smtClean="0"/>
              <a:t>Strategy: Move processing to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Clusters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7800"/>
            <a:ext cx="59055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altLang="en-US" sz="3200" dirty="0" smtClean="0"/>
              <a:t>A distributed system is a system in which I can’t get my work done because a computer that I’ve never heard of has failed.</a:t>
            </a:r>
          </a:p>
          <a:p>
            <a:pPr marL="0" lvl="1" indent="0" algn="just">
              <a:buNone/>
            </a:pPr>
            <a:endParaRPr lang="en-US" altLang="en-US" sz="3200" i="1" dirty="0" smtClean="0"/>
          </a:p>
          <a:p>
            <a:pPr marL="0" lvl="1" indent="0" algn="just">
              <a:buNone/>
            </a:pPr>
            <a:r>
              <a:rPr lang="en-US" altLang="en-US" sz="2400" i="1" dirty="0" smtClean="0"/>
              <a:t>--</a:t>
            </a:r>
            <a:r>
              <a:rPr lang="en-US" altLang="en-US" sz="2400" dirty="0" smtClean="0"/>
              <a:t> Butler Lampson</a:t>
            </a:r>
            <a:endParaRPr lang="en-US" altLang="en-US" sz="2400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system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is a deviation from the service that the system is supposed to </a:t>
            </a:r>
            <a:r>
              <a:rPr lang="en-US" dirty="0" smtClean="0"/>
              <a:t>provide (visible to users)</a:t>
            </a:r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is an incorrect value of the system state which can provoke a </a:t>
            </a:r>
            <a:r>
              <a:rPr lang="en-US" dirty="0" smtClean="0"/>
              <a:t>failure</a:t>
            </a:r>
          </a:p>
          <a:p>
            <a:r>
              <a:rPr lang="en-US" dirty="0" smtClean="0"/>
              <a:t>Finally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is a defect in the design or in the operation of the system that may cause an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Faults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transient (one time), intermittent (occasional) or persistent (remain until repaired)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7448975"/>
              </p:ext>
            </p:extLst>
          </p:nvPr>
        </p:nvGraphicFramePr>
        <p:xfrm>
          <a:off x="381000" y="4267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429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dirty="0" smtClean="0">
                <a:solidFill>
                  <a:srgbClr val="FF0000"/>
                </a:solidFill>
              </a:rPr>
              <a:t>independent computers </a:t>
            </a:r>
            <a:r>
              <a:rPr lang="en-US" dirty="0" smtClean="0"/>
              <a:t>(nodes) that appears to its users as a </a:t>
            </a:r>
            <a:r>
              <a:rPr lang="en-US" dirty="0" smtClean="0">
                <a:solidFill>
                  <a:srgbClr val="FF0000"/>
                </a:solidFill>
              </a:rPr>
              <a:t>single coherent system </a:t>
            </a:r>
          </a:p>
          <a:p>
            <a:r>
              <a:rPr lang="en-US" dirty="0" smtClean="0"/>
              <a:t>Computers in distributed systems don’t </a:t>
            </a:r>
            <a:r>
              <a:rPr lang="en-US" dirty="0"/>
              <a:t>share </a:t>
            </a:r>
            <a:r>
              <a:rPr lang="en-US" dirty="0" smtClean="0"/>
              <a:t>memory, CPUs or clock and relay information over </a:t>
            </a:r>
            <a:r>
              <a:rPr lang="en-US" dirty="0"/>
              <a:t>a communication </a:t>
            </a:r>
            <a:r>
              <a:rPr lang="en-US" dirty="0" smtClean="0"/>
              <a:t>medium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64267"/>
            <a:ext cx="4991100" cy="4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1447800"/>
            <a:ext cx="26670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20574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9461" y="152400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8139" y="1525662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B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Availability</a:t>
            </a:r>
          </a:p>
          <a:p>
            <a:pPr lvl="1"/>
            <a:r>
              <a:rPr lang="en-US" altLang="en-US" dirty="0" smtClean="0"/>
              <a:t>Can I use it now?</a:t>
            </a:r>
          </a:p>
          <a:p>
            <a:r>
              <a:rPr lang="en-US" altLang="en-US" dirty="0" smtClean="0"/>
              <a:t>Reliability</a:t>
            </a:r>
          </a:p>
          <a:p>
            <a:pPr lvl="1"/>
            <a:r>
              <a:rPr lang="en-US" altLang="en-US" dirty="0" smtClean="0"/>
              <a:t>Will it be up as long as I need it?</a:t>
            </a:r>
          </a:p>
          <a:p>
            <a:r>
              <a:rPr lang="en-US" altLang="en-US" dirty="0" smtClean="0"/>
              <a:t>Safety</a:t>
            </a:r>
          </a:p>
          <a:p>
            <a:pPr lvl="1"/>
            <a:r>
              <a:rPr lang="en-US" altLang="en-US" dirty="0" smtClean="0"/>
              <a:t>If it fails, what are the consequences?</a:t>
            </a:r>
          </a:p>
          <a:p>
            <a:r>
              <a:rPr lang="en-US" altLang="en-US" dirty="0" smtClean="0"/>
              <a:t>Maintainability</a:t>
            </a:r>
          </a:p>
          <a:p>
            <a:pPr lvl="1"/>
            <a:r>
              <a:rPr lang="en-US" altLang="en-US" dirty="0" smtClean="0"/>
              <a:t>How easy is it to fix if it breaks?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Reliability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fault need not result in </a:t>
            </a:r>
            <a:r>
              <a:rPr lang="en-US" dirty="0" smtClean="0"/>
              <a:t>an error</a:t>
            </a:r>
            <a:r>
              <a:rPr lang="en-US" dirty="0"/>
              <a:t>, nor an error in a failure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i="1" dirty="0"/>
              <a:t>non-faulty</a:t>
            </a:r>
            <a:r>
              <a:rPr lang="en-US" dirty="0"/>
              <a:t> component will produce an output that is in accordance with this specification. </a:t>
            </a:r>
          </a:p>
          <a:p>
            <a:r>
              <a:rPr lang="en-US" dirty="0"/>
              <a:t>The response from a faulty component need not be as specified, i.e., it can be anything. </a:t>
            </a:r>
          </a:p>
          <a:p>
            <a:r>
              <a:rPr lang="en-US" dirty="0"/>
              <a:t>The response from a given component for a given input will be considered to be correct</a:t>
            </a:r>
          </a:p>
          <a:p>
            <a:pPr lvl="1"/>
            <a:r>
              <a:rPr lang="en-US" dirty="0"/>
              <a:t>If the output value is correct</a:t>
            </a:r>
          </a:p>
          <a:p>
            <a:pPr lvl="1"/>
            <a:r>
              <a:rPr lang="en-US" dirty="0"/>
              <a:t>The output is produced on time, i.e., produced within a specified time limit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dirty="0"/>
              <a:t>alpha particle corrupting a memory location is a fault. If </a:t>
            </a:r>
            <a:r>
              <a:rPr lang="en-US" dirty="0" smtClean="0"/>
              <a:t>that memory </a:t>
            </a:r>
            <a:r>
              <a:rPr lang="en-US" dirty="0"/>
              <a:t>location contains data, that corrupted data is an error. If a program crashes because </a:t>
            </a:r>
            <a:r>
              <a:rPr lang="en-US" dirty="0" smtClean="0"/>
              <a:t>of using </a:t>
            </a:r>
            <a:r>
              <a:rPr lang="en-US" dirty="0"/>
              <a:t>that data, it is a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Failures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corruption</a:t>
            </a:r>
          </a:p>
          <a:p>
            <a:r>
              <a:rPr lang="en-US" dirty="0" smtClean="0"/>
              <a:t>Hanging processes</a:t>
            </a:r>
          </a:p>
          <a:p>
            <a:r>
              <a:rPr lang="en-US" dirty="0" smtClean="0"/>
              <a:t>Misleading return values</a:t>
            </a:r>
          </a:p>
          <a:p>
            <a:r>
              <a:rPr lang="en-US" dirty="0" smtClean="0"/>
              <a:t>Misbehaving computers</a:t>
            </a:r>
          </a:p>
          <a:p>
            <a:r>
              <a:rPr lang="en-US" dirty="0" smtClean="0"/>
              <a:t>Network outages</a:t>
            </a:r>
          </a:p>
          <a:p>
            <a:r>
              <a:rPr lang="en-US" dirty="0" smtClean="0"/>
              <a:t>Hardware failures</a:t>
            </a:r>
          </a:p>
          <a:p>
            <a:r>
              <a:rPr lang="en-US" dirty="0" smtClean="0"/>
              <a:t>Insufficient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1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5236"/>
              </p:ext>
            </p:extLst>
          </p:nvPr>
        </p:nvGraphicFramePr>
        <p:xfrm>
          <a:off x="457200" y="1600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halts, but is working until it halts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Omission failure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Receive omission………..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Send omission…………...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fails to respond to incoming requests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server fails to receive incoming messages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server fails to send outgoing messages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Timing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server’s response lies outside the specified time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failure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Value failure……………...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State transition failure…..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servers</a:t>
                      </a:r>
                      <a:r>
                        <a:rPr lang="en-US" baseline="0" dirty="0" smtClean="0"/>
                        <a:t> response is incorrect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The value of the response</a:t>
                      </a:r>
                      <a:r>
                        <a:rPr lang="en-US" baseline="0" dirty="0" smtClean="0"/>
                        <a:t> is wrong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The server deviates from correct flow of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failure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may produce arbitrary responses at arbitrary times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Omission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 component that does not respond to an input from another component, and thereby fails by not producing the expected output is exhibiting an </a:t>
            </a:r>
            <a:r>
              <a:rPr lang="en-US" i="1" dirty="0" smtClean="0">
                <a:effectLst/>
              </a:rPr>
              <a:t>omission fault</a:t>
            </a:r>
            <a:r>
              <a:rPr lang="en-US" dirty="0" smtClean="0">
                <a:effectLst/>
              </a:rPr>
              <a:t> and the corresponding failure an </a:t>
            </a:r>
            <a:r>
              <a:rPr lang="en-US" i="1" dirty="0" smtClean="0">
                <a:effectLst/>
              </a:rPr>
              <a:t>omission failure</a:t>
            </a:r>
            <a:r>
              <a:rPr lang="en-US" dirty="0" smtClean="0">
                <a:effectLst/>
              </a:rPr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 communication link which occasionally loses messages is an example of a component suffering from an omission fault.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Value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fault that causes a component to respond within the correct time interval but with an incorrect value is termed a value fault (with the corresponding failure called a </a:t>
            </a:r>
            <a:r>
              <a:rPr lang="en-US" i="1" dirty="0" smtClean="0">
                <a:effectLst/>
              </a:rPr>
              <a:t>value failure</a:t>
            </a:r>
            <a:r>
              <a:rPr lang="en-US" dirty="0" smtClean="0">
                <a:effectLst/>
              </a:rPr>
              <a:t>).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 communication link which delivers corrupted messages on time suffers from a value fault</a:t>
            </a:r>
          </a:p>
          <a:p>
            <a:pPr marL="0" indent="0" algn="just">
              <a:buNone/>
            </a:pPr>
            <a:endParaRPr lang="en-US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/>
              <a:t>A memory, disk or software error could also lead to a value failure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Timing </a:t>
            </a:r>
            <a:r>
              <a:rPr lang="en-US" b="1" dirty="0"/>
              <a:t>F</a:t>
            </a:r>
            <a:r>
              <a:rPr lang="en-US" b="1" dirty="0" smtClean="0">
                <a:effectLst/>
              </a:rPr>
              <a:t>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timing fault causes the component to respond with the correct value but outside the specified interval (either too soon, or too late). The corresponding failure is a timing failure.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An overloaded processor which produces correct values but with an excessive delay suffers from a timing failure. Timing failures can only occur in systems which impose timing constraints on computations.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Arbitrary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The previous failure classes have specified how a component can be considered to fail in either the value or time domain. </a:t>
            </a:r>
          </a:p>
          <a:p>
            <a:r>
              <a:rPr lang="en-US" dirty="0" smtClean="0">
                <a:effectLst/>
              </a:rPr>
              <a:t>It is possible for a component to fail in both the domains in a manner which is not covered by one of the previous classes. </a:t>
            </a:r>
          </a:p>
          <a:p>
            <a:r>
              <a:rPr lang="en-US" dirty="0" smtClean="0">
                <a:effectLst/>
              </a:rPr>
              <a:t>A failed component which produces such an output will be said to be exhibiting an </a:t>
            </a:r>
            <a:r>
              <a:rPr lang="en-US" i="1" dirty="0" smtClean="0">
                <a:effectLst/>
              </a:rPr>
              <a:t>arbitrary failure</a:t>
            </a:r>
            <a:r>
              <a:rPr lang="en-US" dirty="0" smtClean="0">
                <a:effectLst/>
              </a:rPr>
              <a:t> (AKA, </a:t>
            </a:r>
            <a:r>
              <a:rPr lang="en-US" i="1" dirty="0" smtClean="0">
                <a:effectLst/>
              </a:rPr>
              <a:t>Byzantine failure</a:t>
            </a:r>
            <a:r>
              <a:rPr lang="en-US" dirty="0" smtClean="0">
                <a:effectLst/>
              </a:rPr>
              <a:t>).</a:t>
            </a:r>
          </a:p>
          <a:p>
            <a:r>
              <a:rPr lang="en-US" dirty="0"/>
              <a:t>Sometimes </a:t>
            </a:r>
            <a:r>
              <a:rPr lang="en-US" dirty="0" smtClean="0"/>
              <a:t>called </a:t>
            </a:r>
            <a:r>
              <a:rPr lang="en-US" dirty="0"/>
              <a:t>malicious </a:t>
            </a:r>
            <a:r>
              <a:rPr lang="en-US" dirty="0" smtClean="0"/>
              <a:t>failure because </a:t>
            </a:r>
            <a:r>
              <a:rPr lang="en-US" dirty="0"/>
              <a:t>it </a:t>
            </a:r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Two-faced behavior; the </a:t>
            </a:r>
            <a:r>
              <a:rPr lang="en-US" dirty="0"/>
              <a:t>affected system can send a message “fact X is true” to one user </a:t>
            </a:r>
            <a:r>
              <a:rPr lang="en-US" dirty="0" smtClean="0"/>
              <a:t>and “fact </a:t>
            </a:r>
            <a:r>
              <a:rPr lang="en-US" dirty="0"/>
              <a:t>X is false” to another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Spoofing behavior; Forging </a:t>
            </a:r>
            <a:r>
              <a:rPr lang="en-US" dirty="0"/>
              <a:t>of messages of other </a:t>
            </a:r>
            <a:r>
              <a:rPr lang="en-US" dirty="0" smtClean="0"/>
              <a:t>systems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3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property that enables a system to continue operating properly </a:t>
            </a:r>
            <a:r>
              <a:rPr lang="en-US" dirty="0" smtClean="0"/>
              <a:t>(from the perspective of the user) in </a:t>
            </a:r>
            <a:r>
              <a:rPr lang="en-US" dirty="0"/>
              <a:t>the event of </a:t>
            </a:r>
            <a:r>
              <a:rPr lang="en-US" dirty="0" smtClean="0"/>
              <a:t>one or more faults or errors</a:t>
            </a:r>
          </a:p>
          <a:p>
            <a:r>
              <a:rPr lang="en-US" dirty="0" smtClean="0"/>
              <a:t>Big data technology must address fault tolerance in one way or another (through software and/or hardware)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9608741"/>
              </p:ext>
            </p:extLst>
          </p:nvPr>
        </p:nvGraphicFramePr>
        <p:xfrm>
          <a:off x="381000" y="4521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X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263523" y="3733800"/>
            <a:ext cx="2070477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Recovery or Compensation Mechanism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X</a:t>
            </a:r>
            <a:endParaRPr lang="en-US" sz="66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stCxn id="7" idx="1"/>
            <a:endCxn id="6" idx="0"/>
          </p:cNvCxnSpPr>
          <p:nvPr/>
        </p:nvCxnSpPr>
        <p:spPr>
          <a:xfrm rot="16200000" flipH="1">
            <a:off x="4736466" y="4133403"/>
            <a:ext cx="534293" cy="14097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9" idx="0"/>
          </p:cNvCxnSpPr>
          <p:nvPr/>
        </p:nvCxnSpPr>
        <p:spPr>
          <a:xfrm rot="5400000">
            <a:off x="3326766" y="4133403"/>
            <a:ext cx="534293" cy="1409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of big data have to </a:t>
            </a:r>
            <a:r>
              <a:rPr lang="en-US" dirty="0"/>
              <a:t>accept that data </a:t>
            </a:r>
            <a:r>
              <a:rPr lang="en-US" dirty="0" smtClean="0"/>
              <a:t>needs to be distributed</a:t>
            </a:r>
          </a:p>
          <a:p>
            <a:pPr lvl="1"/>
            <a:r>
              <a:rPr lang="en-US" dirty="0" smtClean="0"/>
              <a:t>Storing and processing datasets across </a:t>
            </a:r>
            <a:r>
              <a:rPr lang="en-US" dirty="0"/>
              <a:t>a cluster of machines </a:t>
            </a:r>
            <a:r>
              <a:rPr lang="en-US" dirty="0" smtClean="0"/>
              <a:t>is unavoidable</a:t>
            </a:r>
            <a:endParaRPr lang="en-US" dirty="0"/>
          </a:p>
          <a:p>
            <a:r>
              <a:rPr lang="en-US" dirty="0"/>
              <a:t>Once </a:t>
            </a:r>
            <a:r>
              <a:rPr lang="en-US" dirty="0" smtClean="0"/>
              <a:t>a cluster become the </a:t>
            </a:r>
            <a:r>
              <a:rPr lang="en-US" dirty="0"/>
              <a:t>storage </a:t>
            </a:r>
            <a:r>
              <a:rPr lang="en-US" dirty="0" smtClean="0"/>
              <a:t>and analysis foundation then software has to </a:t>
            </a:r>
            <a:r>
              <a:rPr lang="en-US" dirty="0"/>
              <a:t>account for </a:t>
            </a:r>
            <a:r>
              <a:rPr lang="en-US" dirty="0" smtClean="0"/>
              <a:t>failure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ecause failure </a:t>
            </a:r>
            <a:r>
              <a:rPr lang="en-US" dirty="0"/>
              <a:t>is inevitable when you're talking about running hundreds or thousands of machines in a cluster.</a:t>
            </a:r>
          </a:p>
          <a:p>
            <a:r>
              <a:rPr lang="en-US" dirty="0" smtClean="0"/>
              <a:t>Finally</a:t>
            </a:r>
            <a:r>
              <a:rPr lang="en-US" dirty="0"/>
              <a:t>, </a:t>
            </a:r>
            <a:r>
              <a:rPr lang="en-US" dirty="0" smtClean="0"/>
              <a:t>analysis logic needs </a:t>
            </a:r>
            <a:r>
              <a:rPr lang="en-US" dirty="0"/>
              <a:t>to go to the data and process it on the distributed machines 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ather </a:t>
            </a:r>
            <a:r>
              <a:rPr lang="en-US" dirty="0"/>
              <a:t>than moving the vast quantities of data across the network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Coherent System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00"/>
              </a:spcBef>
            </a:pPr>
            <a:r>
              <a:rPr lang="en-US" altLang="en-US" i="1" dirty="0" smtClean="0">
                <a:cs typeface="Times" pitchFamily="60" charset="0"/>
              </a:rPr>
              <a:t>Access transparency</a:t>
            </a:r>
            <a:r>
              <a:rPr lang="en-US" altLang="en-US" dirty="0" smtClean="0">
                <a:cs typeface="Times" pitchFamily="60" charset="0"/>
              </a:rPr>
              <a:t>: enables local and remote resources to be accessed using identical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operations.</a:t>
            </a:r>
          </a:p>
          <a:p>
            <a:r>
              <a:rPr lang="en-US" altLang="en-US" i="1" dirty="0" smtClean="0">
                <a:cs typeface="Times" pitchFamily="60" charset="0"/>
              </a:rPr>
              <a:t>Location transparency</a:t>
            </a:r>
            <a:r>
              <a:rPr lang="en-US" altLang="en-US" dirty="0" smtClean="0">
                <a:cs typeface="Times" pitchFamily="60" charset="0"/>
              </a:rPr>
              <a:t>: enables resources to be accessed without knowledge of their physical or network location (for example, which building or IP address).</a:t>
            </a:r>
          </a:p>
          <a:p>
            <a:r>
              <a:rPr lang="en-US" altLang="en-US" i="1" dirty="0" smtClean="0">
                <a:cs typeface="Times" pitchFamily="60" charset="0"/>
              </a:rPr>
              <a:t>Concurrency transparency</a:t>
            </a:r>
            <a:r>
              <a:rPr lang="en-US" altLang="en-US" dirty="0" smtClean="0">
                <a:cs typeface="Times" pitchFamily="60" charset="0"/>
              </a:rPr>
              <a:t>: enables several processes to operate concurrently using shared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resources without interference between them.</a:t>
            </a:r>
          </a:p>
          <a:p>
            <a:r>
              <a:rPr lang="en-US" altLang="en-US" i="1" dirty="0" smtClean="0">
                <a:cs typeface="Times" pitchFamily="60" charset="0"/>
              </a:rPr>
              <a:t>Replication transparency</a:t>
            </a:r>
            <a:r>
              <a:rPr lang="en-US" altLang="en-US" dirty="0" smtClean="0">
                <a:cs typeface="Times" pitchFamily="60" charset="0"/>
              </a:rPr>
              <a:t>: enables multiple instances of resources to be used to increase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reliability and performance without knowledge of the replicas by users or application programmers.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 smtClean="0">
                <a:cs typeface="Times" pitchFamily="60" charset="0"/>
              </a:rPr>
              <a:t>Failure transparency</a:t>
            </a:r>
            <a:r>
              <a:rPr lang="en-US" altLang="en-US" dirty="0" smtClean="0">
                <a:cs typeface="Times" pitchFamily="60" charset="0"/>
              </a:rPr>
              <a:t>: enables the concealment of faults, allowing users and application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programs to complete their tasks despite the failure of hardware or software components.</a:t>
            </a:r>
          </a:p>
          <a:p>
            <a:r>
              <a:rPr lang="en-US" altLang="en-US" i="1" dirty="0" smtClean="0">
                <a:cs typeface="Times" pitchFamily="60" charset="0"/>
              </a:rPr>
              <a:t>Mobility transparency</a:t>
            </a:r>
            <a:r>
              <a:rPr lang="en-US" altLang="en-US" dirty="0" smtClean="0">
                <a:cs typeface="Times" pitchFamily="60" charset="0"/>
              </a:rPr>
              <a:t>: allows the movement of resources and clients within a system without affecting the operation of users or programs.</a:t>
            </a:r>
          </a:p>
          <a:p>
            <a:r>
              <a:rPr lang="en-US" altLang="en-US" i="1" dirty="0" smtClean="0">
                <a:cs typeface="Times" pitchFamily="60" charset="0"/>
              </a:rPr>
              <a:t>Performance transparency</a:t>
            </a:r>
            <a:r>
              <a:rPr lang="en-US" altLang="en-US" dirty="0" smtClean="0">
                <a:cs typeface="Times" pitchFamily="60" charset="0"/>
              </a:rPr>
              <a:t>: allows the system to be reconfigured to improve performance as loads vary.</a:t>
            </a:r>
          </a:p>
          <a:p>
            <a:r>
              <a:rPr lang="en-US" altLang="en-US" i="1" dirty="0" smtClean="0">
                <a:cs typeface="Times" pitchFamily="60" charset="0"/>
              </a:rPr>
              <a:t>Scaling transparency</a:t>
            </a:r>
            <a:r>
              <a:rPr lang="en-US" altLang="en-US" dirty="0" smtClean="0">
                <a:cs typeface="Times" pitchFamily="60" charset="0"/>
              </a:rPr>
              <a:t>: allows the system and applications to expand in scale without change to the system structure or the application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Architecture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3525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643541"/>
            <a:ext cx="794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ndependent computers and coherent system =&gt; middleware</a:t>
            </a:r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771284" y="5126136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computing </a:t>
            </a:r>
            <a:r>
              <a:rPr lang="en-US" dirty="0"/>
              <a:t>systems offer </a:t>
            </a:r>
            <a:r>
              <a:rPr lang="en-US" dirty="0" smtClean="0"/>
              <a:t>a better </a:t>
            </a:r>
            <a:r>
              <a:rPr lang="en-US" dirty="0"/>
              <a:t>price/performance ratio than centralized systems</a:t>
            </a:r>
          </a:p>
          <a:p>
            <a:r>
              <a:rPr lang="en-US" dirty="0" smtClean="0"/>
              <a:t>Redundancy </a:t>
            </a:r>
            <a:r>
              <a:rPr lang="en-US" dirty="0"/>
              <a:t>increases availability when parts of a system fail </a:t>
            </a:r>
          </a:p>
          <a:p>
            <a:r>
              <a:rPr lang="en-US" dirty="0" smtClean="0"/>
              <a:t>Applications </a:t>
            </a:r>
            <a:r>
              <a:rPr lang="en-US" dirty="0"/>
              <a:t>that can </a:t>
            </a:r>
            <a:r>
              <a:rPr lang="en-US" dirty="0" smtClean="0"/>
              <a:t>be parallelized also </a:t>
            </a:r>
            <a:r>
              <a:rPr lang="en-US" dirty="0"/>
              <a:t>offer </a:t>
            </a:r>
            <a:r>
              <a:rPr lang="en-US" dirty="0" smtClean="0"/>
              <a:t>benefits </a:t>
            </a:r>
            <a:r>
              <a:rPr lang="en-US" dirty="0"/>
              <a:t>in terms of faster performance vis-à-vis centralized solutions </a:t>
            </a:r>
          </a:p>
          <a:p>
            <a:r>
              <a:rPr lang="en-US" dirty="0" smtClean="0"/>
              <a:t>Distributed </a:t>
            </a:r>
            <a:r>
              <a:rPr lang="en-US" dirty="0"/>
              <a:t>systems can be extended through the addition of components, </a:t>
            </a:r>
            <a:r>
              <a:rPr lang="en-US" dirty="0" smtClean="0"/>
              <a:t>providing </a:t>
            </a:r>
            <a:r>
              <a:rPr lang="en-US" dirty="0"/>
              <a:t>better scalability </a:t>
            </a:r>
            <a:r>
              <a:rPr lang="en-US" dirty="0" smtClean="0"/>
              <a:t>compared </a:t>
            </a:r>
            <a:r>
              <a:rPr lang="en-US" dirty="0"/>
              <a:t>to centralized </a:t>
            </a:r>
            <a:r>
              <a:rPr lang="en-US" dirty="0" smtClean="0"/>
              <a:t>systems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Building reliable systems from unreliable components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odes fail independently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distributed system can “partly fail”  </a:t>
            </a:r>
          </a:p>
          <a:p>
            <a:pPr lvl="1"/>
            <a:r>
              <a:rPr lang="en-US" dirty="0" smtClean="0"/>
              <a:t>Unreliable network communication</a:t>
            </a:r>
            <a:endParaRPr lang="en-US" dirty="0"/>
          </a:p>
          <a:p>
            <a:r>
              <a:rPr lang="en-US" dirty="0" smtClean="0"/>
              <a:t>Administration issues</a:t>
            </a:r>
          </a:p>
          <a:p>
            <a:r>
              <a:rPr lang="en-US" dirty="0" smtClean="0"/>
              <a:t>Placing data and computation for effective resource sharing, hiding latency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finding data/results again once you put it somewhere</a:t>
            </a:r>
          </a:p>
          <a:p>
            <a:r>
              <a:rPr lang="en-US" dirty="0" smtClean="0"/>
              <a:t>Managing coordination and shared state</a:t>
            </a:r>
          </a:p>
          <a:p>
            <a:pPr lvl="1"/>
            <a:r>
              <a:rPr lang="en-US" dirty="0" smtClean="0"/>
              <a:t>What should the system components do and when should they do it?  </a:t>
            </a:r>
          </a:p>
          <a:p>
            <a:pPr lvl="1"/>
            <a:r>
              <a:rPr lang="en-US" dirty="0" smtClean="0"/>
              <a:t>Once they’ve all done it, can they all agree on what they did and when?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</a:t>
            </a:r>
            <a:r>
              <a:rPr lang="en-US" dirty="0"/>
              <a:t>and diagnosing problems in a distributed system can also become more </a:t>
            </a:r>
            <a:r>
              <a:rPr lang="en-US" dirty="0" smtClean="0"/>
              <a:t>difficult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analysis may require connecting to remote nodes or inspecting communication between nodes.</a:t>
            </a:r>
          </a:p>
          <a:p>
            <a:r>
              <a:rPr lang="en-US" dirty="0"/>
              <a:t>Many types of computation are not well suited for distributed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owing to the amount of network communication or synchronization that would be required between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bandwidth, latency, or communication requirements are too significant, then the benefits of distributed computing may be negated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may be worse than a non-distributed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5549</TotalTime>
  <Words>2052</Words>
  <Application>Microsoft Office PowerPoint</Application>
  <PresentationFormat>On-screen Show (4:3)</PresentationFormat>
  <Paragraphs>304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CSP 554 Big Data Technologies</vt:lpstr>
      <vt:lpstr>Topics</vt:lpstr>
      <vt:lpstr>Distributed System: Definition</vt:lpstr>
      <vt:lpstr>What Does Coherent System Mean?</vt:lpstr>
      <vt:lpstr>What Does Coherent System Mean?</vt:lpstr>
      <vt:lpstr>Distributed System Architecture</vt:lpstr>
      <vt:lpstr>Distributed System Advantages</vt:lpstr>
      <vt:lpstr>Distributed System Challenges</vt:lpstr>
      <vt:lpstr>Distributed System Challenges</vt:lpstr>
      <vt:lpstr>Why Distributed Systems</vt:lpstr>
      <vt:lpstr>Reliable Distributed Systems</vt:lpstr>
      <vt:lpstr>Scalability</vt:lpstr>
      <vt:lpstr>Scalability Types</vt:lpstr>
      <vt:lpstr>One Way to Do Heavy Lifting </vt:lpstr>
      <vt:lpstr>Scaling Up (Vertical Scaling)</vt:lpstr>
      <vt:lpstr>Another Way to Do Heavy Lifting </vt:lpstr>
      <vt:lpstr>Scaling Out (Horizontal Scaling)</vt:lpstr>
      <vt:lpstr>Horizontal Scalability Advantages</vt:lpstr>
      <vt:lpstr>Horizontal Scalability Challenges</vt:lpstr>
      <vt:lpstr>Scale-Out Today</vt:lpstr>
      <vt:lpstr>Shared Everything Storage</vt:lpstr>
      <vt:lpstr>Shared Nothing Storage</vt:lpstr>
      <vt:lpstr>Mixed Mode Storage</vt:lpstr>
      <vt:lpstr>Cluster: Definition</vt:lpstr>
      <vt:lpstr>Traditional Distributed Computing Pattern</vt:lpstr>
      <vt:lpstr>Big Data Distributed Computing Pattern</vt:lpstr>
      <vt:lpstr>Big Data Clusters</vt:lpstr>
      <vt:lpstr>Distributed System: Definition</vt:lpstr>
      <vt:lpstr>Definitions</vt:lpstr>
      <vt:lpstr>Reliability Concerns</vt:lpstr>
      <vt:lpstr>Other Reliability Notes</vt:lpstr>
      <vt:lpstr>Possible Failures in Distributed Systems</vt:lpstr>
      <vt:lpstr>Failure Modes</vt:lpstr>
      <vt:lpstr>Omission Failure</vt:lpstr>
      <vt:lpstr>Value Failure</vt:lpstr>
      <vt:lpstr>Timing Failure</vt:lpstr>
      <vt:lpstr>Arbitrary Failure</vt:lpstr>
      <vt:lpstr>Fault Tolerance</vt:lpstr>
      <vt:lpstr>Distributed Systems Summary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51</cp:revision>
  <cp:lastPrinted>2018-08-21T14:34:46Z</cp:lastPrinted>
  <dcterms:created xsi:type="dcterms:W3CDTF">2016-12-18T19:56:54Z</dcterms:created>
  <dcterms:modified xsi:type="dcterms:W3CDTF">2018-08-22T00:31:48Z</dcterms:modified>
</cp:coreProperties>
</file>