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320" r:id="rId3"/>
    <p:sldId id="326" r:id="rId4"/>
    <p:sldId id="327" r:id="rId5"/>
    <p:sldId id="353" r:id="rId6"/>
    <p:sldId id="351" r:id="rId7"/>
    <p:sldId id="360" r:id="rId8"/>
    <p:sldId id="343" r:id="rId9"/>
    <p:sldId id="361" r:id="rId10"/>
    <p:sldId id="338" r:id="rId11"/>
    <p:sldId id="339" r:id="rId12"/>
    <p:sldId id="364" r:id="rId13"/>
    <p:sldId id="367" r:id="rId14"/>
    <p:sldId id="363" r:id="rId15"/>
    <p:sldId id="345" r:id="rId16"/>
    <p:sldId id="362" r:id="rId17"/>
    <p:sldId id="352" r:id="rId18"/>
    <p:sldId id="335" r:id="rId19"/>
    <p:sldId id="333" r:id="rId20"/>
    <p:sldId id="334" r:id="rId21"/>
    <p:sldId id="359" r:id="rId22"/>
    <p:sldId id="365" r:id="rId23"/>
    <p:sldId id="366" r:id="rId24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87" d="100"/>
          <a:sy n="87" d="100"/>
        </p:scale>
        <p:origin x="-159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9/3/18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61B69-B60C-4C28-9B4D-2FDE71D22B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7B5-0ADF-40AD-B116-5A28772E9AAA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F938-E217-4263-8F36-3960B82C39A9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104E-FF04-4941-BFE8-47227CE0696B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662D-F9EE-4D6A-B595-E9760550EB8A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5EC1-1471-4137-8D40-6B20A866E880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721-3E34-4EA9-9E30-E688096C810C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1FA2-5A19-46EA-BDFF-A79F64D248D8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34B-0BF8-49E9-835C-8D1AEC9B1DE4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03BF-1552-4245-9D6B-B9C6105BC90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06BC-F23A-4863-8820-93C73B4E6CBE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67D-253B-4E22-9432-7AF0B6D0A71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2DD1-D1E5-4749-AE21-E8869E8F7834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675DC4-89BB-4663-81B0-1AF0430D020B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800" dirty="0" smtClean="0"/>
              <a:t>CSP554</a:t>
            </a:r>
            <a:br>
              <a:rPr lang="en-US" sz="4800" dirty="0" smtClean="0"/>
            </a:br>
            <a:r>
              <a:rPr lang="en-US" sz="4800" dirty="0" smtClean="0"/>
              <a:t>Big </a:t>
            </a:r>
            <a:r>
              <a:rPr lang="en-US" sz="4800" dirty="0" smtClean="0"/>
              <a:t>Data Technologies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3a</a:t>
            </a:r>
          </a:p>
          <a:p>
            <a:r>
              <a:rPr lang="en-US" smtClean="0"/>
              <a:t>YARN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br>
              <a:rPr lang="en-US" dirty="0" smtClean="0"/>
            </a:br>
            <a:r>
              <a:rPr lang="en-US" sz="3100" dirty="0" smtClean="0"/>
              <a:t>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Resource Manager </a:t>
            </a:r>
            <a:r>
              <a:rPr lang="en-US" dirty="0"/>
              <a:t>has two main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Applications Manager</a:t>
            </a:r>
            <a:endParaRPr lang="en-US" dirty="0"/>
          </a:p>
          <a:p>
            <a:r>
              <a:rPr lang="en-US" dirty="0"/>
              <a:t>The Scheduler is responsible for allocating resources to the various running </a:t>
            </a:r>
            <a:r>
              <a:rPr lang="en-US" dirty="0" smtClean="0"/>
              <a:t>applications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performs no monitoring or tracking of status for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offers no guarantees about restarting failed tasks either</a:t>
            </a:r>
          </a:p>
          <a:p>
            <a:r>
              <a:rPr lang="en-US" dirty="0"/>
              <a:t>due to application failure or hardware failures.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Scheduler has a pluggable </a:t>
            </a:r>
            <a:r>
              <a:rPr lang="en-US" dirty="0" smtClean="0"/>
              <a:t>resource allocation policy </a:t>
            </a:r>
            <a:r>
              <a:rPr lang="en-US" dirty="0"/>
              <a:t>which is responsible for </a:t>
            </a:r>
            <a:r>
              <a:rPr lang="en-US" dirty="0" smtClean="0"/>
              <a:t>sharing cluster </a:t>
            </a:r>
            <a:r>
              <a:rPr lang="en-US" dirty="0"/>
              <a:t>resources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6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br>
              <a:rPr lang="en-US" dirty="0" smtClean="0"/>
            </a:br>
            <a:r>
              <a:rPr lang="en-US" sz="3100" dirty="0" smtClean="0"/>
              <a:t>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Applications Manager </a:t>
            </a:r>
            <a:r>
              <a:rPr lang="en-US" dirty="0"/>
              <a:t>is responsible for accepting </a:t>
            </a:r>
            <a:r>
              <a:rPr lang="en-US" dirty="0" smtClean="0"/>
              <a:t>client requests to execute applications</a:t>
            </a:r>
            <a:endParaRPr lang="en-US" dirty="0"/>
          </a:p>
          <a:p>
            <a:r>
              <a:rPr lang="en-US" dirty="0" smtClean="0"/>
              <a:t>It negotiates the </a:t>
            </a:r>
            <a:r>
              <a:rPr lang="en-US" dirty="0"/>
              <a:t>first container </a:t>
            </a:r>
            <a:r>
              <a:rPr lang="en-US" dirty="0" smtClean="0"/>
              <a:t>executing </a:t>
            </a:r>
            <a:r>
              <a:rPr lang="en-US" dirty="0"/>
              <a:t>the </a:t>
            </a:r>
            <a:r>
              <a:rPr lang="en-US" dirty="0" smtClean="0"/>
              <a:t>application specific Application Master task</a:t>
            </a:r>
            <a:endParaRPr lang="en-US" dirty="0"/>
          </a:p>
          <a:p>
            <a:r>
              <a:rPr lang="en-US" dirty="0" smtClean="0"/>
              <a:t>It provides </a:t>
            </a:r>
            <a:r>
              <a:rPr lang="en-US" dirty="0"/>
              <a:t>the service for restarting the </a:t>
            </a:r>
            <a:r>
              <a:rPr lang="en-US" dirty="0" smtClean="0"/>
              <a:t>Application Master task on failure</a:t>
            </a:r>
          </a:p>
          <a:p>
            <a:r>
              <a:rPr lang="en-US" dirty="0" smtClean="0"/>
              <a:t>Receives heartbeat indications from Node Managers to track Worker Node status and availability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8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Resource Scheduling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cluster scheduler essentially has to address:</a:t>
            </a:r>
          </a:p>
          <a:p>
            <a:pPr lvl="1"/>
            <a:r>
              <a:rPr lang="en-US" dirty="0" smtClean="0"/>
              <a:t>Multi-tenancy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sers </a:t>
            </a:r>
            <a:r>
              <a:rPr lang="en-US" dirty="0"/>
              <a:t>launch many different applications, on behalf of </a:t>
            </a:r>
            <a:r>
              <a:rPr lang="en-US" dirty="0" smtClean="0"/>
              <a:t>multiple departments or organizations (all of which have some partial “ownership” of the cluster)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cluster scheduler </a:t>
            </a:r>
            <a:r>
              <a:rPr lang="en-US" dirty="0" smtClean="0"/>
              <a:t>must share resources in some equitable fashion among these parties</a:t>
            </a:r>
            <a:endParaRPr lang="en-US" dirty="0"/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cluster scheduler needs to scale to large clusters running many </a:t>
            </a:r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means that increasing the size of the cluster should improve </a:t>
            </a:r>
            <a:r>
              <a:rPr lang="en-US" dirty="0" smtClean="0"/>
              <a:t>performance </a:t>
            </a:r>
            <a:r>
              <a:rPr lang="en-US" dirty="0"/>
              <a:t>without negatively affecting system latencies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Also resource scheduling should not be optimized for any specific application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9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Resource Scheduling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standard modem resource scheduling policies</a:t>
            </a:r>
          </a:p>
          <a:p>
            <a:pPr lvl="1"/>
            <a:r>
              <a:rPr lang="en-US" dirty="0" smtClean="0"/>
              <a:t>Fair Scheduler</a:t>
            </a:r>
          </a:p>
          <a:p>
            <a:pPr lvl="2"/>
            <a:r>
              <a:rPr lang="en-US" dirty="0"/>
              <a:t>Allocates resources to weighted pools, with fair sharing within each pool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Capacity Scheduler</a:t>
            </a:r>
          </a:p>
          <a:p>
            <a:pPr lvl="2"/>
            <a:r>
              <a:rPr lang="en-US" dirty="0" smtClean="0"/>
              <a:t>Allocates </a:t>
            </a:r>
            <a:r>
              <a:rPr lang="en-US" dirty="0"/>
              <a:t>resources to pools, with FIFO scheduling within each </a:t>
            </a:r>
            <a:r>
              <a:rPr lang="en-US" dirty="0" smtClean="0"/>
              <a:t>pool</a:t>
            </a:r>
          </a:p>
          <a:p>
            <a:r>
              <a:rPr lang="en-US" dirty="0" smtClean="0"/>
              <a:t>Different vendors default to different scheduling policies</a:t>
            </a:r>
          </a:p>
          <a:p>
            <a:pPr lvl="1"/>
            <a:r>
              <a:rPr lang="en-US" dirty="0" smtClean="0"/>
              <a:t>Apache and Hortonworks =&gt; Capacity scheduler</a:t>
            </a:r>
          </a:p>
          <a:p>
            <a:pPr lvl="1"/>
            <a:r>
              <a:rPr lang="en-US" dirty="0" smtClean="0"/>
              <a:t>Cloudera =&gt; Fair Scheduler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2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br>
              <a:rPr lang="en-US" dirty="0" smtClean="0"/>
            </a:br>
            <a:r>
              <a:rPr lang="en-US" sz="3100" dirty="0" smtClean="0"/>
              <a:t>Node Manager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 </a:t>
            </a:r>
            <a:r>
              <a:rPr lang="en-US" dirty="0"/>
              <a:t>worker node agent tasked with</a:t>
            </a:r>
          </a:p>
          <a:p>
            <a:pPr lvl="1"/>
            <a:r>
              <a:rPr lang="en-US" dirty="0"/>
              <a:t>Overseeing node containers through their </a:t>
            </a:r>
            <a:r>
              <a:rPr lang="en-US" dirty="0" smtClean="0"/>
              <a:t>lifecycles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ncluding </a:t>
            </a:r>
            <a:r>
              <a:rPr lang="en-US" dirty="0"/>
              <a:t>launching containers (application tasks)</a:t>
            </a:r>
          </a:p>
          <a:p>
            <a:pPr lvl="1"/>
            <a:r>
              <a:rPr lang="en-US" dirty="0"/>
              <a:t>Monitoring </a:t>
            </a:r>
            <a:r>
              <a:rPr lang="en-US" dirty="0" smtClean="0"/>
              <a:t>node container </a:t>
            </a:r>
            <a:r>
              <a:rPr lang="en-US" dirty="0"/>
              <a:t>resource usage</a:t>
            </a:r>
          </a:p>
          <a:p>
            <a:pPr lvl="1"/>
            <a:r>
              <a:rPr lang="en-US" dirty="0"/>
              <a:t>Periodically communicating node liveness to the Resource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br>
              <a:rPr lang="en-US" dirty="0" smtClean="0"/>
            </a:br>
            <a:r>
              <a:rPr lang="en-US" sz="3100" dirty="0" smtClean="0"/>
              <a:t>Application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</a:t>
            </a:r>
            <a:r>
              <a:rPr lang="en-US" sz="1800" dirty="0" smtClean="0"/>
              <a:t>either the resource manager or the node manager controls overall progress of an application</a:t>
            </a:r>
          </a:p>
          <a:p>
            <a:r>
              <a:rPr lang="en-US" sz="1800" dirty="0" smtClean="0"/>
              <a:t>This makes sense as we want to keep our distributed middleware (Resource Manager and Node Manager) application </a:t>
            </a:r>
            <a:r>
              <a:rPr lang="en-US" sz="1800" dirty="0"/>
              <a:t>agnostic </a:t>
            </a:r>
            <a:endParaRPr lang="en-US" sz="1800" dirty="0" smtClean="0"/>
          </a:p>
          <a:p>
            <a:r>
              <a:rPr lang="en-US" sz="1800" dirty="0" smtClean="0"/>
              <a:t>So the question becomes, how is the progress of each application managed?</a:t>
            </a:r>
          </a:p>
          <a:p>
            <a:r>
              <a:rPr lang="en-US" sz="1800" dirty="0" smtClean="0"/>
              <a:t>This is the role of the application specific and custom Application Manager task</a:t>
            </a:r>
          </a:p>
          <a:p>
            <a:r>
              <a:rPr lang="en-US" sz="1800" dirty="0" smtClean="0"/>
              <a:t>Each type of application running </a:t>
            </a:r>
            <a:r>
              <a:rPr lang="en-US" sz="1800" dirty="0"/>
              <a:t>on Hadoop has its </a:t>
            </a:r>
            <a:r>
              <a:rPr lang="en-US" sz="1800" dirty="0" smtClean="0"/>
              <a:t>type of Application Manager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ach running instance of an application has its dedicated Application Master instance 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instance lives in its </a:t>
            </a:r>
            <a:r>
              <a:rPr lang="en-US" sz="1800" dirty="0" smtClean="0"/>
              <a:t>own separate container </a:t>
            </a:r>
            <a:r>
              <a:rPr lang="en-US" sz="1800" dirty="0"/>
              <a:t>on one of the nodes in the </a:t>
            </a:r>
            <a:r>
              <a:rPr lang="en-US" sz="1800" dirty="0" smtClean="0"/>
              <a:t>cluster</a:t>
            </a:r>
          </a:p>
          <a:p>
            <a:r>
              <a:rPr lang="en-US" sz="1800" dirty="0" smtClean="0"/>
              <a:t>It is the one container (task) whose initiation is performed by the Resource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9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br>
              <a:rPr lang="en-US" dirty="0" smtClean="0"/>
            </a:br>
            <a:r>
              <a:rPr lang="en-US" sz="3100" dirty="0" smtClean="0"/>
              <a:t>Application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Once initiated, an Application Master instance creates other containers (tasks) the application needs to progress</a:t>
            </a:r>
          </a:p>
          <a:p>
            <a:r>
              <a:rPr lang="en-US" sz="2000" dirty="0" smtClean="0"/>
              <a:t>Each application’s Application Master </a:t>
            </a:r>
            <a:r>
              <a:rPr lang="en-US" sz="2000" dirty="0"/>
              <a:t>periodically sends heartbeat </a:t>
            </a:r>
            <a:r>
              <a:rPr lang="en-US" sz="2000" dirty="0" smtClean="0"/>
              <a:t>messages </a:t>
            </a:r>
            <a:r>
              <a:rPr lang="en-US" sz="2000" dirty="0"/>
              <a:t>to </a:t>
            </a:r>
            <a:r>
              <a:rPr lang="en-US" sz="2000" dirty="0" smtClean="0"/>
              <a:t>the Resource Manager</a:t>
            </a:r>
          </a:p>
          <a:p>
            <a:r>
              <a:rPr lang="en-US" sz="2000" dirty="0" smtClean="0"/>
              <a:t>The Application Master </a:t>
            </a:r>
            <a:r>
              <a:rPr lang="en-US" sz="2000" dirty="0"/>
              <a:t>oversees the execution of an application over its </a:t>
            </a:r>
            <a:r>
              <a:rPr lang="en-US" sz="2000" dirty="0" smtClean="0"/>
              <a:t>full lifespan…</a:t>
            </a:r>
          </a:p>
          <a:p>
            <a:pPr lvl="1"/>
            <a:r>
              <a:rPr lang="en-US" sz="1800" dirty="0"/>
              <a:t>F</a:t>
            </a:r>
            <a:r>
              <a:rPr lang="en-US" sz="1800" dirty="0" smtClean="0"/>
              <a:t>rom requestin</a:t>
            </a:r>
            <a:r>
              <a:rPr lang="en-US" sz="1800" dirty="0"/>
              <a:t>g</a:t>
            </a:r>
            <a:r>
              <a:rPr lang="en-US" sz="1800" dirty="0" smtClean="0"/>
              <a:t> </a:t>
            </a:r>
            <a:r>
              <a:rPr lang="en-US" sz="1800" dirty="0"/>
              <a:t>additional containers </a:t>
            </a:r>
            <a:r>
              <a:rPr lang="en-US" sz="1800" dirty="0" smtClean="0"/>
              <a:t>(resources) from </a:t>
            </a:r>
            <a:r>
              <a:rPr lang="en-US" sz="1800" dirty="0"/>
              <a:t>the </a:t>
            </a:r>
            <a:r>
              <a:rPr lang="en-US" sz="1800" dirty="0" smtClean="0"/>
              <a:t>Resource Manger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o submittin</a:t>
            </a:r>
            <a:r>
              <a:rPr lang="en-US" sz="1800" dirty="0"/>
              <a:t>g</a:t>
            </a:r>
            <a:r>
              <a:rPr lang="en-US" sz="1800" dirty="0" smtClean="0"/>
              <a:t> </a:t>
            </a:r>
            <a:r>
              <a:rPr lang="en-US" sz="1800" dirty="0"/>
              <a:t>container release requests to the </a:t>
            </a:r>
            <a:r>
              <a:rPr lang="en-US" sz="1800" dirty="0" smtClean="0"/>
              <a:t>Node Manager</a:t>
            </a:r>
            <a:r>
              <a:rPr lang="en-US" sz="1800" dirty="0"/>
              <a:t> </a:t>
            </a:r>
            <a:r>
              <a:rPr lang="en-US" sz="1800" dirty="0" smtClean="0"/>
              <a:t>on application completion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1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200400" y="5257800"/>
            <a:ext cx="762000" cy="6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276600" y="54102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48200" y="2438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Application Initiation</a:t>
            </a:r>
            <a:br>
              <a:rPr lang="en-US" dirty="0" smtClean="0"/>
            </a:br>
            <a:r>
              <a:rPr lang="en-US" sz="3100" dirty="0" smtClean="0"/>
              <a:t>Overview</a:t>
            </a:r>
            <a:endParaRPr lang="en-US" sz="3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1600200"/>
            <a:ext cx="464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057400"/>
            <a:ext cx="4343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Resource 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384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14600" y="57912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674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198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>
          <a:xfrm>
            <a:off x="2438400" y="2324100"/>
            <a:ext cx="16002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9988" y="1862435"/>
            <a:ext cx="112082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1: submit</a:t>
            </a:r>
          </a:p>
          <a:p>
            <a:pPr algn="ctr"/>
            <a:r>
              <a:rPr lang="en-US" dirty="0" smtClean="0"/>
              <a:t>YARN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21" name="Elbow Connector 20"/>
          <p:cNvCxnSpPr>
            <a:stCxn id="35" idx="2"/>
            <a:endCxn id="9" idx="0"/>
          </p:cNvCxnSpPr>
          <p:nvPr/>
        </p:nvCxnSpPr>
        <p:spPr>
          <a:xfrm rot="5400000">
            <a:off x="3524250" y="2686050"/>
            <a:ext cx="762000" cy="133350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3200400"/>
            <a:ext cx="1903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2: start container</a:t>
            </a:r>
          </a:p>
        </p:txBody>
      </p: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>
            <a:off x="3200400" y="4802257"/>
            <a:ext cx="0" cy="60794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40749" y="4964668"/>
            <a:ext cx="112082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3: launch</a:t>
            </a:r>
          </a:p>
        </p:txBody>
      </p:sp>
      <p:cxnSp>
        <p:nvCxnSpPr>
          <p:cNvPr id="34" name="Elbow Connector 33"/>
          <p:cNvCxnSpPr>
            <a:stCxn id="62" idx="3"/>
          </p:cNvCxnSpPr>
          <p:nvPr/>
        </p:nvCxnSpPr>
        <p:spPr>
          <a:xfrm flipV="1">
            <a:off x="3962400" y="3102148"/>
            <a:ext cx="990600" cy="2484652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3400" y="3849469"/>
            <a:ext cx="123623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: allocate</a:t>
            </a:r>
          </a:p>
          <a:p>
            <a:pPr algn="ctr"/>
            <a:r>
              <a:rPr lang="en-US" dirty="0" smtClean="0"/>
              <a:t>resources</a:t>
            </a:r>
          </a:p>
        </p:txBody>
      </p:sp>
      <p:cxnSp>
        <p:nvCxnSpPr>
          <p:cNvPr id="38" name="Elbow Connector 37"/>
          <p:cNvCxnSpPr>
            <a:stCxn id="11" idx="3"/>
          </p:cNvCxnSpPr>
          <p:nvPr/>
        </p:nvCxnSpPr>
        <p:spPr>
          <a:xfrm flipV="1">
            <a:off x="3962400" y="4496628"/>
            <a:ext cx="1981200" cy="1485072"/>
          </a:xfrm>
          <a:prstGeom prst="bentConnector3">
            <a:avLst>
              <a:gd name="adj1" fmla="val 710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08683" y="4800600"/>
            <a:ext cx="0" cy="60794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93749" y="4953000"/>
            <a:ext cx="112082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7: launch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83721" y="6019800"/>
            <a:ext cx="11336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6: start </a:t>
            </a:r>
          </a:p>
          <a:p>
            <a:pPr algn="ctr"/>
            <a:r>
              <a:rPr lang="en-US" dirty="0" smtClean="0"/>
              <a:t>container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86401" y="2209800"/>
            <a:ext cx="2819399" cy="5333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Applications Manager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27379" y="58293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 Task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43400" y="3385091"/>
            <a:ext cx="1210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4: register</a:t>
            </a:r>
          </a:p>
        </p:txBody>
      </p:sp>
    </p:spTree>
    <p:extLst>
      <p:ext uri="{BB962C8B-B14F-4D97-AF65-F5344CB8AC3E}">
        <p14:creationId xmlns:p14="http://schemas.microsoft.com/office/powerpoint/2010/main" val="355569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Application Initiation</a:t>
            </a:r>
            <a:br>
              <a:rPr lang="en-US" dirty="0" smtClean="0"/>
            </a:br>
            <a:r>
              <a:rPr lang="en-US" sz="3600" dirty="0" smtClean="0"/>
              <a:t>Flow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client program submits the </a:t>
            </a:r>
            <a:r>
              <a:rPr lang="en-US" dirty="0" smtClean="0"/>
              <a:t>application (job) to execute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Resource Manager communicates with a Node Manager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Node Manager allocates </a:t>
            </a:r>
            <a:r>
              <a:rPr lang="en-US" dirty="0"/>
              <a:t>a </a:t>
            </a:r>
            <a:r>
              <a:rPr lang="en-US" dirty="0" smtClean="0"/>
              <a:t>container </a:t>
            </a:r>
            <a:r>
              <a:rPr lang="en-US" dirty="0"/>
              <a:t>to start </a:t>
            </a:r>
            <a:r>
              <a:rPr lang="en-US" dirty="0" smtClean="0"/>
              <a:t>an application specific Application Master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Application Master</a:t>
            </a:r>
            <a:r>
              <a:rPr lang="en-US" dirty="0"/>
              <a:t>, on </a:t>
            </a:r>
            <a:r>
              <a:rPr lang="en-US" dirty="0" smtClean="0"/>
              <a:t>starting up registers </a:t>
            </a:r>
            <a:r>
              <a:rPr lang="en-US" dirty="0"/>
              <a:t>with </a:t>
            </a:r>
            <a:r>
              <a:rPr lang="en-US" dirty="0" smtClean="0"/>
              <a:t>the Resource Manager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Application Master </a:t>
            </a:r>
            <a:r>
              <a:rPr lang="en-US" dirty="0"/>
              <a:t>negotiates with </a:t>
            </a:r>
            <a:r>
              <a:rPr lang="en-US" dirty="0" smtClean="0"/>
              <a:t>the Resource Manager </a:t>
            </a:r>
            <a:r>
              <a:rPr lang="en-US" dirty="0"/>
              <a:t>for </a:t>
            </a:r>
            <a:r>
              <a:rPr lang="en-US" dirty="0" smtClean="0"/>
              <a:t>one or more additional resource containers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 successful allocation, the Application Master </a:t>
            </a:r>
            <a:r>
              <a:rPr lang="en-US" dirty="0"/>
              <a:t>contacts </a:t>
            </a:r>
            <a:r>
              <a:rPr lang="en-US" dirty="0" smtClean="0"/>
              <a:t>Node Managers to launch </a:t>
            </a:r>
            <a:r>
              <a:rPr lang="en-US" dirty="0"/>
              <a:t>the </a:t>
            </a:r>
            <a:r>
              <a:rPr lang="en-US" dirty="0" smtClean="0"/>
              <a:t>containers (and tasks)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dirty="0" smtClean="0"/>
              <a:t>Managers allocate containers to </a:t>
            </a:r>
            <a:r>
              <a:rPr lang="en-US" dirty="0"/>
              <a:t>start </a:t>
            </a:r>
            <a:r>
              <a:rPr lang="en-US" dirty="0" smtClean="0"/>
              <a:t>application </a:t>
            </a:r>
            <a:r>
              <a:rPr lang="en-US" dirty="0"/>
              <a:t>specific </a:t>
            </a:r>
            <a:r>
              <a:rPr lang="en-US" dirty="0" smtClean="0"/>
              <a:t>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9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 flipV="1">
            <a:off x="3352800" y="4876800"/>
            <a:ext cx="0" cy="10858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52800" y="3124200"/>
            <a:ext cx="0" cy="1485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Application Initiation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Application Manager Resource Request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4000500"/>
            <a:ext cx="434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86300" y="4038600"/>
            <a:ext cx="18288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 Manager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4610100"/>
            <a:ext cx="1828800" cy="3429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MyApp</a:t>
            </a:r>
            <a:r>
              <a:rPr lang="en-US" sz="1600" dirty="0" smtClean="0"/>
              <a:t> Manager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133600" y="4648200"/>
            <a:ext cx="48006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4876800"/>
            <a:ext cx="48006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24000" y="1676400"/>
            <a:ext cx="4457700" cy="1828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Resource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name(s)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(MB)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CPU (# of cores)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containers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71700" y="5638800"/>
            <a:ext cx="2400300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Container(s)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ID(s)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Node(s)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3400" y="38862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" y="38862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Master </a:t>
            </a:r>
          </a:p>
          <a:p>
            <a:pPr algn="r"/>
            <a:r>
              <a:rPr lang="en-US" dirty="0" smtClean="0"/>
              <a:t>Node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5800" y="4495800"/>
            <a:ext cx="1295400" cy="571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546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Common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common utilities that provide </a:t>
            </a:r>
            <a:r>
              <a:rPr lang="en-US" dirty="0" smtClean="0"/>
              <a:t>basic </a:t>
            </a:r>
            <a:r>
              <a:rPr lang="en-US" dirty="0"/>
              <a:t>support to other Hadoop modules. </a:t>
            </a:r>
            <a:endParaRPr lang="en-US" dirty="0" smtClean="0"/>
          </a:p>
          <a:p>
            <a:r>
              <a:rPr lang="en-US" dirty="0" smtClean="0"/>
              <a:t>Hadoop </a:t>
            </a:r>
            <a:r>
              <a:rPr lang="en-US" dirty="0"/>
              <a:t>Distributed File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storage of large amounts of data in redundancy over a cluster of commodity machines, </a:t>
            </a:r>
            <a:endParaRPr lang="en-US" dirty="0" smtClean="0"/>
          </a:p>
          <a:p>
            <a:r>
              <a:rPr lang="en-US" dirty="0" smtClean="0"/>
              <a:t>Zookeeper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centralized service for maintaining Hadoop cluster configuration information, naming and providing distributed </a:t>
            </a:r>
            <a:r>
              <a:rPr lang="en-US" dirty="0" smtClean="0"/>
              <a:t>synchronization</a:t>
            </a:r>
          </a:p>
          <a:p>
            <a:r>
              <a:rPr lang="en-US" dirty="0"/>
              <a:t>Hadoop YARN: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framework that takes care of cluster resource management and job scheduling tasks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5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Application Initiation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Application </a:t>
            </a:r>
            <a:r>
              <a:rPr lang="en-US" sz="3100" dirty="0"/>
              <a:t>Manager </a:t>
            </a:r>
            <a:r>
              <a:rPr lang="en-US" sz="3100" dirty="0" smtClean="0"/>
              <a:t>Container Launch Request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514600"/>
            <a:ext cx="43434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3657600"/>
            <a:ext cx="434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" y="2590800"/>
            <a:ext cx="18288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 Manager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42900" y="3733800"/>
            <a:ext cx="18288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 Manager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124200" y="2586990"/>
            <a:ext cx="1295400" cy="6477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MyApp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257800" y="2667000"/>
            <a:ext cx="3733800" cy="1581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Container Launch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Commands (to start app)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Environment (configuration)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resources (app binary)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3581400" y="3457575"/>
            <a:ext cx="16764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6" idx="0"/>
            <a:endCxn id="11" idx="2"/>
          </p:cNvCxnSpPr>
          <p:nvPr/>
        </p:nvCxnSpPr>
        <p:spPr>
          <a:xfrm rot="16200000" flipV="1">
            <a:off x="1752600" y="2438400"/>
            <a:ext cx="1333500" cy="2324100"/>
          </a:xfrm>
          <a:prstGeom prst="bentConnector3">
            <a:avLst>
              <a:gd name="adj1" fmla="val 66134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67000" y="4267200"/>
            <a:ext cx="1828800" cy="3429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MyApp</a:t>
            </a:r>
            <a:r>
              <a:rPr lang="en-US" sz="1600" dirty="0" smtClean="0"/>
              <a:t> Manager</a:t>
            </a:r>
            <a:endParaRPr lang="en-US" sz="1600" dirty="0"/>
          </a:p>
        </p:txBody>
      </p:sp>
      <p:cxnSp>
        <p:nvCxnSpPr>
          <p:cNvPr id="41" name="Straight Arrow Connector 40"/>
          <p:cNvCxnSpPr>
            <a:stCxn id="11" idx="3"/>
          </p:cNvCxnSpPr>
          <p:nvPr/>
        </p:nvCxnSpPr>
        <p:spPr>
          <a:xfrm>
            <a:off x="2171700" y="2762250"/>
            <a:ext cx="95250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59861" y="2480846"/>
            <a:ext cx="788139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launch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6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Multi-tenant Hadoop Cluster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409122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866322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Manager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962400" y="1427922"/>
            <a:ext cx="4724400" cy="5277678"/>
            <a:chOff x="3962400" y="1295400"/>
            <a:chExt cx="4724400" cy="5391978"/>
          </a:xfrm>
        </p:grpSpPr>
        <p:sp>
          <p:nvSpPr>
            <p:cNvPr id="7" name="Rectangle 6"/>
            <p:cNvSpPr/>
            <p:nvPr/>
          </p:nvSpPr>
          <p:spPr>
            <a:xfrm>
              <a:off x="3962400" y="1295400"/>
              <a:ext cx="4724400" cy="1696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Node</a:t>
              </a:r>
            </a:p>
            <a:p>
              <a:pPr algn="ctr"/>
              <a:endParaRPr lang="en-US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91000" y="1752600"/>
              <a:ext cx="4343400" cy="390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1000" y="2257839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MR App Master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1200" y="2267778"/>
              <a:ext cx="1143000" cy="6195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Task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15200" y="2267778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Task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2400" y="3162300"/>
              <a:ext cx="4724400" cy="1696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Node</a:t>
              </a:r>
            </a:p>
            <a:p>
              <a:pPr algn="ctr"/>
              <a:endParaRPr lang="en-US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91000" y="3619500"/>
              <a:ext cx="4343400" cy="390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4124739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Task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4104861"/>
              <a:ext cx="1143000" cy="6195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Master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62400" y="4991100"/>
              <a:ext cx="4724400" cy="1696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Node</a:t>
              </a:r>
            </a:p>
            <a:p>
              <a:pPr algn="ctr"/>
              <a:endParaRPr lang="en-US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1000" y="5448300"/>
              <a:ext cx="4343400" cy="390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91000" y="5953539"/>
              <a:ext cx="1143000" cy="6195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Task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91200" y="5963478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Task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15200" y="5963478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Task</a:t>
              </a: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52400" y="1896718"/>
            <a:ext cx="1524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MapReduce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400" y="5671930"/>
            <a:ext cx="1524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</a:t>
            </a:r>
          </a:p>
          <a:p>
            <a:pPr algn="ctr"/>
            <a:r>
              <a:rPr lang="en-US" dirty="0" smtClean="0"/>
              <a:t>Client</a:t>
            </a:r>
          </a:p>
        </p:txBody>
      </p:sp>
      <p:cxnSp>
        <p:nvCxnSpPr>
          <p:cNvPr id="25" name="Elbow Connector 24"/>
          <p:cNvCxnSpPr>
            <a:stCxn id="22" idx="3"/>
            <a:endCxn id="5" idx="0"/>
          </p:cNvCxnSpPr>
          <p:nvPr/>
        </p:nvCxnSpPr>
        <p:spPr>
          <a:xfrm>
            <a:off x="1676400" y="2258668"/>
            <a:ext cx="190500" cy="115045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3"/>
            <a:endCxn id="5" idx="2"/>
          </p:cNvCxnSpPr>
          <p:nvPr/>
        </p:nvCxnSpPr>
        <p:spPr>
          <a:xfrm flipV="1">
            <a:off x="1676400" y="4856922"/>
            <a:ext cx="190500" cy="117695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240959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ubmit </a:t>
            </a:r>
          </a:p>
          <a:p>
            <a:pPr algn="ctr"/>
            <a:r>
              <a:rPr lang="en-US" dirty="0" err="1" smtClean="0"/>
              <a:t>mapreduce</a:t>
            </a:r>
            <a:endParaRPr lang="en-US" dirty="0" smtClean="0"/>
          </a:p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24236" y="5076592"/>
            <a:ext cx="92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ubmit </a:t>
            </a:r>
          </a:p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34" name="Elbow Connector 33"/>
          <p:cNvCxnSpPr>
            <a:stCxn id="5" idx="3"/>
            <a:endCxn id="7" idx="1"/>
          </p:cNvCxnSpPr>
          <p:nvPr/>
        </p:nvCxnSpPr>
        <p:spPr>
          <a:xfrm flipV="1">
            <a:off x="2819400" y="2258082"/>
            <a:ext cx="1143000" cy="1874940"/>
          </a:xfrm>
          <a:prstGeom prst="bentConnector3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12" idx="1"/>
          </p:cNvCxnSpPr>
          <p:nvPr/>
        </p:nvCxnSpPr>
        <p:spPr>
          <a:xfrm flipV="1">
            <a:off x="2819400" y="4085407"/>
            <a:ext cx="1143000" cy="47615"/>
          </a:xfrm>
          <a:prstGeom prst="bentConnector3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3"/>
            <a:endCxn id="17" idx="1"/>
          </p:cNvCxnSpPr>
          <p:nvPr/>
        </p:nvCxnSpPr>
        <p:spPr>
          <a:xfrm>
            <a:off x="2819400" y="4133022"/>
            <a:ext cx="1143000" cy="174241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1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9375" y="5029200"/>
            <a:ext cx="81153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Service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 Fault Tolerance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0811" y="1371600"/>
            <a:ext cx="1905000" cy="264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1311" y="1884866"/>
            <a:ext cx="15240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Resource Manager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55116" y="1371600"/>
            <a:ext cx="1905000" cy="264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45616" y="1884866"/>
            <a:ext cx="15240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Standby Resource Manager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1811" y="3027866"/>
            <a:ext cx="1219200" cy="838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</a:p>
          <a:p>
            <a:pPr algn="ctr"/>
            <a:r>
              <a:rPr lang="en-US" dirty="0" smtClean="0"/>
              <a:t>Standby</a:t>
            </a:r>
          </a:p>
          <a:p>
            <a:pPr algn="ctr"/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8016" y="2951666"/>
            <a:ext cx="1219200" cy="838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</a:p>
          <a:p>
            <a:pPr algn="ctr"/>
            <a:r>
              <a:rPr lang="en-US" dirty="0" smtClean="0"/>
              <a:t>Standby</a:t>
            </a:r>
          </a:p>
          <a:p>
            <a:pPr algn="ctr"/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5496468"/>
            <a:ext cx="1905000" cy="103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Node</a:t>
            </a:r>
            <a:endParaRPr lang="en-US" sz="1100" dirty="0"/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104900" y="5933533"/>
            <a:ext cx="1524000" cy="527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Zookeeper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14700" y="5496468"/>
            <a:ext cx="1905000" cy="103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Node</a:t>
            </a:r>
            <a:endParaRPr lang="en-US" sz="1100" dirty="0"/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505200" y="5933533"/>
            <a:ext cx="1524000" cy="527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dirty="0" smtClean="0"/>
              <a:t>Zookeeper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8800" y="5486400"/>
            <a:ext cx="1905000" cy="103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Node</a:t>
            </a:r>
            <a:endParaRPr lang="en-US" sz="1100" dirty="0"/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829300" y="5923465"/>
            <a:ext cx="1524000" cy="527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Zookeeper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036" y="1447800"/>
            <a:ext cx="1462259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Holds a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connection to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Zookeeper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while alive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5541" y="1501176"/>
            <a:ext cx="1462259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Holds a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connection to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Zookeeper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while alive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52498" y="4114800"/>
            <a:ext cx="233910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Makes leader selection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based on RM node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connection status</a:t>
            </a:r>
          </a:p>
        </p:txBody>
      </p:sp>
      <p:cxnSp>
        <p:nvCxnSpPr>
          <p:cNvPr id="23" name="Elbow Connector 22"/>
          <p:cNvCxnSpPr>
            <a:stCxn id="6" idx="2"/>
            <a:endCxn id="10" idx="0"/>
          </p:cNvCxnSpPr>
          <p:nvPr/>
        </p:nvCxnSpPr>
        <p:spPr>
          <a:xfrm rot="16200000" flipH="1">
            <a:off x="3029801" y="3741976"/>
            <a:ext cx="1010734" cy="1563714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0" idx="0"/>
          </p:cNvCxnSpPr>
          <p:nvPr/>
        </p:nvCxnSpPr>
        <p:spPr>
          <a:xfrm rot="5400000">
            <a:off x="4956954" y="3378538"/>
            <a:ext cx="1010734" cy="2290591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2768025"/>
            <a:ext cx="177003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Active RM writes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Its state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into Zookeeper</a:t>
            </a:r>
          </a:p>
        </p:txBody>
      </p:sp>
      <p:cxnSp>
        <p:nvCxnSpPr>
          <p:cNvPr id="33" name="Straight Arrow Connector 32"/>
          <p:cNvCxnSpPr>
            <a:stCxn id="6" idx="3"/>
            <a:endCxn id="8" idx="1"/>
          </p:cNvCxnSpPr>
          <p:nvPr/>
        </p:nvCxnSpPr>
        <p:spPr>
          <a:xfrm>
            <a:off x="3705811" y="2695033"/>
            <a:ext cx="1949305" cy="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6262" y="1828800"/>
            <a:ext cx="191751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Failover to standby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RM is active RM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fails</a:t>
            </a:r>
          </a:p>
        </p:txBody>
      </p:sp>
    </p:spTree>
    <p:extLst>
      <p:ext uri="{BB962C8B-B14F-4D97-AF65-F5344CB8AC3E}">
        <p14:creationId xmlns:p14="http://schemas.microsoft.com/office/powerpoint/2010/main" val="2049104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Realized </a:t>
            </a:r>
            <a:r>
              <a:rPr lang="en-US" dirty="0"/>
              <a:t>through an Active/Standby architecture </a:t>
            </a:r>
          </a:p>
          <a:p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any point of time, one of the RMs is Active, and one or more RMs are in Standby mode waiting to take over should anything happen to the </a:t>
            </a:r>
            <a:r>
              <a:rPr lang="en-US" dirty="0" smtClean="0"/>
              <a:t>Active</a:t>
            </a:r>
          </a:p>
          <a:p>
            <a:r>
              <a:rPr lang="en-US" dirty="0" smtClean="0"/>
              <a:t>The </a:t>
            </a:r>
            <a:r>
              <a:rPr lang="en-US" dirty="0"/>
              <a:t>trigger to transition-to-active comes from either </a:t>
            </a:r>
            <a:r>
              <a:rPr lang="en-US" dirty="0" smtClean="0"/>
              <a:t>an admin (manual failover) </a:t>
            </a:r>
          </a:p>
          <a:p>
            <a:r>
              <a:rPr lang="en-US" dirty="0"/>
              <a:t>O</a:t>
            </a:r>
            <a:r>
              <a:rPr lang="en-US" dirty="0" smtClean="0"/>
              <a:t>r the </a:t>
            </a:r>
            <a:r>
              <a:rPr lang="en-US" dirty="0"/>
              <a:t>integrated </a:t>
            </a:r>
            <a:r>
              <a:rPr lang="en-US" dirty="0" smtClean="0"/>
              <a:t>failover controller </a:t>
            </a:r>
            <a:r>
              <a:rPr lang="en-US" dirty="0"/>
              <a:t>when </a:t>
            </a:r>
            <a:r>
              <a:rPr lang="en-US" dirty="0" smtClean="0"/>
              <a:t>automatic failover </a:t>
            </a:r>
            <a:r>
              <a:rPr lang="en-US" dirty="0"/>
              <a:t>is </a:t>
            </a:r>
            <a:r>
              <a:rPr lang="en-US" dirty="0" smtClean="0"/>
              <a:t>enabled</a:t>
            </a:r>
          </a:p>
          <a:p>
            <a:r>
              <a:rPr lang="en-US" dirty="0" smtClean="0"/>
              <a:t>To support automatic failover RMs embed </a:t>
            </a:r>
            <a:r>
              <a:rPr lang="en-US" dirty="0"/>
              <a:t>the </a:t>
            </a:r>
            <a:r>
              <a:rPr lang="en-US" dirty="0" smtClean="0"/>
              <a:t>Zookeeper </a:t>
            </a:r>
            <a:r>
              <a:rPr lang="en-US" dirty="0" err="1" smtClean="0"/>
              <a:t>ActiveStandbyElector</a:t>
            </a:r>
            <a:endParaRPr lang="en-US" dirty="0"/>
          </a:p>
          <a:p>
            <a:pPr lvl="1"/>
            <a:r>
              <a:rPr lang="en-US" dirty="0" smtClean="0"/>
              <a:t>This decides </a:t>
            </a:r>
            <a:r>
              <a:rPr lang="en-US" dirty="0"/>
              <a:t>which RM should be the </a:t>
            </a:r>
            <a:r>
              <a:rPr lang="en-US" dirty="0" smtClean="0"/>
              <a:t>Active</a:t>
            </a:r>
          </a:p>
          <a:p>
            <a:r>
              <a:rPr lang="en-US" dirty="0" smtClean="0"/>
              <a:t>When Active </a:t>
            </a:r>
            <a:r>
              <a:rPr lang="en-US" dirty="0"/>
              <a:t>goes down or becomes </a:t>
            </a:r>
            <a:r>
              <a:rPr lang="en-US" dirty="0" smtClean="0"/>
              <a:t>unresponsive another </a:t>
            </a:r>
            <a:r>
              <a:rPr lang="en-US" dirty="0"/>
              <a:t>RM is automatically elected to be the Active </a:t>
            </a:r>
            <a:r>
              <a:rPr lang="en-US" dirty="0" smtClean="0"/>
              <a:t>which then takes over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Architecture Landscape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610271"/>
            <a:ext cx="2100775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&amp; 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610271"/>
            <a:ext cx="2133600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Exchange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4807808"/>
            <a:ext cx="8839200" cy="7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4938731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Zookeeper</a:t>
            </a:r>
          </a:p>
          <a:p>
            <a:pPr algn="ctr"/>
            <a:r>
              <a:rPr lang="en-US" sz="1200" dirty="0" smtClean="0"/>
              <a:t>(Cluster Management)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581400" y="4919596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YARN</a:t>
            </a:r>
          </a:p>
          <a:p>
            <a:pPr algn="ctr"/>
            <a:r>
              <a:rPr lang="en-US" sz="1200" dirty="0" smtClean="0"/>
              <a:t>(Resource Management)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52400" y="4545963"/>
            <a:ext cx="8837511" cy="261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Core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63231" y="4901468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HDFS</a:t>
            </a:r>
          </a:p>
          <a:p>
            <a:pPr algn="ctr"/>
            <a:r>
              <a:rPr lang="en-US" sz="1200" dirty="0" smtClean="0"/>
              <a:t>(Distributed File System)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50711" y="2411238"/>
            <a:ext cx="2135289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8400" y="2396773"/>
            <a:ext cx="2100775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1025" y="1600200"/>
            <a:ext cx="2100775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81025" y="2386702"/>
            <a:ext cx="2100775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90825" y="1600200"/>
            <a:ext cx="2100775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0825" y="2386702"/>
            <a:ext cx="2100775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3745" y="2522251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Sqoop</a:t>
            </a:r>
          </a:p>
          <a:p>
            <a:pPr algn="ctr"/>
            <a:r>
              <a:rPr lang="en-US" sz="1200" dirty="0" smtClean="0"/>
              <a:t>(DB Data Exchange)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3745" y="3176865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Flume</a:t>
            </a:r>
          </a:p>
          <a:p>
            <a:pPr algn="ctr"/>
            <a:r>
              <a:rPr lang="en-US" sz="1400" dirty="0" smtClean="0"/>
              <a:t>(Log Collector)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4272" y="3831479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Kafka</a:t>
            </a:r>
          </a:p>
          <a:p>
            <a:pPr algn="ctr"/>
            <a:r>
              <a:rPr lang="en-US" sz="1400" dirty="0" smtClean="0"/>
              <a:t>(Messaging)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8400" y="2415501"/>
            <a:ext cx="2083952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80097" y="2526514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Tools</a:t>
            </a:r>
          </a:p>
          <a:p>
            <a:pPr algn="ctr"/>
            <a:r>
              <a:rPr lang="en-US" sz="1200" dirty="0" smtClean="0"/>
              <a:t>(Hive, Pig, …)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80097" y="3181128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Batch Parallel Execution Engine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624" y="3835742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Advanced Parallel Execution Engine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36484" y="2514600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Ranger</a:t>
            </a:r>
          </a:p>
          <a:p>
            <a:pPr algn="ctr"/>
            <a:r>
              <a:rPr lang="en-US" sz="1400" dirty="0" smtClean="0"/>
              <a:t>(Security Manager)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36484" y="3169214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Knox</a:t>
            </a:r>
          </a:p>
          <a:p>
            <a:pPr algn="ctr"/>
            <a:r>
              <a:rPr lang="en-US" sz="1400" dirty="0" smtClean="0"/>
              <a:t>(Secure Entry Point)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17011" y="3823828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HDFS Encryption</a:t>
            </a:r>
          </a:p>
          <a:p>
            <a:pPr algn="ctr"/>
            <a:r>
              <a:rPr lang="en-US" sz="1200" dirty="0" smtClean="0"/>
              <a:t>(File Level Security)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46284" y="2514600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Ambari</a:t>
            </a:r>
          </a:p>
          <a:p>
            <a:pPr algn="ctr"/>
            <a:r>
              <a:rPr lang="en-US" sz="1400" dirty="0" smtClean="0"/>
              <a:t>(Hadoop Admin)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46284" y="3169214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Oozie</a:t>
            </a:r>
          </a:p>
          <a:p>
            <a:pPr algn="ctr"/>
            <a:r>
              <a:rPr lang="en-US" sz="1400" dirty="0" smtClean="0"/>
              <a:t>(Job Scheduling)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2400" y="5900645"/>
            <a:ext cx="8839200" cy="7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4800" y="6031568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Nodes</a:t>
            </a:r>
          </a:p>
          <a:p>
            <a:pPr algn="ctr"/>
            <a:r>
              <a:rPr lang="en-US" sz="1200" dirty="0" smtClean="0"/>
              <a:t>(Master, Edge, Data, Task)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38400" y="6012433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Storage</a:t>
            </a:r>
          </a:p>
          <a:p>
            <a:pPr algn="ctr"/>
            <a:r>
              <a:rPr lang="en-US" sz="1200" dirty="0" smtClean="0"/>
              <a:t>(DAS, NAS, SAN)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5638800"/>
            <a:ext cx="8837511" cy="261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81800" y="6019800"/>
            <a:ext cx="2057400" cy="5066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8200" y="6019800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External Storage</a:t>
            </a:r>
          </a:p>
          <a:p>
            <a:pPr algn="ctr"/>
            <a:r>
              <a:rPr lang="en-US" sz="1200" dirty="0" smtClean="0"/>
              <a:t>(AWS S3 Buckets)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(Yet Another Resource Manager)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Hadoop’s cluster resource management and application scheduling system</a:t>
            </a:r>
          </a:p>
          <a:p>
            <a:r>
              <a:rPr lang="en-US" dirty="0" smtClean="0"/>
              <a:t>Provides a service and framework independent means to control cluster utilization and manage applications</a:t>
            </a:r>
          </a:p>
          <a:p>
            <a:r>
              <a:rPr lang="en-US" dirty="0" smtClean="0"/>
              <a:t>Supports multitenancy where cluster resources are shared among multiple users according to well defined policies</a:t>
            </a:r>
          </a:p>
          <a:p>
            <a:r>
              <a:rPr lang="en-US" dirty="0" smtClean="0"/>
              <a:t>Facilitates </a:t>
            </a:r>
            <a:r>
              <a:rPr lang="en-US" dirty="0"/>
              <a:t>h</a:t>
            </a:r>
            <a:r>
              <a:rPr lang="en-US" dirty="0" smtClean="0"/>
              <a:t>igher </a:t>
            </a:r>
            <a:r>
              <a:rPr lang="en-US" dirty="0"/>
              <a:t>cluster utilization, whereby resources not used by one </a:t>
            </a:r>
            <a:r>
              <a:rPr lang="en-US" dirty="0" smtClean="0"/>
              <a:t>user could </a:t>
            </a:r>
            <a:r>
              <a:rPr lang="en-US" dirty="0"/>
              <a:t>be </a:t>
            </a:r>
            <a:r>
              <a:rPr lang="en-US" dirty="0" smtClean="0"/>
              <a:t>made available to another</a:t>
            </a:r>
            <a:endParaRPr lang="en-US" dirty="0"/>
          </a:p>
          <a:p>
            <a:r>
              <a:rPr lang="en-US" dirty="0" smtClean="0"/>
              <a:t>Allows lower </a:t>
            </a:r>
            <a:r>
              <a:rPr lang="en-US" dirty="0"/>
              <a:t>operational </a:t>
            </a:r>
            <a:r>
              <a:rPr lang="en-US" dirty="0" smtClean="0"/>
              <a:t>costs as only </a:t>
            </a:r>
            <a:r>
              <a:rPr lang="en-US" dirty="0"/>
              <a:t>one </a:t>
            </a:r>
            <a:r>
              <a:rPr lang="en-US" dirty="0" smtClean="0"/>
              <a:t>cluster may be provisioned, secured, managed </a:t>
            </a:r>
            <a:r>
              <a:rPr lang="en-US" dirty="0"/>
              <a:t>and </a:t>
            </a:r>
            <a:r>
              <a:rPr lang="en-US" dirty="0" smtClean="0"/>
              <a:t>tuned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supporting a range of services and variable workloads</a:t>
            </a:r>
            <a:endParaRPr lang="en-US" dirty="0"/>
          </a:p>
          <a:p>
            <a:r>
              <a:rPr lang="en-US" dirty="0" smtClean="0"/>
              <a:t>Reduces </a:t>
            </a:r>
            <a:r>
              <a:rPr lang="en-US" dirty="0"/>
              <a:t>data </a:t>
            </a:r>
            <a:r>
              <a:rPr lang="en-US" dirty="0" smtClean="0"/>
              <a:t>motion; no </a:t>
            </a:r>
            <a:r>
              <a:rPr lang="en-US" dirty="0"/>
              <a:t>need to move data between </a:t>
            </a:r>
            <a:r>
              <a:rPr lang="en-US" dirty="0" smtClean="0"/>
              <a:t>cluster running one Hadoop service and cluster running another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5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(Yet Another Resource Manager)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Manageable resources include CPU and memory</a:t>
            </a:r>
          </a:p>
          <a:p>
            <a:r>
              <a:rPr lang="en-US" dirty="0" smtClean="0"/>
              <a:t>No support (yet) for resources such as GPU, disk, network</a:t>
            </a:r>
          </a:p>
          <a:p>
            <a:r>
              <a:rPr lang="en-US" dirty="0" smtClean="0"/>
              <a:t>Applications can request resources conforming to constraints on node or rack locality</a:t>
            </a:r>
          </a:p>
          <a:p>
            <a:pPr lvl="1"/>
            <a:r>
              <a:rPr lang="en-US" dirty="0" smtClean="0"/>
              <a:t>If a locality based request can’t be satisfied in a timely manner resources are allocated from the next node to heartbeat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648200" y="2438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Node</a:t>
            </a:r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</a:t>
            </a:r>
          </a:p>
          <a:p>
            <a:pPr algn="ctr"/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1600200"/>
            <a:ext cx="464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057400"/>
            <a:ext cx="4343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Resource 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2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86401" y="2209800"/>
            <a:ext cx="2819399" cy="5333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Applications Manager</a:t>
            </a:r>
            <a:endParaRPr lang="en-US" dirty="0"/>
          </a:p>
        </p:txBody>
      </p:sp>
      <p:cxnSp>
        <p:nvCxnSpPr>
          <p:cNvPr id="67" name="Elbow Connector 66"/>
          <p:cNvCxnSpPr>
            <a:stCxn id="10" idx="3"/>
          </p:cNvCxnSpPr>
          <p:nvPr/>
        </p:nvCxnSpPr>
        <p:spPr>
          <a:xfrm flipV="1">
            <a:off x="4876800" y="2895601"/>
            <a:ext cx="685800" cy="160102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43381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ode</a:t>
            </a:r>
          </a:p>
          <a:p>
            <a:pPr algn="ctr"/>
            <a:r>
              <a:rPr lang="en-US" dirty="0" smtClean="0"/>
              <a:t>status</a:t>
            </a:r>
          </a:p>
        </p:txBody>
      </p:sp>
      <p:cxnSp>
        <p:nvCxnSpPr>
          <p:cNvPr id="71" name="Elbow Connector 70"/>
          <p:cNvCxnSpPr>
            <a:stCxn id="14" idx="1"/>
          </p:cNvCxnSpPr>
          <p:nvPr/>
        </p:nvCxnSpPr>
        <p:spPr>
          <a:xfrm rot="10800000">
            <a:off x="6286620" y="2895601"/>
            <a:ext cx="647581" cy="1601029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943600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ode</a:t>
            </a:r>
          </a:p>
          <a:p>
            <a:pPr algn="ctr"/>
            <a:r>
              <a:rPr lang="en-US" dirty="0" smtClean="0"/>
              <a:t>status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438400" y="2324100"/>
            <a:ext cx="16002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59224" y="1676400"/>
            <a:ext cx="10823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resource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haring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olicy</a:t>
            </a:r>
          </a:p>
          <a:p>
            <a:pPr algn="ctr"/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31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648200" y="2438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YARN Architecture with Managed Application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Node</a:t>
            </a:r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0574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</a:t>
            </a:r>
          </a:p>
          <a:p>
            <a:pPr algn="ctr"/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1600200"/>
            <a:ext cx="464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057400"/>
            <a:ext cx="4343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Resource 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2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86401" y="2209800"/>
            <a:ext cx="2819399" cy="5333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Applications Manager</a:t>
            </a:r>
            <a:endParaRPr lang="en-US" dirty="0"/>
          </a:p>
        </p:txBody>
      </p:sp>
      <p:cxnSp>
        <p:nvCxnSpPr>
          <p:cNvPr id="67" name="Elbow Connector 66"/>
          <p:cNvCxnSpPr>
            <a:stCxn id="10" idx="3"/>
          </p:cNvCxnSpPr>
          <p:nvPr/>
        </p:nvCxnSpPr>
        <p:spPr>
          <a:xfrm flipV="1">
            <a:off x="4876800" y="2895601"/>
            <a:ext cx="685800" cy="160102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81600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ode</a:t>
            </a:r>
          </a:p>
          <a:p>
            <a:pPr algn="ctr"/>
            <a:r>
              <a:rPr lang="en-US" dirty="0" smtClean="0"/>
              <a:t>status</a:t>
            </a:r>
          </a:p>
        </p:txBody>
      </p:sp>
      <p:cxnSp>
        <p:nvCxnSpPr>
          <p:cNvPr id="71" name="Elbow Connector 70"/>
          <p:cNvCxnSpPr>
            <a:stCxn id="14" idx="1"/>
          </p:cNvCxnSpPr>
          <p:nvPr/>
        </p:nvCxnSpPr>
        <p:spPr>
          <a:xfrm rot="10800000">
            <a:off x="6286620" y="2895601"/>
            <a:ext cx="647581" cy="1601029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981581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ode</a:t>
            </a:r>
          </a:p>
          <a:p>
            <a:pPr algn="ctr"/>
            <a:r>
              <a:rPr lang="en-US" dirty="0" smtClean="0"/>
              <a:t>status</a:t>
            </a:r>
          </a:p>
        </p:txBody>
      </p:sp>
      <p:cxnSp>
        <p:nvCxnSpPr>
          <p:cNvPr id="78" name="Straight Arrow Connector 77"/>
          <p:cNvCxnSpPr>
            <a:stCxn id="5" idx="3"/>
          </p:cNvCxnSpPr>
          <p:nvPr/>
        </p:nvCxnSpPr>
        <p:spPr>
          <a:xfrm>
            <a:off x="2209800" y="2324100"/>
            <a:ext cx="18288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14600" y="1676400"/>
            <a:ext cx="10823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resource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haring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olicy</a:t>
            </a:r>
          </a:p>
          <a:p>
            <a:pPr algn="ctr"/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 smtClean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54102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28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29000" y="57912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342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41779" y="58293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 Task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800" y="35814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3400" y="40386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Client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2209800" y="2876730"/>
            <a:ext cx="1828800" cy="14285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32011" y="3200400"/>
            <a:ext cx="1257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YARN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8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Caution, </a:t>
            </a:r>
            <a:r>
              <a:rPr lang="en-US" dirty="0" smtClean="0"/>
              <a:t>Overloaded Terms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YARN </a:t>
            </a:r>
            <a:r>
              <a:rPr lang="en-US" dirty="0"/>
              <a:t>uses some </a:t>
            </a:r>
            <a:r>
              <a:rPr lang="en-US" dirty="0" smtClean="0"/>
              <a:t>common </a:t>
            </a:r>
            <a:r>
              <a:rPr lang="en-US" dirty="0"/>
              <a:t>terms in uncommon </a:t>
            </a:r>
            <a:r>
              <a:rPr lang="en-US" dirty="0" smtClean="0"/>
              <a:t>ways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most people hear “container”, they think </a:t>
            </a:r>
            <a:r>
              <a:rPr lang="en-US" dirty="0" smtClean="0"/>
              <a:t>Docker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Hadoop ecosystem</a:t>
            </a:r>
            <a:r>
              <a:rPr lang="en-US" dirty="0"/>
              <a:t>, it takes on a new </a:t>
            </a:r>
            <a:r>
              <a:rPr lang="en-US" dirty="0" smtClean="0"/>
              <a:t>meaning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/>
              <a:t>R</a:t>
            </a:r>
            <a:r>
              <a:rPr lang="en-US" i="1" dirty="0" smtClean="0"/>
              <a:t>esource </a:t>
            </a:r>
            <a:r>
              <a:rPr lang="en-US" i="1" dirty="0"/>
              <a:t>Container </a:t>
            </a:r>
            <a:r>
              <a:rPr lang="en-US" dirty="0" smtClean="0"/>
              <a:t>represents </a:t>
            </a:r>
            <a:r>
              <a:rPr lang="en-US" dirty="0"/>
              <a:t>a </a:t>
            </a:r>
            <a:r>
              <a:rPr lang="en-US" dirty="0" smtClean="0"/>
              <a:t>collection of </a:t>
            </a:r>
            <a:r>
              <a:rPr lang="en-US" dirty="0"/>
              <a:t>physical </a:t>
            </a:r>
            <a:r>
              <a:rPr lang="en-US" dirty="0" smtClean="0"/>
              <a:t>resources</a:t>
            </a:r>
            <a:r>
              <a:rPr lang="en-US" dirty="0"/>
              <a:t> </a:t>
            </a:r>
            <a:r>
              <a:rPr lang="en-US" dirty="0" smtClean="0"/>
              <a:t>such as RAM and CPU cores</a:t>
            </a:r>
          </a:p>
          <a:p>
            <a:r>
              <a:rPr lang="en-US" dirty="0" smtClean="0"/>
              <a:t>It </a:t>
            </a:r>
            <a:r>
              <a:rPr lang="en-US" dirty="0"/>
              <a:t>is an abstraction used </a:t>
            </a:r>
            <a:r>
              <a:rPr lang="en-US" dirty="0" smtClean="0"/>
              <a:t>to bundle </a:t>
            </a:r>
            <a:r>
              <a:rPr lang="en-US" dirty="0"/>
              <a:t>resources into </a:t>
            </a:r>
            <a:r>
              <a:rPr lang="en-US" dirty="0" smtClean="0"/>
              <a:t>distinct and trackable units</a:t>
            </a:r>
          </a:p>
          <a:p>
            <a:r>
              <a:rPr lang="en-US" dirty="0" smtClean="0"/>
              <a:t>In effect a container is a </a:t>
            </a:r>
            <a:r>
              <a:rPr lang="en-US" i="1" dirty="0"/>
              <a:t>right </a:t>
            </a:r>
            <a:r>
              <a:rPr lang="en-US" dirty="0"/>
              <a:t>to use a specified amount of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Caution, </a:t>
            </a:r>
            <a:r>
              <a:rPr lang="en-US" dirty="0" smtClean="0"/>
              <a:t>Overloaded Terms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“Application</a:t>
            </a:r>
            <a:r>
              <a:rPr lang="en-US" dirty="0"/>
              <a:t>” is another overloaded </a:t>
            </a:r>
            <a:r>
              <a:rPr lang="en-US" dirty="0" smtClean="0"/>
              <a:t>term</a:t>
            </a:r>
          </a:p>
          <a:p>
            <a:r>
              <a:rPr lang="en-US" dirty="0" smtClean="0"/>
              <a:t>Most people think of an application as a process which executes to provide some business capability</a:t>
            </a:r>
          </a:p>
          <a:p>
            <a:r>
              <a:rPr lang="en-US" dirty="0"/>
              <a:t>I</a:t>
            </a:r>
            <a:r>
              <a:rPr lang="en-US" dirty="0" smtClean="0"/>
              <a:t>n YARN</a:t>
            </a:r>
            <a:r>
              <a:rPr lang="en-US" dirty="0"/>
              <a:t>, an </a:t>
            </a:r>
            <a:r>
              <a:rPr lang="en-US" i="1" dirty="0" smtClean="0"/>
              <a:t>application </a:t>
            </a:r>
            <a:r>
              <a:rPr lang="en-US" dirty="0" smtClean="0"/>
              <a:t>represents </a:t>
            </a:r>
            <a:r>
              <a:rPr lang="en-US" dirty="0"/>
              <a:t>a set of </a:t>
            </a:r>
            <a:r>
              <a:rPr lang="en-US" dirty="0" smtClean="0"/>
              <a:t>one or more tasks </a:t>
            </a:r>
            <a:r>
              <a:rPr lang="en-US" dirty="0"/>
              <a:t>that are to be executed </a:t>
            </a:r>
            <a:r>
              <a:rPr lang="en-US" dirty="0" smtClean="0"/>
              <a:t>to accomplish some overall objective</a:t>
            </a:r>
          </a:p>
          <a:p>
            <a:pPr lvl="1"/>
            <a:r>
              <a:rPr lang="en-US" dirty="0" smtClean="0"/>
              <a:t>So tasks are the logical units (processes, threads) of work of applications</a:t>
            </a:r>
          </a:p>
          <a:p>
            <a:r>
              <a:rPr lang="en-US" dirty="0" smtClean="0"/>
              <a:t>An application in this context is also referred to as a type of job</a:t>
            </a:r>
          </a:p>
          <a:p>
            <a:r>
              <a:rPr lang="en-US" dirty="0" smtClean="0"/>
              <a:t>For example, a MapReduce job involves the execution of some number of map and reduce tasks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21423</TotalTime>
  <Words>1632</Words>
  <Application>Microsoft Macintosh PowerPoint</Application>
  <PresentationFormat>On-screen Show (4:3)</PresentationFormat>
  <Paragraphs>470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CSP554 Big Data Technologies</vt:lpstr>
      <vt:lpstr>Core Hadoop</vt:lpstr>
      <vt:lpstr>Hadoop Architecture Landscape</vt:lpstr>
      <vt:lpstr>YARN (Yet Another Resource Manager)</vt:lpstr>
      <vt:lpstr>YARN (Yet Another Resource Manager)</vt:lpstr>
      <vt:lpstr>YARN Architecture</vt:lpstr>
      <vt:lpstr>YARN Architecture with Managed Application</vt:lpstr>
      <vt:lpstr>Caution, Overloaded Terms Ahead</vt:lpstr>
      <vt:lpstr>Caution, Overloaded Terms Ahead</vt:lpstr>
      <vt:lpstr>YARN Architecture Resource Manager</vt:lpstr>
      <vt:lpstr>YARN Architecture Resource Manager</vt:lpstr>
      <vt:lpstr>YARN Architecture Resource Scheduling Policies</vt:lpstr>
      <vt:lpstr>YARN Architecture Resource Scheduling Policies</vt:lpstr>
      <vt:lpstr>YARN Architecture Node Manager</vt:lpstr>
      <vt:lpstr>YARN Architecture Application Manager</vt:lpstr>
      <vt:lpstr>YARN Architecture Application Manager</vt:lpstr>
      <vt:lpstr>YARN Application Initiation Overview</vt:lpstr>
      <vt:lpstr>YARN Application Initiation Flow</vt:lpstr>
      <vt:lpstr>YARN Application Initiation  Application Manager Resource Request</vt:lpstr>
      <vt:lpstr>YARN Application Initiation  Application Manager Container Launch Request</vt:lpstr>
      <vt:lpstr>Multi-tenant Hadoop Cluster</vt:lpstr>
      <vt:lpstr>Resource Manager Fault Tolerance</vt:lpstr>
      <vt:lpstr>Resource Manager Fault Tolerance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JR</cp:lastModifiedBy>
  <cp:revision>241</cp:revision>
  <cp:lastPrinted>2017-01-23T21:51:10Z</cp:lastPrinted>
  <dcterms:created xsi:type="dcterms:W3CDTF">2016-12-18T19:56:54Z</dcterms:created>
  <dcterms:modified xsi:type="dcterms:W3CDTF">2018-09-03T22:20:19Z</dcterms:modified>
</cp:coreProperties>
</file>