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56" r:id="rId1"/>
  </p:sldMasterIdLst>
  <p:notesMasterIdLst>
    <p:notesMasterId r:id="rId104"/>
  </p:notesMasterIdLst>
  <p:handoutMasterIdLst>
    <p:handoutMasterId r:id="rId105"/>
  </p:handoutMasterIdLst>
  <p:sldIdLst>
    <p:sldId id="256" r:id="rId2"/>
    <p:sldId id="388" r:id="rId3"/>
    <p:sldId id="397" r:id="rId4"/>
    <p:sldId id="396" r:id="rId5"/>
    <p:sldId id="395" r:id="rId6"/>
    <p:sldId id="389" r:id="rId7"/>
    <p:sldId id="394" r:id="rId8"/>
    <p:sldId id="277" r:id="rId9"/>
    <p:sldId id="390" r:id="rId10"/>
    <p:sldId id="391" r:id="rId11"/>
    <p:sldId id="392" r:id="rId12"/>
    <p:sldId id="284" r:id="rId13"/>
    <p:sldId id="285" r:id="rId14"/>
    <p:sldId id="286" r:id="rId15"/>
    <p:sldId id="293" r:id="rId16"/>
    <p:sldId id="398" r:id="rId17"/>
    <p:sldId id="399" r:id="rId18"/>
    <p:sldId id="400" r:id="rId19"/>
    <p:sldId id="401" r:id="rId20"/>
    <p:sldId id="295" r:id="rId21"/>
    <p:sldId id="402" r:id="rId22"/>
    <p:sldId id="403" r:id="rId23"/>
    <p:sldId id="404" r:id="rId24"/>
    <p:sldId id="405" r:id="rId25"/>
    <p:sldId id="373" r:id="rId26"/>
    <p:sldId id="372" r:id="rId27"/>
    <p:sldId id="375" r:id="rId28"/>
    <p:sldId id="376" r:id="rId29"/>
    <p:sldId id="377" r:id="rId30"/>
    <p:sldId id="378" r:id="rId31"/>
    <p:sldId id="352" r:id="rId32"/>
    <p:sldId id="310" r:id="rId33"/>
    <p:sldId id="411" r:id="rId34"/>
    <p:sldId id="382" r:id="rId35"/>
    <p:sldId id="383" r:id="rId36"/>
    <p:sldId id="308" r:id="rId37"/>
    <p:sldId id="309" r:id="rId38"/>
    <p:sldId id="279" r:id="rId39"/>
    <p:sldId id="409" r:id="rId40"/>
    <p:sldId id="339" r:id="rId41"/>
    <p:sldId id="340" r:id="rId42"/>
    <p:sldId id="341" r:id="rId43"/>
    <p:sldId id="342" r:id="rId44"/>
    <p:sldId id="406" r:id="rId45"/>
    <p:sldId id="407" r:id="rId46"/>
    <p:sldId id="281" r:id="rId47"/>
    <p:sldId id="362" r:id="rId48"/>
    <p:sldId id="363" r:id="rId49"/>
    <p:sldId id="408" r:id="rId50"/>
    <p:sldId id="368" r:id="rId51"/>
    <p:sldId id="369" r:id="rId52"/>
    <p:sldId id="370" r:id="rId53"/>
    <p:sldId id="364" r:id="rId54"/>
    <p:sldId id="365" r:id="rId55"/>
    <p:sldId id="367" r:id="rId56"/>
    <p:sldId id="366" r:id="rId57"/>
    <p:sldId id="257" r:id="rId58"/>
    <p:sldId id="321" r:id="rId59"/>
    <p:sldId id="322" r:id="rId60"/>
    <p:sldId id="323" r:id="rId61"/>
    <p:sldId id="324" r:id="rId62"/>
    <p:sldId id="271" r:id="rId63"/>
    <p:sldId id="272" r:id="rId64"/>
    <p:sldId id="325" r:id="rId65"/>
    <p:sldId id="326" r:id="rId66"/>
    <p:sldId id="259" r:id="rId67"/>
    <p:sldId id="260" r:id="rId68"/>
    <p:sldId id="261" r:id="rId69"/>
    <p:sldId id="262" r:id="rId70"/>
    <p:sldId id="263" r:id="rId71"/>
    <p:sldId id="264" r:id="rId72"/>
    <p:sldId id="265" r:id="rId73"/>
    <p:sldId id="266" r:id="rId74"/>
    <p:sldId id="267" r:id="rId75"/>
    <p:sldId id="268" r:id="rId76"/>
    <p:sldId id="269" r:id="rId77"/>
    <p:sldId id="270" r:id="rId78"/>
    <p:sldId id="327" r:id="rId79"/>
    <p:sldId id="328" r:id="rId80"/>
    <p:sldId id="329" r:id="rId81"/>
    <p:sldId id="273" r:id="rId82"/>
    <p:sldId id="274" r:id="rId83"/>
    <p:sldId id="275" r:id="rId84"/>
    <p:sldId id="350" r:id="rId85"/>
    <p:sldId id="351" r:id="rId86"/>
    <p:sldId id="330" r:id="rId87"/>
    <p:sldId id="331" r:id="rId88"/>
    <p:sldId id="332" r:id="rId89"/>
    <p:sldId id="333" r:id="rId90"/>
    <p:sldId id="334" r:id="rId91"/>
    <p:sldId id="335" r:id="rId92"/>
    <p:sldId id="336" r:id="rId93"/>
    <p:sldId id="337" r:id="rId94"/>
    <p:sldId id="338" r:id="rId95"/>
    <p:sldId id="343" r:id="rId96"/>
    <p:sldId id="344" r:id="rId97"/>
    <p:sldId id="345" r:id="rId98"/>
    <p:sldId id="346" r:id="rId99"/>
    <p:sldId id="347" r:id="rId100"/>
    <p:sldId id="348" r:id="rId101"/>
    <p:sldId id="349" r:id="rId102"/>
    <p:sldId id="410" r:id="rId103"/>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660"/>
  </p:normalViewPr>
  <p:slideViewPr>
    <p:cSldViewPr>
      <p:cViewPr>
        <p:scale>
          <a:sx n="75" d="100"/>
          <a:sy n="75" d="100"/>
        </p:scale>
        <p:origin x="-1936" y="-192"/>
      </p:cViewPr>
      <p:guideLst>
        <p:guide orient="horz" pos="2160"/>
        <p:guide pos="2880"/>
      </p:guideLst>
    </p:cSldViewPr>
  </p:slideViewPr>
  <p:notesTextViewPr>
    <p:cViewPr>
      <p:scale>
        <a:sx n="1" d="1"/>
        <a:sy n="1" d="1"/>
      </p:scale>
      <p:origin x="0" y="0"/>
    </p:cViewPr>
  </p:notesTextViewPr>
  <p:sorterViewPr>
    <p:cViewPr>
      <p:scale>
        <a:sx n="100" d="100"/>
        <a:sy n="100" d="100"/>
      </p:scale>
      <p:origin x="0" y="4488"/>
    </p:cViewPr>
  </p:sorterViewPr>
  <p:notesViewPr>
    <p:cSldViewPr>
      <p:cViewPr varScale="1">
        <p:scale>
          <a:sx n="55" d="100"/>
          <a:sy n="55" d="100"/>
        </p:scale>
        <p:origin x="-2832" y="-102"/>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notesMaster" Target="notesMasters/notesMaster1.xml"/><Relationship Id="rId105" Type="http://schemas.openxmlformats.org/officeDocument/2006/relationships/handoutMaster" Target="handoutMasters/handoutMaster1.xml"/><Relationship Id="rId106" Type="http://schemas.openxmlformats.org/officeDocument/2006/relationships/printerSettings" Target="printerSettings/printerSettings1.bin"/><Relationship Id="rId107"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viewProps" Target="viewProps.xml"/><Relationship Id="rId109"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10" Type="http://schemas.openxmlformats.org/officeDocument/2006/relationships/tableStyles" Target="tableStyles.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A20AA3-1068-4D60-A7ED-CEAD378AB2D7}"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92F286C8-10A9-4F36-B19E-B979D0FE4078}">
      <dgm:prSet phldrT="[Text]"/>
      <dgm:spPr>
        <a:solidFill>
          <a:srgbClr val="FFC000"/>
        </a:solidFill>
      </dgm:spPr>
      <dgm:t>
        <a:bodyPr/>
        <a:lstStyle/>
        <a:p>
          <a:r>
            <a:rPr lang="en-US" dirty="0" smtClean="0"/>
            <a:t>HDFS</a:t>
          </a:r>
          <a:endParaRPr lang="en-US" dirty="0"/>
        </a:p>
      </dgm:t>
    </dgm:pt>
    <dgm:pt modelId="{8244961D-396E-4133-A135-9CB512C73A08}" type="parTrans" cxnId="{BC80FBA4-304D-41B3-9F92-15C695C60391}">
      <dgm:prSet/>
      <dgm:spPr/>
      <dgm:t>
        <a:bodyPr/>
        <a:lstStyle/>
        <a:p>
          <a:endParaRPr lang="en-US"/>
        </a:p>
      </dgm:t>
    </dgm:pt>
    <dgm:pt modelId="{42901D6C-CAE1-4218-906B-803679AEBFDE}" type="sibTrans" cxnId="{BC80FBA4-304D-41B3-9F92-15C695C60391}">
      <dgm:prSet/>
      <dgm:spPr/>
      <dgm:t>
        <a:bodyPr/>
        <a:lstStyle/>
        <a:p>
          <a:endParaRPr lang="en-US"/>
        </a:p>
      </dgm:t>
    </dgm:pt>
    <dgm:pt modelId="{8E821C03-FF8E-4D77-B4B1-CFBA3C9BEF7D}">
      <dgm:prSet phldrT="[Text]"/>
      <dgm:spPr/>
      <dgm:t>
        <a:bodyPr/>
        <a:lstStyle/>
        <a:p>
          <a:r>
            <a:rPr lang="en-US" dirty="0" smtClean="0"/>
            <a:t>FOREACH</a:t>
          </a:r>
          <a:endParaRPr lang="en-US" dirty="0"/>
        </a:p>
      </dgm:t>
    </dgm:pt>
    <dgm:pt modelId="{76374DE4-2D7B-444E-B531-24CE0C8C58E2}" type="parTrans" cxnId="{DBFBEFF7-595A-4DA3-A0CA-B10A33FE8D6F}">
      <dgm:prSet/>
      <dgm:spPr/>
      <dgm:t>
        <a:bodyPr/>
        <a:lstStyle/>
        <a:p>
          <a:endParaRPr lang="en-US"/>
        </a:p>
      </dgm:t>
    </dgm:pt>
    <dgm:pt modelId="{99FED7E0-4D33-46F7-9DDF-8D312F111783}" type="sibTrans" cxnId="{DBFBEFF7-595A-4DA3-A0CA-B10A33FE8D6F}">
      <dgm:prSet/>
      <dgm:spPr/>
      <dgm:t>
        <a:bodyPr/>
        <a:lstStyle/>
        <a:p>
          <a:endParaRPr lang="en-US"/>
        </a:p>
      </dgm:t>
    </dgm:pt>
    <dgm:pt modelId="{F9162A14-1ED9-436C-BEE5-C7D24213974A}">
      <dgm:prSet phldrT="[Text]"/>
      <dgm:spPr/>
      <dgm:t>
        <a:bodyPr/>
        <a:lstStyle/>
        <a:p>
          <a:r>
            <a:rPr lang="en-US" dirty="0" smtClean="0"/>
            <a:t>GROUP</a:t>
          </a:r>
          <a:endParaRPr lang="en-US" dirty="0"/>
        </a:p>
      </dgm:t>
    </dgm:pt>
    <dgm:pt modelId="{46687463-5A71-4A1F-AB6A-4F98F42CDD05}" type="parTrans" cxnId="{8884D24B-84FA-416E-98C9-A44BD14BCC96}">
      <dgm:prSet/>
      <dgm:spPr/>
      <dgm:t>
        <a:bodyPr/>
        <a:lstStyle/>
        <a:p>
          <a:endParaRPr lang="en-US"/>
        </a:p>
      </dgm:t>
    </dgm:pt>
    <dgm:pt modelId="{C50DEC47-130D-49B3-892A-C672803A5290}" type="sibTrans" cxnId="{8884D24B-84FA-416E-98C9-A44BD14BCC96}">
      <dgm:prSet/>
      <dgm:spPr/>
      <dgm:t>
        <a:bodyPr/>
        <a:lstStyle/>
        <a:p>
          <a:endParaRPr lang="en-US"/>
        </a:p>
      </dgm:t>
    </dgm:pt>
    <dgm:pt modelId="{F8BCB783-1572-4E92-966E-4D714A8E4E5C}">
      <dgm:prSet phldrT="[Text]"/>
      <dgm:spPr/>
      <dgm:t>
        <a:bodyPr/>
        <a:lstStyle/>
        <a:p>
          <a:r>
            <a:rPr lang="en-US" dirty="0" smtClean="0"/>
            <a:t>STORE</a:t>
          </a:r>
          <a:endParaRPr lang="en-US" dirty="0"/>
        </a:p>
      </dgm:t>
    </dgm:pt>
    <dgm:pt modelId="{16C427A2-5F7B-4B43-93BD-CA4C7D4A6377}" type="parTrans" cxnId="{865B7C25-F842-4E27-B10A-DD2859758341}">
      <dgm:prSet/>
      <dgm:spPr/>
      <dgm:t>
        <a:bodyPr/>
        <a:lstStyle/>
        <a:p>
          <a:endParaRPr lang="en-US"/>
        </a:p>
      </dgm:t>
    </dgm:pt>
    <dgm:pt modelId="{A4674356-20D0-4842-9C79-E28C22559307}" type="sibTrans" cxnId="{865B7C25-F842-4E27-B10A-DD2859758341}">
      <dgm:prSet/>
      <dgm:spPr/>
      <dgm:t>
        <a:bodyPr/>
        <a:lstStyle/>
        <a:p>
          <a:endParaRPr lang="en-US"/>
        </a:p>
      </dgm:t>
    </dgm:pt>
    <dgm:pt modelId="{2E387B52-34CA-444A-A1BF-E3774140AA8F}">
      <dgm:prSet phldrT="[Text]"/>
      <dgm:spPr/>
      <dgm:t>
        <a:bodyPr/>
        <a:lstStyle/>
        <a:p>
          <a:r>
            <a:rPr lang="en-US" smtClean="0"/>
            <a:t>LOAD</a:t>
          </a:r>
          <a:endParaRPr lang="en-US" dirty="0"/>
        </a:p>
      </dgm:t>
    </dgm:pt>
    <dgm:pt modelId="{8E6B52AA-108B-4EF8-A4E3-84CFB20DE52A}" type="parTrans" cxnId="{47466D1F-9A10-47FB-8670-9B5D23F0B948}">
      <dgm:prSet/>
      <dgm:spPr/>
      <dgm:t>
        <a:bodyPr/>
        <a:lstStyle/>
        <a:p>
          <a:endParaRPr lang="en-US"/>
        </a:p>
      </dgm:t>
    </dgm:pt>
    <dgm:pt modelId="{3FBCDF33-0BEA-4A19-A572-827288276D24}" type="sibTrans" cxnId="{47466D1F-9A10-47FB-8670-9B5D23F0B948}">
      <dgm:prSet/>
      <dgm:spPr/>
      <dgm:t>
        <a:bodyPr/>
        <a:lstStyle/>
        <a:p>
          <a:endParaRPr lang="en-US"/>
        </a:p>
      </dgm:t>
    </dgm:pt>
    <dgm:pt modelId="{2563D3DA-54B8-4B6A-B843-7B723C4817CB}">
      <dgm:prSet phldrT="[Text]"/>
      <dgm:spPr>
        <a:solidFill>
          <a:srgbClr val="FFC000"/>
        </a:solidFill>
      </dgm:spPr>
      <dgm:t>
        <a:bodyPr/>
        <a:lstStyle/>
        <a:p>
          <a:r>
            <a:rPr lang="en-US" dirty="0" smtClean="0"/>
            <a:t>HDFS</a:t>
          </a:r>
          <a:endParaRPr lang="en-US" dirty="0"/>
        </a:p>
      </dgm:t>
    </dgm:pt>
    <dgm:pt modelId="{CFBE7B41-7A89-41BD-A706-980E37D5029D}" type="parTrans" cxnId="{9FF70224-D2C5-4EA1-806F-E760025B5C66}">
      <dgm:prSet/>
      <dgm:spPr/>
      <dgm:t>
        <a:bodyPr/>
        <a:lstStyle/>
        <a:p>
          <a:endParaRPr lang="en-US"/>
        </a:p>
      </dgm:t>
    </dgm:pt>
    <dgm:pt modelId="{54C25612-0C34-49D2-AA41-92682892C986}" type="sibTrans" cxnId="{9FF70224-D2C5-4EA1-806F-E760025B5C66}">
      <dgm:prSet/>
      <dgm:spPr/>
      <dgm:t>
        <a:bodyPr/>
        <a:lstStyle/>
        <a:p>
          <a:endParaRPr lang="en-US"/>
        </a:p>
      </dgm:t>
    </dgm:pt>
    <dgm:pt modelId="{7EFF3DB2-726F-45A9-ACF2-2E8AD5EDEA09}">
      <dgm:prSet phldrT="[Text]"/>
      <dgm:spPr/>
      <dgm:t>
        <a:bodyPr/>
        <a:lstStyle/>
        <a:p>
          <a:r>
            <a:rPr lang="en-US" dirty="0" smtClean="0"/>
            <a:t>FOREACH</a:t>
          </a:r>
          <a:endParaRPr lang="en-US" dirty="0"/>
        </a:p>
      </dgm:t>
    </dgm:pt>
    <dgm:pt modelId="{C56D260F-E2FB-4D39-988D-81A9D2D377FF}" type="parTrans" cxnId="{E435D604-C302-4819-A8B9-6837D81685DC}">
      <dgm:prSet/>
      <dgm:spPr/>
      <dgm:t>
        <a:bodyPr/>
        <a:lstStyle/>
        <a:p>
          <a:endParaRPr lang="en-US"/>
        </a:p>
      </dgm:t>
    </dgm:pt>
    <dgm:pt modelId="{EBAE2415-4A47-4414-941C-8524F9E94EE3}" type="sibTrans" cxnId="{E435D604-C302-4819-A8B9-6837D81685DC}">
      <dgm:prSet/>
      <dgm:spPr/>
      <dgm:t>
        <a:bodyPr/>
        <a:lstStyle/>
        <a:p>
          <a:endParaRPr lang="en-US"/>
        </a:p>
      </dgm:t>
    </dgm:pt>
    <dgm:pt modelId="{5F0929D6-DBC7-44FB-9756-A2AFAAE993D2}" type="pres">
      <dgm:prSet presAssocID="{58A20AA3-1068-4D60-A7ED-CEAD378AB2D7}" presName="rootnode" presStyleCnt="0">
        <dgm:presLayoutVars>
          <dgm:chMax/>
          <dgm:chPref/>
          <dgm:dir/>
          <dgm:animLvl val="lvl"/>
        </dgm:presLayoutVars>
      </dgm:prSet>
      <dgm:spPr/>
      <dgm:t>
        <a:bodyPr/>
        <a:lstStyle/>
        <a:p>
          <a:endParaRPr lang="en-US"/>
        </a:p>
      </dgm:t>
    </dgm:pt>
    <dgm:pt modelId="{5B3ADF52-03CF-480E-A22A-55655012CAE6}" type="pres">
      <dgm:prSet presAssocID="{92F286C8-10A9-4F36-B19E-B979D0FE4078}" presName="composite" presStyleCnt="0"/>
      <dgm:spPr/>
    </dgm:pt>
    <dgm:pt modelId="{283A10DF-137C-40BC-B9C1-1EE31BD6BE2C}" type="pres">
      <dgm:prSet presAssocID="{92F286C8-10A9-4F36-B19E-B979D0FE4078}" presName="bentUpArrow1" presStyleLbl="alignImgPlace1" presStyleIdx="0" presStyleCnt="6"/>
      <dgm:spPr/>
    </dgm:pt>
    <dgm:pt modelId="{3950EF18-3419-49CD-97AA-0A0FAFC2C38D}" type="pres">
      <dgm:prSet presAssocID="{92F286C8-10A9-4F36-B19E-B979D0FE4078}" presName="ParentText" presStyleLbl="node1" presStyleIdx="0" presStyleCnt="7">
        <dgm:presLayoutVars>
          <dgm:chMax val="1"/>
          <dgm:chPref val="1"/>
          <dgm:bulletEnabled val="1"/>
        </dgm:presLayoutVars>
      </dgm:prSet>
      <dgm:spPr/>
      <dgm:t>
        <a:bodyPr/>
        <a:lstStyle/>
        <a:p>
          <a:endParaRPr lang="en-US"/>
        </a:p>
      </dgm:t>
    </dgm:pt>
    <dgm:pt modelId="{1C9403BD-50D3-4256-AE39-0D82A7B1950B}" type="pres">
      <dgm:prSet presAssocID="{92F286C8-10A9-4F36-B19E-B979D0FE4078}" presName="ChildText" presStyleLbl="revTx" presStyleIdx="0" presStyleCnt="6">
        <dgm:presLayoutVars>
          <dgm:chMax val="0"/>
          <dgm:chPref val="0"/>
          <dgm:bulletEnabled val="1"/>
        </dgm:presLayoutVars>
      </dgm:prSet>
      <dgm:spPr/>
      <dgm:t>
        <a:bodyPr/>
        <a:lstStyle/>
        <a:p>
          <a:endParaRPr lang="en-US"/>
        </a:p>
      </dgm:t>
    </dgm:pt>
    <dgm:pt modelId="{A6912720-0D20-4E84-AF64-4685B1627654}" type="pres">
      <dgm:prSet presAssocID="{42901D6C-CAE1-4218-906B-803679AEBFDE}" presName="sibTrans" presStyleCnt="0"/>
      <dgm:spPr/>
    </dgm:pt>
    <dgm:pt modelId="{397D2BB6-36AD-4B6C-B7BE-B4FA35D6A037}" type="pres">
      <dgm:prSet presAssocID="{2E387B52-34CA-444A-A1BF-E3774140AA8F}" presName="composite" presStyleCnt="0"/>
      <dgm:spPr/>
    </dgm:pt>
    <dgm:pt modelId="{DB9A0FD1-A8B4-4371-8964-0B5164AD6C32}" type="pres">
      <dgm:prSet presAssocID="{2E387B52-34CA-444A-A1BF-E3774140AA8F}" presName="bentUpArrow1" presStyleLbl="alignImgPlace1" presStyleIdx="1" presStyleCnt="6"/>
      <dgm:spPr/>
    </dgm:pt>
    <dgm:pt modelId="{10627F36-DDEA-443B-B8FF-81AB477CCA34}" type="pres">
      <dgm:prSet presAssocID="{2E387B52-34CA-444A-A1BF-E3774140AA8F}" presName="ParentText" presStyleLbl="node1" presStyleIdx="1" presStyleCnt="7">
        <dgm:presLayoutVars>
          <dgm:chMax val="1"/>
          <dgm:chPref val="1"/>
          <dgm:bulletEnabled val="1"/>
        </dgm:presLayoutVars>
      </dgm:prSet>
      <dgm:spPr/>
      <dgm:t>
        <a:bodyPr/>
        <a:lstStyle/>
        <a:p>
          <a:endParaRPr lang="en-US"/>
        </a:p>
      </dgm:t>
    </dgm:pt>
    <dgm:pt modelId="{E0523B52-A150-48F8-8C95-A71DA2F9C0DB}" type="pres">
      <dgm:prSet presAssocID="{2E387B52-34CA-444A-A1BF-E3774140AA8F}" presName="ChildText" presStyleLbl="revTx" presStyleIdx="1" presStyleCnt="6">
        <dgm:presLayoutVars>
          <dgm:chMax val="0"/>
          <dgm:chPref val="0"/>
          <dgm:bulletEnabled val="1"/>
        </dgm:presLayoutVars>
      </dgm:prSet>
      <dgm:spPr/>
    </dgm:pt>
    <dgm:pt modelId="{26ED550E-CEF3-4F38-9D6E-46AD29A75821}" type="pres">
      <dgm:prSet presAssocID="{3FBCDF33-0BEA-4A19-A572-827288276D24}" presName="sibTrans" presStyleCnt="0"/>
      <dgm:spPr/>
    </dgm:pt>
    <dgm:pt modelId="{E9AC4E8F-B481-41B2-BBD3-52813A8F55BE}" type="pres">
      <dgm:prSet presAssocID="{8E821C03-FF8E-4D77-B4B1-CFBA3C9BEF7D}" presName="composite" presStyleCnt="0"/>
      <dgm:spPr/>
    </dgm:pt>
    <dgm:pt modelId="{46E2A9DE-CFC6-4637-B039-1FFB621267C8}" type="pres">
      <dgm:prSet presAssocID="{8E821C03-FF8E-4D77-B4B1-CFBA3C9BEF7D}" presName="bentUpArrow1" presStyleLbl="alignImgPlace1" presStyleIdx="2" presStyleCnt="6"/>
      <dgm:spPr/>
    </dgm:pt>
    <dgm:pt modelId="{9C4003F1-7701-4ADA-9778-5B78B73CA57E}" type="pres">
      <dgm:prSet presAssocID="{8E821C03-FF8E-4D77-B4B1-CFBA3C9BEF7D}" presName="ParentText" presStyleLbl="node1" presStyleIdx="2" presStyleCnt="7">
        <dgm:presLayoutVars>
          <dgm:chMax val="1"/>
          <dgm:chPref val="1"/>
          <dgm:bulletEnabled val="1"/>
        </dgm:presLayoutVars>
      </dgm:prSet>
      <dgm:spPr/>
      <dgm:t>
        <a:bodyPr/>
        <a:lstStyle/>
        <a:p>
          <a:endParaRPr lang="en-US"/>
        </a:p>
      </dgm:t>
    </dgm:pt>
    <dgm:pt modelId="{D143936D-8B5B-4383-B84C-738B74B5DF0F}" type="pres">
      <dgm:prSet presAssocID="{8E821C03-FF8E-4D77-B4B1-CFBA3C9BEF7D}" presName="ChildText" presStyleLbl="revTx" presStyleIdx="2" presStyleCnt="6">
        <dgm:presLayoutVars>
          <dgm:chMax val="0"/>
          <dgm:chPref val="0"/>
          <dgm:bulletEnabled val="1"/>
        </dgm:presLayoutVars>
      </dgm:prSet>
      <dgm:spPr/>
      <dgm:t>
        <a:bodyPr/>
        <a:lstStyle/>
        <a:p>
          <a:endParaRPr lang="en-US"/>
        </a:p>
      </dgm:t>
    </dgm:pt>
    <dgm:pt modelId="{F1BF64F5-B338-4F71-8F69-674C8EC7148F}" type="pres">
      <dgm:prSet presAssocID="{99FED7E0-4D33-46F7-9DDF-8D312F111783}" presName="sibTrans" presStyleCnt="0"/>
      <dgm:spPr/>
    </dgm:pt>
    <dgm:pt modelId="{FBA26D3F-94F4-4F2B-853A-7868179E9CFF}" type="pres">
      <dgm:prSet presAssocID="{F9162A14-1ED9-436C-BEE5-C7D24213974A}" presName="composite" presStyleCnt="0"/>
      <dgm:spPr/>
    </dgm:pt>
    <dgm:pt modelId="{E8460C46-96B7-4133-8D9C-D86500893E3D}" type="pres">
      <dgm:prSet presAssocID="{F9162A14-1ED9-436C-BEE5-C7D24213974A}" presName="bentUpArrow1" presStyleLbl="alignImgPlace1" presStyleIdx="3" presStyleCnt="6"/>
      <dgm:spPr/>
    </dgm:pt>
    <dgm:pt modelId="{4126E3B7-4CCE-4AA5-AB88-B3B1F897BECA}" type="pres">
      <dgm:prSet presAssocID="{F9162A14-1ED9-436C-BEE5-C7D24213974A}" presName="ParentText" presStyleLbl="node1" presStyleIdx="3" presStyleCnt="7">
        <dgm:presLayoutVars>
          <dgm:chMax val="1"/>
          <dgm:chPref val="1"/>
          <dgm:bulletEnabled val="1"/>
        </dgm:presLayoutVars>
      </dgm:prSet>
      <dgm:spPr/>
      <dgm:t>
        <a:bodyPr/>
        <a:lstStyle/>
        <a:p>
          <a:endParaRPr lang="en-US"/>
        </a:p>
      </dgm:t>
    </dgm:pt>
    <dgm:pt modelId="{C137785F-1D33-4ABE-8E28-3765F4172673}" type="pres">
      <dgm:prSet presAssocID="{F9162A14-1ED9-436C-BEE5-C7D24213974A}" presName="ChildText" presStyleLbl="revTx" presStyleIdx="3" presStyleCnt="6">
        <dgm:presLayoutVars>
          <dgm:chMax val="0"/>
          <dgm:chPref val="0"/>
          <dgm:bulletEnabled val="1"/>
        </dgm:presLayoutVars>
      </dgm:prSet>
      <dgm:spPr/>
    </dgm:pt>
    <dgm:pt modelId="{B9B458F3-CDCC-4433-A748-AD9D357FCBB3}" type="pres">
      <dgm:prSet presAssocID="{C50DEC47-130D-49B3-892A-C672803A5290}" presName="sibTrans" presStyleCnt="0"/>
      <dgm:spPr/>
    </dgm:pt>
    <dgm:pt modelId="{70F67208-B2A4-4E99-8675-5A68ACEF197F}" type="pres">
      <dgm:prSet presAssocID="{7EFF3DB2-726F-45A9-ACF2-2E8AD5EDEA09}" presName="composite" presStyleCnt="0"/>
      <dgm:spPr/>
    </dgm:pt>
    <dgm:pt modelId="{ECE21D56-77D3-415C-893D-3938640977AF}" type="pres">
      <dgm:prSet presAssocID="{7EFF3DB2-726F-45A9-ACF2-2E8AD5EDEA09}" presName="bentUpArrow1" presStyleLbl="alignImgPlace1" presStyleIdx="4" presStyleCnt="6"/>
      <dgm:spPr/>
    </dgm:pt>
    <dgm:pt modelId="{F0B86787-8C3A-4AA6-9BCC-03D9FEB1FF1A}" type="pres">
      <dgm:prSet presAssocID="{7EFF3DB2-726F-45A9-ACF2-2E8AD5EDEA09}" presName="ParentText" presStyleLbl="node1" presStyleIdx="4" presStyleCnt="7">
        <dgm:presLayoutVars>
          <dgm:chMax val="1"/>
          <dgm:chPref val="1"/>
          <dgm:bulletEnabled val="1"/>
        </dgm:presLayoutVars>
      </dgm:prSet>
      <dgm:spPr/>
      <dgm:t>
        <a:bodyPr/>
        <a:lstStyle/>
        <a:p>
          <a:endParaRPr lang="en-US"/>
        </a:p>
      </dgm:t>
    </dgm:pt>
    <dgm:pt modelId="{46C06B32-C4A8-48DA-B33F-BC082654E5A1}" type="pres">
      <dgm:prSet presAssocID="{7EFF3DB2-726F-45A9-ACF2-2E8AD5EDEA09}" presName="ChildText" presStyleLbl="revTx" presStyleIdx="4" presStyleCnt="6">
        <dgm:presLayoutVars>
          <dgm:chMax val="0"/>
          <dgm:chPref val="0"/>
          <dgm:bulletEnabled val="1"/>
        </dgm:presLayoutVars>
      </dgm:prSet>
      <dgm:spPr/>
    </dgm:pt>
    <dgm:pt modelId="{732E1FD0-46F4-43C8-A099-39012BE83537}" type="pres">
      <dgm:prSet presAssocID="{EBAE2415-4A47-4414-941C-8524F9E94EE3}" presName="sibTrans" presStyleCnt="0"/>
      <dgm:spPr/>
    </dgm:pt>
    <dgm:pt modelId="{C4664A83-D0D5-4037-9EA3-42160D2727D2}" type="pres">
      <dgm:prSet presAssocID="{F8BCB783-1572-4E92-966E-4D714A8E4E5C}" presName="composite" presStyleCnt="0"/>
      <dgm:spPr/>
    </dgm:pt>
    <dgm:pt modelId="{75C6FEA2-8EB5-45CA-9AC3-E1AC96E1BBF2}" type="pres">
      <dgm:prSet presAssocID="{F8BCB783-1572-4E92-966E-4D714A8E4E5C}" presName="bentUpArrow1" presStyleLbl="alignImgPlace1" presStyleIdx="5" presStyleCnt="6"/>
      <dgm:spPr/>
    </dgm:pt>
    <dgm:pt modelId="{8DCEB383-5B92-4776-ADBE-42FF49636EB9}" type="pres">
      <dgm:prSet presAssocID="{F8BCB783-1572-4E92-966E-4D714A8E4E5C}" presName="ParentText" presStyleLbl="node1" presStyleIdx="5" presStyleCnt="7">
        <dgm:presLayoutVars>
          <dgm:chMax val="1"/>
          <dgm:chPref val="1"/>
          <dgm:bulletEnabled val="1"/>
        </dgm:presLayoutVars>
      </dgm:prSet>
      <dgm:spPr/>
      <dgm:t>
        <a:bodyPr/>
        <a:lstStyle/>
        <a:p>
          <a:endParaRPr lang="en-US"/>
        </a:p>
      </dgm:t>
    </dgm:pt>
    <dgm:pt modelId="{E3881F09-929C-4D95-A1F2-65B87B8B7207}" type="pres">
      <dgm:prSet presAssocID="{F8BCB783-1572-4E92-966E-4D714A8E4E5C}" presName="ChildText" presStyleLbl="revTx" presStyleIdx="5" presStyleCnt="6">
        <dgm:presLayoutVars>
          <dgm:chMax val="0"/>
          <dgm:chPref val="0"/>
          <dgm:bulletEnabled val="1"/>
        </dgm:presLayoutVars>
      </dgm:prSet>
      <dgm:spPr/>
    </dgm:pt>
    <dgm:pt modelId="{2D5FF69F-0E9A-463A-8978-0A58DFD82636}" type="pres">
      <dgm:prSet presAssocID="{A4674356-20D0-4842-9C79-E28C22559307}" presName="sibTrans" presStyleCnt="0"/>
      <dgm:spPr/>
    </dgm:pt>
    <dgm:pt modelId="{248B1872-FD73-44E6-A574-3A3C8A1B274E}" type="pres">
      <dgm:prSet presAssocID="{2563D3DA-54B8-4B6A-B843-7B723C4817CB}" presName="composite" presStyleCnt="0"/>
      <dgm:spPr/>
    </dgm:pt>
    <dgm:pt modelId="{6169AB97-5D64-4BF7-85C6-535C5A3E79DB}" type="pres">
      <dgm:prSet presAssocID="{2563D3DA-54B8-4B6A-B843-7B723C4817CB}" presName="ParentText" presStyleLbl="node1" presStyleIdx="6" presStyleCnt="7">
        <dgm:presLayoutVars>
          <dgm:chMax val="1"/>
          <dgm:chPref val="1"/>
          <dgm:bulletEnabled val="1"/>
        </dgm:presLayoutVars>
      </dgm:prSet>
      <dgm:spPr/>
      <dgm:t>
        <a:bodyPr/>
        <a:lstStyle/>
        <a:p>
          <a:endParaRPr lang="en-US"/>
        </a:p>
      </dgm:t>
    </dgm:pt>
  </dgm:ptLst>
  <dgm:cxnLst>
    <dgm:cxn modelId="{BC80FBA4-304D-41B3-9F92-15C695C60391}" srcId="{58A20AA3-1068-4D60-A7ED-CEAD378AB2D7}" destId="{92F286C8-10A9-4F36-B19E-B979D0FE4078}" srcOrd="0" destOrd="0" parTransId="{8244961D-396E-4133-A135-9CB512C73A08}" sibTransId="{42901D6C-CAE1-4218-906B-803679AEBFDE}"/>
    <dgm:cxn modelId="{9FF70224-D2C5-4EA1-806F-E760025B5C66}" srcId="{58A20AA3-1068-4D60-A7ED-CEAD378AB2D7}" destId="{2563D3DA-54B8-4B6A-B843-7B723C4817CB}" srcOrd="6" destOrd="0" parTransId="{CFBE7B41-7A89-41BD-A706-980E37D5029D}" sibTransId="{54C25612-0C34-49D2-AA41-92682892C986}"/>
    <dgm:cxn modelId="{6EC7F79C-0C44-43B1-B097-31AE885F56BA}" type="presOf" srcId="{58A20AA3-1068-4D60-A7ED-CEAD378AB2D7}" destId="{5F0929D6-DBC7-44FB-9756-A2AFAAE993D2}" srcOrd="0" destOrd="0" presId="urn:microsoft.com/office/officeart/2005/8/layout/StepDownProcess"/>
    <dgm:cxn modelId="{95786391-8F25-42FC-B881-2473D06D36E2}" type="presOf" srcId="{2E387B52-34CA-444A-A1BF-E3774140AA8F}" destId="{10627F36-DDEA-443B-B8FF-81AB477CCA34}" srcOrd="0" destOrd="0" presId="urn:microsoft.com/office/officeart/2005/8/layout/StepDownProcess"/>
    <dgm:cxn modelId="{DBFBEFF7-595A-4DA3-A0CA-B10A33FE8D6F}" srcId="{58A20AA3-1068-4D60-A7ED-CEAD378AB2D7}" destId="{8E821C03-FF8E-4D77-B4B1-CFBA3C9BEF7D}" srcOrd="2" destOrd="0" parTransId="{76374DE4-2D7B-444E-B531-24CE0C8C58E2}" sibTransId="{99FED7E0-4D33-46F7-9DDF-8D312F111783}"/>
    <dgm:cxn modelId="{3FFC4AAC-1181-45C7-A95D-F88B55DA02CE}" type="presOf" srcId="{F8BCB783-1572-4E92-966E-4D714A8E4E5C}" destId="{8DCEB383-5B92-4776-ADBE-42FF49636EB9}" srcOrd="0" destOrd="0" presId="urn:microsoft.com/office/officeart/2005/8/layout/StepDownProcess"/>
    <dgm:cxn modelId="{3E7E6E12-763C-4B50-BE2B-902882AA5296}" type="presOf" srcId="{2563D3DA-54B8-4B6A-B843-7B723C4817CB}" destId="{6169AB97-5D64-4BF7-85C6-535C5A3E79DB}" srcOrd="0" destOrd="0" presId="urn:microsoft.com/office/officeart/2005/8/layout/StepDownProcess"/>
    <dgm:cxn modelId="{8A7B42CF-C319-4D19-8AC9-11E1556A50BA}" type="presOf" srcId="{8E821C03-FF8E-4D77-B4B1-CFBA3C9BEF7D}" destId="{9C4003F1-7701-4ADA-9778-5B78B73CA57E}" srcOrd="0" destOrd="0" presId="urn:microsoft.com/office/officeart/2005/8/layout/StepDownProcess"/>
    <dgm:cxn modelId="{68DFB5F1-C572-4ADF-816D-40BBC28A3D14}" type="presOf" srcId="{92F286C8-10A9-4F36-B19E-B979D0FE4078}" destId="{3950EF18-3419-49CD-97AA-0A0FAFC2C38D}" srcOrd="0" destOrd="0" presId="urn:microsoft.com/office/officeart/2005/8/layout/StepDownProcess"/>
    <dgm:cxn modelId="{865B7C25-F842-4E27-B10A-DD2859758341}" srcId="{58A20AA3-1068-4D60-A7ED-CEAD378AB2D7}" destId="{F8BCB783-1572-4E92-966E-4D714A8E4E5C}" srcOrd="5" destOrd="0" parTransId="{16C427A2-5F7B-4B43-93BD-CA4C7D4A6377}" sibTransId="{A4674356-20D0-4842-9C79-E28C22559307}"/>
    <dgm:cxn modelId="{E435D604-C302-4819-A8B9-6837D81685DC}" srcId="{58A20AA3-1068-4D60-A7ED-CEAD378AB2D7}" destId="{7EFF3DB2-726F-45A9-ACF2-2E8AD5EDEA09}" srcOrd="4" destOrd="0" parTransId="{C56D260F-E2FB-4D39-988D-81A9D2D377FF}" sibTransId="{EBAE2415-4A47-4414-941C-8524F9E94EE3}"/>
    <dgm:cxn modelId="{B8762A7F-6D88-4629-9BE4-5BEA50696E8E}" type="presOf" srcId="{7EFF3DB2-726F-45A9-ACF2-2E8AD5EDEA09}" destId="{F0B86787-8C3A-4AA6-9BCC-03D9FEB1FF1A}" srcOrd="0" destOrd="0" presId="urn:microsoft.com/office/officeart/2005/8/layout/StepDownProcess"/>
    <dgm:cxn modelId="{A25CAC65-D17B-47C0-9FB2-26B56426F822}" type="presOf" srcId="{F9162A14-1ED9-436C-BEE5-C7D24213974A}" destId="{4126E3B7-4CCE-4AA5-AB88-B3B1F897BECA}" srcOrd="0" destOrd="0" presId="urn:microsoft.com/office/officeart/2005/8/layout/StepDownProcess"/>
    <dgm:cxn modelId="{47466D1F-9A10-47FB-8670-9B5D23F0B948}" srcId="{58A20AA3-1068-4D60-A7ED-CEAD378AB2D7}" destId="{2E387B52-34CA-444A-A1BF-E3774140AA8F}" srcOrd="1" destOrd="0" parTransId="{8E6B52AA-108B-4EF8-A4E3-84CFB20DE52A}" sibTransId="{3FBCDF33-0BEA-4A19-A572-827288276D24}"/>
    <dgm:cxn modelId="{8884D24B-84FA-416E-98C9-A44BD14BCC96}" srcId="{58A20AA3-1068-4D60-A7ED-CEAD378AB2D7}" destId="{F9162A14-1ED9-436C-BEE5-C7D24213974A}" srcOrd="3" destOrd="0" parTransId="{46687463-5A71-4A1F-AB6A-4F98F42CDD05}" sibTransId="{C50DEC47-130D-49B3-892A-C672803A5290}"/>
    <dgm:cxn modelId="{0BC3B1E4-D321-4E76-AAC0-3F05953A3A2E}" type="presParOf" srcId="{5F0929D6-DBC7-44FB-9756-A2AFAAE993D2}" destId="{5B3ADF52-03CF-480E-A22A-55655012CAE6}" srcOrd="0" destOrd="0" presId="urn:microsoft.com/office/officeart/2005/8/layout/StepDownProcess"/>
    <dgm:cxn modelId="{93761E47-404B-4C3E-BEF6-A848ED50EA9B}" type="presParOf" srcId="{5B3ADF52-03CF-480E-A22A-55655012CAE6}" destId="{283A10DF-137C-40BC-B9C1-1EE31BD6BE2C}" srcOrd="0" destOrd="0" presId="urn:microsoft.com/office/officeart/2005/8/layout/StepDownProcess"/>
    <dgm:cxn modelId="{73C36397-565A-4035-B9F4-40CF3C004240}" type="presParOf" srcId="{5B3ADF52-03CF-480E-A22A-55655012CAE6}" destId="{3950EF18-3419-49CD-97AA-0A0FAFC2C38D}" srcOrd="1" destOrd="0" presId="urn:microsoft.com/office/officeart/2005/8/layout/StepDownProcess"/>
    <dgm:cxn modelId="{100BA97A-C636-4A6A-B549-D252650FA6D2}" type="presParOf" srcId="{5B3ADF52-03CF-480E-A22A-55655012CAE6}" destId="{1C9403BD-50D3-4256-AE39-0D82A7B1950B}" srcOrd="2" destOrd="0" presId="urn:microsoft.com/office/officeart/2005/8/layout/StepDownProcess"/>
    <dgm:cxn modelId="{0B8F4E90-F9C1-4761-9F8B-3FC177C5FAA2}" type="presParOf" srcId="{5F0929D6-DBC7-44FB-9756-A2AFAAE993D2}" destId="{A6912720-0D20-4E84-AF64-4685B1627654}" srcOrd="1" destOrd="0" presId="urn:microsoft.com/office/officeart/2005/8/layout/StepDownProcess"/>
    <dgm:cxn modelId="{06FDB30B-9F2C-4FBB-A937-532613BA964B}" type="presParOf" srcId="{5F0929D6-DBC7-44FB-9756-A2AFAAE993D2}" destId="{397D2BB6-36AD-4B6C-B7BE-B4FA35D6A037}" srcOrd="2" destOrd="0" presId="urn:microsoft.com/office/officeart/2005/8/layout/StepDownProcess"/>
    <dgm:cxn modelId="{9B208B53-16D6-4873-8C34-7AFA878F40B2}" type="presParOf" srcId="{397D2BB6-36AD-4B6C-B7BE-B4FA35D6A037}" destId="{DB9A0FD1-A8B4-4371-8964-0B5164AD6C32}" srcOrd="0" destOrd="0" presId="urn:microsoft.com/office/officeart/2005/8/layout/StepDownProcess"/>
    <dgm:cxn modelId="{32969F79-BD74-44AF-B64C-B34457B7B3B5}" type="presParOf" srcId="{397D2BB6-36AD-4B6C-B7BE-B4FA35D6A037}" destId="{10627F36-DDEA-443B-B8FF-81AB477CCA34}" srcOrd="1" destOrd="0" presId="urn:microsoft.com/office/officeart/2005/8/layout/StepDownProcess"/>
    <dgm:cxn modelId="{4DA3F2A0-A9AC-4354-943B-AE2E6B9486DE}" type="presParOf" srcId="{397D2BB6-36AD-4B6C-B7BE-B4FA35D6A037}" destId="{E0523B52-A150-48F8-8C95-A71DA2F9C0DB}" srcOrd="2" destOrd="0" presId="urn:microsoft.com/office/officeart/2005/8/layout/StepDownProcess"/>
    <dgm:cxn modelId="{9F34C74B-2461-4BE7-BA00-9E4469EC9C8D}" type="presParOf" srcId="{5F0929D6-DBC7-44FB-9756-A2AFAAE993D2}" destId="{26ED550E-CEF3-4F38-9D6E-46AD29A75821}" srcOrd="3" destOrd="0" presId="urn:microsoft.com/office/officeart/2005/8/layout/StepDownProcess"/>
    <dgm:cxn modelId="{88188EDA-2E3A-4DF0-BB06-FF973A8EBEB8}" type="presParOf" srcId="{5F0929D6-DBC7-44FB-9756-A2AFAAE993D2}" destId="{E9AC4E8F-B481-41B2-BBD3-52813A8F55BE}" srcOrd="4" destOrd="0" presId="urn:microsoft.com/office/officeart/2005/8/layout/StepDownProcess"/>
    <dgm:cxn modelId="{1EA9F08D-F6C6-4F2E-839D-09CF878E93E5}" type="presParOf" srcId="{E9AC4E8F-B481-41B2-BBD3-52813A8F55BE}" destId="{46E2A9DE-CFC6-4637-B039-1FFB621267C8}" srcOrd="0" destOrd="0" presId="urn:microsoft.com/office/officeart/2005/8/layout/StepDownProcess"/>
    <dgm:cxn modelId="{EC10ED45-EBA5-4A15-909A-882EE86F2D4F}" type="presParOf" srcId="{E9AC4E8F-B481-41B2-BBD3-52813A8F55BE}" destId="{9C4003F1-7701-4ADA-9778-5B78B73CA57E}" srcOrd="1" destOrd="0" presId="urn:microsoft.com/office/officeart/2005/8/layout/StepDownProcess"/>
    <dgm:cxn modelId="{6FECF93B-7EAB-472F-8C68-2A50CA7E2770}" type="presParOf" srcId="{E9AC4E8F-B481-41B2-BBD3-52813A8F55BE}" destId="{D143936D-8B5B-4383-B84C-738B74B5DF0F}" srcOrd="2" destOrd="0" presId="urn:microsoft.com/office/officeart/2005/8/layout/StepDownProcess"/>
    <dgm:cxn modelId="{59DE2F32-2063-45C2-9E00-D2E04AD33590}" type="presParOf" srcId="{5F0929D6-DBC7-44FB-9756-A2AFAAE993D2}" destId="{F1BF64F5-B338-4F71-8F69-674C8EC7148F}" srcOrd="5" destOrd="0" presId="urn:microsoft.com/office/officeart/2005/8/layout/StepDownProcess"/>
    <dgm:cxn modelId="{7ED65223-A20C-4047-988E-FC63ABDB4B1D}" type="presParOf" srcId="{5F0929D6-DBC7-44FB-9756-A2AFAAE993D2}" destId="{FBA26D3F-94F4-4F2B-853A-7868179E9CFF}" srcOrd="6" destOrd="0" presId="urn:microsoft.com/office/officeart/2005/8/layout/StepDownProcess"/>
    <dgm:cxn modelId="{FFCE3B59-137C-464A-8DD3-B372E46627EB}" type="presParOf" srcId="{FBA26D3F-94F4-4F2B-853A-7868179E9CFF}" destId="{E8460C46-96B7-4133-8D9C-D86500893E3D}" srcOrd="0" destOrd="0" presId="urn:microsoft.com/office/officeart/2005/8/layout/StepDownProcess"/>
    <dgm:cxn modelId="{7477A398-9B35-4822-A49C-55FC6B7B9553}" type="presParOf" srcId="{FBA26D3F-94F4-4F2B-853A-7868179E9CFF}" destId="{4126E3B7-4CCE-4AA5-AB88-B3B1F897BECA}" srcOrd="1" destOrd="0" presId="urn:microsoft.com/office/officeart/2005/8/layout/StepDownProcess"/>
    <dgm:cxn modelId="{F17577B0-3BC8-4AF3-B768-11517FBB4A7E}" type="presParOf" srcId="{FBA26D3F-94F4-4F2B-853A-7868179E9CFF}" destId="{C137785F-1D33-4ABE-8E28-3765F4172673}" srcOrd="2" destOrd="0" presId="urn:microsoft.com/office/officeart/2005/8/layout/StepDownProcess"/>
    <dgm:cxn modelId="{D125B9C1-D8CB-49BA-98B6-E0E2CA730EC2}" type="presParOf" srcId="{5F0929D6-DBC7-44FB-9756-A2AFAAE993D2}" destId="{B9B458F3-CDCC-4433-A748-AD9D357FCBB3}" srcOrd="7" destOrd="0" presId="urn:microsoft.com/office/officeart/2005/8/layout/StepDownProcess"/>
    <dgm:cxn modelId="{95588489-4DA4-44EC-9D13-5DBEF0E0A3C8}" type="presParOf" srcId="{5F0929D6-DBC7-44FB-9756-A2AFAAE993D2}" destId="{70F67208-B2A4-4E99-8675-5A68ACEF197F}" srcOrd="8" destOrd="0" presId="urn:microsoft.com/office/officeart/2005/8/layout/StepDownProcess"/>
    <dgm:cxn modelId="{A25CB277-524B-4114-BF2D-8B35907DFFE9}" type="presParOf" srcId="{70F67208-B2A4-4E99-8675-5A68ACEF197F}" destId="{ECE21D56-77D3-415C-893D-3938640977AF}" srcOrd="0" destOrd="0" presId="urn:microsoft.com/office/officeart/2005/8/layout/StepDownProcess"/>
    <dgm:cxn modelId="{4CEE179B-08C8-48CA-BD86-47A671FC1319}" type="presParOf" srcId="{70F67208-B2A4-4E99-8675-5A68ACEF197F}" destId="{F0B86787-8C3A-4AA6-9BCC-03D9FEB1FF1A}" srcOrd="1" destOrd="0" presId="urn:microsoft.com/office/officeart/2005/8/layout/StepDownProcess"/>
    <dgm:cxn modelId="{DC7CEC51-58E0-4426-96BC-7EAFF6367620}" type="presParOf" srcId="{70F67208-B2A4-4E99-8675-5A68ACEF197F}" destId="{46C06B32-C4A8-48DA-B33F-BC082654E5A1}" srcOrd="2" destOrd="0" presId="urn:microsoft.com/office/officeart/2005/8/layout/StepDownProcess"/>
    <dgm:cxn modelId="{7EBFEE08-4AF2-4793-BDD7-EADBDA6E8B79}" type="presParOf" srcId="{5F0929D6-DBC7-44FB-9756-A2AFAAE993D2}" destId="{732E1FD0-46F4-43C8-A099-39012BE83537}" srcOrd="9" destOrd="0" presId="urn:microsoft.com/office/officeart/2005/8/layout/StepDownProcess"/>
    <dgm:cxn modelId="{3DF232B3-05FF-4067-B06B-C50E1D7ABEFA}" type="presParOf" srcId="{5F0929D6-DBC7-44FB-9756-A2AFAAE993D2}" destId="{C4664A83-D0D5-4037-9EA3-42160D2727D2}" srcOrd="10" destOrd="0" presId="urn:microsoft.com/office/officeart/2005/8/layout/StepDownProcess"/>
    <dgm:cxn modelId="{5C002DD0-CD05-4CA1-B7CD-DA126B3D166D}" type="presParOf" srcId="{C4664A83-D0D5-4037-9EA3-42160D2727D2}" destId="{75C6FEA2-8EB5-45CA-9AC3-E1AC96E1BBF2}" srcOrd="0" destOrd="0" presId="urn:microsoft.com/office/officeart/2005/8/layout/StepDownProcess"/>
    <dgm:cxn modelId="{40EED1CC-950C-4FCF-B539-CE902608D542}" type="presParOf" srcId="{C4664A83-D0D5-4037-9EA3-42160D2727D2}" destId="{8DCEB383-5B92-4776-ADBE-42FF49636EB9}" srcOrd="1" destOrd="0" presId="urn:microsoft.com/office/officeart/2005/8/layout/StepDownProcess"/>
    <dgm:cxn modelId="{7FD5992A-FA8E-4A05-B412-53C766EB534B}" type="presParOf" srcId="{C4664A83-D0D5-4037-9EA3-42160D2727D2}" destId="{E3881F09-929C-4D95-A1F2-65B87B8B7207}" srcOrd="2" destOrd="0" presId="urn:microsoft.com/office/officeart/2005/8/layout/StepDownProcess"/>
    <dgm:cxn modelId="{20F25CAE-461B-42EE-BCDC-3DC3065ED2FC}" type="presParOf" srcId="{5F0929D6-DBC7-44FB-9756-A2AFAAE993D2}" destId="{2D5FF69F-0E9A-463A-8978-0A58DFD82636}" srcOrd="11" destOrd="0" presId="urn:microsoft.com/office/officeart/2005/8/layout/StepDownProcess"/>
    <dgm:cxn modelId="{4DD143CE-1B75-48E2-935D-D522002408F9}" type="presParOf" srcId="{5F0929D6-DBC7-44FB-9756-A2AFAAE993D2}" destId="{248B1872-FD73-44E6-A574-3A3C8A1B274E}" srcOrd="12" destOrd="0" presId="urn:microsoft.com/office/officeart/2005/8/layout/StepDownProcess"/>
    <dgm:cxn modelId="{4EA9FCE1-1512-48D8-B19A-C16BF43ED6B3}" type="presParOf" srcId="{248B1872-FD73-44E6-A574-3A3C8A1B274E}" destId="{6169AB97-5D64-4BF7-85C6-535C5A3E79DB}"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3A10DF-137C-40BC-B9C1-1EE31BD6BE2C}">
      <dsp:nvSpPr>
        <dsp:cNvPr id="0" name=""/>
        <dsp:cNvSpPr/>
      </dsp:nvSpPr>
      <dsp:spPr>
        <a:xfrm rot="5400000">
          <a:off x="839620" y="638518"/>
          <a:ext cx="543536" cy="618797"/>
        </a:xfrm>
        <a:prstGeom prst="bentUpArrow">
          <a:avLst>
            <a:gd name="adj1" fmla="val 32840"/>
            <a:gd name="adj2" fmla="val 25000"/>
            <a:gd name="adj3" fmla="val 35780"/>
          </a:avLst>
        </a:prstGeom>
        <a:solidFill>
          <a:schemeClr val="accent1">
            <a:tint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950EF18-3419-49CD-97AA-0A0FAFC2C38D}">
      <dsp:nvSpPr>
        <dsp:cNvPr id="0" name=""/>
        <dsp:cNvSpPr/>
      </dsp:nvSpPr>
      <dsp:spPr>
        <a:xfrm>
          <a:off x="695615" y="35997"/>
          <a:ext cx="914995" cy="640467"/>
        </a:xfrm>
        <a:prstGeom prst="roundRect">
          <a:avLst>
            <a:gd name="adj" fmla="val 16670"/>
          </a:avLst>
        </a:prstGeom>
        <a:solidFill>
          <a:srgbClr val="FFC000"/>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HDFS</a:t>
          </a:r>
          <a:endParaRPr lang="en-US" sz="1200" kern="1200" dirty="0"/>
        </a:p>
      </dsp:txBody>
      <dsp:txXfrm>
        <a:off x="726886" y="67268"/>
        <a:ext cx="852453" cy="577925"/>
      </dsp:txXfrm>
    </dsp:sp>
    <dsp:sp modelId="{1C9403BD-50D3-4256-AE39-0D82A7B1950B}">
      <dsp:nvSpPr>
        <dsp:cNvPr id="0" name=""/>
        <dsp:cNvSpPr/>
      </dsp:nvSpPr>
      <dsp:spPr>
        <a:xfrm>
          <a:off x="1610611" y="97080"/>
          <a:ext cx="665480" cy="517653"/>
        </a:xfrm>
        <a:prstGeom prst="rect">
          <a:avLst/>
        </a:prstGeom>
        <a:noFill/>
        <a:ln>
          <a:noFill/>
        </a:ln>
        <a:effectLst/>
      </dsp:spPr>
      <dsp:style>
        <a:lnRef idx="0">
          <a:scrgbClr r="0" g="0" b="0"/>
        </a:lnRef>
        <a:fillRef idx="0">
          <a:scrgbClr r="0" g="0" b="0"/>
        </a:fillRef>
        <a:effectRef idx="0">
          <a:scrgbClr r="0" g="0" b="0"/>
        </a:effectRef>
        <a:fontRef idx="minor"/>
      </dsp:style>
    </dsp:sp>
    <dsp:sp modelId="{DB9A0FD1-A8B4-4371-8964-0B5164AD6C32}">
      <dsp:nvSpPr>
        <dsp:cNvPr id="0" name=""/>
        <dsp:cNvSpPr/>
      </dsp:nvSpPr>
      <dsp:spPr>
        <a:xfrm rot="5400000">
          <a:off x="1598248" y="1357975"/>
          <a:ext cx="543536" cy="618797"/>
        </a:xfrm>
        <a:prstGeom prst="bentUpArrow">
          <a:avLst>
            <a:gd name="adj1" fmla="val 32840"/>
            <a:gd name="adj2" fmla="val 25000"/>
            <a:gd name="adj3" fmla="val 35780"/>
          </a:avLst>
        </a:prstGeom>
        <a:solidFill>
          <a:schemeClr val="accent1">
            <a:tint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627F36-DDEA-443B-B8FF-81AB477CCA34}">
      <dsp:nvSpPr>
        <dsp:cNvPr id="0" name=""/>
        <dsp:cNvSpPr/>
      </dsp:nvSpPr>
      <dsp:spPr>
        <a:xfrm>
          <a:off x="1454244" y="755453"/>
          <a:ext cx="914995" cy="640467"/>
        </a:xfrm>
        <a:prstGeom prst="roundRect">
          <a:avLst>
            <a:gd name="adj" fmla="val 1667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smtClean="0"/>
            <a:t>LOAD</a:t>
          </a:r>
          <a:endParaRPr lang="en-US" sz="1200" kern="1200" dirty="0"/>
        </a:p>
      </dsp:txBody>
      <dsp:txXfrm>
        <a:off x="1485515" y="786724"/>
        <a:ext cx="852453" cy="577925"/>
      </dsp:txXfrm>
    </dsp:sp>
    <dsp:sp modelId="{E0523B52-A150-48F8-8C95-A71DA2F9C0DB}">
      <dsp:nvSpPr>
        <dsp:cNvPr id="0" name=""/>
        <dsp:cNvSpPr/>
      </dsp:nvSpPr>
      <dsp:spPr>
        <a:xfrm>
          <a:off x="2369240" y="816537"/>
          <a:ext cx="665480" cy="517653"/>
        </a:xfrm>
        <a:prstGeom prst="rect">
          <a:avLst/>
        </a:prstGeom>
        <a:noFill/>
        <a:ln>
          <a:noFill/>
        </a:ln>
        <a:effectLst/>
      </dsp:spPr>
      <dsp:style>
        <a:lnRef idx="0">
          <a:scrgbClr r="0" g="0" b="0"/>
        </a:lnRef>
        <a:fillRef idx="0">
          <a:scrgbClr r="0" g="0" b="0"/>
        </a:fillRef>
        <a:effectRef idx="0">
          <a:scrgbClr r="0" g="0" b="0"/>
        </a:effectRef>
        <a:fontRef idx="minor"/>
      </dsp:style>
    </dsp:sp>
    <dsp:sp modelId="{46E2A9DE-CFC6-4637-B039-1FFB621267C8}">
      <dsp:nvSpPr>
        <dsp:cNvPr id="0" name=""/>
        <dsp:cNvSpPr/>
      </dsp:nvSpPr>
      <dsp:spPr>
        <a:xfrm rot="5400000">
          <a:off x="2356877" y="2077431"/>
          <a:ext cx="543536" cy="618797"/>
        </a:xfrm>
        <a:prstGeom prst="bentUpArrow">
          <a:avLst>
            <a:gd name="adj1" fmla="val 32840"/>
            <a:gd name="adj2" fmla="val 25000"/>
            <a:gd name="adj3" fmla="val 35780"/>
          </a:avLst>
        </a:prstGeom>
        <a:solidFill>
          <a:schemeClr val="accent1">
            <a:tint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4003F1-7701-4ADA-9778-5B78B73CA57E}">
      <dsp:nvSpPr>
        <dsp:cNvPr id="0" name=""/>
        <dsp:cNvSpPr/>
      </dsp:nvSpPr>
      <dsp:spPr>
        <a:xfrm>
          <a:off x="2212873" y="1474910"/>
          <a:ext cx="914995" cy="640467"/>
        </a:xfrm>
        <a:prstGeom prst="roundRect">
          <a:avLst>
            <a:gd name="adj" fmla="val 1667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FOREACH</a:t>
          </a:r>
          <a:endParaRPr lang="en-US" sz="1200" kern="1200" dirty="0"/>
        </a:p>
      </dsp:txBody>
      <dsp:txXfrm>
        <a:off x="2244144" y="1506181"/>
        <a:ext cx="852453" cy="577925"/>
      </dsp:txXfrm>
    </dsp:sp>
    <dsp:sp modelId="{D143936D-8B5B-4383-B84C-738B74B5DF0F}">
      <dsp:nvSpPr>
        <dsp:cNvPr id="0" name=""/>
        <dsp:cNvSpPr/>
      </dsp:nvSpPr>
      <dsp:spPr>
        <a:xfrm>
          <a:off x="3127869" y="1535993"/>
          <a:ext cx="665480" cy="517653"/>
        </a:xfrm>
        <a:prstGeom prst="rect">
          <a:avLst/>
        </a:prstGeom>
        <a:noFill/>
        <a:ln>
          <a:noFill/>
        </a:ln>
        <a:effectLst/>
      </dsp:spPr>
      <dsp:style>
        <a:lnRef idx="0">
          <a:scrgbClr r="0" g="0" b="0"/>
        </a:lnRef>
        <a:fillRef idx="0">
          <a:scrgbClr r="0" g="0" b="0"/>
        </a:fillRef>
        <a:effectRef idx="0">
          <a:scrgbClr r="0" g="0" b="0"/>
        </a:effectRef>
        <a:fontRef idx="minor"/>
      </dsp:style>
    </dsp:sp>
    <dsp:sp modelId="{E8460C46-96B7-4133-8D9C-D86500893E3D}">
      <dsp:nvSpPr>
        <dsp:cNvPr id="0" name=""/>
        <dsp:cNvSpPr/>
      </dsp:nvSpPr>
      <dsp:spPr>
        <a:xfrm rot="5400000">
          <a:off x="3115506" y="2796887"/>
          <a:ext cx="543536" cy="618797"/>
        </a:xfrm>
        <a:prstGeom prst="bentUpArrow">
          <a:avLst>
            <a:gd name="adj1" fmla="val 32840"/>
            <a:gd name="adj2" fmla="val 25000"/>
            <a:gd name="adj3" fmla="val 35780"/>
          </a:avLst>
        </a:prstGeom>
        <a:solidFill>
          <a:schemeClr val="accent1">
            <a:tint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26E3B7-4CCE-4AA5-AB88-B3B1F897BECA}">
      <dsp:nvSpPr>
        <dsp:cNvPr id="0" name=""/>
        <dsp:cNvSpPr/>
      </dsp:nvSpPr>
      <dsp:spPr>
        <a:xfrm>
          <a:off x="2971502" y="2194366"/>
          <a:ext cx="914995" cy="640467"/>
        </a:xfrm>
        <a:prstGeom prst="roundRect">
          <a:avLst>
            <a:gd name="adj" fmla="val 1667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GROUP</a:t>
          </a:r>
          <a:endParaRPr lang="en-US" sz="1200" kern="1200" dirty="0"/>
        </a:p>
      </dsp:txBody>
      <dsp:txXfrm>
        <a:off x="3002773" y="2225637"/>
        <a:ext cx="852453" cy="577925"/>
      </dsp:txXfrm>
    </dsp:sp>
    <dsp:sp modelId="{C137785F-1D33-4ABE-8E28-3765F4172673}">
      <dsp:nvSpPr>
        <dsp:cNvPr id="0" name=""/>
        <dsp:cNvSpPr/>
      </dsp:nvSpPr>
      <dsp:spPr>
        <a:xfrm>
          <a:off x="3886497" y="2255449"/>
          <a:ext cx="665480" cy="517653"/>
        </a:xfrm>
        <a:prstGeom prst="rect">
          <a:avLst/>
        </a:prstGeom>
        <a:noFill/>
        <a:ln>
          <a:noFill/>
        </a:ln>
        <a:effectLst/>
      </dsp:spPr>
      <dsp:style>
        <a:lnRef idx="0">
          <a:scrgbClr r="0" g="0" b="0"/>
        </a:lnRef>
        <a:fillRef idx="0">
          <a:scrgbClr r="0" g="0" b="0"/>
        </a:fillRef>
        <a:effectRef idx="0">
          <a:scrgbClr r="0" g="0" b="0"/>
        </a:effectRef>
        <a:fontRef idx="minor"/>
      </dsp:style>
    </dsp:sp>
    <dsp:sp modelId="{ECE21D56-77D3-415C-893D-3938640977AF}">
      <dsp:nvSpPr>
        <dsp:cNvPr id="0" name=""/>
        <dsp:cNvSpPr/>
      </dsp:nvSpPr>
      <dsp:spPr>
        <a:xfrm rot="5400000">
          <a:off x="3874135" y="3516343"/>
          <a:ext cx="543536" cy="618797"/>
        </a:xfrm>
        <a:prstGeom prst="bentUpArrow">
          <a:avLst>
            <a:gd name="adj1" fmla="val 32840"/>
            <a:gd name="adj2" fmla="val 25000"/>
            <a:gd name="adj3" fmla="val 35780"/>
          </a:avLst>
        </a:prstGeom>
        <a:solidFill>
          <a:schemeClr val="accent1">
            <a:tint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B86787-8C3A-4AA6-9BCC-03D9FEB1FF1A}">
      <dsp:nvSpPr>
        <dsp:cNvPr id="0" name=""/>
        <dsp:cNvSpPr/>
      </dsp:nvSpPr>
      <dsp:spPr>
        <a:xfrm>
          <a:off x="3730130" y="2913822"/>
          <a:ext cx="914995" cy="640467"/>
        </a:xfrm>
        <a:prstGeom prst="roundRect">
          <a:avLst>
            <a:gd name="adj" fmla="val 1667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FOREACH</a:t>
          </a:r>
          <a:endParaRPr lang="en-US" sz="1200" kern="1200" dirty="0"/>
        </a:p>
      </dsp:txBody>
      <dsp:txXfrm>
        <a:off x="3761401" y="2945093"/>
        <a:ext cx="852453" cy="577925"/>
      </dsp:txXfrm>
    </dsp:sp>
    <dsp:sp modelId="{46C06B32-C4A8-48DA-B33F-BC082654E5A1}">
      <dsp:nvSpPr>
        <dsp:cNvPr id="0" name=""/>
        <dsp:cNvSpPr/>
      </dsp:nvSpPr>
      <dsp:spPr>
        <a:xfrm>
          <a:off x="4645126" y="2974905"/>
          <a:ext cx="665480" cy="517653"/>
        </a:xfrm>
        <a:prstGeom prst="rect">
          <a:avLst/>
        </a:prstGeom>
        <a:noFill/>
        <a:ln>
          <a:noFill/>
        </a:ln>
        <a:effectLst/>
      </dsp:spPr>
      <dsp:style>
        <a:lnRef idx="0">
          <a:scrgbClr r="0" g="0" b="0"/>
        </a:lnRef>
        <a:fillRef idx="0">
          <a:scrgbClr r="0" g="0" b="0"/>
        </a:fillRef>
        <a:effectRef idx="0">
          <a:scrgbClr r="0" g="0" b="0"/>
        </a:effectRef>
        <a:fontRef idx="minor"/>
      </dsp:style>
    </dsp:sp>
    <dsp:sp modelId="{75C6FEA2-8EB5-45CA-9AC3-E1AC96E1BBF2}">
      <dsp:nvSpPr>
        <dsp:cNvPr id="0" name=""/>
        <dsp:cNvSpPr/>
      </dsp:nvSpPr>
      <dsp:spPr>
        <a:xfrm rot="5400000">
          <a:off x="4632763" y="4235800"/>
          <a:ext cx="543536" cy="618797"/>
        </a:xfrm>
        <a:prstGeom prst="bentUpArrow">
          <a:avLst>
            <a:gd name="adj1" fmla="val 32840"/>
            <a:gd name="adj2" fmla="val 25000"/>
            <a:gd name="adj3" fmla="val 35780"/>
          </a:avLst>
        </a:prstGeom>
        <a:solidFill>
          <a:schemeClr val="accent1">
            <a:tint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CEB383-5B92-4776-ADBE-42FF49636EB9}">
      <dsp:nvSpPr>
        <dsp:cNvPr id="0" name=""/>
        <dsp:cNvSpPr/>
      </dsp:nvSpPr>
      <dsp:spPr>
        <a:xfrm>
          <a:off x="4488759" y="3633278"/>
          <a:ext cx="914995" cy="640467"/>
        </a:xfrm>
        <a:prstGeom prst="roundRect">
          <a:avLst>
            <a:gd name="adj" fmla="val 1667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STORE</a:t>
          </a:r>
          <a:endParaRPr lang="en-US" sz="1200" kern="1200" dirty="0"/>
        </a:p>
      </dsp:txBody>
      <dsp:txXfrm>
        <a:off x="4520030" y="3664549"/>
        <a:ext cx="852453" cy="577925"/>
      </dsp:txXfrm>
    </dsp:sp>
    <dsp:sp modelId="{E3881F09-929C-4D95-A1F2-65B87B8B7207}">
      <dsp:nvSpPr>
        <dsp:cNvPr id="0" name=""/>
        <dsp:cNvSpPr/>
      </dsp:nvSpPr>
      <dsp:spPr>
        <a:xfrm>
          <a:off x="5403755" y="3694361"/>
          <a:ext cx="665480" cy="517653"/>
        </a:xfrm>
        <a:prstGeom prst="rect">
          <a:avLst/>
        </a:prstGeom>
        <a:noFill/>
        <a:ln>
          <a:noFill/>
        </a:ln>
        <a:effectLst/>
      </dsp:spPr>
      <dsp:style>
        <a:lnRef idx="0">
          <a:scrgbClr r="0" g="0" b="0"/>
        </a:lnRef>
        <a:fillRef idx="0">
          <a:scrgbClr r="0" g="0" b="0"/>
        </a:fillRef>
        <a:effectRef idx="0">
          <a:scrgbClr r="0" g="0" b="0"/>
        </a:effectRef>
        <a:fontRef idx="minor"/>
      </dsp:style>
    </dsp:sp>
    <dsp:sp modelId="{6169AB97-5D64-4BF7-85C6-535C5A3E79DB}">
      <dsp:nvSpPr>
        <dsp:cNvPr id="0" name=""/>
        <dsp:cNvSpPr/>
      </dsp:nvSpPr>
      <dsp:spPr>
        <a:xfrm>
          <a:off x="5247388" y="4352734"/>
          <a:ext cx="914995" cy="640467"/>
        </a:xfrm>
        <a:prstGeom prst="roundRect">
          <a:avLst>
            <a:gd name="adj" fmla="val 16670"/>
          </a:avLst>
        </a:prstGeom>
        <a:solidFill>
          <a:srgbClr val="FFC000"/>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HDFS</a:t>
          </a:r>
          <a:endParaRPr lang="en-US" sz="1200" kern="1200" dirty="0"/>
        </a:p>
      </dsp:txBody>
      <dsp:txXfrm>
        <a:off x="5278659" y="4384005"/>
        <a:ext cx="852453" cy="577925"/>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37000" y="0"/>
            <a:ext cx="3011488" cy="461963"/>
          </a:xfrm>
          <a:prstGeom prst="rect">
            <a:avLst/>
          </a:prstGeom>
        </p:spPr>
        <p:txBody>
          <a:bodyPr vert="horz" lIns="91440" tIns="45720" rIns="91440" bIns="45720" rtlCol="0"/>
          <a:lstStyle>
            <a:lvl1pPr algn="r">
              <a:defRPr sz="1200"/>
            </a:lvl1pPr>
          </a:lstStyle>
          <a:p>
            <a:fld id="{1CC455E8-9ADE-3F40-878D-4A1D0AB253E5}" type="datetimeFigureOut">
              <a:rPr lang="en-US" smtClean="0"/>
              <a:t>9/16/18</a:t>
            </a:fld>
            <a:endParaRPr lang="en-US"/>
          </a:p>
        </p:txBody>
      </p:sp>
      <p:sp>
        <p:nvSpPr>
          <p:cNvPr id="4" name="Footer Placeholder 3"/>
          <p:cNvSpPr>
            <a:spLocks noGrp="1"/>
          </p:cNvSpPr>
          <p:nvPr>
            <p:ph type="ftr" sz="quarter" idx="2"/>
          </p:nvPr>
        </p:nvSpPr>
        <p:spPr>
          <a:xfrm>
            <a:off x="0" y="8772525"/>
            <a:ext cx="3011488" cy="4619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37000" y="8772525"/>
            <a:ext cx="3011488" cy="461963"/>
          </a:xfrm>
          <a:prstGeom prst="rect">
            <a:avLst/>
          </a:prstGeom>
        </p:spPr>
        <p:txBody>
          <a:bodyPr vert="horz" lIns="91440" tIns="45720" rIns="91440" bIns="45720" rtlCol="0" anchor="b"/>
          <a:lstStyle>
            <a:lvl1pPr algn="r">
              <a:defRPr sz="1200"/>
            </a:lvl1pPr>
          </a:lstStyle>
          <a:p>
            <a:fld id="{C67559FB-9106-DC4B-BCEC-D49B76A80930}" type="slidenum">
              <a:rPr lang="en-US" smtClean="0"/>
              <a:t>‹#›</a:t>
            </a:fld>
            <a:endParaRPr lang="en-US"/>
          </a:p>
        </p:txBody>
      </p:sp>
    </p:spTree>
    <p:extLst>
      <p:ext uri="{BB962C8B-B14F-4D97-AF65-F5344CB8AC3E}">
        <p14:creationId xmlns:p14="http://schemas.microsoft.com/office/powerpoint/2010/main" val="31315241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37000" y="0"/>
            <a:ext cx="3011488" cy="461963"/>
          </a:xfrm>
          <a:prstGeom prst="rect">
            <a:avLst/>
          </a:prstGeom>
        </p:spPr>
        <p:txBody>
          <a:bodyPr vert="horz" lIns="91440" tIns="45720" rIns="91440" bIns="45720" rtlCol="0"/>
          <a:lstStyle>
            <a:lvl1pPr algn="r">
              <a:defRPr sz="1200"/>
            </a:lvl1pPr>
          </a:lstStyle>
          <a:p>
            <a:fld id="{B2BAFD25-770F-4100-B955-0FA7227EB24E}" type="datetimeFigureOut">
              <a:rPr lang="en-US" smtClean="0"/>
              <a:t>9/16/18</a:t>
            </a:fld>
            <a:endParaRPr lang="en-US" dirty="0"/>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95325" y="4387850"/>
            <a:ext cx="5559425" cy="41560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525"/>
            <a:ext cx="3011488" cy="46196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7000" y="8772525"/>
            <a:ext cx="3011488" cy="461963"/>
          </a:xfrm>
          <a:prstGeom prst="rect">
            <a:avLst/>
          </a:prstGeom>
        </p:spPr>
        <p:txBody>
          <a:bodyPr vert="horz" lIns="91440" tIns="45720" rIns="91440" bIns="45720" rtlCol="0" anchor="b"/>
          <a:lstStyle>
            <a:lvl1pPr algn="r">
              <a:defRPr sz="1200"/>
            </a:lvl1pPr>
          </a:lstStyle>
          <a:p>
            <a:fld id="{A2261B69-B60C-4C28-9B4D-2FDE71D22B23}" type="slidenum">
              <a:rPr lang="en-US" smtClean="0"/>
              <a:t>‹#›</a:t>
            </a:fld>
            <a:endParaRPr lang="en-US" dirty="0"/>
          </a:p>
        </p:txBody>
      </p:sp>
    </p:spTree>
    <p:extLst>
      <p:ext uri="{BB962C8B-B14F-4D97-AF65-F5344CB8AC3E}">
        <p14:creationId xmlns:p14="http://schemas.microsoft.com/office/powerpoint/2010/main" val="27069824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62458">
              <a:defRPr/>
            </a:pPr>
            <a:r>
              <a:rPr lang="en-US" dirty="0" smtClean="0"/>
              <a:t>Target audience for Pig is programmers who want to control data flow, but not be required</a:t>
            </a:r>
            <a:r>
              <a:rPr lang="en-US" baseline="0" dirty="0" smtClean="0"/>
              <a:t> to write at the Java level or reinvent standard operators.</a:t>
            </a:r>
            <a:endParaRPr lang="en-US" dirty="0" smtClean="0"/>
          </a:p>
          <a:p>
            <a:endParaRPr lang="en-US" dirty="0"/>
          </a:p>
        </p:txBody>
      </p:sp>
      <p:sp>
        <p:nvSpPr>
          <p:cNvPr id="4" name="Slide Number Placeholder 3"/>
          <p:cNvSpPr>
            <a:spLocks noGrp="1"/>
          </p:cNvSpPr>
          <p:nvPr>
            <p:ph type="sldNum" sz="quarter" idx="10"/>
          </p:nvPr>
        </p:nvSpPr>
        <p:spPr/>
        <p:txBody>
          <a:bodyPr/>
          <a:lstStyle/>
          <a:p>
            <a:fld id="{C3426DD1-EB0E-E148-AF94-8EBAE7424890}"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7"/>
          <p:cNvSpPr>
            <a:spLocks noGrp="1" noChangeArrowheads="1"/>
          </p:cNvSpPr>
          <p:nvPr>
            <p:ph type="sldNum" sz="quarter"/>
          </p:nvPr>
        </p:nvSpPr>
        <p:spPr>
          <a:noFill/>
        </p:spPr>
        <p:txBody>
          <a:bodyPr/>
          <a:lstStyle>
            <a:lvl1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1pPr>
            <a:lvl2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2pPr>
            <a:lvl3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3pPr>
            <a:lvl4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4pPr>
            <a:lvl5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5pPr>
            <a:lvl6pPr marL="2229947" indent="-202722" defTabSz="405445" eaLnBrk="0" fontAlgn="base" hangingPunct="0">
              <a:spcBef>
                <a:spcPct val="30000"/>
              </a:spcBef>
              <a:spcAft>
                <a:spcPct val="0"/>
              </a:spcAft>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6pPr>
            <a:lvl7pPr marL="2635392" indent="-202722" defTabSz="405445" eaLnBrk="0" fontAlgn="base" hangingPunct="0">
              <a:spcBef>
                <a:spcPct val="30000"/>
              </a:spcBef>
              <a:spcAft>
                <a:spcPct val="0"/>
              </a:spcAft>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7pPr>
            <a:lvl8pPr marL="3040837" indent="-202722" defTabSz="405445" eaLnBrk="0" fontAlgn="base" hangingPunct="0">
              <a:spcBef>
                <a:spcPct val="30000"/>
              </a:spcBef>
              <a:spcAft>
                <a:spcPct val="0"/>
              </a:spcAft>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8pPr>
            <a:lvl9pPr marL="3446282" indent="-202722" defTabSz="405445" eaLnBrk="0" fontAlgn="base" hangingPunct="0">
              <a:spcBef>
                <a:spcPct val="30000"/>
              </a:spcBef>
              <a:spcAft>
                <a:spcPct val="0"/>
              </a:spcAft>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9pPr>
          </a:lstStyle>
          <a:p>
            <a:pPr eaLnBrk="1">
              <a:spcBef>
                <a:spcPct val="0"/>
              </a:spcBef>
              <a:buClrTx/>
              <a:buFontTx/>
              <a:buNone/>
            </a:pPr>
            <a:fld id="{5B348A45-7AA7-435F-9E8D-EE0EC5D9E1DC}" type="slidenum">
              <a:rPr lang="fi-FI" altLang="en-US" sz="1200"/>
              <a:pPr eaLnBrk="1">
                <a:spcBef>
                  <a:spcPct val="0"/>
                </a:spcBef>
                <a:buClrTx/>
                <a:buFontTx/>
                <a:buNone/>
              </a:pPr>
              <a:t>32</a:t>
            </a:fld>
            <a:endParaRPr lang="fi-FI" altLang="en-US" sz="1200"/>
          </a:p>
        </p:txBody>
      </p:sp>
      <p:sp>
        <p:nvSpPr>
          <p:cNvPr id="89091" name="Rectangle 1"/>
          <p:cNvSpPr>
            <a:spLocks noGrp="1" noRot="1" noChangeAspect="1" noChangeArrowheads="1" noTextEdit="1"/>
          </p:cNvSpPr>
          <p:nvPr>
            <p:ph type="sldImg"/>
          </p:nvPr>
        </p:nvSpPr>
        <p:spPr>
          <a:xfrm>
            <a:off x="1165225" y="701675"/>
            <a:ext cx="4618038" cy="34623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9092" name="Rectangle 2"/>
          <p:cNvSpPr>
            <a:spLocks noGrp="1" noChangeArrowheads="1"/>
          </p:cNvSpPr>
          <p:nvPr>
            <p:ph type="body" idx="1"/>
          </p:nvPr>
        </p:nvSpPr>
        <p:spPr>
          <a:xfrm>
            <a:off x="694715" y="4386965"/>
            <a:ext cx="5559185" cy="415520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smtClean="0">
              <a:ea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7"/>
          <p:cNvSpPr>
            <a:spLocks noGrp="1" noChangeArrowheads="1"/>
          </p:cNvSpPr>
          <p:nvPr>
            <p:ph type="sldNum" sz="quarter"/>
          </p:nvPr>
        </p:nvSpPr>
        <p:spPr>
          <a:noFill/>
        </p:spPr>
        <p:txBody>
          <a:bodyPr/>
          <a:lstStyle>
            <a:lvl1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1pPr>
            <a:lvl2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2pPr>
            <a:lvl3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3pPr>
            <a:lvl4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4pPr>
            <a:lvl5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5pPr>
            <a:lvl6pPr marL="2229947" indent="-202722" defTabSz="405445" eaLnBrk="0" fontAlgn="base" hangingPunct="0">
              <a:spcBef>
                <a:spcPct val="30000"/>
              </a:spcBef>
              <a:spcAft>
                <a:spcPct val="0"/>
              </a:spcAft>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6pPr>
            <a:lvl7pPr marL="2635392" indent="-202722" defTabSz="405445" eaLnBrk="0" fontAlgn="base" hangingPunct="0">
              <a:spcBef>
                <a:spcPct val="30000"/>
              </a:spcBef>
              <a:spcAft>
                <a:spcPct val="0"/>
              </a:spcAft>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7pPr>
            <a:lvl8pPr marL="3040837" indent="-202722" defTabSz="405445" eaLnBrk="0" fontAlgn="base" hangingPunct="0">
              <a:spcBef>
                <a:spcPct val="30000"/>
              </a:spcBef>
              <a:spcAft>
                <a:spcPct val="0"/>
              </a:spcAft>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8pPr>
            <a:lvl9pPr marL="3446282" indent="-202722" defTabSz="405445" eaLnBrk="0" fontAlgn="base" hangingPunct="0">
              <a:spcBef>
                <a:spcPct val="30000"/>
              </a:spcBef>
              <a:spcAft>
                <a:spcPct val="0"/>
              </a:spcAft>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9pPr>
          </a:lstStyle>
          <a:p>
            <a:pPr eaLnBrk="1">
              <a:spcBef>
                <a:spcPct val="0"/>
              </a:spcBef>
              <a:buClrTx/>
              <a:buFontTx/>
              <a:buNone/>
            </a:pPr>
            <a:fld id="{5B348A45-7AA7-435F-9E8D-EE0EC5D9E1DC}" type="slidenum">
              <a:rPr lang="fi-FI" altLang="en-US" sz="1200"/>
              <a:pPr eaLnBrk="1">
                <a:spcBef>
                  <a:spcPct val="0"/>
                </a:spcBef>
                <a:buClrTx/>
                <a:buFontTx/>
                <a:buNone/>
              </a:pPr>
              <a:t>33</a:t>
            </a:fld>
            <a:endParaRPr lang="fi-FI" altLang="en-US" sz="1200"/>
          </a:p>
        </p:txBody>
      </p:sp>
      <p:sp>
        <p:nvSpPr>
          <p:cNvPr id="89091" name="Rectangle 1"/>
          <p:cNvSpPr>
            <a:spLocks noGrp="1" noRot="1" noChangeAspect="1" noChangeArrowheads="1" noTextEdit="1"/>
          </p:cNvSpPr>
          <p:nvPr>
            <p:ph type="sldImg"/>
          </p:nvPr>
        </p:nvSpPr>
        <p:spPr>
          <a:xfrm>
            <a:off x="1165225" y="701675"/>
            <a:ext cx="4618038" cy="34623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9092" name="Rectangle 2"/>
          <p:cNvSpPr>
            <a:spLocks noGrp="1" noChangeArrowheads="1"/>
          </p:cNvSpPr>
          <p:nvPr>
            <p:ph type="body" idx="1"/>
          </p:nvPr>
        </p:nvSpPr>
        <p:spPr>
          <a:xfrm>
            <a:off x="694715" y="4386965"/>
            <a:ext cx="5559185" cy="415520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smtClean="0">
              <a:ea typeface="宋体"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7"/>
          <p:cNvSpPr>
            <a:spLocks noGrp="1" noChangeArrowheads="1"/>
          </p:cNvSpPr>
          <p:nvPr>
            <p:ph type="sldNum" sz="quarter"/>
          </p:nvPr>
        </p:nvSpPr>
        <p:spPr>
          <a:noFill/>
        </p:spPr>
        <p:txBody>
          <a:bodyPr/>
          <a:lstStyle>
            <a:lvl1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1pPr>
            <a:lvl2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2pPr>
            <a:lvl3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3pPr>
            <a:lvl4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4pPr>
            <a:lvl5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5pPr>
            <a:lvl6pPr marL="2229947" indent="-202722" defTabSz="405445" eaLnBrk="0" fontAlgn="base" hangingPunct="0">
              <a:spcBef>
                <a:spcPct val="30000"/>
              </a:spcBef>
              <a:spcAft>
                <a:spcPct val="0"/>
              </a:spcAft>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6pPr>
            <a:lvl7pPr marL="2635392" indent="-202722" defTabSz="405445" eaLnBrk="0" fontAlgn="base" hangingPunct="0">
              <a:spcBef>
                <a:spcPct val="30000"/>
              </a:spcBef>
              <a:spcAft>
                <a:spcPct val="0"/>
              </a:spcAft>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7pPr>
            <a:lvl8pPr marL="3040837" indent="-202722" defTabSz="405445" eaLnBrk="0" fontAlgn="base" hangingPunct="0">
              <a:spcBef>
                <a:spcPct val="30000"/>
              </a:spcBef>
              <a:spcAft>
                <a:spcPct val="0"/>
              </a:spcAft>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8pPr>
            <a:lvl9pPr marL="3446282" indent="-202722" defTabSz="405445" eaLnBrk="0" fontAlgn="base" hangingPunct="0">
              <a:spcBef>
                <a:spcPct val="30000"/>
              </a:spcBef>
              <a:spcAft>
                <a:spcPct val="0"/>
              </a:spcAft>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9pPr>
          </a:lstStyle>
          <a:p>
            <a:pPr eaLnBrk="1">
              <a:spcBef>
                <a:spcPct val="0"/>
              </a:spcBef>
              <a:buClrTx/>
              <a:buFontTx/>
              <a:buNone/>
            </a:pPr>
            <a:fld id="{80E4C25B-2F8B-41F6-B79D-F6D9CE892585}" type="slidenum">
              <a:rPr lang="fi-FI" altLang="en-US" sz="1200"/>
              <a:pPr eaLnBrk="1">
                <a:spcBef>
                  <a:spcPct val="0"/>
                </a:spcBef>
                <a:buClrTx/>
                <a:buFontTx/>
                <a:buNone/>
              </a:pPr>
              <a:t>36</a:t>
            </a:fld>
            <a:endParaRPr lang="fi-FI" altLang="en-US" sz="1200"/>
          </a:p>
        </p:txBody>
      </p:sp>
      <p:sp>
        <p:nvSpPr>
          <p:cNvPr id="87043" name="Rectangle 1"/>
          <p:cNvSpPr>
            <a:spLocks noGrp="1" noRot="1" noChangeAspect="1" noChangeArrowheads="1" noTextEdit="1"/>
          </p:cNvSpPr>
          <p:nvPr>
            <p:ph type="sldImg"/>
          </p:nvPr>
        </p:nvSpPr>
        <p:spPr>
          <a:xfrm>
            <a:off x="1165225" y="701675"/>
            <a:ext cx="4618038" cy="34623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7044" name="Rectangle 2"/>
          <p:cNvSpPr>
            <a:spLocks noGrp="1" noChangeArrowheads="1"/>
          </p:cNvSpPr>
          <p:nvPr>
            <p:ph type="body" idx="1"/>
          </p:nvPr>
        </p:nvSpPr>
        <p:spPr>
          <a:xfrm>
            <a:off x="694715" y="4386965"/>
            <a:ext cx="5559185" cy="415520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smtClean="0">
              <a:ea typeface="宋体"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7"/>
          <p:cNvSpPr>
            <a:spLocks noGrp="1" noChangeArrowheads="1"/>
          </p:cNvSpPr>
          <p:nvPr>
            <p:ph type="sldNum" sz="quarter"/>
          </p:nvPr>
        </p:nvSpPr>
        <p:spPr>
          <a:noFill/>
        </p:spPr>
        <p:txBody>
          <a:bodyPr/>
          <a:lstStyle>
            <a:lvl1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1pPr>
            <a:lvl2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2pPr>
            <a:lvl3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3pPr>
            <a:lvl4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4pPr>
            <a:lvl5pPr eaLnBrk="0" hangingPunct="0">
              <a:spcBef>
                <a:spcPct val="30000"/>
              </a:spcBef>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5pPr>
            <a:lvl6pPr marL="2229947" indent="-202722" defTabSz="405445" eaLnBrk="0" fontAlgn="base" hangingPunct="0">
              <a:spcBef>
                <a:spcPct val="30000"/>
              </a:spcBef>
              <a:spcAft>
                <a:spcPct val="0"/>
              </a:spcAft>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6pPr>
            <a:lvl7pPr marL="2635392" indent="-202722" defTabSz="405445" eaLnBrk="0" fontAlgn="base" hangingPunct="0">
              <a:spcBef>
                <a:spcPct val="30000"/>
              </a:spcBef>
              <a:spcAft>
                <a:spcPct val="0"/>
              </a:spcAft>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7pPr>
            <a:lvl8pPr marL="3040837" indent="-202722" defTabSz="405445" eaLnBrk="0" fontAlgn="base" hangingPunct="0">
              <a:spcBef>
                <a:spcPct val="30000"/>
              </a:spcBef>
              <a:spcAft>
                <a:spcPct val="0"/>
              </a:spcAft>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8pPr>
            <a:lvl9pPr marL="3446282" indent="-202722" defTabSz="405445" eaLnBrk="0" fontAlgn="base" hangingPunct="0">
              <a:spcBef>
                <a:spcPct val="30000"/>
              </a:spcBef>
              <a:spcAft>
                <a:spcPct val="0"/>
              </a:spcAft>
              <a:buClr>
                <a:srgbClr val="000000"/>
              </a:buClr>
              <a:buSzPct val="100000"/>
              <a:buFont typeface="Times New Roman" pitchFamily="18" charset="0"/>
              <a:tabLst>
                <a:tab pos="0" algn="l"/>
                <a:tab pos="396998" algn="l"/>
                <a:tab pos="795405" algn="l"/>
                <a:tab pos="1193810" algn="l"/>
                <a:tab pos="1592217" algn="l"/>
                <a:tab pos="1990622" algn="l"/>
                <a:tab pos="2389029" algn="l"/>
                <a:tab pos="2787434" algn="l"/>
                <a:tab pos="3185841" algn="l"/>
                <a:tab pos="3584246" algn="l"/>
                <a:tab pos="3982652" algn="l"/>
                <a:tab pos="4381058" algn="l"/>
                <a:tab pos="4779464" algn="l"/>
                <a:tab pos="5177870" algn="l"/>
                <a:tab pos="5576276" algn="l"/>
                <a:tab pos="5974682" algn="l"/>
                <a:tab pos="6373088" algn="l"/>
                <a:tab pos="6771494" algn="l"/>
                <a:tab pos="7169900" algn="l"/>
                <a:tab pos="7568306" algn="l"/>
                <a:tab pos="7966712" algn="l"/>
              </a:tabLst>
              <a:defRPr sz="1100">
                <a:solidFill>
                  <a:srgbClr val="000000"/>
                </a:solidFill>
                <a:latin typeface="Times New Roman" pitchFamily="18" charset="0"/>
                <a:ea typeface="宋体" pitchFamily="2" charset="-122"/>
              </a:defRPr>
            </a:lvl9pPr>
          </a:lstStyle>
          <a:p>
            <a:pPr eaLnBrk="1">
              <a:spcBef>
                <a:spcPct val="0"/>
              </a:spcBef>
              <a:buClrTx/>
              <a:buFontTx/>
              <a:buNone/>
            </a:pPr>
            <a:fld id="{0DD6BB08-07A2-4139-8D7C-BEA91863696C}" type="slidenum">
              <a:rPr lang="fi-FI" altLang="en-US" sz="1200"/>
              <a:pPr eaLnBrk="1">
                <a:spcBef>
                  <a:spcPct val="0"/>
                </a:spcBef>
                <a:buClrTx/>
                <a:buFontTx/>
                <a:buNone/>
              </a:pPr>
              <a:t>37</a:t>
            </a:fld>
            <a:endParaRPr lang="fi-FI" altLang="en-US" sz="1200"/>
          </a:p>
        </p:txBody>
      </p:sp>
      <p:sp>
        <p:nvSpPr>
          <p:cNvPr id="88067" name="Rectangle 1"/>
          <p:cNvSpPr>
            <a:spLocks noGrp="1" noRot="1" noChangeAspect="1" noChangeArrowheads="1" noTextEdit="1"/>
          </p:cNvSpPr>
          <p:nvPr>
            <p:ph type="sldImg"/>
          </p:nvPr>
        </p:nvSpPr>
        <p:spPr>
          <a:xfrm>
            <a:off x="1165225" y="701675"/>
            <a:ext cx="4618038" cy="34623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8068" name="Rectangle 2"/>
          <p:cNvSpPr>
            <a:spLocks noGrp="1" noChangeArrowheads="1"/>
          </p:cNvSpPr>
          <p:nvPr>
            <p:ph type="body" idx="1"/>
          </p:nvPr>
        </p:nvSpPr>
        <p:spPr>
          <a:xfrm>
            <a:off x="694715" y="4386965"/>
            <a:ext cx="5559185" cy="415520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smtClean="0">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367442F-78CA-B647-B9B1-C4AECCCD0C90}" type="datetime1">
              <a:rPr lang="en-US" smtClean="0"/>
              <a:t>9/16/18</a:t>
            </a:fld>
            <a:endParaRPr lang="en-US" dirty="0"/>
          </a:p>
        </p:txBody>
      </p:sp>
      <p:sp>
        <p:nvSpPr>
          <p:cNvPr id="5" name="Footer Placeholder 4"/>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ACC52C-A07E-694D-A749-013C6E2F82EC}" type="datetime1">
              <a:rPr lang="en-US" smtClean="0"/>
              <a:t>9/16/18</a:t>
            </a:fld>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75486C-1EA7-D54C-917D-7F19BAE74CA6}" type="datetime1">
              <a:rPr lang="en-US" smtClean="0"/>
              <a:t>9/16/18</a:t>
            </a:fld>
            <a:endParaRPr lang="en-US" dirty="0"/>
          </a:p>
        </p:txBody>
      </p:sp>
      <p:sp>
        <p:nvSpPr>
          <p:cNvPr id="5" name="Footer Placeholder 4"/>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EEF301-7858-0B47-889C-BE36FA73B6F1}" type="datetime1">
              <a:rPr lang="en-US" smtClean="0"/>
              <a:t>9/16/18</a:t>
            </a:fld>
            <a:endParaRPr lang="en-US" dirty="0"/>
          </a:p>
        </p:txBody>
      </p:sp>
      <p:sp>
        <p:nvSpPr>
          <p:cNvPr id="5" name="Footer Placeholder 4"/>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51D16A-22C1-5841-989E-739E101533CB}" type="datetime1">
              <a:rPr lang="en-US" smtClean="0"/>
              <a:t>9/16/18</a:t>
            </a:fld>
            <a:endParaRPr lang="en-US" dirty="0"/>
          </a:p>
        </p:txBody>
      </p:sp>
      <p:sp>
        <p:nvSpPr>
          <p:cNvPr id="5" name="Footer Placeholder 4"/>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C4547A-0CEA-A743-8402-A3CCB6B1C705}" type="datetime1">
              <a:rPr lang="en-US" smtClean="0"/>
              <a:t>9/16/18</a:t>
            </a:fld>
            <a:endParaRPr lang="en-US" dirty="0"/>
          </a:p>
        </p:txBody>
      </p:sp>
      <p:sp>
        <p:nvSpPr>
          <p:cNvPr id="5" name="Footer Placeholder 4"/>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6029BE4-7B8A-BB47-B335-1F745C582E3F}" type="datetime1">
              <a:rPr lang="en-US" smtClean="0"/>
              <a:t>9/16/18</a:t>
            </a:fld>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0706F7A-DE08-884F-B83F-CF6CA8B361CF}" type="datetime1">
              <a:rPr lang="en-US" smtClean="0"/>
              <a:t>9/16/18</a:t>
            </a:fld>
            <a:endParaRPr lang="en-US" dirty="0"/>
          </a:p>
        </p:txBody>
      </p:sp>
      <p:sp>
        <p:nvSpPr>
          <p:cNvPr id="8" name="Footer Placeholder 7"/>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9" name="Slide Number Placeholder 8"/>
          <p:cNvSpPr>
            <a:spLocks noGrp="1"/>
          </p:cNvSpPr>
          <p:nvPr>
            <p:ph type="sldNum" sz="quarter" idx="12"/>
          </p:nvPr>
        </p:nvSpPr>
        <p:spPr/>
        <p:txBody>
          <a:bodyPr/>
          <a:lstStyle/>
          <a:p>
            <a:fld id="{9AA7C465-8597-4488-B68C-958448427716}" type="slidenum">
              <a:rPr lang="en-US" smtClean="0"/>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E02913-3886-BF46-9D95-2DCC8B1081E2}" type="datetime1">
              <a:rPr lang="en-US" smtClean="0"/>
              <a:t>9/16/18</a:t>
            </a:fld>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933700"/>
            <a:ext cx="8229600" cy="990600"/>
          </a:xfrm>
        </p:spPr>
        <p:txBody>
          <a:bodyPr/>
          <a:lstStyle>
            <a:lvl1pPr algn="ctr">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74794623-12F8-0243-B1F8-6BD5602D04D6}" type="datetime1">
              <a:rPr lang="en-US" smtClean="0"/>
              <a:t>9/16/18</a:t>
            </a:fld>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extLst>
      <p:ext uri="{BB962C8B-B14F-4D97-AF65-F5344CB8AC3E}">
        <p14:creationId xmlns:p14="http://schemas.microsoft.com/office/powerpoint/2010/main" val="307122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B665D-4460-D24C-97D4-4630F5933F2C}" type="datetime1">
              <a:rPr lang="en-US" smtClean="0"/>
              <a:t>9/16/18</a:t>
            </a:fld>
            <a:endParaRPr lang="en-US" dirty="0"/>
          </a:p>
        </p:txBody>
      </p:sp>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3163DA-C714-6844-93BF-2B1E414B261C}" type="datetime1">
              <a:rPr lang="en-US" smtClean="0"/>
              <a:t>9/16/18</a:t>
            </a:fld>
            <a:endParaRPr lang="en-US" dirty="0"/>
          </a:p>
        </p:txBody>
      </p:sp>
      <p:sp>
        <p:nvSpPr>
          <p:cNvPr id="6" name="Footer Placeholder 5"/>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63CD9C19-5260-F547-8793-C7DF03800609}" type="datetime1">
              <a:rPr lang="en-US" smtClean="0"/>
              <a:t>9/16/18</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sk-SK" dirty="0" smtClean="0"/>
              <a:t>CSP554</a:t>
            </a:r>
            <a:r>
              <a:rPr lang="en-US" dirty="0" smtClean="0"/>
              <a:t> </a:t>
            </a:r>
            <a:r>
              <a:rPr lang="en-US" dirty="0" smtClean="0"/>
              <a:t>Module 05</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AA7C465-8597-4488-B68C-95844842771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9" r:id="rId7"/>
    <p:sldLayoutId id="2147483763" r:id="rId8"/>
    <p:sldLayoutId id="2147483764" r:id="rId9"/>
    <p:sldLayoutId id="2147483765" r:id="rId10"/>
    <p:sldLayoutId id="2147483766" r:id="rId11"/>
    <p:sldLayoutId id="2147483767" r:id="rId12"/>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6.xml"/><Relationship Id="rId2" Type="http://schemas.openxmlformats.org/officeDocument/2006/relationships/diagramData" Target="../diagrams/data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lstStyle/>
          <a:p>
            <a:r>
              <a:rPr lang="en-US" sz="4800" dirty="0" smtClean="0"/>
              <a:t>CSP554</a:t>
            </a:r>
            <a:br>
              <a:rPr lang="en-US" sz="4800" dirty="0" smtClean="0"/>
            </a:br>
            <a:r>
              <a:rPr lang="en-US" sz="4800" dirty="0" smtClean="0"/>
              <a:t>Big </a:t>
            </a:r>
            <a:r>
              <a:rPr lang="en-US" sz="4800" dirty="0" smtClean="0"/>
              <a:t>Data Technologies</a:t>
            </a:r>
            <a:endParaRPr lang="en-US" sz="4800" dirty="0"/>
          </a:p>
        </p:txBody>
      </p:sp>
      <p:sp>
        <p:nvSpPr>
          <p:cNvPr id="3" name="Subtitle 2"/>
          <p:cNvSpPr>
            <a:spLocks noGrp="1"/>
          </p:cNvSpPr>
          <p:nvPr>
            <p:ph type="subTitle" idx="1"/>
          </p:nvPr>
        </p:nvSpPr>
        <p:spPr/>
        <p:txBody>
          <a:bodyPr/>
          <a:lstStyle/>
          <a:p>
            <a:r>
              <a:rPr lang="en-US" smtClean="0"/>
              <a:t>Module 05</a:t>
            </a:r>
            <a:endParaRPr lang="en-US" dirty="0" smtClean="0"/>
          </a:p>
          <a:p>
            <a:r>
              <a:rPr lang="en-US" dirty="0" smtClean="0"/>
              <a:t>Pig</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a:t>
            </a:fld>
            <a:endParaRPr lang="en-US" dirty="0"/>
          </a:p>
        </p:txBody>
      </p:sp>
    </p:spTree>
    <p:extLst>
      <p:ext uri="{BB962C8B-B14F-4D97-AF65-F5344CB8AC3E}">
        <p14:creationId xmlns:p14="http://schemas.microsoft.com/office/powerpoint/2010/main" val="267655881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Pig Latin?</a:t>
            </a:r>
          </a:p>
        </p:txBody>
      </p:sp>
      <p:sp>
        <p:nvSpPr>
          <p:cNvPr id="3" name="Content Placeholder 2"/>
          <p:cNvSpPr>
            <a:spLocks noGrp="1"/>
          </p:cNvSpPr>
          <p:nvPr>
            <p:ph idx="1"/>
          </p:nvPr>
        </p:nvSpPr>
        <p:spPr/>
        <p:txBody>
          <a:bodyPr>
            <a:normAutofit fontScale="92500" lnSpcReduction="10000"/>
          </a:bodyPr>
          <a:lstStyle/>
          <a:p>
            <a:pPr fontAlgn="base"/>
            <a:r>
              <a:rPr lang="en-US" dirty="0" smtClean="0"/>
              <a:t>Consider </a:t>
            </a:r>
            <a:r>
              <a:rPr lang="en-US" dirty="0"/>
              <a:t>a case where a user wants to group one table on a key and then join it with a second </a:t>
            </a:r>
            <a:r>
              <a:rPr lang="en-US" dirty="0" smtClean="0"/>
              <a:t>table</a:t>
            </a:r>
          </a:p>
          <a:p>
            <a:pPr fontAlgn="base"/>
            <a:r>
              <a:rPr lang="en-US" dirty="0" smtClean="0"/>
              <a:t>Because </a:t>
            </a:r>
            <a:r>
              <a:rPr lang="en-US" dirty="0"/>
              <a:t>joins happen before grouping in a SQL query, this must be expressed either as a subquery or as two queries with the results stored in a temporary </a:t>
            </a:r>
            <a:r>
              <a:rPr lang="en-US" dirty="0" smtClean="0"/>
              <a:t>table</a:t>
            </a:r>
            <a:endParaRPr lang="en-US" dirty="0"/>
          </a:p>
          <a:p>
            <a:pPr fontAlgn="base"/>
            <a:endParaRPr lang="en-US" dirty="0" smtClean="0"/>
          </a:p>
          <a:p>
            <a:pPr marL="274320" lvl="1" indent="0" fontAlgn="base">
              <a:buNone/>
            </a:pPr>
            <a:r>
              <a:rPr lang="en-US" dirty="0"/>
              <a:t>CREATE TEMP TABLE t1 AS</a:t>
            </a:r>
          </a:p>
          <a:p>
            <a:pPr marL="274320" lvl="1" indent="0" fontAlgn="base">
              <a:buNone/>
            </a:pPr>
            <a:r>
              <a:rPr lang="en-US" dirty="0"/>
              <a:t>SELECT customer, sum(purchase) AS </a:t>
            </a:r>
            <a:r>
              <a:rPr lang="en-US" dirty="0" err="1"/>
              <a:t>total_purchases</a:t>
            </a:r>
            <a:endParaRPr lang="en-US" dirty="0"/>
          </a:p>
          <a:p>
            <a:pPr marL="274320" lvl="1" indent="0" fontAlgn="base">
              <a:buNone/>
            </a:pPr>
            <a:r>
              <a:rPr lang="en-US" dirty="0"/>
              <a:t>FROM transactions</a:t>
            </a:r>
          </a:p>
          <a:p>
            <a:pPr marL="274320" lvl="1" indent="0" fontAlgn="base">
              <a:buNone/>
            </a:pPr>
            <a:r>
              <a:rPr lang="en-US" dirty="0"/>
              <a:t>GROUP BY customer;</a:t>
            </a:r>
          </a:p>
          <a:p>
            <a:pPr marL="274320" lvl="1" indent="0" fontAlgn="base">
              <a:buNone/>
            </a:pPr>
            <a:endParaRPr lang="en-US" dirty="0"/>
          </a:p>
          <a:p>
            <a:pPr marL="274320" lvl="1" indent="0" fontAlgn="base">
              <a:buNone/>
            </a:pPr>
            <a:r>
              <a:rPr lang="en-US" dirty="0"/>
              <a:t>SELECT customer, </a:t>
            </a:r>
            <a:r>
              <a:rPr lang="en-US" dirty="0" err="1"/>
              <a:t>total_purchases</a:t>
            </a:r>
            <a:r>
              <a:rPr lang="en-US" dirty="0"/>
              <a:t>, </a:t>
            </a:r>
            <a:r>
              <a:rPr lang="en-US" dirty="0" err="1"/>
              <a:t>zipcode</a:t>
            </a:r>
            <a:endParaRPr lang="en-US" dirty="0"/>
          </a:p>
          <a:p>
            <a:pPr marL="274320" lvl="1" indent="0" fontAlgn="base">
              <a:buNone/>
            </a:pPr>
            <a:r>
              <a:rPr lang="en-US" dirty="0"/>
              <a:t>FROM t1, </a:t>
            </a:r>
            <a:r>
              <a:rPr lang="en-US" dirty="0" err="1"/>
              <a:t>customer_profile</a:t>
            </a:r>
            <a:endParaRPr lang="en-US" dirty="0"/>
          </a:p>
          <a:p>
            <a:pPr marL="274320" lvl="1" indent="0" fontAlgn="base">
              <a:buNone/>
            </a:pPr>
            <a:r>
              <a:rPr lang="en-US" dirty="0"/>
              <a:t>WHERE t1.customer = </a:t>
            </a:r>
            <a:r>
              <a:rPr lang="en-US" dirty="0" err="1"/>
              <a:t>customer_profile.customer</a:t>
            </a:r>
            <a:r>
              <a:rPr lang="en-US" dirty="0" smtClean="0"/>
              <a:t>;</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10</a:t>
            </a:fld>
            <a:endParaRPr lang="en-US" dirty="0"/>
          </a:p>
        </p:txBody>
      </p:sp>
    </p:spTree>
    <p:extLst>
      <p:ext uri="{BB962C8B-B14F-4D97-AF65-F5344CB8AC3E}">
        <p14:creationId xmlns:p14="http://schemas.microsoft.com/office/powerpoint/2010/main" val="207790863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smtClean="0"/>
              <a:t>SAMPLE: Example</a:t>
            </a:r>
            <a:endParaRPr lang="en-US" dirty="0"/>
          </a:p>
        </p:txBody>
      </p:sp>
      <p:sp>
        <p:nvSpPr>
          <p:cNvPr id="3" name="Content Placeholder 2"/>
          <p:cNvSpPr>
            <a:spLocks noGrp="1"/>
          </p:cNvSpPr>
          <p:nvPr>
            <p:ph idx="1"/>
          </p:nvPr>
        </p:nvSpPr>
        <p:spPr/>
        <p:txBody>
          <a:bodyPr>
            <a:normAutofit fontScale="92500" lnSpcReduction="20000"/>
          </a:bodyPr>
          <a:lstStyle/>
          <a:p>
            <a:r>
              <a:rPr lang="en-US" dirty="0"/>
              <a:t>In this example relation X will contain 1% of the data in relation </a:t>
            </a:r>
            <a:r>
              <a:rPr lang="en-US" dirty="0" smtClean="0"/>
              <a:t>A</a:t>
            </a:r>
            <a:endParaRPr lang="en-US" dirty="0"/>
          </a:p>
          <a:p>
            <a:endParaRPr lang="en-US" dirty="0"/>
          </a:p>
          <a:p>
            <a:pPr marL="274320" lvl="1" indent="0">
              <a:buNone/>
            </a:pPr>
            <a:r>
              <a:rPr lang="en-US" sz="2600" dirty="0"/>
              <a:t>A = LOAD 'data' AS (f1:int,f2:int,f3:int);</a:t>
            </a:r>
          </a:p>
          <a:p>
            <a:pPr marL="274320" lvl="1" indent="0">
              <a:buNone/>
            </a:pPr>
            <a:endParaRPr lang="en-US" sz="2600" dirty="0"/>
          </a:p>
          <a:p>
            <a:pPr marL="274320" lvl="1" indent="0">
              <a:buNone/>
            </a:pPr>
            <a:r>
              <a:rPr lang="en-US" sz="2600" dirty="0"/>
              <a:t>X = SAMPLE A 0.01</a:t>
            </a:r>
            <a:r>
              <a:rPr lang="en-US" sz="2600" dirty="0" smtClean="0"/>
              <a:t>;</a:t>
            </a:r>
          </a:p>
          <a:p>
            <a:pPr marL="274320" lvl="1" indent="0">
              <a:buNone/>
            </a:pPr>
            <a:endParaRPr lang="en-US" dirty="0"/>
          </a:p>
          <a:p>
            <a:r>
              <a:rPr lang="en-US" dirty="0"/>
              <a:t>In this example, a scalar expression is used (it will sample approximately 1000 records from the input</a:t>
            </a:r>
            <a:r>
              <a:rPr lang="en-US" dirty="0" smtClean="0"/>
              <a:t>)</a:t>
            </a:r>
            <a:endParaRPr lang="en-US" dirty="0"/>
          </a:p>
          <a:p>
            <a:endParaRPr lang="en-US" dirty="0"/>
          </a:p>
          <a:p>
            <a:pPr marL="274320" lvl="1" indent="0">
              <a:buNone/>
            </a:pPr>
            <a:r>
              <a:rPr lang="en-US" sz="2600" dirty="0"/>
              <a:t>a = load 'a.txt';</a:t>
            </a:r>
          </a:p>
          <a:p>
            <a:pPr marL="274320" lvl="1" indent="0">
              <a:buNone/>
            </a:pPr>
            <a:r>
              <a:rPr lang="en-US" sz="2600" dirty="0"/>
              <a:t>b = group a all;</a:t>
            </a:r>
          </a:p>
          <a:p>
            <a:pPr marL="274320" lvl="1" indent="0">
              <a:buNone/>
            </a:pPr>
            <a:r>
              <a:rPr lang="en-US" sz="2600" dirty="0"/>
              <a:t>c = </a:t>
            </a:r>
            <a:r>
              <a:rPr lang="en-US" sz="2600" dirty="0" err="1"/>
              <a:t>foreach</a:t>
            </a:r>
            <a:r>
              <a:rPr lang="en-US" sz="2600" dirty="0"/>
              <a:t> b generate COUNT(a) as </a:t>
            </a:r>
            <a:r>
              <a:rPr lang="en-US" sz="2600" dirty="0" err="1"/>
              <a:t>num_rows</a:t>
            </a:r>
            <a:r>
              <a:rPr lang="en-US" sz="2600" dirty="0"/>
              <a:t>;</a:t>
            </a:r>
          </a:p>
          <a:p>
            <a:pPr marL="274320" lvl="1" indent="0">
              <a:buNone/>
            </a:pPr>
            <a:r>
              <a:rPr lang="en-US" sz="2600" dirty="0"/>
              <a:t>e = sample a 1000/</a:t>
            </a:r>
            <a:r>
              <a:rPr lang="en-US" sz="2600" dirty="0" err="1"/>
              <a:t>c.num_rows</a:t>
            </a:r>
            <a:r>
              <a:rPr lang="en-US" sz="2600" dirty="0"/>
              <a:t>;</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100</a:t>
            </a:fld>
            <a:endParaRPr lang="en-US" dirty="0"/>
          </a:p>
        </p:txBody>
      </p:sp>
    </p:spTree>
    <p:extLst>
      <p:ext uri="{BB962C8B-B14F-4D97-AF65-F5344CB8AC3E}">
        <p14:creationId xmlns:p14="http://schemas.microsoft.com/office/powerpoint/2010/main" val="83181475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Relational Operations</a:t>
            </a:r>
            <a:br>
              <a:rPr lang="en-US" dirty="0" smtClean="0"/>
            </a:br>
            <a:r>
              <a:rPr lang="en-US" sz="3100" dirty="0" smtClean="0"/>
              <a:t>SPLIT</a:t>
            </a:r>
            <a:endParaRPr lang="en-US" sz="3100" dirty="0"/>
          </a:p>
        </p:txBody>
      </p:sp>
      <p:sp>
        <p:nvSpPr>
          <p:cNvPr id="3" name="Content Placeholder 2"/>
          <p:cNvSpPr>
            <a:spLocks noGrp="1"/>
          </p:cNvSpPr>
          <p:nvPr>
            <p:ph idx="1"/>
          </p:nvPr>
        </p:nvSpPr>
        <p:spPr/>
        <p:txBody>
          <a:bodyPr/>
          <a:lstStyle/>
          <a:p>
            <a:r>
              <a:rPr lang="en-US" dirty="0" smtClean="0"/>
              <a:t>Description</a:t>
            </a:r>
          </a:p>
          <a:p>
            <a:pPr lvl="1"/>
            <a:r>
              <a:rPr lang="en-US" dirty="0"/>
              <a:t>Partitions a relation into two or more </a:t>
            </a:r>
            <a:r>
              <a:rPr lang="en-US" dirty="0" smtClean="0"/>
              <a:t>relations</a:t>
            </a:r>
          </a:p>
          <a:p>
            <a:r>
              <a:rPr lang="en-US" dirty="0" smtClean="0"/>
              <a:t>Syntax</a:t>
            </a:r>
          </a:p>
          <a:p>
            <a:pPr lvl="1"/>
            <a:r>
              <a:rPr lang="en-US" dirty="0"/>
              <a:t>SPLIT alias INTO alias IF expression, alias IF expression [, alias IF expression …] [, alias OTHERWISE</a:t>
            </a:r>
            <a:r>
              <a:rPr lang="en-US" dirty="0" smtClean="0"/>
              <a:t>];</a:t>
            </a:r>
          </a:p>
          <a:p>
            <a:r>
              <a:rPr lang="en-US" dirty="0" smtClean="0"/>
              <a:t>Usage</a:t>
            </a:r>
          </a:p>
          <a:p>
            <a:pPr lvl="1"/>
            <a:r>
              <a:rPr lang="en-US" dirty="0"/>
              <a:t>Use the SPLIT operator to partition the contents of a relation into two or more relations based on some </a:t>
            </a:r>
            <a:r>
              <a:rPr lang="en-US" dirty="0" smtClean="0"/>
              <a:t>expression</a:t>
            </a:r>
          </a:p>
          <a:p>
            <a:pPr lvl="1"/>
            <a:r>
              <a:rPr lang="en-US" dirty="0" smtClean="0"/>
              <a:t>Depending </a:t>
            </a:r>
            <a:r>
              <a:rPr lang="en-US" dirty="0"/>
              <a:t>on the conditions stated in the expression</a:t>
            </a:r>
            <a:r>
              <a:rPr lang="en-US" dirty="0" smtClean="0"/>
              <a:t>:</a:t>
            </a:r>
            <a:endParaRPr lang="en-US" dirty="0"/>
          </a:p>
          <a:p>
            <a:pPr lvl="2"/>
            <a:r>
              <a:rPr lang="en-US" dirty="0"/>
              <a:t>A tuple may be assigned to more than one relation.</a:t>
            </a:r>
          </a:p>
          <a:p>
            <a:pPr lvl="2"/>
            <a:r>
              <a:rPr lang="en-US" dirty="0"/>
              <a:t>A tuple may not be assigned to any relation.</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101</a:t>
            </a:fld>
            <a:endParaRPr lang="en-US" dirty="0"/>
          </a:p>
        </p:txBody>
      </p:sp>
    </p:spTree>
    <p:extLst>
      <p:ext uri="{BB962C8B-B14F-4D97-AF65-F5344CB8AC3E}">
        <p14:creationId xmlns:p14="http://schemas.microsoft.com/office/powerpoint/2010/main" val="300175551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a:t>SPLIT</a:t>
            </a:r>
            <a:endParaRPr lang="en-US" dirty="0"/>
          </a:p>
        </p:txBody>
      </p:sp>
      <p:sp>
        <p:nvSpPr>
          <p:cNvPr id="3" name="Content Placeholder 2"/>
          <p:cNvSpPr>
            <a:spLocks noGrp="1"/>
          </p:cNvSpPr>
          <p:nvPr>
            <p:ph idx="1"/>
          </p:nvPr>
        </p:nvSpPr>
        <p:spPr/>
        <p:txBody>
          <a:bodyPr>
            <a:normAutofit fontScale="70000" lnSpcReduction="20000"/>
          </a:bodyPr>
          <a:lstStyle/>
          <a:p>
            <a:r>
              <a:rPr lang="en-US" dirty="0"/>
              <a:t>In this example relation A is split into three relations, X, Y, and Z.</a:t>
            </a:r>
          </a:p>
          <a:p>
            <a:endParaRPr lang="en-US" dirty="0"/>
          </a:p>
          <a:p>
            <a:pPr marL="274320" lvl="1" indent="0">
              <a:buNone/>
            </a:pPr>
            <a:r>
              <a:rPr lang="en-US" dirty="0"/>
              <a:t>A = LOAD 'data' AS (f1:int,f2:int,f3:int);</a:t>
            </a:r>
          </a:p>
          <a:p>
            <a:pPr marL="274320" lvl="1" indent="0">
              <a:buNone/>
            </a:pPr>
            <a:endParaRPr lang="en-US" dirty="0"/>
          </a:p>
          <a:p>
            <a:pPr marL="274320" lvl="1" indent="0">
              <a:buNone/>
            </a:pPr>
            <a:r>
              <a:rPr lang="en-US" dirty="0"/>
              <a:t>DUMP A;                </a:t>
            </a:r>
          </a:p>
          <a:p>
            <a:pPr marL="274320" lvl="1" indent="0">
              <a:buNone/>
            </a:pPr>
            <a:r>
              <a:rPr lang="en-US" dirty="0"/>
              <a:t>(1,2,3)</a:t>
            </a:r>
          </a:p>
          <a:p>
            <a:pPr marL="274320" lvl="1" indent="0">
              <a:buNone/>
            </a:pPr>
            <a:r>
              <a:rPr lang="en-US" dirty="0"/>
              <a:t>(4,5,6)</a:t>
            </a:r>
          </a:p>
          <a:p>
            <a:pPr marL="274320" lvl="1" indent="0">
              <a:buNone/>
            </a:pPr>
            <a:r>
              <a:rPr lang="en-US" dirty="0"/>
              <a:t>(7,8,9)        </a:t>
            </a:r>
          </a:p>
          <a:p>
            <a:pPr marL="274320" lvl="1" indent="0">
              <a:buNone/>
            </a:pPr>
            <a:endParaRPr lang="en-US" dirty="0"/>
          </a:p>
          <a:p>
            <a:pPr marL="274320" lvl="1" indent="0">
              <a:buNone/>
            </a:pPr>
            <a:r>
              <a:rPr lang="en-US" dirty="0"/>
              <a:t>SPLIT A INTO X IF f1&lt;7, Y IF f2==5, Z IF (f3&lt;6 OR f3&gt;6);</a:t>
            </a:r>
          </a:p>
          <a:p>
            <a:pPr marL="274320" lvl="1" indent="0">
              <a:buNone/>
            </a:pPr>
            <a:endParaRPr lang="en-US" dirty="0"/>
          </a:p>
          <a:p>
            <a:pPr marL="274320" lvl="1" indent="0">
              <a:buNone/>
            </a:pPr>
            <a:r>
              <a:rPr lang="en-US" dirty="0"/>
              <a:t>DUMP X;</a:t>
            </a:r>
          </a:p>
          <a:p>
            <a:pPr marL="274320" lvl="1" indent="0">
              <a:buNone/>
            </a:pPr>
            <a:r>
              <a:rPr lang="en-US" dirty="0"/>
              <a:t>(1,2,3)</a:t>
            </a:r>
          </a:p>
          <a:p>
            <a:pPr marL="274320" lvl="1" indent="0">
              <a:buNone/>
            </a:pPr>
            <a:r>
              <a:rPr lang="en-US" dirty="0"/>
              <a:t>(4,5,6)</a:t>
            </a:r>
          </a:p>
          <a:p>
            <a:pPr marL="274320" lvl="1" indent="0">
              <a:buNone/>
            </a:pPr>
            <a:endParaRPr lang="en-US" dirty="0"/>
          </a:p>
          <a:p>
            <a:pPr marL="274320" lvl="1" indent="0">
              <a:buNone/>
            </a:pPr>
            <a:r>
              <a:rPr lang="en-US" dirty="0"/>
              <a:t>DUMP Y;</a:t>
            </a:r>
          </a:p>
          <a:p>
            <a:pPr marL="274320" lvl="1" indent="0">
              <a:buNone/>
            </a:pPr>
            <a:r>
              <a:rPr lang="en-US" dirty="0"/>
              <a:t>(4,5,6)</a:t>
            </a:r>
          </a:p>
          <a:p>
            <a:pPr marL="274320" lvl="1" indent="0">
              <a:buNone/>
            </a:pPr>
            <a:endParaRPr lang="en-US" dirty="0"/>
          </a:p>
          <a:p>
            <a:pPr marL="274320" lvl="1" indent="0">
              <a:buNone/>
            </a:pPr>
            <a:r>
              <a:rPr lang="en-US" dirty="0"/>
              <a:t>DUMP Z;</a:t>
            </a:r>
          </a:p>
          <a:p>
            <a:pPr marL="274320" lvl="1" indent="0">
              <a:buNone/>
            </a:pPr>
            <a:r>
              <a:rPr lang="en-US" dirty="0"/>
              <a:t>(1,2,3)</a:t>
            </a:r>
          </a:p>
          <a:p>
            <a:pPr marL="274320" lvl="1" indent="0">
              <a:buNone/>
            </a:pPr>
            <a:r>
              <a:rPr lang="en-US" dirty="0"/>
              <a:t>(7,8,9)</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102</a:t>
            </a:fld>
            <a:endParaRPr lang="en-US" dirty="0"/>
          </a:p>
        </p:txBody>
      </p:sp>
    </p:spTree>
    <p:extLst>
      <p:ext uri="{BB962C8B-B14F-4D97-AF65-F5344CB8AC3E}">
        <p14:creationId xmlns:p14="http://schemas.microsoft.com/office/powerpoint/2010/main" val="3493430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Pig Latin?</a:t>
            </a:r>
          </a:p>
        </p:txBody>
      </p:sp>
      <p:sp>
        <p:nvSpPr>
          <p:cNvPr id="3" name="Content Placeholder 2"/>
          <p:cNvSpPr>
            <a:spLocks noGrp="1"/>
          </p:cNvSpPr>
          <p:nvPr>
            <p:ph idx="1"/>
          </p:nvPr>
        </p:nvSpPr>
        <p:spPr/>
        <p:txBody>
          <a:bodyPr>
            <a:normAutofit fontScale="85000" lnSpcReduction="20000"/>
          </a:bodyPr>
          <a:lstStyle/>
          <a:p>
            <a:r>
              <a:rPr lang="en-US" dirty="0"/>
              <a:t>In Pig Latin, on the other hand, this looks </a:t>
            </a:r>
            <a:r>
              <a:rPr lang="en-US" dirty="0" smtClean="0"/>
              <a:t>like</a:t>
            </a:r>
          </a:p>
          <a:p>
            <a:endParaRPr lang="en-US" dirty="0"/>
          </a:p>
          <a:p>
            <a:pPr marL="274320" lvl="1" indent="0">
              <a:buNone/>
            </a:pPr>
            <a:r>
              <a:rPr lang="en-US" sz="2200" dirty="0" smtClean="0"/>
              <a:t>-- </a:t>
            </a:r>
            <a:r>
              <a:rPr lang="en-US" sz="2200" dirty="0"/>
              <a:t>Load the transactions file, group it by customer, </a:t>
            </a:r>
            <a:endParaRPr lang="en-US" sz="2200" dirty="0" smtClean="0"/>
          </a:p>
          <a:p>
            <a:pPr marL="274320" lvl="1" indent="0">
              <a:buNone/>
            </a:pPr>
            <a:r>
              <a:rPr lang="en-US" sz="2200" dirty="0" smtClean="0"/>
              <a:t>-- and </a:t>
            </a:r>
            <a:r>
              <a:rPr lang="en-US" sz="2200" dirty="0"/>
              <a:t>sum their total purchases</a:t>
            </a:r>
          </a:p>
          <a:p>
            <a:pPr marL="274320" lvl="1" indent="0">
              <a:buNone/>
            </a:pPr>
            <a:r>
              <a:rPr lang="en-US" sz="2200" dirty="0" err="1"/>
              <a:t>txns</a:t>
            </a:r>
            <a:r>
              <a:rPr lang="en-US" sz="2200" dirty="0"/>
              <a:t>    = load 'transactions' as (customer, purchase</a:t>
            </a:r>
            <a:r>
              <a:rPr lang="en-US" sz="2200" dirty="0" smtClean="0"/>
              <a:t>);</a:t>
            </a:r>
            <a:endParaRPr lang="en-US" sz="2200" dirty="0"/>
          </a:p>
          <a:p>
            <a:pPr marL="274320" lvl="1" indent="0">
              <a:buNone/>
            </a:pPr>
            <a:r>
              <a:rPr lang="en-US" sz="2200" dirty="0"/>
              <a:t>grouped = group </a:t>
            </a:r>
            <a:r>
              <a:rPr lang="en-US" sz="2200" dirty="0" err="1"/>
              <a:t>txns</a:t>
            </a:r>
            <a:r>
              <a:rPr lang="en-US" sz="2200" dirty="0"/>
              <a:t> by customer;</a:t>
            </a:r>
          </a:p>
          <a:p>
            <a:pPr marL="274320" lvl="1" indent="0">
              <a:buNone/>
            </a:pPr>
            <a:r>
              <a:rPr lang="en-US" sz="2200" dirty="0"/>
              <a:t>total   = </a:t>
            </a:r>
            <a:r>
              <a:rPr lang="en-US" sz="2200" dirty="0" err="1"/>
              <a:t>foreach</a:t>
            </a:r>
            <a:r>
              <a:rPr lang="en-US" sz="2200" dirty="0"/>
              <a:t> grouped generate group, SUM(</a:t>
            </a:r>
            <a:r>
              <a:rPr lang="en-US" sz="2200" dirty="0" err="1"/>
              <a:t>txns.purchase</a:t>
            </a:r>
            <a:r>
              <a:rPr lang="en-US" sz="2200" dirty="0"/>
              <a:t>) as </a:t>
            </a:r>
            <a:r>
              <a:rPr lang="en-US" sz="2200" dirty="0" err="1"/>
              <a:t>tp</a:t>
            </a:r>
            <a:r>
              <a:rPr lang="en-US" sz="2200" dirty="0" smtClean="0"/>
              <a:t>;</a:t>
            </a:r>
          </a:p>
          <a:p>
            <a:pPr marL="274320" lvl="1" indent="0">
              <a:buNone/>
            </a:pPr>
            <a:endParaRPr lang="en-US" sz="2200" dirty="0"/>
          </a:p>
          <a:p>
            <a:pPr marL="274320" lvl="1" indent="0">
              <a:buNone/>
            </a:pPr>
            <a:r>
              <a:rPr lang="en-US" sz="2200" dirty="0"/>
              <a:t>-- Load the </a:t>
            </a:r>
            <a:r>
              <a:rPr lang="en-US" sz="2200" dirty="0" err="1"/>
              <a:t>customer_profile</a:t>
            </a:r>
            <a:r>
              <a:rPr lang="en-US" sz="2200" dirty="0"/>
              <a:t> file</a:t>
            </a:r>
          </a:p>
          <a:p>
            <a:pPr marL="274320" lvl="1" indent="0">
              <a:buNone/>
            </a:pPr>
            <a:r>
              <a:rPr lang="en-US" sz="2200" dirty="0"/>
              <a:t>profile = load '</a:t>
            </a:r>
            <a:r>
              <a:rPr lang="en-US" sz="2200" dirty="0" err="1"/>
              <a:t>customer_profile</a:t>
            </a:r>
            <a:r>
              <a:rPr lang="en-US" sz="2200" dirty="0"/>
              <a:t>' as (customer, </a:t>
            </a:r>
            <a:r>
              <a:rPr lang="en-US" sz="2200" dirty="0" err="1"/>
              <a:t>zipcode</a:t>
            </a:r>
            <a:r>
              <a:rPr lang="en-US" sz="2200" dirty="0" smtClean="0"/>
              <a:t>);</a:t>
            </a:r>
          </a:p>
          <a:p>
            <a:pPr marL="274320" lvl="1" indent="0">
              <a:buNone/>
            </a:pPr>
            <a:endParaRPr lang="en-US" sz="2200" dirty="0"/>
          </a:p>
          <a:p>
            <a:pPr marL="274320" lvl="1" indent="0">
              <a:buNone/>
            </a:pPr>
            <a:r>
              <a:rPr lang="en-US" sz="2200" dirty="0"/>
              <a:t>-- Join the grouped and summed transactions and </a:t>
            </a:r>
            <a:r>
              <a:rPr lang="en-US" sz="2200" dirty="0" err="1"/>
              <a:t>customer_profile</a:t>
            </a:r>
            <a:r>
              <a:rPr lang="en-US" sz="2200" dirty="0"/>
              <a:t> data</a:t>
            </a:r>
          </a:p>
          <a:p>
            <a:pPr marL="274320" lvl="1" indent="0">
              <a:buNone/>
            </a:pPr>
            <a:r>
              <a:rPr lang="en-US" sz="2200" dirty="0"/>
              <a:t>answer  = join total by group, profile by customer</a:t>
            </a:r>
            <a:r>
              <a:rPr lang="en-US" sz="2200" dirty="0" smtClean="0"/>
              <a:t>;</a:t>
            </a:r>
          </a:p>
          <a:p>
            <a:pPr marL="274320" lvl="1" indent="0">
              <a:buNone/>
            </a:pPr>
            <a:endParaRPr lang="en-US" sz="2200" dirty="0"/>
          </a:p>
          <a:p>
            <a:pPr marL="274320" lvl="1" indent="0">
              <a:buNone/>
            </a:pPr>
            <a:r>
              <a:rPr lang="en-US" sz="2200" dirty="0"/>
              <a:t>-- Write the results to the screen</a:t>
            </a:r>
          </a:p>
          <a:p>
            <a:pPr marL="274320" lvl="1" indent="0">
              <a:buNone/>
            </a:pPr>
            <a:r>
              <a:rPr lang="en-US" sz="2200" dirty="0"/>
              <a:t>dump answer;</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11</a:t>
            </a:fld>
            <a:endParaRPr lang="en-US" dirty="0"/>
          </a:p>
        </p:txBody>
      </p:sp>
    </p:spTree>
    <p:extLst>
      <p:ext uri="{BB962C8B-B14F-4D97-AF65-F5344CB8AC3E}">
        <p14:creationId xmlns:p14="http://schemas.microsoft.com/office/powerpoint/2010/main" val="2054455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lvl1pPr eaLnBrk="0" hangingPunct="0">
              <a:defRPr sz="3200">
                <a:solidFill>
                  <a:schemeClr val="tx1"/>
                </a:solidFill>
                <a:latin typeface="Arial" charset="0"/>
                <a:cs typeface="Arial" charset="0"/>
              </a:defRPr>
            </a:lvl1pPr>
            <a:lvl2pPr marL="742950" indent="-285750" eaLnBrk="0" hangingPunct="0">
              <a:defRPr sz="3200">
                <a:solidFill>
                  <a:schemeClr val="tx1"/>
                </a:solidFill>
                <a:latin typeface="Arial" charset="0"/>
                <a:cs typeface="Arial" charset="0"/>
              </a:defRPr>
            </a:lvl2pPr>
            <a:lvl3pPr marL="1143000" indent="-228600" eaLnBrk="0" hangingPunct="0">
              <a:defRPr sz="3200">
                <a:solidFill>
                  <a:schemeClr val="tx1"/>
                </a:solidFill>
                <a:latin typeface="Arial" charset="0"/>
                <a:cs typeface="Arial" charset="0"/>
              </a:defRPr>
            </a:lvl3pPr>
            <a:lvl4pPr marL="1600200" indent="-228600" eaLnBrk="0" hangingPunct="0">
              <a:defRPr sz="3200">
                <a:solidFill>
                  <a:schemeClr val="tx1"/>
                </a:solidFill>
                <a:latin typeface="Arial" charset="0"/>
                <a:cs typeface="Arial" charset="0"/>
              </a:defRPr>
            </a:lvl4pPr>
            <a:lvl5pPr marL="2057400" indent="-228600" eaLnBrk="0" hangingPunct="0">
              <a:defRPr sz="3200">
                <a:solidFill>
                  <a:schemeClr val="tx1"/>
                </a:solidFill>
                <a:latin typeface="Arial" charset="0"/>
                <a:cs typeface="Arial" charset="0"/>
              </a:defRPr>
            </a:lvl5pPr>
            <a:lvl6pPr marL="2514600" indent="-22860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Arial" charset="0"/>
                <a:cs typeface="Arial" charset="0"/>
              </a:defRPr>
            </a:lvl6pPr>
            <a:lvl7pPr marL="2971800" indent="-22860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Arial" charset="0"/>
                <a:cs typeface="Arial" charset="0"/>
              </a:defRPr>
            </a:lvl7pPr>
            <a:lvl8pPr marL="3429000" indent="-22860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Arial" charset="0"/>
                <a:cs typeface="Arial" charset="0"/>
              </a:defRPr>
            </a:lvl8pPr>
            <a:lvl9pPr marL="3886200" indent="-22860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Arial" charset="0"/>
                <a:cs typeface="Arial" charset="0"/>
              </a:defRPr>
            </a:lvl9pPr>
          </a:lstStyle>
          <a:p>
            <a:pPr eaLnBrk="1" hangingPunct="1"/>
            <a:fld id="{D5EF82EA-FC3C-4023-A793-2E192815C6AE}" type="slidenum">
              <a:rPr lang="en-US" altLang="en-US" sz="1200">
                <a:latin typeface="Arial Black" pitchFamily="34" charset="0"/>
              </a:rPr>
              <a:pPr eaLnBrk="1" hangingPunct="1"/>
              <a:t>12</a:t>
            </a:fld>
            <a:endParaRPr lang="en-US" altLang="en-US" sz="1200">
              <a:latin typeface="Arial Black" pitchFamily="34" charset="0"/>
            </a:endParaRPr>
          </a:p>
        </p:txBody>
      </p:sp>
      <p:sp>
        <p:nvSpPr>
          <p:cNvPr id="19459" name="Rectangle 2"/>
          <p:cNvSpPr>
            <a:spLocks noGrp="1" noChangeArrowheads="1"/>
          </p:cNvSpPr>
          <p:nvPr>
            <p:ph type="title"/>
          </p:nvPr>
        </p:nvSpPr>
        <p:spPr/>
        <p:txBody>
          <a:bodyPr>
            <a:normAutofit fontScale="90000"/>
          </a:bodyPr>
          <a:lstStyle/>
          <a:p>
            <a:r>
              <a:rPr lang="en-US" dirty="0"/>
              <a:t>What is Pig Latin</a:t>
            </a:r>
            <a:r>
              <a:rPr lang="en-US" dirty="0" smtClean="0"/>
              <a:t>?</a:t>
            </a:r>
            <a:br>
              <a:rPr lang="en-US" dirty="0" smtClean="0"/>
            </a:br>
            <a:r>
              <a:rPr lang="en-US" sz="3100" dirty="0" smtClean="0"/>
              <a:t>Example</a:t>
            </a:r>
            <a:endParaRPr lang="en-US" altLang="en-US" sz="3100" dirty="0" smtClean="0"/>
          </a:p>
        </p:txBody>
      </p:sp>
      <p:sp>
        <p:nvSpPr>
          <p:cNvPr id="66566" name="Rectangle 6"/>
          <p:cNvSpPr>
            <a:spLocks noGrp="1" noChangeArrowheads="1"/>
          </p:cNvSpPr>
          <p:nvPr>
            <p:ph type="body" idx="1"/>
          </p:nvPr>
        </p:nvSpPr>
        <p:spPr/>
        <p:txBody>
          <a:bodyPr/>
          <a:lstStyle/>
          <a:p>
            <a:pPr eaLnBrk="1" hangingPunct="1">
              <a:buFont typeface="Wingdings" pitchFamily="2" charset="2"/>
              <a:buNone/>
            </a:pPr>
            <a:r>
              <a:rPr lang="en-US" altLang="en-US" dirty="0" smtClean="0"/>
              <a:t>Suppose we have a table</a:t>
            </a:r>
          </a:p>
          <a:p>
            <a:pPr eaLnBrk="1" hangingPunct="1">
              <a:buFont typeface="Wingdings" pitchFamily="2" charset="2"/>
              <a:buNone/>
            </a:pPr>
            <a:r>
              <a:rPr lang="en-US" altLang="en-US" dirty="0" smtClean="0"/>
              <a:t>	</a:t>
            </a:r>
            <a:r>
              <a:rPr lang="en-US" altLang="en-US" dirty="0" err="1" smtClean="0"/>
              <a:t>urls</a:t>
            </a:r>
            <a:r>
              <a:rPr lang="en-US" altLang="en-US" dirty="0" smtClean="0"/>
              <a:t>: (</a:t>
            </a:r>
            <a:r>
              <a:rPr lang="en-US" altLang="en-US" dirty="0" err="1" smtClean="0"/>
              <a:t>url</a:t>
            </a:r>
            <a:r>
              <a:rPr lang="en-US" altLang="en-US" dirty="0" smtClean="0"/>
              <a:t>, category, </a:t>
            </a:r>
            <a:r>
              <a:rPr lang="en-US" altLang="en-US" dirty="0" err="1" smtClean="0"/>
              <a:t>pagerank</a:t>
            </a:r>
            <a:r>
              <a:rPr lang="en-US" altLang="en-US" dirty="0" smtClean="0"/>
              <a:t>)</a:t>
            </a:r>
          </a:p>
          <a:p>
            <a:pPr eaLnBrk="1" hangingPunct="1">
              <a:buFont typeface="Wingdings" pitchFamily="2" charset="2"/>
              <a:buNone/>
            </a:pPr>
            <a:endParaRPr lang="en-US" altLang="en-US" dirty="0" smtClean="0"/>
          </a:p>
          <a:p>
            <a:pPr eaLnBrk="1" hangingPunct="1">
              <a:buFont typeface="Wingdings" pitchFamily="2" charset="2"/>
              <a:buNone/>
            </a:pPr>
            <a:r>
              <a:rPr lang="en-US" altLang="en-US" dirty="0" smtClean="0"/>
              <a:t>Simple SQL query that finds,</a:t>
            </a:r>
          </a:p>
          <a:p>
            <a:pPr eaLnBrk="1" hangingPunct="1">
              <a:buFont typeface="Wingdings" pitchFamily="2" charset="2"/>
              <a:buNone/>
            </a:pPr>
            <a:r>
              <a:rPr lang="en-US" altLang="en-US" dirty="0" smtClean="0"/>
              <a:t>	For each sufficiently large category, the average </a:t>
            </a:r>
            <a:r>
              <a:rPr lang="en-US" altLang="en-US" dirty="0" err="1" smtClean="0"/>
              <a:t>pagerank</a:t>
            </a:r>
            <a:r>
              <a:rPr lang="en-US" altLang="en-US" dirty="0" smtClean="0"/>
              <a:t> of high </a:t>
            </a:r>
            <a:r>
              <a:rPr lang="en-US" altLang="en-US" dirty="0" err="1" smtClean="0"/>
              <a:t>pagerank</a:t>
            </a:r>
            <a:r>
              <a:rPr lang="en-US" altLang="en-US" dirty="0" smtClean="0"/>
              <a:t> </a:t>
            </a:r>
            <a:r>
              <a:rPr lang="en-US" altLang="en-US" dirty="0" err="1" smtClean="0"/>
              <a:t>urls</a:t>
            </a:r>
            <a:r>
              <a:rPr lang="en-US" altLang="en-US" dirty="0" smtClean="0"/>
              <a:t> in that category</a:t>
            </a:r>
          </a:p>
          <a:p>
            <a:pPr eaLnBrk="1" hangingPunct="1">
              <a:buFont typeface="Wingdings" pitchFamily="2" charset="2"/>
              <a:buNone/>
            </a:pPr>
            <a:endParaRPr lang="en-US" altLang="en-US" dirty="0" smtClean="0">
              <a:latin typeface="Monotype Corsiva" pitchFamily="66" charset="0"/>
            </a:endParaRPr>
          </a:p>
          <a:p>
            <a:pPr eaLnBrk="1" hangingPunct="1">
              <a:buFont typeface="Wingdings" pitchFamily="2" charset="2"/>
              <a:buNone/>
            </a:pPr>
            <a:r>
              <a:rPr lang="en-US" altLang="en-US" dirty="0" smtClean="0"/>
              <a:t>SELECT category, </a:t>
            </a:r>
            <a:r>
              <a:rPr lang="en-US" altLang="en-US" dirty="0" err="1" smtClean="0"/>
              <a:t>Avg</a:t>
            </a:r>
            <a:r>
              <a:rPr lang="en-US" altLang="en-US" dirty="0" smtClean="0"/>
              <a:t>(</a:t>
            </a:r>
            <a:r>
              <a:rPr lang="en-US" altLang="en-US" dirty="0" err="1" smtClean="0"/>
              <a:t>pagerank</a:t>
            </a:r>
            <a:r>
              <a:rPr lang="en-US" altLang="en-US" dirty="0" smtClean="0"/>
              <a:t>)</a:t>
            </a:r>
          </a:p>
          <a:p>
            <a:pPr eaLnBrk="1" hangingPunct="1">
              <a:buFont typeface="Wingdings" pitchFamily="2" charset="2"/>
              <a:buNone/>
            </a:pPr>
            <a:r>
              <a:rPr lang="en-US" altLang="en-US" dirty="0" smtClean="0"/>
              <a:t>FROM </a:t>
            </a:r>
            <a:r>
              <a:rPr lang="en-US" altLang="en-US" dirty="0" err="1" smtClean="0"/>
              <a:t>urls</a:t>
            </a:r>
            <a:r>
              <a:rPr lang="en-US" altLang="en-US" dirty="0" smtClean="0"/>
              <a:t> WHERE </a:t>
            </a:r>
            <a:r>
              <a:rPr lang="en-US" altLang="en-US" dirty="0" err="1" smtClean="0"/>
              <a:t>pagerank</a:t>
            </a:r>
            <a:r>
              <a:rPr lang="en-US" altLang="en-US" dirty="0" smtClean="0"/>
              <a:t> &gt; 0.2</a:t>
            </a:r>
          </a:p>
          <a:p>
            <a:pPr eaLnBrk="1" hangingPunct="1">
              <a:buFont typeface="Wingdings" pitchFamily="2" charset="2"/>
              <a:buNone/>
            </a:pPr>
            <a:r>
              <a:rPr lang="en-US" altLang="en-US" dirty="0" smtClean="0"/>
              <a:t>GROUP BY category HAVING COUNT(*) &gt; 10</a:t>
            </a:r>
            <a:r>
              <a:rPr lang="en-US" altLang="en-US" baseline="30000" dirty="0" smtClean="0"/>
              <a:t>6</a:t>
            </a:r>
            <a:endParaRPr lang="en-US" altLang="en-US" sz="2000" dirty="0" smtClean="0"/>
          </a:p>
        </p:txBody>
      </p:sp>
      <p:sp>
        <p:nvSpPr>
          <p:cNvPr id="2" name="Footer Placeholder 1"/>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6566">
                                            <p:txEl>
                                              <p:pRg st="3" end="3"/>
                                            </p:txEl>
                                          </p:spTgt>
                                        </p:tgtEl>
                                        <p:attrNameLst>
                                          <p:attrName>style.visibility</p:attrName>
                                        </p:attrNameLst>
                                      </p:cBhvr>
                                      <p:to>
                                        <p:strVal val="visible"/>
                                      </p:to>
                                    </p:set>
                                    <p:anim calcmode="lin" valueType="num">
                                      <p:cBhvr additive="base">
                                        <p:cTn id="7" dur="500" fill="hold"/>
                                        <p:tgtEl>
                                          <p:spTgt spid="66566">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6566">
                                            <p:txEl>
                                              <p:pRg st="4" end="4"/>
                                            </p:txEl>
                                          </p:spTgt>
                                        </p:tgtEl>
                                        <p:attrNameLst>
                                          <p:attrName>style.visibility</p:attrName>
                                        </p:attrNameLst>
                                      </p:cBhvr>
                                      <p:to>
                                        <p:strVal val="visible"/>
                                      </p:to>
                                    </p:set>
                                    <p:anim calcmode="lin" valueType="num">
                                      <p:cBhvr additive="base">
                                        <p:cTn id="13" dur="500" fill="hold"/>
                                        <p:tgtEl>
                                          <p:spTgt spid="66566">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656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6566">
                                            <p:txEl>
                                              <p:pRg st="6" end="6"/>
                                            </p:txEl>
                                          </p:spTgt>
                                        </p:tgtEl>
                                        <p:attrNameLst>
                                          <p:attrName>style.visibility</p:attrName>
                                        </p:attrNameLst>
                                      </p:cBhvr>
                                      <p:to>
                                        <p:strVal val="visible"/>
                                      </p:to>
                                    </p:set>
                                    <p:anim calcmode="lin" valueType="num">
                                      <p:cBhvr additive="base">
                                        <p:cTn id="19" dur="500" fill="hold"/>
                                        <p:tgtEl>
                                          <p:spTgt spid="66566">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6566">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6566">
                                            <p:txEl>
                                              <p:pRg st="7" end="7"/>
                                            </p:txEl>
                                          </p:spTgt>
                                        </p:tgtEl>
                                        <p:attrNameLst>
                                          <p:attrName>style.visibility</p:attrName>
                                        </p:attrNameLst>
                                      </p:cBhvr>
                                      <p:to>
                                        <p:strVal val="visible"/>
                                      </p:to>
                                    </p:set>
                                    <p:anim calcmode="lin" valueType="num">
                                      <p:cBhvr additive="base">
                                        <p:cTn id="23" dur="500" fill="hold"/>
                                        <p:tgtEl>
                                          <p:spTgt spid="66566">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6566">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6566">
                                            <p:txEl>
                                              <p:pRg st="8" end="8"/>
                                            </p:txEl>
                                          </p:spTgt>
                                        </p:tgtEl>
                                        <p:attrNameLst>
                                          <p:attrName>style.visibility</p:attrName>
                                        </p:attrNameLst>
                                      </p:cBhvr>
                                      <p:to>
                                        <p:strVal val="visible"/>
                                      </p:to>
                                    </p:set>
                                    <p:anim calcmode="lin" valueType="num">
                                      <p:cBhvr additive="base">
                                        <p:cTn id="27" dur="500" fill="hold"/>
                                        <p:tgtEl>
                                          <p:spTgt spid="66566">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656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lvl1pPr eaLnBrk="0" hangingPunct="0">
              <a:defRPr sz="3200">
                <a:solidFill>
                  <a:schemeClr val="tx1"/>
                </a:solidFill>
                <a:latin typeface="Arial" charset="0"/>
                <a:cs typeface="Arial" charset="0"/>
              </a:defRPr>
            </a:lvl1pPr>
            <a:lvl2pPr marL="742950" indent="-285750" eaLnBrk="0" hangingPunct="0">
              <a:defRPr sz="3200">
                <a:solidFill>
                  <a:schemeClr val="tx1"/>
                </a:solidFill>
                <a:latin typeface="Arial" charset="0"/>
                <a:cs typeface="Arial" charset="0"/>
              </a:defRPr>
            </a:lvl2pPr>
            <a:lvl3pPr marL="1143000" indent="-228600" eaLnBrk="0" hangingPunct="0">
              <a:defRPr sz="3200">
                <a:solidFill>
                  <a:schemeClr val="tx1"/>
                </a:solidFill>
                <a:latin typeface="Arial" charset="0"/>
                <a:cs typeface="Arial" charset="0"/>
              </a:defRPr>
            </a:lvl3pPr>
            <a:lvl4pPr marL="1600200" indent="-228600" eaLnBrk="0" hangingPunct="0">
              <a:defRPr sz="3200">
                <a:solidFill>
                  <a:schemeClr val="tx1"/>
                </a:solidFill>
                <a:latin typeface="Arial" charset="0"/>
                <a:cs typeface="Arial" charset="0"/>
              </a:defRPr>
            </a:lvl4pPr>
            <a:lvl5pPr marL="2057400" indent="-228600" eaLnBrk="0" hangingPunct="0">
              <a:defRPr sz="3200">
                <a:solidFill>
                  <a:schemeClr val="tx1"/>
                </a:solidFill>
                <a:latin typeface="Arial" charset="0"/>
                <a:cs typeface="Arial" charset="0"/>
              </a:defRPr>
            </a:lvl5pPr>
            <a:lvl6pPr marL="2514600" indent="-22860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Arial" charset="0"/>
                <a:cs typeface="Arial" charset="0"/>
              </a:defRPr>
            </a:lvl6pPr>
            <a:lvl7pPr marL="2971800" indent="-22860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Arial" charset="0"/>
                <a:cs typeface="Arial" charset="0"/>
              </a:defRPr>
            </a:lvl7pPr>
            <a:lvl8pPr marL="3429000" indent="-22860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Arial" charset="0"/>
                <a:cs typeface="Arial" charset="0"/>
              </a:defRPr>
            </a:lvl8pPr>
            <a:lvl9pPr marL="3886200" indent="-22860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Arial" charset="0"/>
                <a:cs typeface="Arial" charset="0"/>
              </a:defRPr>
            </a:lvl9pPr>
          </a:lstStyle>
          <a:p>
            <a:pPr eaLnBrk="1" hangingPunct="1"/>
            <a:fld id="{B870CAED-7171-47AA-92CB-9F299616AFD3}" type="slidenum">
              <a:rPr lang="en-US" altLang="en-US" sz="1200">
                <a:latin typeface="Arial Black" pitchFamily="34" charset="0"/>
              </a:rPr>
              <a:pPr eaLnBrk="1" hangingPunct="1"/>
              <a:t>13</a:t>
            </a:fld>
            <a:endParaRPr lang="en-US" altLang="en-US" sz="1200">
              <a:latin typeface="Arial Black" pitchFamily="34" charset="0"/>
            </a:endParaRPr>
          </a:p>
        </p:txBody>
      </p:sp>
      <p:sp>
        <p:nvSpPr>
          <p:cNvPr id="20483" name="Rectangle 2"/>
          <p:cNvSpPr>
            <a:spLocks noGrp="1" noChangeArrowheads="1"/>
          </p:cNvSpPr>
          <p:nvPr>
            <p:ph type="title"/>
          </p:nvPr>
        </p:nvSpPr>
        <p:spPr/>
        <p:txBody>
          <a:bodyPr>
            <a:normAutofit fontScale="90000"/>
          </a:bodyPr>
          <a:lstStyle/>
          <a:p>
            <a:r>
              <a:rPr lang="en-US" dirty="0"/>
              <a:t>What is Pig Latin?</a:t>
            </a:r>
            <a:br>
              <a:rPr lang="en-US" dirty="0"/>
            </a:br>
            <a:r>
              <a:rPr lang="en-US" sz="3100" dirty="0" smtClean="0"/>
              <a:t>Example: Equivalent Pig Latin Program</a:t>
            </a:r>
            <a:endParaRPr lang="en-US" altLang="en-US" dirty="0" smtClean="0"/>
          </a:p>
        </p:txBody>
      </p:sp>
      <p:sp>
        <p:nvSpPr>
          <p:cNvPr id="20484" name="Rectangle 3"/>
          <p:cNvSpPr>
            <a:spLocks noGrp="1" noChangeArrowheads="1"/>
          </p:cNvSpPr>
          <p:nvPr>
            <p:ph type="body" idx="1"/>
          </p:nvPr>
        </p:nvSpPr>
        <p:spPr/>
        <p:txBody>
          <a:bodyPr>
            <a:normAutofit/>
          </a:bodyPr>
          <a:lstStyle/>
          <a:p>
            <a:pPr marL="0" indent="0" eaLnBrk="1" hangingPunct="1">
              <a:buNone/>
            </a:pPr>
            <a:r>
              <a:rPr lang="en-US" altLang="en-US" sz="2800" dirty="0" err="1" smtClean="0"/>
              <a:t>good_urls</a:t>
            </a:r>
            <a:r>
              <a:rPr lang="en-US" altLang="en-US" sz="2800" dirty="0" smtClean="0"/>
              <a:t> = FILTER </a:t>
            </a:r>
            <a:r>
              <a:rPr lang="en-US" altLang="en-US" sz="2800" dirty="0" err="1" smtClean="0"/>
              <a:t>urls</a:t>
            </a:r>
            <a:r>
              <a:rPr lang="en-US" altLang="en-US" sz="2800" dirty="0" smtClean="0"/>
              <a:t> BY </a:t>
            </a:r>
            <a:r>
              <a:rPr lang="en-US" altLang="en-US" sz="2800" dirty="0" err="1" smtClean="0"/>
              <a:t>pagerank</a:t>
            </a:r>
            <a:r>
              <a:rPr lang="en-US" altLang="en-US" sz="2800" dirty="0" smtClean="0"/>
              <a:t> &gt; 0.2;</a:t>
            </a:r>
          </a:p>
          <a:p>
            <a:pPr marL="0" indent="0" eaLnBrk="1" hangingPunct="1">
              <a:buNone/>
            </a:pPr>
            <a:endParaRPr lang="en-US" altLang="en-US" sz="2800" dirty="0" smtClean="0"/>
          </a:p>
          <a:p>
            <a:pPr marL="0" indent="0" eaLnBrk="1" hangingPunct="1">
              <a:buNone/>
            </a:pPr>
            <a:r>
              <a:rPr lang="en-US" altLang="en-US" sz="2800" dirty="0" smtClean="0"/>
              <a:t>groups = GROUP </a:t>
            </a:r>
            <a:r>
              <a:rPr lang="en-US" altLang="en-US" sz="2800" dirty="0" err="1" smtClean="0"/>
              <a:t>good_urls</a:t>
            </a:r>
            <a:r>
              <a:rPr lang="en-US" altLang="en-US" sz="2800" dirty="0" smtClean="0"/>
              <a:t> BY category;</a:t>
            </a:r>
          </a:p>
          <a:p>
            <a:pPr marL="0" indent="0" eaLnBrk="1" hangingPunct="1">
              <a:buNone/>
            </a:pPr>
            <a:endParaRPr lang="en-US" altLang="en-US" sz="2800" dirty="0" smtClean="0"/>
          </a:p>
          <a:p>
            <a:pPr marL="0" indent="0" eaLnBrk="1" hangingPunct="1">
              <a:buNone/>
            </a:pPr>
            <a:r>
              <a:rPr lang="en-US" altLang="en-US" sz="2800" dirty="0" err="1" smtClean="0"/>
              <a:t>big_groups</a:t>
            </a:r>
            <a:r>
              <a:rPr lang="en-US" altLang="en-US" sz="2800" dirty="0" smtClean="0"/>
              <a:t> = FILTER groups BY 					COUNT(</a:t>
            </a:r>
            <a:r>
              <a:rPr lang="en-US" altLang="en-US" sz="2800" dirty="0" err="1" smtClean="0"/>
              <a:t>good_urls</a:t>
            </a:r>
            <a:r>
              <a:rPr lang="en-US" altLang="en-US" sz="2800" dirty="0" smtClean="0"/>
              <a:t>) &gt; 10</a:t>
            </a:r>
            <a:r>
              <a:rPr lang="en-US" altLang="en-US" sz="2800" baseline="30000" dirty="0" smtClean="0"/>
              <a:t>6</a:t>
            </a:r>
            <a:r>
              <a:rPr lang="en-US" altLang="en-US" sz="2800" dirty="0" smtClean="0"/>
              <a:t> ;</a:t>
            </a:r>
          </a:p>
          <a:p>
            <a:pPr marL="0" indent="0" eaLnBrk="1" hangingPunct="1">
              <a:buNone/>
            </a:pPr>
            <a:endParaRPr lang="en-US" altLang="en-US" sz="2800" dirty="0" smtClean="0"/>
          </a:p>
          <a:p>
            <a:pPr marL="0" indent="0" eaLnBrk="1" hangingPunct="1">
              <a:buNone/>
            </a:pPr>
            <a:r>
              <a:rPr lang="en-US" altLang="en-US" sz="2800" dirty="0" smtClean="0"/>
              <a:t>output = FOREACH </a:t>
            </a:r>
            <a:r>
              <a:rPr lang="en-US" altLang="en-US" sz="2800" dirty="0" err="1" smtClean="0"/>
              <a:t>big_groups</a:t>
            </a:r>
            <a:r>
              <a:rPr lang="en-US" altLang="en-US" sz="2800" dirty="0" smtClean="0"/>
              <a:t> GENERATE 		category, AVG(</a:t>
            </a:r>
            <a:r>
              <a:rPr lang="en-US" altLang="en-US" sz="2800" dirty="0" err="1" smtClean="0"/>
              <a:t>good_urls.pagerank</a:t>
            </a:r>
            <a:r>
              <a:rPr lang="en-US" altLang="en-US" sz="2800" dirty="0" smtClean="0"/>
              <a:t>);</a:t>
            </a:r>
          </a:p>
        </p:txBody>
      </p:sp>
      <p:sp>
        <p:nvSpPr>
          <p:cNvPr id="2" name="Footer Placeholder 1"/>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p:spPr>
        <p:txBody>
          <a:bodyPr/>
          <a:lstStyle>
            <a:lvl1pPr eaLnBrk="0" hangingPunct="0">
              <a:defRPr sz="3200">
                <a:solidFill>
                  <a:schemeClr val="tx1"/>
                </a:solidFill>
                <a:latin typeface="Arial" charset="0"/>
                <a:cs typeface="Arial" charset="0"/>
              </a:defRPr>
            </a:lvl1pPr>
            <a:lvl2pPr marL="742950" indent="-285750" eaLnBrk="0" hangingPunct="0">
              <a:defRPr sz="3200">
                <a:solidFill>
                  <a:schemeClr val="tx1"/>
                </a:solidFill>
                <a:latin typeface="Arial" charset="0"/>
                <a:cs typeface="Arial" charset="0"/>
              </a:defRPr>
            </a:lvl2pPr>
            <a:lvl3pPr marL="1143000" indent="-228600" eaLnBrk="0" hangingPunct="0">
              <a:defRPr sz="3200">
                <a:solidFill>
                  <a:schemeClr val="tx1"/>
                </a:solidFill>
                <a:latin typeface="Arial" charset="0"/>
                <a:cs typeface="Arial" charset="0"/>
              </a:defRPr>
            </a:lvl3pPr>
            <a:lvl4pPr marL="1600200" indent="-228600" eaLnBrk="0" hangingPunct="0">
              <a:defRPr sz="3200">
                <a:solidFill>
                  <a:schemeClr val="tx1"/>
                </a:solidFill>
                <a:latin typeface="Arial" charset="0"/>
                <a:cs typeface="Arial" charset="0"/>
              </a:defRPr>
            </a:lvl4pPr>
            <a:lvl5pPr marL="2057400" indent="-228600" eaLnBrk="0" hangingPunct="0">
              <a:defRPr sz="3200">
                <a:solidFill>
                  <a:schemeClr val="tx1"/>
                </a:solidFill>
                <a:latin typeface="Arial" charset="0"/>
                <a:cs typeface="Arial" charset="0"/>
              </a:defRPr>
            </a:lvl5pPr>
            <a:lvl6pPr marL="2514600" indent="-22860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Arial" charset="0"/>
                <a:cs typeface="Arial" charset="0"/>
              </a:defRPr>
            </a:lvl6pPr>
            <a:lvl7pPr marL="2971800" indent="-22860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Arial" charset="0"/>
                <a:cs typeface="Arial" charset="0"/>
              </a:defRPr>
            </a:lvl7pPr>
            <a:lvl8pPr marL="3429000" indent="-22860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Arial" charset="0"/>
                <a:cs typeface="Arial" charset="0"/>
              </a:defRPr>
            </a:lvl8pPr>
            <a:lvl9pPr marL="3886200" indent="-22860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Arial" charset="0"/>
                <a:cs typeface="Arial" charset="0"/>
              </a:defRPr>
            </a:lvl9pPr>
          </a:lstStyle>
          <a:p>
            <a:pPr eaLnBrk="1" hangingPunct="1"/>
            <a:fld id="{BE16A7D0-7800-4795-9D72-C7DAA173632C}" type="slidenum">
              <a:rPr lang="en-US" altLang="en-US" sz="1200">
                <a:latin typeface="Arial Black" pitchFamily="34" charset="0"/>
              </a:rPr>
              <a:pPr eaLnBrk="1" hangingPunct="1"/>
              <a:t>14</a:t>
            </a:fld>
            <a:endParaRPr lang="en-US" altLang="en-US" sz="1200">
              <a:latin typeface="Arial Black" pitchFamily="34" charset="0"/>
            </a:endParaRPr>
          </a:p>
        </p:txBody>
      </p:sp>
      <p:sp>
        <p:nvSpPr>
          <p:cNvPr id="21507" name="Rectangle 2"/>
          <p:cNvSpPr>
            <a:spLocks noGrp="1" noChangeArrowheads="1"/>
          </p:cNvSpPr>
          <p:nvPr>
            <p:ph type="title"/>
          </p:nvPr>
        </p:nvSpPr>
        <p:spPr/>
        <p:txBody>
          <a:bodyPr>
            <a:normAutofit fontScale="90000"/>
          </a:bodyPr>
          <a:lstStyle/>
          <a:p>
            <a:r>
              <a:rPr lang="en-US" dirty="0"/>
              <a:t>What is Pig Latin?</a:t>
            </a:r>
            <a:br>
              <a:rPr lang="en-US" dirty="0"/>
            </a:br>
            <a:r>
              <a:rPr lang="en-US" sz="3100" dirty="0"/>
              <a:t>Example: </a:t>
            </a:r>
            <a:r>
              <a:rPr lang="en-US" sz="3100" dirty="0" smtClean="0"/>
              <a:t>Pig </a:t>
            </a:r>
            <a:r>
              <a:rPr lang="en-US" sz="3100" dirty="0"/>
              <a:t>Latin </a:t>
            </a:r>
            <a:r>
              <a:rPr lang="en-US" sz="3100" dirty="0" smtClean="0"/>
              <a:t>Program Data Flow</a:t>
            </a:r>
            <a:endParaRPr lang="en-US" altLang="en-US" dirty="0" smtClean="0"/>
          </a:p>
        </p:txBody>
      </p:sp>
      <p:sp>
        <p:nvSpPr>
          <p:cNvPr id="4" name="Rounded Rectangle 3"/>
          <p:cNvSpPr>
            <a:spLocks noChangeArrowheads="1"/>
          </p:cNvSpPr>
          <p:nvPr/>
        </p:nvSpPr>
        <p:spPr bwMode="auto">
          <a:xfrm>
            <a:off x="3505200" y="1828800"/>
            <a:ext cx="1981200" cy="609600"/>
          </a:xfrm>
          <a:prstGeom prst="roundRect">
            <a:avLst>
              <a:gd name="adj" fmla="val 16667"/>
            </a:avLst>
          </a:prstGeom>
          <a:ln>
            <a:headEnd/>
            <a:tailEnd/>
          </a:ln>
        </p:spPr>
        <p:style>
          <a:lnRef idx="3">
            <a:schemeClr val="lt1"/>
          </a:lnRef>
          <a:fillRef idx="1">
            <a:schemeClr val="accent1"/>
          </a:fillRef>
          <a:effectRef idx="1">
            <a:schemeClr val="accent1"/>
          </a:effectRef>
          <a:fontRef idx="minor">
            <a:schemeClr val="lt1"/>
          </a:fontRef>
        </p:style>
        <p:txBody>
          <a:bodyPr anchor="ctr"/>
          <a:lstStyle>
            <a:lvl1pPr defTabSz="457200">
              <a:spcBef>
                <a:spcPct val="0"/>
              </a:spcBef>
              <a:defRPr>
                <a:solidFill>
                  <a:schemeClr val="tx1"/>
                </a:solidFill>
                <a:latin typeface="Arial" pitchFamily="34" charset="0"/>
              </a:defRPr>
            </a:lvl1pPr>
            <a:lvl2pPr marL="37931725" indent="-37474525" defTabSz="457200">
              <a:spcBef>
                <a:spcPct val="0"/>
              </a:spcBef>
              <a:defRPr>
                <a:solidFill>
                  <a:schemeClr val="tx1"/>
                </a:solidFill>
                <a:latin typeface="Arial" pitchFamily="34" charset="0"/>
              </a:defRPr>
            </a:lvl2pPr>
            <a:lvl3pPr>
              <a:spcBef>
                <a:spcPct val="0"/>
              </a:spcBef>
              <a:defRPr>
                <a:solidFill>
                  <a:schemeClr val="tx1"/>
                </a:solidFill>
                <a:latin typeface="Arial" pitchFamily="34" charset="0"/>
              </a:defRPr>
            </a:lvl3pPr>
            <a:lvl4pPr>
              <a:spcBef>
                <a:spcPct val="0"/>
              </a:spcBef>
              <a:defRPr>
                <a:solidFill>
                  <a:schemeClr val="tx1"/>
                </a:solidFill>
                <a:latin typeface="Arial" pitchFamily="34" charset="0"/>
              </a:defRPr>
            </a:lvl4pPr>
            <a:lvl5pPr>
              <a:spcBef>
                <a:spcPct val="0"/>
              </a:spcBef>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buClrTx/>
              <a:buSzTx/>
              <a:buFontTx/>
              <a:buNone/>
              <a:defRPr/>
            </a:pPr>
            <a:r>
              <a:rPr lang="en-US" altLang="en-US" sz="2000" dirty="0" smtClean="0">
                <a:latin typeface="Calibri" pitchFamily="34" charset="0"/>
                <a:ea typeface="MS PGothic" pitchFamily="34" charset="-128"/>
                <a:cs typeface="Arial" pitchFamily="34" charset="0"/>
              </a:rPr>
              <a:t>Filter </a:t>
            </a:r>
            <a:r>
              <a:rPr lang="en-US" altLang="en-US" sz="1600" dirty="0" err="1" smtClean="0">
                <a:solidFill>
                  <a:srgbClr val="FFFFFF"/>
                </a:solidFill>
                <a:latin typeface="Calibri" pitchFamily="34" charset="0"/>
                <a:ea typeface="MS PGothic" pitchFamily="34" charset="-128"/>
                <a:cs typeface="Arial" pitchFamily="34" charset="0"/>
              </a:rPr>
              <a:t>good_urls</a:t>
            </a:r>
            <a:r>
              <a:rPr lang="en-US" altLang="en-US" sz="1600" dirty="0" smtClean="0">
                <a:solidFill>
                  <a:srgbClr val="FFFFFF"/>
                </a:solidFill>
                <a:latin typeface="Calibri" pitchFamily="34" charset="0"/>
                <a:ea typeface="MS PGothic" pitchFamily="34" charset="-128"/>
                <a:cs typeface="Arial" pitchFamily="34" charset="0"/>
              </a:rPr>
              <a:t/>
            </a:r>
            <a:br>
              <a:rPr lang="en-US" altLang="en-US" sz="1600" dirty="0" smtClean="0">
                <a:solidFill>
                  <a:srgbClr val="FFFFFF"/>
                </a:solidFill>
                <a:latin typeface="Calibri" pitchFamily="34" charset="0"/>
                <a:ea typeface="MS PGothic" pitchFamily="34" charset="-128"/>
                <a:cs typeface="Arial" pitchFamily="34" charset="0"/>
              </a:rPr>
            </a:br>
            <a:r>
              <a:rPr lang="en-US" altLang="en-US" sz="1600" dirty="0" smtClean="0">
                <a:solidFill>
                  <a:srgbClr val="FFFFFF"/>
                </a:solidFill>
                <a:latin typeface="Calibri" pitchFamily="34" charset="0"/>
                <a:ea typeface="MS PGothic" pitchFamily="34" charset="-128"/>
                <a:cs typeface="Arial" pitchFamily="34" charset="0"/>
              </a:rPr>
              <a:t>by </a:t>
            </a:r>
            <a:r>
              <a:rPr lang="en-US" altLang="en-US" sz="1600" dirty="0" err="1" smtClean="0">
                <a:solidFill>
                  <a:srgbClr val="FFFFFF"/>
                </a:solidFill>
                <a:latin typeface="Calibri" pitchFamily="34" charset="0"/>
                <a:ea typeface="MS PGothic" pitchFamily="34" charset="-128"/>
                <a:cs typeface="Arial" pitchFamily="34" charset="0"/>
              </a:rPr>
              <a:t>pagerank</a:t>
            </a:r>
            <a:r>
              <a:rPr lang="en-US" altLang="en-US" sz="1600" dirty="0" smtClean="0">
                <a:solidFill>
                  <a:srgbClr val="FFFFFF"/>
                </a:solidFill>
                <a:latin typeface="Calibri" pitchFamily="34" charset="0"/>
                <a:ea typeface="MS PGothic" pitchFamily="34" charset="-128"/>
                <a:cs typeface="Arial" pitchFamily="34" charset="0"/>
              </a:rPr>
              <a:t> &gt; 0.2</a:t>
            </a:r>
          </a:p>
        </p:txBody>
      </p:sp>
      <p:sp>
        <p:nvSpPr>
          <p:cNvPr id="6" name="Rounded Rectangle 5"/>
          <p:cNvSpPr>
            <a:spLocks noChangeArrowheads="1"/>
          </p:cNvSpPr>
          <p:nvPr/>
        </p:nvSpPr>
        <p:spPr bwMode="auto">
          <a:xfrm>
            <a:off x="3352800" y="2895600"/>
            <a:ext cx="2286000" cy="457200"/>
          </a:xfrm>
          <a:prstGeom prst="roundRect">
            <a:avLst>
              <a:gd name="adj" fmla="val 16667"/>
            </a:avLst>
          </a:prstGeom>
          <a:ln>
            <a:headEnd/>
            <a:tailEnd/>
          </a:ln>
        </p:spPr>
        <p:style>
          <a:lnRef idx="3">
            <a:schemeClr val="lt1"/>
          </a:lnRef>
          <a:fillRef idx="1">
            <a:schemeClr val="accent1"/>
          </a:fillRef>
          <a:effectRef idx="1">
            <a:schemeClr val="accent1"/>
          </a:effectRef>
          <a:fontRef idx="minor">
            <a:schemeClr val="lt1"/>
          </a:fontRef>
        </p:style>
        <p:txBody>
          <a:bodyPr anchor="ctr"/>
          <a:lstStyle>
            <a:lvl1pPr defTabSz="457200">
              <a:spcBef>
                <a:spcPct val="0"/>
              </a:spcBef>
              <a:defRPr>
                <a:solidFill>
                  <a:schemeClr val="tx1"/>
                </a:solidFill>
                <a:latin typeface="Arial" pitchFamily="34" charset="0"/>
              </a:defRPr>
            </a:lvl1pPr>
            <a:lvl2pPr marL="37931725" indent="-37474525" defTabSz="457200">
              <a:spcBef>
                <a:spcPct val="0"/>
              </a:spcBef>
              <a:defRPr>
                <a:solidFill>
                  <a:schemeClr val="tx1"/>
                </a:solidFill>
                <a:latin typeface="Arial" pitchFamily="34" charset="0"/>
              </a:defRPr>
            </a:lvl2pPr>
            <a:lvl3pPr>
              <a:spcBef>
                <a:spcPct val="0"/>
              </a:spcBef>
              <a:defRPr>
                <a:solidFill>
                  <a:schemeClr val="tx1"/>
                </a:solidFill>
                <a:latin typeface="Arial" pitchFamily="34" charset="0"/>
              </a:defRPr>
            </a:lvl3pPr>
            <a:lvl4pPr>
              <a:spcBef>
                <a:spcPct val="0"/>
              </a:spcBef>
              <a:defRPr>
                <a:solidFill>
                  <a:schemeClr val="tx1"/>
                </a:solidFill>
                <a:latin typeface="Arial" pitchFamily="34" charset="0"/>
              </a:defRPr>
            </a:lvl4pPr>
            <a:lvl5pPr>
              <a:spcBef>
                <a:spcPct val="0"/>
              </a:spcBef>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buClrTx/>
              <a:buSzTx/>
              <a:buFontTx/>
              <a:buNone/>
              <a:defRPr/>
            </a:pPr>
            <a:r>
              <a:rPr lang="en-US" altLang="en-US" sz="2000" smtClean="0">
                <a:solidFill>
                  <a:srgbClr val="000000"/>
                </a:solidFill>
                <a:latin typeface="Calibri" pitchFamily="34" charset="0"/>
                <a:ea typeface="MS PGothic" pitchFamily="34" charset="-128"/>
                <a:cs typeface="Arial" pitchFamily="34" charset="0"/>
              </a:rPr>
              <a:t>Group </a:t>
            </a:r>
            <a:r>
              <a:rPr lang="en-US" altLang="en-US" sz="1600" smtClean="0">
                <a:solidFill>
                  <a:srgbClr val="FFFFFF"/>
                </a:solidFill>
                <a:latin typeface="Calibri" pitchFamily="34" charset="0"/>
                <a:ea typeface="MS PGothic" pitchFamily="34" charset="-128"/>
                <a:cs typeface="Arial" pitchFamily="34" charset="0"/>
              </a:rPr>
              <a:t>by category</a:t>
            </a:r>
          </a:p>
        </p:txBody>
      </p:sp>
      <p:sp>
        <p:nvSpPr>
          <p:cNvPr id="11" name="Rounded Rectangle 10"/>
          <p:cNvSpPr>
            <a:spLocks noChangeArrowheads="1"/>
          </p:cNvSpPr>
          <p:nvPr/>
        </p:nvSpPr>
        <p:spPr bwMode="auto">
          <a:xfrm>
            <a:off x="3276600" y="3810000"/>
            <a:ext cx="2438400" cy="762000"/>
          </a:xfrm>
          <a:prstGeom prst="roundRect">
            <a:avLst>
              <a:gd name="adj" fmla="val 16667"/>
            </a:avLst>
          </a:prstGeom>
          <a:ln>
            <a:headEnd/>
            <a:tailEnd/>
          </a:ln>
        </p:spPr>
        <p:style>
          <a:lnRef idx="3">
            <a:schemeClr val="lt1"/>
          </a:lnRef>
          <a:fillRef idx="1">
            <a:schemeClr val="accent1"/>
          </a:fillRef>
          <a:effectRef idx="1">
            <a:schemeClr val="accent1"/>
          </a:effectRef>
          <a:fontRef idx="minor">
            <a:schemeClr val="lt1"/>
          </a:fontRef>
        </p:style>
        <p:txBody>
          <a:bodyPr anchor="ctr"/>
          <a:lstStyle>
            <a:lvl1pPr defTabSz="457200">
              <a:spcBef>
                <a:spcPct val="0"/>
              </a:spcBef>
              <a:defRPr>
                <a:solidFill>
                  <a:schemeClr val="tx1"/>
                </a:solidFill>
                <a:latin typeface="Arial" pitchFamily="34" charset="0"/>
              </a:defRPr>
            </a:lvl1pPr>
            <a:lvl2pPr marL="37931725" indent="-37474525" defTabSz="457200">
              <a:spcBef>
                <a:spcPct val="0"/>
              </a:spcBef>
              <a:defRPr>
                <a:solidFill>
                  <a:schemeClr val="tx1"/>
                </a:solidFill>
                <a:latin typeface="Arial" pitchFamily="34" charset="0"/>
              </a:defRPr>
            </a:lvl2pPr>
            <a:lvl3pPr>
              <a:spcBef>
                <a:spcPct val="0"/>
              </a:spcBef>
              <a:defRPr>
                <a:solidFill>
                  <a:schemeClr val="tx1"/>
                </a:solidFill>
                <a:latin typeface="Arial" pitchFamily="34" charset="0"/>
              </a:defRPr>
            </a:lvl3pPr>
            <a:lvl4pPr>
              <a:spcBef>
                <a:spcPct val="0"/>
              </a:spcBef>
              <a:defRPr>
                <a:solidFill>
                  <a:schemeClr val="tx1"/>
                </a:solidFill>
                <a:latin typeface="Arial" pitchFamily="34" charset="0"/>
              </a:defRPr>
            </a:lvl4pPr>
            <a:lvl5pPr>
              <a:spcBef>
                <a:spcPct val="0"/>
              </a:spcBef>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buClrTx/>
              <a:buSzTx/>
              <a:buFontTx/>
              <a:buNone/>
              <a:defRPr/>
            </a:pPr>
            <a:r>
              <a:rPr lang="en-US" altLang="en-US" sz="2000" dirty="0" smtClean="0">
                <a:solidFill>
                  <a:srgbClr val="000000"/>
                </a:solidFill>
                <a:latin typeface="Calibri" pitchFamily="34" charset="0"/>
                <a:ea typeface="MS PGothic" pitchFamily="34" charset="-128"/>
                <a:cs typeface="Arial" pitchFamily="34" charset="0"/>
              </a:rPr>
              <a:t>Filter </a:t>
            </a:r>
            <a:r>
              <a:rPr lang="en-US" altLang="en-US" sz="1600" dirty="0" smtClean="0">
                <a:solidFill>
                  <a:srgbClr val="FFFFFF"/>
                </a:solidFill>
                <a:latin typeface="Calibri" pitchFamily="34" charset="0"/>
                <a:ea typeface="MS PGothic" pitchFamily="34" charset="-128"/>
                <a:cs typeface="Arial" pitchFamily="34" charset="0"/>
              </a:rPr>
              <a:t>category</a:t>
            </a:r>
            <a:br>
              <a:rPr lang="en-US" altLang="en-US" sz="1600" dirty="0" smtClean="0">
                <a:solidFill>
                  <a:srgbClr val="FFFFFF"/>
                </a:solidFill>
                <a:latin typeface="Calibri" pitchFamily="34" charset="0"/>
                <a:ea typeface="MS PGothic" pitchFamily="34" charset="-128"/>
                <a:cs typeface="Arial" pitchFamily="34" charset="0"/>
              </a:rPr>
            </a:br>
            <a:r>
              <a:rPr lang="en-US" altLang="en-US" sz="1600" dirty="0" smtClean="0">
                <a:solidFill>
                  <a:srgbClr val="FFFFFF"/>
                </a:solidFill>
                <a:latin typeface="Calibri" pitchFamily="34" charset="0"/>
                <a:ea typeface="MS PGothic" pitchFamily="34" charset="-128"/>
                <a:cs typeface="Arial" pitchFamily="34" charset="0"/>
              </a:rPr>
              <a:t>by count &gt; 10</a:t>
            </a:r>
            <a:r>
              <a:rPr lang="en-US" altLang="en-US" sz="1600" baseline="30000" dirty="0" smtClean="0">
                <a:solidFill>
                  <a:srgbClr val="FFFFFF"/>
                </a:solidFill>
                <a:latin typeface="Calibri" pitchFamily="34" charset="0"/>
                <a:ea typeface="MS PGothic" pitchFamily="34" charset="-128"/>
                <a:cs typeface="Arial" pitchFamily="34" charset="0"/>
              </a:rPr>
              <a:t>6</a:t>
            </a:r>
          </a:p>
        </p:txBody>
      </p:sp>
      <p:sp>
        <p:nvSpPr>
          <p:cNvPr id="12" name="Rounded Rectangle 11"/>
          <p:cNvSpPr>
            <a:spLocks noChangeArrowheads="1"/>
          </p:cNvSpPr>
          <p:nvPr/>
        </p:nvSpPr>
        <p:spPr bwMode="auto">
          <a:xfrm>
            <a:off x="2971800" y="5029200"/>
            <a:ext cx="3048000" cy="838200"/>
          </a:xfrm>
          <a:prstGeom prst="roundRect">
            <a:avLst>
              <a:gd name="adj" fmla="val 16667"/>
            </a:avLst>
          </a:prstGeom>
          <a:ln>
            <a:headEnd/>
            <a:tailEnd/>
          </a:ln>
        </p:spPr>
        <p:style>
          <a:lnRef idx="3">
            <a:schemeClr val="lt1"/>
          </a:lnRef>
          <a:fillRef idx="1">
            <a:schemeClr val="accent1"/>
          </a:fillRef>
          <a:effectRef idx="1">
            <a:schemeClr val="accent1"/>
          </a:effectRef>
          <a:fontRef idx="minor">
            <a:schemeClr val="lt1"/>
          </a:fontRef>
        </p:style>
        <p:txBody>
          <a:bodyPr anchor="ctr"/>
          <a:lstStyle>
            <a:lvl1pPr defTabSz="457200">
              <a:spcBef>
                <a:spcPct val="0"/>
              </a:spcBef>
              <a:defRPr>
                <a:solidFill>
                  <a:schemeClr val="tx1"/>
                </a:solidFill>
                <a:latin typeface="Arial" pitchFamily="34" charset="0"/>
              </a:defRPr>
            </a:lvl1pPr>
            <a:lvl2pPr marL="37931725" indent="-37474525" defTabSz="457200">
              <a:spcBef>
                <a:spcPct val="0"/>
              </a:spcBef>
              <a:defRPr>
                <a:solidFill>
                  <a:schemeClr val="tx1"/>
                </a:solidFill>
                <a:latin typeface="Arial" pitchFamily="34" charset="0"/>
              </a:defRPr>
            </a:lvl2pPr>
            <a:lvl3pPr>
              <a:spcBef>
                <a:spcPct val="0"/>
              </a:spcBef>
              <a:defRPr>
                <a:solidFill>
                  <a:schemeClr val="tx1"/>
                </a:solidFill>
                <a:latin typeface="Arial" pitchFamily="34" charset="0"/>
              </a:defRPr>
            </a:lvl3pPr>
            <a:lvl4pPr>
              <a:spcBef>
                <a:spcPct val="0"/>
              </a:spcBef>
              <a:defRPr>
                <a:solidFill>
                  <a:schemeClr val="tx1"/>
                </a:solidFill>
                <a:latin typeface="Arial" pitchFamily="34" charset="0"/>
              </a:defRPr>
            </a:lvl4pPr>
            <a:lvl5pPr>
              <a:spcBef>
                <a:spcPct val="0"/>
              </a:spcBef>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buClrTx/>
              <a:buSzTx/>
              <a:buFontTx/>
              <a:buNone/>
              <a:defRPr/>
            </a:pPr>
            <a:r>
              <a:rPr lang="en-US" altLang="en-US" sz="2000" smtClean="0">
                <a:solidFill>
                  <a:srgbClr val="000000"/>
                </a:solidFill>
                <a:latin typeface="Calibri" pitchFamily="34" charset="0"/>
                <a:ea typeface="MS PGothic" pitchFamily="34" charset="-128"/>
                <a:cs typeface="Arial" pitchFamily="34" charset="0"/>
              </a:rPr>
              <a:t>Foreach </a:t>
            </a:r>
            <a:r>
              <a:rPr lang="en-US" altLang="en-US" sz="1800" smtClean="0">
                <a:solidFill>
                  <a:schemeClr val="bg1"/>
                </a:solidFill>
                <a:latin typeface="Calibri" pitchFamily="34" charset="0"/>
                <a:ea typeface="MS PGothic" pitchFamily="34" charset="-128"/>
                <a:cs typeface="Arial" pitchFamily="34" charset="0"/>
              </a:rPr>
              <a:t>category</a:t>
            </a:r>
            <a:endParaRPr lang="en-US" altLang="en-US" sz="2000" smtClean="0">
              <a:solidFill>
                <a:schemeClr val="bg1"/>
              </a:solidFill>
              <a:latin typeface="Calibri" pitchFamily="34" charset="0"/>
              <a:ea typeface="MS PGothic" pitchFamily="34" charset="-128"/>
              <a:cs typeface="Arial" pitchFamily="34" charset="0"/>
            </a:endParaRPr>
          </a:p>
          <a:p>
            <a:pPr algn="ctr">
              <a:buClrTx/>
              <a:buSzTx/>
              <a:buFontTx/>
              <a:buNone/>
              <a:defRPr/>
            </a:pPr>
            <a:r>
              <a:rPr lang="en-US" altLang="en-US" sz="2000" smtClean="0">
                <a:solidFill>
                  <a:srgbClr val="000000"/>
                </a:solidFill>
                <a:latin typeface="Calibri" pitchFamily="34" charset="0"/>
                <a:ea typeface="MS PGothic" pitchFamily="34" charset="-128"/>
                <a:cs typeface="Arial" pitchFamily="34" charset="0"/>
              </a:rPr>
              <a:t>generate </a:t>
            </a:r>
            <a:r>
              <a:rPr lang="en-US" altLang="en-US" sz="1800" smtClean="0">
                <a:solidFill>
                  <a:srgbClr val="FFFFFF"/>
                </a:solidFill>
                <a:latin typeface="Calibri" pitchFamily="34" charset="0"/>
                <a:ea typeface="MS PGothic" pitchFamily="34" charset="-128"/>
                <a:cs typeface="Arial" pitchFamily="34" charset="0"/>
              </a:rPr>
              <a:t>avg. pagerank</a:t>
            </a:r>
            <a:endParaRPr lang="en-US" altLang="en-US" sz="1600" smtClean="0">
              <a:solidFill>
                <a:srgbClr val="FFFFFF"/>
              </a:solidFill>
              <a:latin typeface="Calibri" pitchFamily="34" charset="0"/>
              <a:ea typeface="MS PGothic" pitchFamily="34" charset="-128"/>
              <a:cs typeface="Arial" pitchFamily="34" charset="0"/>
            </a:endParaRPr>
          </a:p>
        </p:txBody>
      </p:sp>
      <p:cxnSp>
        <p:nvCxnSpPr>
          <p:cNvPr id="14" name="Straight Arrow Connector 13"/>
          <p:cNvCxnSpPr>
            <a:cxnSpLocks noChangeShapeType="1"/>
            <a:stCxn id="4" idx="2"/>
            <a:endCxn id="6" idx="0"/>
          </p:cNvCxnSpPr>
          <p:nvPr/>
        </p:nvCxnSpPr>
        <p:spPr bwMode="auto">
          <a:xfrm>
            <a:off x="4495800" y="2438400"/>
            <a:ext cx="0" cy="4572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6" name="Straight Arrow Connector 35"/>
          <p:cNvCxnSpPr>
            <a:cxnSpLocks noChangeShapeType="1"/>
            <a:stCxn id="11" idx="2"/>
            <a:endCxn id="12" idx="0"/>
          </p:cNvCxnSpPr>
          <p:nvPr/>
        </p:nvCxnSpPr>
        <p:spPr bwMode="auto">
          <a:xfrm>
            <a:off x="4495800" y="4572000"/>
            <a:ext cx="0" cy="4572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0" name="Straight Arrow Connector 39"/>
          <p:cNvCxnSpPr>
            <a:cxnSpLocks noChangeShapeType="1"/>
          </p:cNvCxnSpPr>
          <p:nvPr/>
        </p:nvCxnSpPr>
        <p:spPr bwMode="auto">
          <a:xfrm>
            <a:off x="4495800" y="5867400"/>
            <a:ext cx="0" cy="5334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 name="Straight Arrow Connector 43"/>
          <p:cNvCxnSpPr>
            <a:cxnSpLocks noChangeShapeType="1"/>
            <a:stCxn id="6" idx="2"/>
            <a:endCxn id="11" idx="0"/>
          </p:cNvCxnSpPr>
          <p:nvPr/>
        </p:nvCxnSpPr>
        <p:spPr bwMode="auto">
          <a:xfrm>
            <a:off x="4495800" y="3352800"/>
            <a:ext cx="0" cy="4572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Footer Placeholder 1"/>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1"/>
          </p:nvPr>
        </p:nvSpPr>
        <p:spPr>
          <a:noFill/>
        </p:spPr>
        <p:txBody>
          <a:bodyPr/>
          <a:lstStyle>
            <a:lvl1pPr eaLnBrk="0" hangingPunct="0">
              <a:defRPr sz="3200">
                <a:solidFill>
                  <a:schemeClr val="tx1"/>
                </a:solidFill>
                <a:latin typeface="Arial" charset="0"/>
                <a:cs typeface="Arial" charset="0"/>
              </a:defRPr>
            </a:lvl1pPr>
            <a:lvl2pPr marL="742950" indent="-285750" eaLnBrk="0" hangingPunct="0">
              <a:buClr>
                <a:schemeClr val="accent2"/>
              </a:buClr>
              <a:buSzPct val="80000"/>
              <a:buChar char="¨"/>
              <a:defRPr sz="2800">
                <a:solidFill>
                  <a:schemeClr val="tx1"/>
                </a:solidFill>
                <a:latin typeface="Arial" charset="0"/>
                <a:cs typeface="Arial" charset="0"/>
              </a:defRPr>
            </a:lvl2pPr>
            <a:lvl3pPr marL="1143000" indent="-228600" eaLnBrk="0" hangingPunct="0">
              <a:buSzPct val="65000"/>
              <a:defRPr sz="2400">
                <a:solidFill>
                  <a:schemeClr val="tx1"/>
                </a:solidFill>
                <a:latin typeface="Arial" charset="0"/>
                <a:cs typeface="Arial" charset="0"/>
              </a:defRPr>
            </a:lvl3pPr>
            <a:lvl4pPr marL="1600200" indent="-228600" eaLnBrk="0" hangingPunct="0">
              <a:buClr>
                <a:schemeClr val="accent2"/>
              </a:buClr>
              <a:buSzPct val="70000"/>
              <a:buChar char="¨"/>
              <a:defRPr sz="2000">
                <a:solidFill>
                  <a:schemeClr val="tx1"/>
                </a:solidFill>
                <a:latin typeface="Arial" charset="0"/>
                <a:cs typeface="Arial" charset="0"/>
              </a:defRPr>
            </a:lvl4pPr>
            <a:lvl5pPr marL="2057400" indent="-228600" eaLnBrk="0" hangingPunct="0">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9pPr>
          </a:lstStyle>
          <a:p>
            <a:pPr eaLnBrk="1" hangingPunct="1"/>
            <a:fld id="{700CDC70-22B3-4C3A-B94E-503975D11843}" type="slidenum">
              <a:rPr lang="en-US" altLang="en-US" sz="1200" smtClean="0">
                <a:latin typeface="Arial Black" pitchFamily="34" charset="0"/>
              </a:rPr>
              <a:pPr eaLnBrk="1" hangingPunct="1"/>
              <a:t>15</a:t>
            </a:fld>
            <a:endParaRPr lang="en-US" altLang="en-US" sz="1200" smtClean="0">
              <a:latin typeface="Arial Black" pitchFamily="34" charset="0"/>
            </a:endParaRPr>
          </a:p>
        </p:txBody>
      </p:sp>
      <p:sp>
        <p:nvSpPr>
          <p:cNvPr id="50179" name="Rectangle 2"/>
          <p:cNvSpPr>
            <a:spLocks noGrp="1" noChangeArrowheads="1"/>
          </p:cNvSpPr>
          <p:nvPr>
            <p:ph type="title"/>
          </p:nvPr>
        </p:nvSpPr>
        <p:spPr>
          <a:xfrm>
            <a:off x="304800" y="685800"/>
            <a:ext cx="8229600" cy="914400"/>
          </a:xfrm>
        </p:spPr>
        <p:txBody>
          <a:bodyPr>
            <a:normAutofit fontScale="90000"/>
          </a:bodyPr>
          <a:lstStyle/>
          <a:p>
            <a:r>
              <a:rPr lang="en-US" dirty="0"/>
              <a:t>What is Pig Latin?</a:t>
            </a:r>
            <a:br>
              <a:rPr lang="en-US" dirty="0"/>
            </a:br>
            <a:r>
              <a:rPr lang="en-US" dirty="0"/>
              <a:t>Example: </a:t>
            </a:r>
            <a:r>
              <a:rPr lang="en-US" dirty="0" smtClean="0"/>
              <a:t>Compilation into MapReduce</a:t>
            </a:r>
            <a:endParaRPr lang="en-US" altLang="en-US" dirty="0" smtClean="0"/>
          </a:p>
        </p:txBody>
      </p:sp>
      <p:sp>
        <p:nvSpPr>
          <p:cNvPr id="4" name="Rounded Rectangle 3"/>
          <p:cNvSpPr>
            <a:spLocks noChangeArrowheads="1"/>
          </p:cNvSpPr>
          <p:nvPr/>
        </p:nvSpPr>
        <p:spPr bwMode="auto">
          <a:xfrm>
            <a:off x="5410200" y="1981200"/>
            <a:ext cx="1981200" cy="6096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defTabSz="457200">
              <a:spcBef>
                <a:spcPct val="0"/>
              </a:spcBef>
              <a:defRPr>
                <a:solidFill>
                  <a:schemeClr val="tx1"/>
                </a:solidFill>
                <a:latin typeface="Arial" pitchFamily="34" charset="0"/>
              </a:defRPr>
            </a:lvl1pPr>
            <a:lvl2pPr marL="37931725" indent="-37474525" defTabSz="457200">
              <a:spcBef>
                <a:spcPct val="0"/>
              </a:spcBef>
              <a:defRPr>
                <a:solidFill>
                  <a:schemeClr val="tx1"/>
                </a:solidFill>
                <a:latin typeface="Arial" pitchFamily="34" charset="0"/>
              </a:defRPr>
            </a:lvl2pPr>
            <a:lvl3pPr>
              <a:spcBef>
                <a:spcPct val="0"/>
              </a:spcBef>
              <a:defRPr>
                <a:solidFill>
                  <a:schemeClr val="tx1"/>
                </a:solidFill>
                <a:latin typeface="Arial" pitchFamily="34" charset="0"/>
              </a:defRPr>
            </a:lvl3pPr>
            <a:lvl4pPr>
              <a:spcBef>
                <a:spcPct val="0"/>
              </a:spcBef>
              <a:defRPr>
                <a:solidFill>
                  <a:schemeClr val="tx1"/>
                </a:solidFill>
                <a:latin typeface="Arial" pitchFamily="34" charset="0"/>
              </a:defRPr>
            </a:lvl4pPr>
            <a:lvl5pPr>
              <a:spcBef>
                <a:spcPct val="0"/>
              </a:spcBef>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buClrTx/>
              <a:buSzTx/>
              <a:buFontTx/>
              <a:buNone/>
              <a:defRPr/>
            </a:pPr>
            <a:r>
              <a:rPr lang="en-US" altLang="en-US" sz="2000" dirty="0" smtClean="0">
                <a:latin typeface="Calibri" pitchFamily="34" charset="0"/>
                <a:ea typeface="MS PGothic" pitchFamily="34" charset="-128"/>
                <a:cs typeface="Arial" pitchFamily="34" charset="0"/>
              </a:rPr>
              <a:t>Filter </a:t>
            </a:r>
            <a:r>
              <a:rPr lang="en-US" altLang="en-US" sz="1600" dirty="0" err="1" smtClean="0">
                <a:solidFill>
                  <a:srgbClr val="FFFFFF"/>
                </a:solidFill>
                <a:latin typeface="Calibri" pitchFamily="34" charset="0"/>
                <a:ea typeface="MS PGothic" pitchFamily="34" charset="-128"/>
                <a:cs typeface="Arial" pitchFamily="34" charset="0"/>
              </a:rPr>
              <a:t>good_urls</a:t>
            </a:r>
            <a:r>
              <a:rPr lang="en-US" altLang="en-US" sz="1600" dirty="0" smtClean="0">
                <a:solidFill>
                  <a:srgbClr val="FFFFFF"/>
                </a:solidFill>
                <a:latin typeface="Calibri" pitchFamily="34" charset="0"/>
                <a:ea typeface="MS PGothic" pitchFamily="34" charset="-128"/>
                <a:cs typeface="Arial" pitchFamily="34" charset="0"/>
              </a:rPr>
              <a:t/>
            </a:r>
            <a:br>
              <a:rPr lang="en-US" altLang="en-US" sz="1600" dirty="0" smtClean="0">
                <a:solidFill>
                  <a:srgbClr val="FFFFFF"/>
                </a:solidFill>
                <a:latin typeface="Calibri" pitchFamily="34" charset="0"/>
                <a:ea typeface="MS PGothic" pitchFamily="34" charset="-128"/>
                <a:cs typeface="Arial" pitchFamily="34" charset="0"/>
              </a:rPr>
            </a:br>
            <a:r>
              <a:rPr lang="en-US" altLang="en-US" sz="1600" dirty="0" smtClean="0">
                <a:solidFill>
                  <a:srgbClr val="FFFFFF"/>
                </a:solidFill>
                <a:latin typeface="Calibri" pitchFamily="34" charset="0"/>
                <a:ea typeface="MS PGothic" pitchFamily="34" charset="-128"/>
                <a:cs typeface="Arial" pitchFamily="34" charset="0"/>
              </a:rPr>
              <a:t>by </a:t>
            </a:r>
            <a:r>
              <a:rPr lang="en-US" altLang="en-US" sz="1600" dirty="0" err="1" smtClean="0">
                <a:solidFill>
                  <a:srgbClr val="FFFFFF"/>
                </a:solidFill>
                <a:latin typeface="Calibri" pitchFamily="34" charset="0"/>
                <a:ea typeface="MS PGothic" pitchFamily="34" charset="-128"/>
                <a:cs typeface="Arial" pitchFamily="34" charset="0"/>
              </a:rPr>
              <a:t>pagerank</a:t>
            </a:r>
            <a:r>
              <a:rPr lang="en-US" altLang="en-US" sz="1600" dirty="0" smtClean="0">
                <a:solidFill>
                  <a:srgbClr val="FFFFFF"/>
                </a:solidFill>
                <a:latin typeface="Calibri" pitchFamily="34" charset="0"/>
                <a:ea typeface="MS PGothic" pitchFamily="34" charset="-128"/>
                <a:cs typeface="Arial" pitchFamily="34" charset="0"/>
              </a:rPr>
              <a:t> &gt; 0.2</a:t>
            </a:r>
          </a:p>
        </p:txBody>
      </p:sp>
      <p:sp>
        <p:nvSpPr>
          <p:cNvPr id="6" name="Rounded Rectangle 5"/>
          <p:cNvSpPr>
            <a:spLocks noChangeArrowheads="1"/>
          </p:cNvSpPr>
          <p:nvPr/>
        </p:nvSpPr>
        <p:spPr bwMode="auto">
          <a:xfrm>
            <a:off x="5257800" y="3048000"/>
            <a:ext cx="2286000" cy="457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defTabSz="457200">
              <a:spcBef>
                <a:spcPct val="0"/>
              </a:spcBef>
              <a:defRPr>
                <a:solidFill>
                  <a:schemeClr val="tx1"/>
                </a:solidFill>
                <a:latin typeface="Arial" pitchFamily="34" charset="0"/>
              </a:defRPr>
            </a:lvl1pPr>
            <a:lvl2pPr marL="37931725" indent="-37474525" defTabSz="457200">
              <a:spcBef>
                <a:spcPct val="0"/>
              </a:spcBef>
              <a:defRPr>
                <a:solidFill>
                  <a:schemeClr val="tx1"/>
                </a:solidFill>
                <a:latin typeface="Arial" pitchFamily="34" charset="0"/>
              </a:defRPr>
            </a:lvl2pPr>
            <a:lvl3pPr>
              <a:spcBef>
                <a:spcPct val="0"/>
              </a:spcBef>
              <a:defRPr>
                <a:solidFill>
                  <a:schemeClr val="tx1"/>
                </a:solidFill>
                <a:latin typeface="Arial" pitchFamily="34" charset="0"/>
              </a:defRPr>
            </a:lvl3pPr>
            <a:lvl4pPr>
              <a:spcBef>
                <a:spcPct val="0"/>
              </a:spcBef>
              <a:defRPr>
                <a:solidFill>
                  <a:schemeClr val="tx1"/>
                </a:solidFill>
                <a:latin typeface="Arial" pitchFamily="34" charset="0"/>
              </a:defRPr>
            </a:lvl4pPr>
            <a:lvl5pPr>
              <a:spcBef>
                <a:spcPct val="0"/>
              </a:spcBef>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buClrTx/>
              <a:buSzTx/>
              <a:buFontTx/>
              <a:buNone/>
              <a:defRPr/>
            </a:pPr>
            <a:r>
              <a:rPr lang="en-US" altLang="en-US" sz="2000" smtClean="0">
                <a:solidFill>
                  <a:srgbClr val="000000"/>
                </a:solidFill>
                <a:latin typeface="Calibri" pitchFamily="34" charset="0"/>
                <a:ea typeface="MS PGothic" pitchFamily="34" charset="-128"/>
                <a:cs typeface="Arial" pitchFamily="34" charset="0"/>
              </a:rPr>
              <a:t>Group </a:t>
            </a:r>
            <a:r>
              <a:rPr lang="en-US" altLang="en-US" sz="1600" smtClean="0">
                <a:solidFill>
                  <a:srgbClr val="FFFFFF"/>
                </a:solidFill>
                <a:latin typeface="Calibri" pitchFamily="34" charset="0"/>
                <a:ea typeface="MS PGothic" pitchFamily="34" charset="-128"/>
                <a:cs typeface="Arial" pitchFamily="34" charset="0"/>
              </a:rPr>
              <a:t>by category</a:t>
            </a:r>
          </a:p>
        </p:txBody>
      </p:sp>
      <p:sp>
        <p:nvSpPr>
          <p:cNvPr id="11" name="Rounded Rectangle 10"/>
          <p:cNvSpPr>
            <a:spLocks noChangeArrowheads="1"/>
          </p:cNvSpPr>
          <p:nvPr/>
        </p:nvSpPr>
        <p:spPr bwMode="auto">
          <a:xfrm>
            <a:off x="5181600" y="3962400"/>
            <a:ext cx="2438400" cy="7620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defTabSz="457200">
              <a:spcBef>
                <a:spcPct val="0"/>
              </a:spcBef>
              <a:defRPr>
                <a:solidFill>
                  <a:schemeClr val="tx1"/>
                </a:solidFill>
                <a:latin typeface="Arial" pitchFamily="34" charset="0"/>
              </a:defRPr>
            </a:lvl1pPr>
            <a:lvl2pPr marL="37931725" indent="-37474525" defTabSz="457200">
              <a:spcBef>
                <a:spcPct val="0"/>
              </a:spcBef>
              <a:defRPr>
                <a:solidFill>
                  <a:schemeClr val="tx1"/>
                </a:solidFill>
                <a:latin typeface="Arial" pitchFamily="34" charset="0"/>
              </a:defRPr>
            </a:lvl2pPr>
            <a:lvl3pPr>
              <a:spcBef>
                <a:spcPct val="0"/>
              </a:spcBef>
              <a:defRPr>
                <a:solidFill>
                  <a:schemeClr val="tx1"/>
                </a:solidFill>
                <a:latin typeface="Arial" pitchFamily="34" charset="0"/>
              </a:defRPr>
            </a:lvl3pPr>
            <a:lvl4pPr>
              <a:spcBef>
                <a:spcPct val="0"/>
              </a:spcBef>
              <a:defRPr>
                <a:solidFill>
                  <a:schemeClr val="tx1"/>
                </a:solidFill>
                <a:latin typeface="Arial" pitchFamily="34" charset="0"/>
              </a:defRPr>
            </a:lvl4pPr>
            <a:lvl5pPr>
              <a:spcBef>
                <a:spcPct val="0"/>
              </a:spcBef>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buClrTx/>
              <a:buSzTx/>
              <a:buFontTx/>
              <a:buNone/>
              <a:defRPr/>
            </a:pPr>
            <a:r>
              <a:rPr lang="en-US" altLang="en-US" sz="2000" dirty="0" smtClean="0">
                <a:solidFill>
                  <a:srgbClr val="000000"/>
                </a:solidFill>
                <a:latin typeface="Calibri" pitchFamily="34" charset="0"/>
                <a:ea typeface="MS PGothic" pitchFamily="34" charset="-128"/>
                <a:cs typeface="Arial" pitchFamily="34" charset="0"/>
              </a:rPr>
              <a:t>Filter </a:t>
            </a:r>
            <a:r>
              <a:rPr lang="en-US" altLang="en-US" sz="1600" dirty="0" smtClean="0">
                <a:solidFill>
                  <a:srgbClr val="FFFFFF"/>
                </a:solidFill>
                <a:latin typeface="Calibri" pitchFamily="34" charset="0"/>
                <a:ea typeface="MS PGothic" pitchFamily="34" charset="-128"/>
                <a:cs typeface="Arial" pitchFamily="34" charset="0"/>
              </a:rPr>
              <a:t>category</a:t>
            </a:r>
            <a:br>
              <a:rPr lang="en-US" altLang="en-US" sz="1600" dirty="0" smtClean="0">
                <a:solidFill>
                  <a:srgbClr val="FFFFFF"/>
                </a:solidFill>
                <a:latin typeface="Calibri" pitchFamily="34" charset="0"/>
                <a:ea typeface="MS PGothic" pitchFamily="34" charset="-128"/>
                <a:cs typeface="Arial" pitchFamily="34" charset="0"/>
              </a:rPr>
            </a:br>
            <a:r>
              <a:rPr lang="en-US" altLang="en-US" sz="1600" dirty="0" smtClean="0">
                <a:solidFill>
                  <a:srgbClr val="FFFFFF"/>
                </a:solidFill>
                <a:latin typeface="Calibri" pitchFamily="34" charset="0"/>
                <a:ea typeface="MS PGothic" pitchFamily="34" charset="-128"/>
                <a:cs typeface="Arial" pitchFamily="34" charset="0"/>
              </a:rPr>
              <a:t>by count &gt; 10</a:t>
            </a:r>
            <a:r>
              <a:rPr lang="en-US" altLang="en-US" sz="1600" baseline="30000" dirty="0" smtClean="0">
                <a:solidFill>
                  <a:srgbClr val="FFFFFF"/>
                </a:solidFill>
                <a:latin typeface="Calibri" pitchFamily="34" charset="0"/>
                <a:ea typeface="MS PGothic" pitchFamily="34" charset="-128"/>
                <a:cs typeface="Arial" pitchFamily="34" charset="0"/>
              </a:rPr>
              <a:t>6</a:t>
            </a:r>
          </a:p>
        </p:txBody>
      </p:sp>
      <p:sp>
        <p:nvSpPr>
          <p:cNvPr id="12" name="Rounded Rectangle 11"/>
          <p:cNvSpPr>
            <a:spLocks noChangeArrowheads="1"/>
          </p:cNvSpPr>
          <p:nvPr/>
        </p:nvSpPr>
        <p:spPr bwMode="auto">
          <a:xfrm>
            <a:off x="4876800" y="5181600"/>
            <a:ext cx="3048000" cy="838200"/>
          </a:xfrm>
          <a:prstGeom prst="roundRect">
            <a:avLst>
              <a:gd name="adj" fmla="val 16667"/>
            </a:avLst>
          </a:prstGeom>
          <a:gradFill rotWithShape="1">
            <a:gsLst>
              <a:gs pos="0">
                <a:srgbClr val="C8B0ED"/>
              </a:gs>
              <a:gs pos="100000">
                <a:srgbClr val="7F5BAB"/>
              </a:gs>
            </a:gsLst>
            <a:lin ang="5400000"/>
          </a:gradFill>
          <a:ln w="9525">
            <a:solidFill>
              <a:srgbClr val="7D60A0"/>
            </a:solidFill>
            <a:round/>
            <a:headEnd/>
            <a:tailEnd/>
          </a:ln>
          <a:effectLst>
            <a:outerShdw blurRad="40000" dist="23000" dir="5400000" rotWithShape="0">
              <a:srgbClr val="808080">
                <a:alpha val="34999"/>
              </a:srgbClr>
            </a:outerShdw>
          </a:effectLst>
        </p:spPr>
        <p:txBody>
          <a:bodyPr anchor="ctr"/>
          <a:lstStyle>
            <a:lvl1pPr defTabSz="457200">
              <a:spcBef>
                <a:spcPct val="0"/>
              </a:spcBef>
              <a:defRPr>
                <a:solidFill>
                  <a:schemeClr val="tx1"/>
                </a:solidFill>
                <a:latin typeface="Arial" pitchFamily="34" charset="0"/>
              </a:defRPr>
            </a:lvl1pPr>
            <a:lvl2pPr marL="37931725" indent="-37474525" defTabSz="457200">
              <a:spcBef>
                <a:spcPct val="0"/>
              </a:spcBef>
              <a:defRPr>
                <a:solidFill>
                  <a:schemeClr val="tx1"/>
                </a:solidFill>
                <a:latin typeface="Arial" pitchFamily="34" charset="0"/>
              </a:defRPr>
            </a:lvl2pPr>
            <a:lvl3pPr>
              <a:spcBef>
                <a:spcPct val="0"/>
              </a:spcBef>
              <a:defRPr>
                <a:solidFill>
                  <a:schemeClr val="tx1"/>
                </a:solidFill>
                <a:latin typeface="Arial" pitchFamily="34" charset="0"/>
              </a:defRPr>
            </a:lvl3pPr>
            <a:lvl4pPr>
              <a:spcBef>
                <a:spcPct val="0"/>
              </a:spcBef>
              <a:defRPr>
                <a:solidFill>
                  <a:schemeClr val="tx1"/>
                </a:solidFill>
                <a:latin typeface="Arial" pitchFamily="34" charset="0"/>
              </a:defRPr>
            </a:lvl4pPr>
            <a:lvl5pPr>
              <a:spcBef>
                <a:spcPct val="0"/>
              </a:spcBef>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buClrTx/>
              <a:buSzTx/>
              <a:buFontTx/>
              <a:buNone/>
              <a:defRPr/>
            </a:pPr>
            <a:r>
              <a:rPr lang="en-US" altLang="en-US" sz="2000" smtClean="0">
                <a:solidFill>
                  <a:srgbClr val="000000"/>
                </a:solidFill>
                <a:latin typeface="Calibri" pitchFamily="34" charset="0"/>
                <a:ea typeface="MS PGothic" pitchFamily="34" charset="-128"/>
                <a:cs typeface="Arial" pitchFamily="34" charset="0"/>
              </a:rPr>
              <a:t>Foreach </a:t>
            </a:r>
            <a:r>
              <a:rPr lang="en-US" altLang="en-US" sz="1800" smtClean="0">
                <a:solidFill>
                  <a:schemeClr val="bg1"/>
                </a:solidFill>
                <a:latin typeface="Calibri" pitchFamily="34" charset="0"/>
                <a:ea typeface="MS PGothic" pitchFamily="34" charset="-128"/>
                <a:cs typeface="Arial" pitchFamily="34" charset="0"/>
              </a:rPr>
              <a:t>category</a:t>
            </a:r>
            <a:endParaRPr lang="en-US" altLang="en-US" sz="2000" smtClean="0">
              <a:solidFill>
                <a:schemeClr val="bg1"/>
              </a:solidFill>
              <a:latin typeface="Calibri" pitchFamily="34" charset="0"/>
              <a:ea typeface="MS PGothic" pitchFamily="34" charset="-128"/>
              <a:cs typeface="Arial" pitchFamily="34" charset="0"/>
            </a:endParaRPr>
          </a:p>
          <a:p>
            <a:pPr algn="ctr">
              <a:buClrTx/>
              <a:buSzTx/>
              <a:buFontTx/>
              <a:buNone/>
              <a:defRPr/>
            </a:pPr>
            <a:r>
              <a:rPr lang="en-US" altLang="en-US" sz="2000" smtClean="0">
                <a:solidFill>
                  <a:srgbClr val="000000"/>
                </a:solidFill>
                <a:latin typeface="Calibri" pitchFamily="34" charset="0"/>
                <a:ea typeface="MS PGothic" pitchFamily="34" charset="-128"/>
                <a:cs typeface="Arial" pitchFamily="34" charset="0"/>
              </a:rPr>
              <a:t>generate </a:t>
            </a:r>
            <a:r>
              <a:rPr lang="en-US" altLang="en-US" sz="1800" smtClean="0">
                <a:solidFill>
                  <a:srgbClr val="FFFFFF"/>
                </a:solidFill>
                <a:latin typeface="Calibri" pitchFamily="34" charset="0"/>
                <a:ea typeface="MS PGothic" pitchFamily="34" charset="-128"/>
                <a:cs typeface="Arial" pitchFamily="34" charset="0"/>
              </a:rPr>
              <a:t>avg. pagerank</a:t>
            </a:r>
            <a:endParaRPr lang="en-US" altLang="en-US" sz="1600" smtClean="0">
              <a:solidFill>
                <a:srgbClr val="FFFFFF"/>
              </a:solidFill>
              <a:latin typeface="Calibri" pitchFamily="34" charset="0"/>
              <a:ea typeface="MS PGothic" pitchFamily="34" charset="-128"/>
              <a:cs typeface="Arial" pitchFamily="34" charset="0"/>
            </a:endParaRPr>
          </a:p>
        </p:txBody>
      </p:sp>
      <p:cxnSp>
        <p:nvCxnSpPr>
          <p:cNvPr id="14" name="Straight Arrow Connector 13"/>
          <p:cNvCxnSpPr>
            <a:cxnSpLocks noChangeShapeType="1"/>
            <a:stCxn id="4" idx="2"/>
            <a:endCxn id="6" idx="0"/>
          </p:cNvCxnSpPr>
          <p:nvPr/>
        </p:nvCxnSpPr>
        <p:spPr bwMode="auto">
          <a:xfrm>
            <a:off x="6400800" y="2590800"/>
            <a:ext cx="0" cy="4572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6" name="Straight Arrow Connector 35"/>
          <p:cNvCxnSpPr>
            <a:cxnSpLocks noChangeShapeType="1"/>
            <a:stCxn id="11" idx="2"/>
            <a:endCxn id="12" idx="0"/>
          </p:cNvCxnSpPr>
          <p:nvPr/>
        </p:nvCxnSpPr>
        <p:spPr bwMode="auto">
          <a:xfrm>
            <a:off x="6400800" y="4724400"/>
            <a:ext cx="0" cy="4572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0" name="Straight Arrow Connector 39"/>
          <p:cNvCxnSpPr>
            <a:cxnSpLocks noChangeShapeType="1"/>
          </p:cNvCxnSpPr>
          <p:nvPr/>
        </p:nvCxnSpPr>
        <p:spPr bwMode="auto">
          <a:xfrm>
            <a:off x="6400800" y="6019800"/>
            <a:ext cx="0" cy="5334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 name="Straight Arrow Connector 43"/>
          <p:cNvCxnSpPr>
            <a:cxnSpLocks noChangeShapeType="1"/>
            <a:stCxn id="6" idx="2"/>
            <a:endCxn id="11" idx="0"/>
          </p:cNvCxnSpPr>
          <p:nvPr/>
        </p:nvCxnSpPr>
        <p:spPr bwMode="auto">
          <a:xfrm>
            <a:off x="6400800" y="3505200"/>
            <a:ext cx="0" cy="4572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0" name="TextBox 29"/>
          <p:cNvSpPr txBox="1">
            <a:spLocks noChangeArrowheads="1"/>
          </p:cNvSpPr>
          <p:nvPr/>
        </p:nvSpPr>
        <p:spPr bwMode="auto">
          <a:xfrm>
            <a:off x="304800" y="2057400"/>
            <a:ext cx="38100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eaLnBrk="0" hangingPunct="0">
              <a:defRPr sz="3200">
                <a:solidFill>
                  <a:schemeClr val="tx1"/>
                </a:solidFill>
                <a:latin typeface="Arial" charset="0"/>
                <a:cs typeface="Arial" charset="0"/>
              </a:defRPr>
            </a:lvl1pPr>
            <a:lvl2pPr marL="37931725" indent="-37474525" defTabSz="457200" eaLnBrk="0" hangingPunct="0">
              <a:buClr>
                <a:schemeClr val="accent2"/>
              </a:buClr>
              <a:buSzPct val="80000"/>
              <a:buChar char="¨"/>
              <a:defRPr sz="2800">
                <a:solidFill>
                  <a:schemeClr val="tx1"/>
                </a:solidFill>
                <a:latin typeface="Arial" charset="0"/>
                <a:cs typeface="Arial" charset="0"/>
              </a:defRPr>
            </a:lvl2pPr>
            <a:lvl3pPr marL="1143000" indent="-228600" defTabSz="457200" eaLnBrk="0" hangingPunct="0">
              <a:buSzPct val="65000"/>
              <a:defRPr sz="2400">
                <a:solidFill>
                  <a:schemeClr val="tx1"/>
                </a:solidFill>
                <a:latin typeface="Arial" charset="0"/>
                <a:cs typeface="Arial" charset="0"/>
              </a:defRPr>
            </a:lvl3pPr>
            <a:lvl4pPr marL="1600200" indent="-228600" defTabSz="457200" eaLnBrk="0" hangingPunct="0">
              <a:buClr>
                <a:schemeClr val="accent2"/>
              </a:buClr>
              <a:buSzPct val="70000"/>
              <a:buChar char="¨"/>
              <a:defRPr sz="2000">
                <a:solidFill>
                  <a:schemeClr val="tx1"/>
                </a:solidFill>
                <a:latin typeface="Arial" charset="0"/>
                <a:cs typeface="Arial" charset="0"/>
              </a:defRPr>
            </a:lvl4pPr>
            <a:lvl5pPr marL="2057400" indent="-228600" defTabSz="457200" eaLnBrk="0" hangingPunct="0">
              <a:buChar char="§"/>
              <a:defRPr sz="2000">
                <a:solidFill>
                  <a:schemeClr val="tx1"/>
                </a:solidFill>
                <a:latin typeface="Arial" charset="0"/>
                <a:cs typeface="Arial" charset="0"/>
              </a:defRPr>
            </a:lvl5pPr>
            <a:lvl6pPr marL="2514600" indent="-228600" defTabSz="4572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6pPr>
            <a:lvl7pPr marL="2971800" indent="-228600" defTabSz="4572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7pPr>
            <a:lvl8pPr marL="3429000" indent="-228600" defTabSz="4572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8pPr>
            <a:lvl9pPr marL="3886200" indent="-228600" defTabSz="4572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9pPr>
          </a:lstStyle>
          <a:p>
            <a:pPr algn="ctr" eaLnBrk="1" hangingPunct="1">
              <a:spcBef>
                <a:spcPct val="0"/>
              </a:spcBef>
              <a:buClrTx/>
              <a:buSzTx/>
              <a:buFontTx/>
              <a:buNone/>
            </a:pPr>
            <a:r>
              <a:rPr lang="en-US" altLang="en-US" sz="2800">
                <a:solidFill>
                  <a:srgbClr val="1F497D"/>
                </a:solidFill>
                <a:latin typeface="Calibri" pitchFamily="34" charset="0"/>
                <a:ea typeface="MS PGothic" pitchFamily="34" charset="-128"/>
              </a:rPr>
              <a:t>Every group or join operation forms a map-reduce boundary</a:t>
            </a:r>
          </a:p>
        </p:txBody>
      </p:sp>
      <p:sp>
        <p:nvSpPr>
          <p:cNvPr id="31" name="TextBox 30"/>
          <p:cNvSpPr txBox="1">
            <a:spLocks noChangeArrowheads="1"/>
          </p:cNvSpPr>
          <p:nvPr/>
        </p:nvSpPr>
        <p:spPr bwMode="auto">
          <a:xfrm>
            <a:off x="381000" y="4114800"/>
            <a:ext cx="350837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eaLnBrk="0" hangingPunct="0">
              <a:defRPr sz="3200">
                <a:solidFill>
                  <a:schemeClr val="tx1"/>
                </a:solidFill>
                <a:latin typeface="Arial" charset="0"/>
                <a:cs typeface="Arial" charset="0"/>
              </a:defRPr>
            </a:lvl1pPr>
            <a:lvl2pPr marL="37931725" indent="-37474525" defTabSz="457200" eaLnBrk="0" hangingPunct="0">
              <a:buClr>
                <a:schemeClr val="accent2"/>
              </a:buClr>
              <a:buSzPct val="80000"/>
              <a:buChar char="¨"/>
              <a:defRPr sz="2800">
                <a:solidFill>
                  <a:schemeClr val="tx1"/>
                </a:solidFill>
                <a:latin typeface="Arial" charset="0"/>
                <a:cs typeface="Arial" charset="0"/>
              </a:defRPr>
            </a:lvl2pPr>
            <a:lvl3pPr marL="1143000" indent="-228600" defTabSz="457200" eaLnBrk="0" hangingPunct="0">
              <a:buSzPct val="65000"/>
              <a:defRPr sz="2400">
                <a:solidFill>
                  <a:schemeClr val="tx1"/>
                </a:solidFill>
                <a:latin typeface="Arial" charset="0"/>
                <a:cs typeface="Arial" charset="0"/>
              </a:defRPr>
            </a:lvl3pPr>
            <a:lvl4pPr marL="1600200" indent="-228600" defTabSz="457200" eaLnBrk="0" hangingPunct="0">
              <a:buClr>
                <a:schemeClr val="accent2"/>
              </a:buClr>
              <a:buSzPct val="70000"/>
              <a:buChar char="¨"/>
              <a:defRPr sz="2000">
                <a:solidFill>
                  <a:schemeClr val="tx1"/>
                </a:solidFill>
                <a:latin typeface="Arial" charset="0"/>
                <a:cs typeface="Arial" charset="0"/>
              </a:defRPr>
            </a:lvl4pPr>
            <a:lvl5pPr marL="2057400" indent="-228600" defTabSz="457200" eaLnBrk="0" hangingPunct="0">
              <a:buChar char="§"/>
              <a:defRPr sz="2000">
                <a:solidFill>
                  <a:schemeClr val="tx1"/>
                </a:solidFill>
                <a:latin typeface="Arial" charset="0"/>
                <a:cs typeface="Arial" charset="0"/>
              </a:defRPr>
            </a:lvl5pPr>
            <a:lvl6pPr marL="2514600" indent="-228600" defTabSz="4572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6pPr>
            <a:lvl7pPr marL="2971800" indent="-228600" defTabSz="4572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7pPr>
            <a:lvl8pPr marL="3429000" indent="-228600" defTabSz="4572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8pPr>
            <a:lvl9pPr marL="3886200" indent="-228600" defTabSz="4572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9pPr>
          </a:lstStyle>
          <a:p>
            <a:pPr algn="ctr" eaLnBrk="1" hangingPunct="1">
              <a:spcBef>
                <a:spcPct val="0"/>
              </a:spcBef>
              <a:buClrTx/>
              <a:buSzTx/>
              <a:buFontTx/>
              <a:buNone/>
            </a:pPr>
            <a:r>
              <a:rPr lang="en-US" altLang="en-US" sz="2800" dirty="0">
                <a:solidFill>
                  <a:srgbClr val="1F497D"/>
                </a:solidFill>
                <a:latin typeface="Calibri" pitchFamily="34" charset="0"/>
                <a:ea typeface="MS PGothic" pitchFamily="34" charset="-128"/>
              </a:rPr>
              <a:t>Other operations pipelined into map and reduce phases</a:t>
            </a:r>
          </a:p>
        </p:txBody>
      </p:sp>
      <p:sp>
        <p:nvSpPr>
          <p:cNvPr id="18" name="Rounded Rectangle 17"/>
          <p:cNvSpPr>
            <a:spLocks noChangeArrowheads="1"/>
          </p:cNvSpPr>
          <p:nvPr/>
        </p:nvSpPr>
        <p:spPr bwMode="auto">
          <a:xfrm>
            <a:off x="4876800" y="2209800"/>
            <a:ext cx="3124200" cy="990600"/>
          </a:xfrm>
          <a:prstGeom prst="roundRect">
            <a:avLst>
              <a:gd name="adj" fmla="val 16667"/>
            </a:avLst>
          </a:prstGeom>
          <a:gradFill rotWithShape="1">
            <a:gsLst>
              <a:gs pos="0">
                <a:srgbClr val="9BC1FF">
                  <a:alpha val="20999"/>
                </a:srgbClr>
              </a:gs>
              <a:gs pos="100000">
                <a:srgbClr val="3F80CD">
                  <a:alpha val="20999"/>
                </a:srgbClr>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defTabSz="457200">
              <a:spcBef>
                <a:spcPct val="0"/>
              </a:spcBef>
              <a:defRPr>
                <a:solidFill>
                  <a:schemeClr val="tx1"/>
                </a:solidFill>
                <a:latin typeface="Arial" pitchFamily="34" charset="0"/>
              </a:defRPr>
            </a:lvl1pPr>
            <a:lvl2pPr marL="37931725" indent="-37474525" defTabSz="457200">
              <a:spcBef>
                <a:spcPct val="0"/>
              </a:spcBef>
              <a:defRPr>
                <a:solidFill>
                  <a:schemeClr val="tx1"/>
                </a:solidFill>
                <a:latin typeface="Arial" pitchFamily="34" charset="0"/>
              </a:defRPr>
            </a:lvl2pPr>
            <a:lvl3pPr>
              <a:spcBef>
                <a:spcPct val="0"/>
              </a:spcBef>
              <a:defRPr>
                <a:solidFill>
                  <a:schemeClr val="tx1"/>
                </a:solidFill>
                <a:latin typeface="Arial" pitchFamily="34" charset="0"/>
              </a:defRPr>
            </a:lvl3pPr>
            <a:lvl4pPr>
              <a:spcBef>
                <a:spcPct val="0"/>
              </a:spcBef>
              <a:defRPr>
                <a:solidFill>
                  <a:schemeClr val="tx1"/>
                </a:solidFill>
                <a:latin typeface="Arial" pitchFamily="34" charset="0"/>
              </a:defRPr>
            </a:lvl4pPr>
            <a:lvl5pPr>
              <a:spcBef>
                <a:spcPct val="0"/>
              </a:spcBef>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buClrTx/>
              <a:buSzTx/>
              <a:buFontTx/>
              <a:buNone/>
              <a:defRPr/>
            </a:pPr>
            <a:endParaRPr lang="en-US" altLang="en-US" sz="1800" smtClean="0">
              <a:solidFill>
                <a:srgbClr val="FFFFFF"/>
              </a:solidFill>
              <a:latin typeface="Calibri" pitchFamily="34" charset="0"/>
              <a:ea typeface="MS PGothic" pitchFamily="34" charset="-128"/>
              <a:cs typeface="Arial" pitchFamily="34" charset="0"/>
            </a:endParaRPr>
          </a:p>
        </p:txBody>
      </p:sp>
      <p:sp>
        <p:nvSpPr>
          <p:cNvPr id="19" name="TextBox 18"/>
          <p:cNvSpPr txBox="1">
            <a:spLocks noChangeArrowheads="1"/>
          </p:cNvSpPr>
          <p:nvPr/>
        </p:nvSpPr>
        <p:spPr bwMode="auto">
          <a:xfrm>
            <a:off x="7239000" y="2590800"/>
            <a:ext cx="769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sz="3200">
                <a:solidFill>
                  <a:schemeClr val="tx1"/>
                </a:solidFill>
                <a:latin typeface="Arial" charset="0"/>
                <a:cs typeface="Arial" charset="0"/>
              </a:defRPr>
            </a:lvl1pPr>
            <a:lvl2pPr marL="37931725" indent="-37474525" defTabSz="457200" eaLnBrk="0" hangingPunct="0">
              <a:buClr>
                <a:schemeClr val="accent2"/>
              </a:buClr>
              <a:buSzPct val="80000"/>
              <a:buChar char="¨"/>
              <a:defRPr sz="2800">
                <a:solidFill>
                  <a:schemeClr val="tx1"/>
                </a:solidFill>
                <a:latin typeface="Arial" charset="0"/>
                <a:cs typeface="Arial" charset="0"/>
              </a:defRPr>
            </a:lvl2pPr>
            <a:lvl3pPr marL="1143000" indent="-228600" defTabSz="457200" eaLnBrk="0" hangingPunct="0">
              <a:buSzPct val="65000"/>
              <a:defRPr sz="2400">
                <a:solidFill>
                  <a:schemeClr val="tx1"/>
                </a:solidFill>
                <a:latin typeface="Arial" charset="0"/>
                <a:cs typeface="Arial" charset="0"/>
              </a:defRPr>
            </a:lvl3pPr>
            <a:lvl4pPr marL="1600200" indent="-228600" defTabSz="457200" eaLnBrk="0" hangingPunct="0">
              <a:buClr>
                <a:schemeClr val="accent2"/>
              </a:buClr>
              <a:buSzPct val="70000"/>
              <a:buChar char="¨"/>
              <a:defRPr sz="2000">
                <a:solidFill>
                  <a:schemeClr val="tx1"/>
                </a:solidFill>
                <a:latin typeface="Arial" charset="0"/>
                <a:cs typeface="Arial" charset="0"/>
              </a:defRPr>
            </a:lvl4pPr>
            <a:lvl5pPr marL="2057400" indent="-228600" defTabSz="457200" eaLnBrk="0" hangingPunct="0">
              <a:buChar char="§"/>
              <a:defRPr sz="2000">
                <a:solidFill>
                  <a:schemeClr val="tx1"/>
                </a:solidFill>
                <a:latin typeface="Arial" charset="0"/>
                <a:cs typeface="Arial" charset="0"/>
              </a:defRPr>
            </a:lvl5pPr>
            <a:lvl6pPr marL="2514600" indent="-228600" defTabSz="4572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6pPr>
            <a:lvl7pPr marL="2971800" indent="-228600" defTabSz="4572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7pPr>
            <a:lvl8pPr marL="3429000" indent="-228600" defTabSz="4572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8pPr>
            <a:lvl9pPr marL="3886200" indent="-228600" defTabSz="4572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2000" dirty="0">
                <a:latin typeface="Calibri" pitchFamily="34" charset="0"/>
                <a:ea typeface="MS PGothic" pitchFamily="34" charset="-128"/>
              </a:rPr>
              <a:t>Map</a:t>
            </a:r>
            <a:r>
              <a:rPr lang="en-US" altLang="en-US" sz="2000" baseline="-25000" dirty="0">
                <a:latin typeface="Calibri" pitchFamily="34" charset="0"/>
                <a:ea typeface="MS PGothic" pitchFamily="34" charset="-128"/>
              </a:rPr>
              <a:t>1</a:t>
            </a:r>
            <a:endParaRPr lang="en-US" altLang="en-US" sz="2400" baseline="-25000" dirty="0">
              <a:latin typeface="Calibri" pitchFamily="34" charset="0"/>
              <a:ea typeface="MS PGothic" pitchFamily="34" charset="-128"/>
            </a:endParaRPr>
          </a:p>
        </p:txBody>
      </p:sp>
      <p:sp>
        <p:nvSpPr>
          <p:cNvPr id="20" name="Rounded Rectangle 19"/>
          <p:cNvSpPr>
            <a:spLocks noChangeArrowheads="1"/>
          </p:cNvSpPr>
          <p:nvPr/>
        </p:nvSpPr>
        <p:spPr bwMode="auto">
          <a:xfrm>
            <a:off x="4648200" y="3352800"/>
            <a:ext cx="3657600" cy="2819400"/>
          </a:xfrm>
          <a:prstGeom prst="roundRect">
            <a:avLst>
              <a:gd name="adj" fmla="val 16667"/>
            </a:avLst>
          </a:prstGeom>
          <a:gradFill rotWithShape="1">
            <a:gsLst>
              <a:gs pos="0">
                <a:srgbClr val="9BC1FF">
                  <a:alpha val="20999"/>
                </a:srgbClr>
              </a:gs>
              <a:gs pos="100000">
                <a:srgbClr val="3F80CD">
                  <a:alpha val="20999"/>
                </a:srgbClr>
              </a:gs>
            </a:gsLst>
            <a:lin ang="5400000"/>
          </a:gradFill>
          <a:ln w="9525">
            <a:solidFill>
              <a:srgbClr val="4A7EBB"/>
            </a:solidFill>
            <a:round/>
            <a:headEnd/>
            <a:tailEnd/>
          </a:ln>
          <a:effectLst>
            <a:outerShdw blurRad="40000" dist="23000" dir="5400000" rotWithShape="0">
              <a:srgbClr val="808080">
                <a:alpha val="34999"/>
              </a:srgbClr>
            </a:outerShdw>
          </a:effectLst>
        </p:spPr>
        <p:txBody>
          <a:bodyPr anchor="ctr"/>
          <a:lstStyle>
            <a:lvl1pPr defTabSz="457200">
              <a:spcBef>
                <a:spcPct val="0"/>
              </a:spcBef>
              <a:defRPr>
                <a:solidFill>
                  <a:schemeClr val="tx1"/>
                </a:solidFill>
                <a:latin typeface="Arial" pitchFamily="34" charset="0"/>
              </a:defRPr>
            </a:lvl1pPr>
            <a:lvl2pPr marL="37931725" indent="-37474525" defTabSz="457200">
              <a:spcBef>
                <a:spcPct val="0"/>
              </a:spcBef>
              <a:defRPr>
                <a:solidFill>
                  <a:schemeClr val="tx1"/>
                </a:solidFill>
                <a:latin typeface="Arial" pitchFamily="34" charset="0"/>
              </a:defRPr>
            </a:lvl2pPr>
            <a:lvl3pPr>
              <a:spcBef>
                <a:spcPct val="0"/>
              </a:spcBef>
              <a:defRPr>
                <a:solidFill>
                  <a:schemeClr val="tx1"/>
                </a:solidFill>
                <a:latin typeface="Arial" pitchFamily="34" charset="0"/>
              </a:defRPr>
            </a:lvl3pPr>
            <a:lvl4pPr>
              <a:spcBef>
                <a:spcPct val="0"/>
              </a:spcBef>
              <a:defRPr>
                <a:solidFill>
                  <a:schemeClr val="tx1"/>
                </a:solidFill>
                <a:latin typeface="Arial" pitchFamily="34" charset="0"/>
              </a:defRPr>
            </a:lvl4pPr>
            <a:lvl5pPr>
              <a:spcBef>
                <a:spcPct val="0"/>
              </a:spcBef>
              <a:defRPr>
                <a:solidFill>
                  <a:schemeClr val="tx1"/>
                </a:solidFill>
                <a:latin typeface="Arial" pitchFamily="34" charset="0"/>
              </a:defRPr>
            </a:lvl5pPr>
            <a:lvl6pPr marL="457200" fontAlgn="base">
              <a:spcBef>
                <a:spcPct val="0"/>
              </a:spcBef>
              <a:spcAft>
                <a:spcPct val="0"/>
              </a:spcAft>
              <a:defRPr>
                <a:solidFill>
                  <a:schemeClr val="tx1"/>
                </a:solidFill>
                <a:latin typeface="Arial" pitchFamily="34" charset="0"/>
              </a:defRPr>
            </a:lvl6pPr>
            <a:lvl7pPr marL="914400" fontAlgn="base">
              <a:spcBef>
                <a:spcPct val="0"/>
              </a:spcBef>
              <a:spcAft>
                <a:spcPct val="0"/>
              </a:spcAft>
              <a:defRPr>
                <a:solidFill>
                  <a:schemeClr val="tx1"/>
                </a:solidFill>
                <a:latin typeface="Arial" pitchFamily="34" charset="0"/>
              </a:defRPr>
            </a:lvl7pPr>
            <a:lvl8pPr marL="1371600" fontAlgn="base">
              <a:spcBef>
                <a:spcPct val="0"/>
              </a:spcBef>
              <a:spcAft>
                <a:spcPct val="0"/>
              </a:spcAft>
              <a:defRPr>
                <a:solidFill>
                  <a:schemeClr val="tx1"/>
                </a:solidFill>
                <a:latin typeface="Arial" pitchFamily="34" charset="0"/>
              </a:defRPr>
            </a:lvl8pPr>
            <a:lvl9pPr marL="1828800" fontAlgn="base">
              <a:spcBef>
                <a:spcPct val="0"/>
              </a:spcBef>
              <a:spcAft>
                <a:spcPct val="0"/>
              </a:spcAft>
              <a:defRPr>
                <a:solidFill>
                  <a:schemeClr val="tx1"/>
                </a:solidFill>
                <a:latin typeface="Arial" pitchFamily="34" charset="0"/>
              </a:defRPr>
            </a:lvl9pPr>
          </a:lstStyle>
          <a:p>
            <a:pPr algn="ctr">
              <a:buClrTx/>
              <a:buSzTx/>
              <a:buFontTx/>
              <a:buNone/>
              <a:defRPr/>
            </a:pPr>
            <a:endParaRPr lang="en-US" altLang="en-US" sz="1800" smtClean="0">
              <a:solidFill>
                <a:srgbClr val="FFFFFF"/>
              </a:solidFill>
              <a:latin typeface="Calibri" pitchFamily="34" charset="0"/>
              <a:ea typeface="MS PGothic" pitchFamily="34" charset="-128"/>
              <a:cs typeface="Arial" pitchFamily="34" charset="0"/>
            </a:endParaRPr>
          </a:p>
        </p:txBody>
      </p:sp>
      <p:sp>
        <p:nvSpPr>
          <p:cNvPr id="21" name="TextBox 20"/>
          <p:cNvSpPr txBox="1">
            <a:spLocks noChangeArrowheads="1"/>
          </p:cNvSpPr>
          <p:nvPr/>
        </p:nvSpPr>
        <p:spPr bwMode="auto">
          <a:xfrm>
            <a:off x="7239000" y="4724400"/>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eaLnBrk="0" hangingPunct="0">
              <a:defRPr sz="3200">
                <a:solidFill>
                  <a:schemeClr val="tx1"/>
                </a:solidFill>
                <a:latin typeface="Arial" charset="0"/>
                <a:cs typeface="Arial" charset="0"/>
              </a:defRPr>
            </a:lvl1pPr>
            <a:lvl2pPr marL="37931725" indent="-37474525" defTabSz="457200" eaLnBrk="0" hangingPunct="0">
              <a:buClr>
                <a:schemeClr val="accent2"/>
              </a:buClr>
              <a:buSzPct val="80000"/>
              <a:buChar char="¨"/>
              <a:defRPr sz="2800">
                <a:solidFill>
                  <a:schemeClr val="tx1"/>
                </a:solidFill>
                <a:latin typeface="Arial" charset="0"/>
                <a:cs typeface="Arial" charset="0"/>
              </a:defRPr>
            </a:lvl2pPr>
            <a:lvl3pPr marL="1143000" indent="-228600" defTabSz="457200" eaLnBrk="0" hangingPunct="0">
              <a:buSzPct val="65000"/>
              <a:defRPr sz="2400">
                <a:solidFill>
                  <a:schemeClr val="tx1"/>
                </a:solidFill>
                <a:latin typeface="Arial" charset="0"/>
                <a:cs typeface="Arial" charset="0"/>
              </a:defRPr>
            </a:lvl3pPr>
            <a:lvl4pPr marL="1600200" indent="-228600" defTabSz="457200" eaLnBrk="0" hangingPunct="0">
              <a:buClr>
                <a:schemeClr val="accent2"/>
              </a:buClr>
              <a:buSzPct val="70000"/>
              <a:buChar char="¨"/>
              <a:defRPr sz="2000">
                <a:solidFill>
                  <a:schemeClr val="tx1"/>
                </a:solidFill>
                <a:latin typeface="Arial" charset="0"/>
                <a:cs typeface="Arial" charset="0"/>
              </a:defRPr>
            </a:lvl4pPr>
            <a:lvl5pPr marL="2057400" indent="-228600" defTabSz="457200" eaLnBrk="0" hangingPunct="0">
              <a:buChar char="§"/>
              <a:defRPr sz="2000">
                <a:solidFill>
                  <a:schemeClr val="tx1"/>
                </a:solidFill>
                <a:latin typeface="Arial" charset="0"/>
                <a:cs typeface="Arial" charset="0"/>
              </a:defRPr>
            </a:lvl5pPr>
            <a:lvl6pPr marL="2514600" indent="-228600" defTabSz="4572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6pPr>
            <a:lvl7pPr marL="2971800" indent="-228600" defTabSz="4572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7pPr>
            <a:lvl8pPr marL="3429000" indent="-228600" defTabSz="4572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8pPr>
            <a:lvl9pPr marL="3886200" indent="-228600" defTabSz="4572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cs typeface="Arial" charset="0"/>
              </a:defRPr>
            </a:lvl9pPr>
          </a:lstStyle>
          <a:p>
            <a:pPr eaLnBrk="1" hangingPunct="1">
              <a:spcBef>
                <a:spcPct val="0"/>
              </a:spcBef>
              <a:buClrTx/>
              <a:buSzTx/>
              <a:buFontTx/>
              <a:buNone/>
            </a:pPr>
            <a:r>
              <a:rPr lang="en-US" altLang="en-US" sz="2000" dirty="0">
                <a:latin typeface="Calibri" pitchFamily="34" charset="0"/>
                <a:ea typeface="MS PGothic" pitchFamily="34" charset="-128"/>
              </a:rPr>
              <a:t>Reduce</a:t>
            </a:r>
            <a:r>
              <a:rPr lang="en-US" altLang="en-US" sz="2000" baseline="-25000" dirty="0">
                <a:latin typeface="Calibri" pitchFamily="34" charset="0"/>
                <a:ea typeface="MS PGothic" pitchFamily="34" charset="-128"/>
              </a:rPr>
              <a:t>1</a:t>
            </a:r>
          </a:p>
        </p:txBody>
      </p:sp>
      <p:sp>
        <p:nvSpPr>
          <p:cNvPr id="2" name="Footer Placeholder 1"/>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18" grpId="0" animBg="1"/>
      <p:bldP spid="19" grpId="0"/>
      <p:bldP spid="20" grpId="0" animBg="1"/>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solidFill>
                  <a:srgbClr val="D2533C"/>
                </a:solidFill>
              </a:rPr>
              <a:t>Pig</a:t>
            </a:r>
            <a:br>
              <a:rPr lang="en-US" sz="3600" dirty="0">
                <a:solidFill>
                  <a:srgbClr val="D2533C"/>
                </a:solidFill>
              </a:rPr>
            </a:br>
            <a:r>
              <a:rPr lang="en-US" sz="2800" dirty="0">
                <a:solidFill>
                  <a:srgbClr val="D2533C"/>
                </a:solidFill>
              </a:rPr>
              <a:t>Sweet Spot Between SQL and MapReduce</a:t>
            </a:r>
            <a:endParaRPr lang="en-US" dirty="0"/>
          </a:p>
        </p:txBody>
      </p:sp>
      <p:sp>
        <p:nvSpPr>
          <p:cNvPr id="3" name="Content Placeholder 2"/>
          <p:cNvSpPr>
            <a:spLocks noGrp="1"/>
          </p:cNvSpPr>
          <p:nvPr>
            <p:ph idx="1"/>
          </p:nvPr>
        </p:nvSpPr>
        <p:spPr/>
        <p:txBody>
          <a:bodyPr>
            <a:normAutofit lnSpcReduction="10000"/>
          </a:bodyPr>
          <a:lstStyle/>
          <a:p>
            <a:r>
              <a:rPr lang="en-US" dirty="0"/>
              <a:t>Pig offers users several advantages over using MapReduce </a:t>
            </a:r>
            <a:r>
              <a:rPr lang="en-US" dirty="0" smtClean="0"/>
              <a:t>directly</a:t>
            </a:r>
          </a:p>
          <a:p>
            <a:r>
              <a:rPr lang="en-US" dirty="0" smtClean="0"/>
              <a:t>Pig </a:t>
            </a:r>
            <a:r>
              <a:rPr lang="en-US" dirty="0"/>
              <a:t>Latin provides all of the standard data-processing operations, such as join, filter, group by, order by, union, </a:t>
            </a:r>
            <a:r>
              <a:rPr lang="en-US" dirty="0" smtClean="0"/>
              <a:t>etc.</a:t>
            </a:r>
          </a:p>
          <a:p>
            <a:r>
              <a:rPr lang="en-US" dirty="0" smtClean="0"/>
              <a:t>MapReduce </a:t>
            </a:r>
            <a:r>
              <a:rPr lang="en-US" dirty="0"/>
              <a:t>provides the group by operation directly (in the shuffle and reduce phases), and it provides the order by operation indirectly through the way it implements the </a:t>
            </a:r>
            <a:r>
              <a:rPr lang="en-US" dirty="0" smtClean="0"/>
              <a:t>grouping</a:t>
            </a:r>
          </a:p>
          <a:p>
            <a:r>
              <a:rPr lang="en-US" dirty="0" smtClean="0"/>
              <a:t>Filtering </a:t>
            </a:r>
            <a:r>
              <a:rPr lang="en-US" dirty="0"/>
              <a:t>and projection can be implemented trivially in the map </a:t>
            </a:r>
            <a:r>
              <a:rPr lang="en-US" dirty="0" smtClean="0"/>
              <a:t>phase</a:t>
            </a:r>
          </a:p>
          <a:p>
            <a:r>
              <a:rPr lang="en-US" dirty="0" smtClean="0"/>
              <a:t>But </a:t>
            </a:r>
            <a:r>
              <a:rPr lang="en-US" dirty="0"/>
              <a:t>other operators—particularly join—are not provided and must instead be written by the </a:t>
            </a:r>
            <a:r>
              <a:rPr lang="en-US" dirty="0" smtClean="0"/>
              <a:t>user.</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16</a:t>
            </a:fld>
            <a:endParaRPr lang="en-US" dirty="0"/>
          </a:p>
        </p:txBody>
      </p:sp>
    </p:spTree>
    <p:extLst>
      <p:ext uri="{BB962C8B-B14F-4D97-AF65-F5344CB8AC3E}">
        <p14:creationId xmlns:p14="http://schemas.microsoft.com/office/powerpoint/2010/main" val="1093561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solidFill>
                  <a:srgbClr val="D2533C"/>
                </a:solidFill>
              </a:rPr>
              <a:t>Pig</a:t>
            </a:r>
            <a:br>
              <a:rPr lang="en-US" sz="3600" dirty="0">
                <a:solidFill>
                  <a:srgbClr val="D2533C"/>
                </a:solidFill>
              </a:rPr>
            </a:br>
            <a:r>
              <a:rPr lang="en-US" sz="2800" dirty="0">
                <a:solidFill>
                  <a:srgbClr val="D2533C"/>
                </a:solidFill>
              </a:rPr>
              <a:t>Sweet Spot Between SQL and MapReduce</a:t>
            </a:r>
            <a:endParaRPr lang="en-US" dirty="0"/>
          </a:p>
        </p:txBody>
      </p:sp>
      <p:sp>
        <p:nvSpPr>
          <p:cNvPr id="3" name="Content Placeholder 2"/>
          <p:cNvSpPr>
            <a:spLocks noGrp="1"/>
          </p:cNvSpPr>
          <p:nvPr>
            <p:ph idx="1"/>
          </p:nvPr>
        </p:nvSpPr>
        <p:spPr/>
        <p:txBody>
          <a:bodyPr>
            <a:normAutofit/>
          </a:bodyPr>
          <a:lstStyle/>
          <a:p>
            <a:r>
              <a:rPr lang="en-US" dirty="0" smtClean="0"/>
              <a:t>Pig </a:t>
            </a:r>
            <a:r>
              <a:rPr lang="en-US" dirty="0"/>
              <a:t>furnishes some complex, nontrivial implementations of these standard data operations. </a:t>
            </a:r>
            <a:endParaRPr lang="en-US" dirty="0" smtClean="0"/>
          </a:p>
          <a:p>
            <a:r>
              <a:rPr lang="en-US" dirty="0" smtClean="0"/>
              <a:t>For </a:t>
            </a:r>
            <a:r>
              <a:rPr lang="en-US" dirty="0"/>
              <a:t>example, because the number of records per key in a dataset is rarely evenly distributed, the data sent to the reducers is often </a:t>
            </a:r>
            <a:r>
              <a:rPr lang="en-US" dirty="0" smtClean="0"/>
              <a:t>skewed</a:t>
            </a:r>
          </a:p>
          <a:p>
            <a:r>
              <a:rPr lang="en-US" dirty="0" smtClean="0"/>
              <a:t>That </a:t>
            </a:r>
            <a:r>
              <a:rPr lang="en-US" dirty="0"/>
              <a:t>is, one reducer may get 10 or more times the data as other reducers. Pig has join and order by operators that will handle this case and (in some cases) rebalance the </a:t>
            </a:r>
            <a:r>
              <a:rPr lang="en-US" dirty="0" smtClean="0"/>
              <a:t>reducers.</a:t>
            </a:r>
          </a:p>
          <a:p>
            <a:r>
              <a:rPr lang="en-US" dirty="0" smtClean="0"/>
              <a:t>But </a:t>
            </a:r>
            <a:r>
              <a:rPr lang="en-US" dirty="0"/>
              <a:t>these took the Pig team months to write, and rewriting them in MapReduce would be time consuming</a:t>
            </a:r>
            <a:r>
              <a:rPr lang="en-US" dirty="0" smtClean="0"/>
              <a:t>.</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17</a:t>
            </a:fld>
            <a:endParaRPr lang="en-US" dirty="0"/>
          </a:p>
        </p:txBody>
      </p:sp>
    </p:spTree>
    <p:extLst>
      <p:ext uri="{BB962C8B-B14F-4D97-AF65-F5344CB8AC3E}">
        <p14:creationId xmlns:p14="http://schemas.microsoft.com/office/powerpoint/2010/main" val="2425558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solidFill>
                  <a:srgbClr val="D2533C"/>
                </a:solidFill>
              </a:rPr>
              <a:t>Pig</a:t>
            </a:r>
            <a:br>
              <a:rPr lang="en-US" sz="3600" dirty="0">
                <a:solidFill>
                  <a:srgbClr val="D2533C"/>
                </a:solidFill>
              </a:rPr>
            </a:br>
            <a:r>
              <a:rPr lang="en-US" sz="2800" dirty="0">
                <a:solidFill>
                  <a:srgbClr val="D2533C"/>
                </a:solidFill>
              </a:rPr>
              <a:t>Sweet Spot Between SQL and MapReduce</a:t>
            </a:r>
            <a:endParaRPr lang="en-US" dirty="0"/>
          </a:p>
        </p:txBody>
      </p:sp>
      <p:sp>
        <p:nvSpPr>
          <p:cNvPr id="3" name="Content Placeholder 2"/>
          <p:cNvSpPr>
            <a:spLocks noGrp="1"/>
          </p:cNvSpPr>
          <p:nvPr>
            <p:ph idx="1"/>
          </p:nvPr>
        </p:nvSpPr>
        <p:spPr/>
        <p:txBody>
          <a:bodyPr>
            <a:normAutofit/>
          </a:bodyPr>
          <a:lstStyle/>
          <a:p>
            <a:r>
              <a:rPr lang="en-US" dirty="0" smtClean="0"/>
              <a:t>In </a:t>
            </a:r>
            <a:r>
              <a:rPr lang="en-US" dirty="0"/>
              <a:t>MapReduce, the data processing inside the map and reduce phases is opaque to the </a:t>
            </a:r>
            <a:r>
              <a:rPr lang="en-US" dirty="0" smtClean="0"/>
              <a:t>system</a:t>
            </a:r>
          </a:p>
          <a:p>
            <a:r>
              <a:rPr lang="en-US" dirty="0" smtClean="0"/>
              <a:t>This </a:t>
            </a:r>
            <a:r>
              <a:rPr lang="en-US" dirty="0"/>
              <a:t>means that MapReduce has no opportunity to optimize or check the user’s </a:t>
            </a:r>
            <a:r>
              <a:rPr lang="en-US" dirty="0" smtClean="0"/>
              <a:t>code</a:t>
            </a:r>
          </a:p>
          <a:p>
            <a:r>
              <a:rPr lang="en-US" dirty="0" smtClean="0"/>
              <a:t>Pig</a:t>
            </a:r>
            <a:r>
              <a:rPr lang="en-US" dirty="0"/>
              <a:t>, on the other hand, can analyze a Pig Latin script and understand the data flow that the user is </a:t>
            </a:r>
            <a:r>
              <a:rPr lang="en-US" dirty="0" smtClean="0"/>
              <a:t>describing</a:t>
            </a:r>
          </a:p>
          <a:p>
            <a:r>
              <a:rPr lang="en-US" dirty="0" smtClean="0"/>
              <a:t>That </a:t>
            </a:r>
            <a:r>
              <a:rPr lang="en-US" dirty="0"/>
              <a:t>means it can do early error checking </a:t>
            </a:r>
            <a:r>
              <a:rPr lang="en-US" dirty="0" smtClean="0"/>
              <a:t>and </a:t>
            </a:r>
            <a:r>
              <a:rPr lang="en-US" dirty="0"/>
              <a:t>optimizations (can these two grouping operations be combined</a:t>
            </a:r>
            <a:r>
              <a:rPr lang="en-US" dirty="0" smtClean="0"/>
              <a:t>?)</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18</a:t>
            </a:fld>
            <a:endParaRPr lang="en-US" dirty="0"/>
          </a:p>
        </p:txBody>
      </p:sp>
    </p:spTree>
    <p:extLst>
      <p:ext uri="{BB962C8B-B14F-4D97-AF65-F5344CB8AC3E}">
        <p14:creationId xmlns:p14="http://schemas.microsoft.com/office/powerpoint/2010/main" val="375664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solidFill>
                  <a:srgbClr val="D2533C"/>
                </a:solidFill>
              </a:rPr>
              <a:t>Pig</a:t>
            </a:r>
            <a:br>
              <a:rPr lang="en-US" sz="3600" dirty="0">
                <a:solidFill>
                  <a:srgbClr val="D2533C"/>
                </a:solidFill>
              </a:rPr>
            </a:br>
            <a:r>
              <a:rPr lang="en-US" sz="2800" dirty="0">
                <a:solidFill>
                  <a:srgbClr val="D2533C"/>
                </a:solidFill>
              </a:rPr>
              <a:t>Sweet Spot Between SQL and MapReduce</a:t>
            </a:r>
            <a:endParaRPr lang="en-US" dirty="0"/>
          </a:p>
        </p:txBody>
      </p:sp>
      <p:sp>
        <p:nvSpPr>
          <p:cNvPr id="3" name="Content Placeholder 2"/>
          <p:cNvSpPr>
            <a:spLocks noGrp="1"/>
          </p:cNvSpPr>
          <p:nvPr>
            <p:ph idx="1"/>
          </p:nvPr>
        </p:nvSpPr>
        <p:spPr/>
        <p:txBody>
          <a:bodyPr>
            <a:normAutofit/>
          </a:bodyPr>
          <a:lstStyle/>
          <a:p>
            <a:r>
              <a:rPr lang="en-US" dirty="0" smtClean="0"/>
              <a:t>MapReduce </a:t>
            </a:r>
            <a:r>
              <a:rPr lang="en-US" dirty="0"/>
              <a:t>does not have a type </a:t>
            </a:r>
            <a:r>
              <a:rPr lang="en-US" dirty="0" smtClean="0"/>
              <a:t>system</a:t>
            </a:r>
          </a:p>
          <a:p>
            <a:r>
              <a:rPr lang="en-US" dirty="0" smtClean="0"/>
              <a:t>This </a:t>
            </a:r>
            <a:r>
              <a:rPr lang="en-US" dirty="0"/>
              <a:t>is intentional, and it gives users the flexibility to use their own data types and serialization </a:t>
            </a:r>
            <a:r>
              <a:rPr lang="en-US" dirty="0" smtClean="0"/>
              <a:t>frameworks</a:t>
            </a:r>
          </a:p>
          <a:p>
            <a:r>
              <a:rPr lang="en-US" dirty="0" smtClean="0"/>
              <a:t>But </a:t>
            </a:r>
            <a:r>
              <a:rPr lang="en-US" dirty="0"/>
              <a:t>the downside is that this further limits the system’s ability to check users’ code for errors both before and during </a:t>
            </a:r>
            <a:r>
              <a:rPr lang="en-US" dirty="0" smtClean="0"/>
              <a:t>runtime</a:t>
            </a:r>
          </a:p>
          <a:p>
            <a:r>
              <a:rPr lang="en-US" dirty="0" smtClean="0"/>
              <a:t>All </a:t>
            </a:r>
            <a:r>
              <a:rPr lang="en-US" dirty="0"/>
              <a:t>of these points mean that Pig Latin is much lower-cost to write and maintain than Java code for </a:t>
            </a:r>
            <a:r>
              <a:rPr lang="en-US" dirty="0" smtClean="0"/>
              <a:t>MapReduce</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19</a:t>
            </a:fld>
            <a:endParaRPr lang="en-US" dirty="0"/>
          </a:p>
        </p:txBody>
      </p:sp>
    </p:spTree>
    <p:extLst>
      <p:ext uri="{BB962C8B-B14F-4D97-AF65-F5344CB8AC3E}">
        <p14:creationId xmlns:p14="http://schemas.microsoft.com/office/powerpoint/2010/main" val="1927017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Pig?</a:t>
            </a:r>
            <a:endParaRPr lang="en-US" dirty="0"/>
          </a:p>
        </p:txBody>
      </p:sp>
      <p:sp>
        <p:nvSpPr>
          <p:cNvPr id="3" name="Content Placeholder 2"/>
          <p:cNvSpPr>
            <a:spLocks noGrp="1"/>
          </p:cNvSpPr>
          <p:nvPr>
            <p:ph idx="1"/>
          </p:nvPr>
        </p:nvSpPr>
        <p:spPr>
          <a:xfrm>
            <a:off x="457200" y="1447800"/>
            <a:ext cx="8229600" cy="4876800"/>
          </a:xfrm>
        </p:spPr>
        <p:txBody>
          <a:bodyPr>
            <a:normAutofit/>
          </a:bodyPr>
          <a:lstStyle/>
          <a:p>
            <a:r>
              <a:rPr lang="en-US" sz="2000" dirty="0" smtClean="0"/>
              <a:t>A the combination of a simple </a:t>
            </a:r>
            <a:r>
              <a:rPr lang="en-US" sz="2000" dirty="0"/>
              <a:t>SQL-like scripting </a:t>
            </a:r>
            <a:r>
              <a:rPr lang="en-US" sz="2000" dirty="0" smtClean="0"/>
              <a:t>language </a:t>
            </a:r>
            <a:r>
              <a:rPr lang="en-US" sz="2000" dirty="0"/>
              <a:t>called Pig Latin</a:t>
            </a:r>
            <a:r>
              <a:rPr lang="en-US" sz="2000" dirty="0" smtClean="0"/>
              <a:t>…</a:t>
            </a:r>
          </a:p>
          <a:p>
            <a:r>
              <a:rPr lang="en-US" sz="2000" dirty="0"/>
              <a:t>P</a:t>
            </a:r>
            <a:r>
              <a:rPr lang="en-US" sz="2000" dirty="0" smtClean="0"/>
              <a:t>lus </a:t>
            </a:r>
            <a:r>
              <a:rPr lang="en-US" sz="2000" dirty="0"/>
              <a:t>an engine that parses, optimizes, and automatically executes </a:t>
            </a:r>
            <a:r>
              <a:rPr lang="en-US" sz="2000" dirty="0" smtClean="0"/>
              <a:t>Pig Latin </a:t>
            </a:r>
            <a:r>
              <a:rPr lang="en-US" sz="2000" dirty="0"/>
              <a:t>scripts as a series of MapReduce jobs on a Hadoop </a:t>
            </a:r>
            <a:r>
              <a:rPr lang="en-US" sz="2000" dirty="0" smtClean="0"/>
              <a:t>cluster</a:t>
            </a:r>
          </a:p>
          <a:p>
            <a:endParaRPr lang="en-US" sz="2000"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a:t>
            </a:fld>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66" t="2742" r="1182" b="2494"/>
          <a:stretch/>
        </p:blipFill>
        <p:spPr bwMode="auto">
          <a:xfrm>
            <a:off x="1066800" y="2891646"/>
            <a:ext cx="6987841" cy="36752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9198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Pig</a:t>
            </a:r>
            <a:br>
              <a:rPr lang="en-US" dirty="0" smtClean="0"/>
            </a:br>
            <a:r>
              <a:rPr lang="en-US" sz="3100" dirty="0" smtClean="0"/>
              <a:t>Sweet Spot Between SQL and MapReduce</a:t>
            </a:r>
            <a:endParaRPr lang="en-US" sz="3100" dirty="0"/>
          </a:p>
        </p:txBody>
      </p:sp>
      <p:graphicFrame>
        <p:nvGraphicFramePr>
          <p:cNvPr id="4" name="Table 3"/>
          <p:cNvGraphicFramePr>
            <a:graphicFrameLocks noGrp="1"/>
          </p:cNvGraphicFramePr>
          <p:nvPr>
            <p:extLst>
              <p:ext uri="{D42A27DB-BD31-4B8C-83A1-F6EECF244321}">
                <p14:modId xmlns:p14="http://schemas.microsoft.com/office/powerpoint/2010/main" val="531740826"/>
              </p:ext>
            </p:extLst>
          </p:nvPr>
        </p:nvGraphicFramePr>
        <p:xfrm>
          <a:off x="228600" y="1828800"/>
          <a:ext cx="8686800" cy="4008119"/>
        </p:xfrm>
        <a:graphic>
          <a:graphicData uri="http://schemas.openxmlformats.org/drawingml/2006/table">
            <a:tbl>
              <a:tblPr/>
              <a:tblGrid>
                <a:gridCol w="1943100"/>
                <a:gridCol w="2933700"/>
                <a:gridCol w="889000"/>
                <a:gridCol w="2921000"/>
              </a:tblGrid>
              <a:tr h="533400">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rgbClr val="FFFFFF"/>
                        </a:solidFill>
                        <a:effectLst/>
                        <a:latin typeface="Arial" charset="0"/>
                        <a:ea typeface="MS PGothic" pitchFamily="34" charset="-128"/>
                        <a:cs typeface="MS PGothic" pitchFamily="34" charset="-128"/>
                      </a:endParaRPr>
                    </a:p>
                  </a:txBody>
                  <a:tcP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ea typeface="MS PGothic" pitchFamily="34" charset="-128"/>
                          <a:cs typeface="MS PGothic" pitchFamily="34" charset="-128"/>
                        </a:rPr>
                        <a:t>SQL</a:t>
                      </a:r>
                    </a:p>
                  </a:txBody>
                  <a:tcPr horzOverflow="overflow">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ea typeface="MS PGothic" pitchFamily="34" charset="-128"/>
                          <a:cs typeface="MS PGothic" pitchFamily="34" charset="-128"/>
                        </a:rPr>
                        <a:t>Pig</a:t>
                      </a:r>
                    </a:p>
                  </a:txBody>
                  <a:tcPr horzOverflow="overflow">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FFFFFF"/>
                          </a:solidFill>
                          <a:effectLst/>
                          <a:latin typeface="Arial" charset="0"/>
                          <a:ea typeface="MS PGothic" pitchFamily="34" charset="-128"/>
                          <a:cs typeface="MS PGothic" pitchFamily="34" charset="-128"/>
                        </a:rPr>
                        <a:t>MapReduce</a:t>
                      </a:r>
                    </a:p>
                  </a:txBody>
                  <a:tcP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smtClean="0">
                          <a:ln>
                            <a:noFill/>
                          </a:ln>
                          <a:solidFill>
                            <a:srgbClr val="000000"/>
                          </a:solidFill>
                          <a:effectLst/>
                          <a:latin typeface="Arial" charset="0"/>
                          <a:ea typeface="MS PGothic" pitchFamily="34" charset="-128"/>
                          <a:cs typeface="MS PGothic" pitchFamily="34" charset="-128"/>
                        </a:rPr>
                        <a:t>Programming style</a:t>
                      </a:r>
                    </a:p>
                  </a:txBody>
                  <a:tcP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MS PGothic" pitchFamily="34" charset="-128"/>
                          <a:cs typeface="MS PGothic" pitchFamily="34" charset="-128"/>
                        </a:rPr>
                        <a:t>Large blocks of declarative constraints</a:t>
                      </a:r>
                    </a:p>
                  </a:txBody>
                  <a:tcPr horzOverflow="overflow">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000000"/>
                          </a:solidFill>
                          <a:effectLst/>
                          <a:latin typeface="Wingdings"/>
                          <a:ea typeface="Wingdings"/>
                          <a:cs typeface="Wingdings"/>
                        </a:rPr>
                        <a:t></a:t>
                      </a:r>
                      <a:endParaRPr kumimoji="0" lang="en-US" sz="1800" b="0" i="0" u="none" strike="noStrike" cap="none" normalizeH="0" baseline="0" dirty="0" smtClean="0">
                        <a:ln>
                          <a:noFill/>
                        </a:ln>
                        <a:solidFill>
                          <a:srgbClr val="000000"/>
                        </a:solidFill>
                        <a:effectLst/>
                        <a:latin typeface="Arial" charset="0"/>
                        <a:ea typeface="MS PGothic" pitchFamily="34" charset="-128"/>
                        <a:cs typeface="MS PGothic" pitchFamily="34" charset="-128"/>
                      </a:endParaRPr>
                    </a:p>
                  </a:txBody>
                  <a:tcPr anchor="ctr" horzOverflow="overflow">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cap="none" normalizeH="0" baseline="0" dirty="0" smtClean="0">
                          <a:ln>
                            <a:noFill/>
                          </a:ln>
                          <a:solidFill>
                            <a:srgbClr val="000000"/>
                          </a:solidFill>
                          <a:effectLst/>
                          <a:latin typeface="Arial" charset="0"/>
                          <a:ea typeface="MS PGothic" pitchFamily="34" charset="-128"/>
                          <a:cs typeface="MS PGothic" pitchFamily="34" charset="-128"/>
                        </a:rPr>
                        <a:t>“Plug together pipes”</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Arial" charset="0"/>
                        <a:ea typeface="MS PGothic" pitchFamily="34" charset="-128"/>
                        <a:cs typeface="MS PGothic" pitchFamily="34" charset="-128"/>
                      </a:endParaRPr>
                    </a:p>
                  </a:txBody>
                  <a:tcP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smtClean="0">
                          <a:ln>
                            <a:noFill/>
                          </a:ln>
                          <a:solidFill>
                            <a:srgbClr val="000000"/>
                          </a:solidFill>
                          <a:effectLst/>
                          <a:latin typeface="Arial" charset="0"/>
                          <a:ea typeface="MS PGothic" pitchFamily="34" charset="-128"/>
                          <a:cs typeface="MS PGothic" pitchFamily="34" charset="-128"/>
                        </a:rPr>
                        <a:t>Built-in data manipulations</a:t>
                      </a:r>
                    </a:p>
                  </a:txBody>
                  <a:tcP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MS PGothic" pitchFamily="34" charset="-128"/>
                          <a:cs typeface="MS PGothic" pitchFamily="34" charset="-128"/>
                        </a:rPr>
                        <a:t>Group-by, Sort, Join, Filter, Aggregate, Top-k, etc...</a:t>
                      </a:r>
                    </a:p>
                  </a:txBody>
                  <a:tcPr horzOverflow="overflow">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000000"/>
                          </a:solidFill>
                          <a:effectLst/>
                          <a:latin typeface="Wingdings"/>
                          <a:ea typeface="Wingdings"/>
                          <a:cs typeface="Wingdings"/>
                        </a:rPr>
                        <a:t></a:t>
                      </a:r>
                      <a:endParaRPr kumimoji="0" lang="en-US" sz="1800" b="0" i="0" u="none" strike="noStrike" cap="none" normalizeH="0" baseline="0" dirty="0" smtClean="0">
                        <a:ln>
                          <a:noFill/>
                        </a:ln>
                        <a:solidFill>
                          <a:srgbClr val="000000"/>
                        </a:solidFill>
                        <a:effectLst/>
                        <a:latin typeface="Arial" charset="0"/>
                        <a:ea typeface="MS PGothic" pitchFamily="34" charset="-128"/>
                        <a:cs typeface="MS PGothic" pitchFamily="34" charset="-128"/>
                      </a:endParaRPr>
                    </a:p>
                  </a:txBody>
                  <a:tcPr anchor="ctr" horzOverflow="overflow">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cap="none" normalizeH="0" baseline="0" dirty="0" smtClean="0">
                          <a:ln>
                            <a:noFill/>
                          </a:ln>
                          <a:solidFill>
                            <a:srgbClr val="000000"/>
                          </a:solidFill>
                          <a:effectLst/>
                          <a:latin typeface="Arial" charset="0"/>
                          <a:ea typeface="MS PGothic" pitchFamily="34" charset="-128"/>
                          <a:cs typeface="MS PGothic" pitchFamily="34" charset="-128"/>
                        </a:rPr>
                        <a:t>Group-by, Sort</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Arial" charset="0"/>
                        <a:ea typeface="MS PGothic" pitchFamily="34" charset="-128"/>
                        <a:cs typeface="MS PGothic" pitchFamily="34" charset="-128"/>
                      </a:endParaRPr>
                    </a:p>
                  </a:txBody>
                  <a:tcP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smtClean="0">
                          <a:ln>
                            <a:noFill/>
                          </a:ln>
                          <a:solidFill>
                            <a:srgbClr val="000000"/>
                          </a:solidFill>
                          <a:effectLst/>
                          <a:latin typeface="Arial" charset="0"/>
                          <a:ea typeface="MS PGothic" pitchFamily="34" charset="-128"/>
                          <a:cs typeface="MS PGothic" pitchFamily="34" charset="-128"/>
                        </a:rPr>
                        <a:t>Execution model</a:t>
                      </a:r>
                    </a:p>
                  </a:txBody>
                  <a:tcP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MS PGothic" pitchFamily="34" charset="-128"/>
                          <a:cs typeface="MS PGothic" pitchFamily="34" charset="-128"/>
                        </a:rPr>
                        <a:t>Trust the query optimizer</a:t>
                      </a:r>
                    </a:p>
                  </a:txBody>
                  <a:tcPr horzOverflow="overflow">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000000"/>
                          </a:solidFill>
                          <a:effectLst/>
                          <a:latin typeface="Wingdings"/>
                          <a:ea typeface="Wingdings"/>
                          <a:cs typeface="Wingdings"/>
                        </a:rPr>
                        <a:t></a:t>
                      </a:r>
                      <a:endParaRPr kumimoji="0" lang="en-US" sz="1800" b="0" i="0" u="none" strike="noStrike" cap="none" normalizeH="0" baseline="0" dirty="0" smtClean="0">
                        <a:ln>
                          <a:noFill/>
                        </a:ln>
                        <a:solidFill>
                          <a:srgbClr val="000000"/>
                        </a:solidFill>
                        <a:effectLst/>
                        <a:latin typeface="Arial" charset="0"/>
                        <a:ea typeface="MS PGothic" pitchFamily="34" charset="-128"/>
                        <a:cs typeface="MS PGothic" pitchFamily="34" charset="-128"/>
                      </a:endParaRPr>
                    </a:p>
                  </a:txBody>
                  <a:tcPr anchor="ctr" horzOverflow="overflow">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cap="none" normalizeH="0" baseline="0" dirty="0" smtClean="0">
                          <a:ln>
                            <a:noFill/>
                          </a:ln>
                          <a:solidFill>
                            <a:srgbClr val="000000"/>
                          </a:solidFill>
                          <a:effectLst/>
                          <a:latin typeface="Arial" charset="0"/>
                          <a:ea typeface="MS PGothic" pitchFamily="34" charset="-128"/>
                          <a:cs typeface="MS PGothic" pitchFamily="34" charset="-128"/>
                        </a:rPr>
                        <a:t>Simple, transparent</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Arial" charset="0"/>
                        <a:ea typeface="MS PGothic" pitchFamily="34" charset="-128"/>
                        <a:cs typeface="MS PGothic" pitchFamily="34" charset="-128"/>
                      </a:endParaRPr>
                    </a:p>
                  </a:txBody>
                  <a:tcP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smtClean="0">
                          <a:ln>
                            <a:noFill/>
                          </a:ln>
                          <a:solidFill>
                            <a:srgbClr val="000000"/>
                          </a:solidFill>
                          <a:effectLst/>
                          <a:latin typeface="Arial" charset="0"/>
                          <a:ea typeface="MS PGothic" pitchFamily="34" charset="-128"/>
                          <a:cs typeface="MS PGothic" pitchFamily="34" charset="-128"/>
                        </a:rPr>
                        <a:t>Opportunities for automatic optimization</a:t>
                      </a:r>
                    </a:p>
                  </a:txBody>
                  <a:tcP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ea typeface="MS PGothic" pitchFamily="34" charset="-128"/>
                          <a:cs typeface="MS PGothic" pitchFamily="34" charset="-128"/>
                        </a:rPr>
                        <a:t>Many</a:t>
                      </a:r>
                    </a:p>
                  </a:txBody>
                  <a:tcPr horzOverflow="overflow">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000000"/>
                          </a:solidFill>
                          <a:effectLst/>
                          <a:latin typeface="Wingdings"/>
                          <a:ea typeface="Wingdings"/>
                          <a:cs typeface="Wingdings"/>
                        </a:rPr>
                        <a:t></a:t>
                      </a:r>
                      <a:endParaRPr kumimoji="0" lang="en-US" sz="1800" b="0" i="0" u="none" strike="noStrike" cap="none" normalizeH="0" baseline="0" dirty="0" smtClean="0">
                        <a:ln>
                          <a:noFill/>
                        </a:ln>
                        <a:solidFill>
                          <a:srgbClr val="000000"/>
                        </a:solidFill>
                        <a:effectLst/>
                        <a:latin typeface="Arial" charset="0"/>
                        <a:ea typeface="MS PGothic" pitchFamily="34" charset="-128"/>
                        <a:cs typeface="MS PGothic" pitchFamily="34" charset="-128"/>
                      </a:endParaRPr>
                    </a:p>
                  </a:txBody>
                  <a:tcPr anchor="ctr" horzOverflow="overflow">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cap="none" normalizeH="0" baseline="0" dirty="0" smtClean="0">
                          <a:ln>
                            <a:noFill/>
                          </a:ln>
                          <a:solidFill>
                            <a:srgbClr val="000000"/>
                          </a:solidFill>
                          <a:effectLst/>
                          <a:latin typeface="Arial" charset="0"/>
                          <a:ea typeface="MS PGothic" pitchFamily="34" charset="-128"/>
                          <a:cs typeface="MS PGothic" pitchFamily="34" charset="-128"/>
                        </a:rPr>
                        <a:t>Few (logic buried in map() and reduce())</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Arial" charset="0"/>
                        <a:ea typeface="MS PGothic" pitchFamily="34" charset="-128"/>
                        <a:cs typeface="MS PGothic" pitchFamily="34" charset="-128"/>
                      </a:endParaRPr>
                    </a:p>
                  </a:txBody>
                  <a:tcP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smtClean="0">
                          <a:ln>
                            <a:noFill/>
                          </a:ln>
                          <a:solidFill>
                            <a:srgbClr val="000000"/>
                          </a:solidFill>
                          <a:effectLst/>
                          <a:latin typeface="Arial" charset="0"/>
                          <a:ea typeface="MS PGothic" pitchFamily="34" charset="-128"/>
                          <a:cs typeface="MS PGothic" pitchFamily="34" charset="-128"/>
                        </a:rPr>
                        <a:t>Data Schema</a:t>
                      </a:r>
                    </a:p>
                  </a:txBody>
                  <a:tcP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MS PGothic" pitchFamily="34" charset="-128"/>
                          <a:cs typeface="MS PGothic" pitchFamily="34" charset="-128"/>
                        </a:rPr>
                        <a:t>Must be known at table creation</a:t>
                      </a:r>
                    </a:p>
                  </a:txBody>
                  <a:tcPr horzOverflow="overflow">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000000"/>
                          </a:solidFill>
                          <a:effectLst/>
                          <a:latin typeface="Wingdings"/>
                          <a:ea typeface="Wingdings"/>
                          <a:cs typeface="Wingdings"/>
                        </a:rPr>
                        <a:t></a:t>
                      </a:r>
                      <a:endParaRPr kumimoji="0" lang="en-US" sz="1800" b="0" i="0" u="none" strike="noStrike" cap="none" normalizeH="0" baseline="0" dirty="0" smtClean="0">
                        <a:ln>
                          <a:noFill/>
                        </a:ln>
                        <a:solidFill>
                          <a:srgbClr val="000000"/>
                        </a:solidFill>
                        <a:effectLst/>
                        <a:latin typeface="Arial" charset="0"/>
                        <a:ea typeface="MS PGothic" pitchFamily="34" charset="-128"/>
                        <a:cs typeface="MS PGothic" pitchFamily="34" charset="-128"/>
                      </a:endParaRPr>
                    </a:p>
                  </a:txBody>
                  <a:tcPr anchor="ctr" horzOverflow="overflow">
                    <a:lnL>
                      <a:noFill/>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cap="none" normalizeH="0" baseline="0" dirty="0" smtClean="0">
                          <a:ln>
                            <a:noFill/>
                          </a:ln>
                          <a:solidFill>
                            <a:srgbClr val="000000"/>
                          </a:solidFill>
                          <a:effectLst/>
                          <a:latin typeface="Arial" charset="0"/>
                          <a:ea typeface="MS PGothic" pitchFamily="34" charset="-128"/>
                          <a:cs typeface="MS PGothic" pitchFamily="34" charset="-128"/>
                        </a:rPr>
                        <a:t>Not required, may be defined at runtime</a:t>
                      </a:r>
                    </a:p>
                  </a:txBody>
                  <a:tcP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r>
            </a:tbl>
          </a:graphicData>
        </a:graphic>
      </p:graphicFrame>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20</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Pig Script</a:t>
            </a:r>
            <a:endParaRPr lang="en-US" sz="3100" dirty="0"/>
          </a:p>
        </p:txBody>
      </p:sp>
      <p:sp>
        <p:nvSpPr>
          <p:cNvPr id="3" name="Content Placeholder 2"/>
          <p:cNvSpPr>
            <a:spLocks noGrp="1"/>
          </p:cNvSpPr>
          <p:nvPr>
            <p:ph idx="1"/>
          </p:nvPr>
        </p:nvSpPr>
        <p:spPr/>
        <p:txBody>
          <a:bodyPr>
            <a:normAutofit fontScale="92500" lnSpcReduction="20000"/>
          </a:bodyPr>
          <a:lstStyle/>
          <a:p>
            <a:pPr fontAlgn="base"/>
            <a:r>
              <a:rPr lang="en-US" dirty="0"/>
              <a:t>The first line of this program loads the file </a:t>
            </a:r>
            <a:r>
              <a:rPr lang="en-US" i="1" dirty="0"/>
              <a:t>users</a:t>
            </a:r>
            <a:r>
              <a:rPr lang="en-US" dirty="0"/>
              <a:t> </a:t>
            </a:r>
            <a:endParaRPr lang="en-US" dirty="0" smtClean="0"/>
          </a:p>
          <a:p>
            <a:pPr fontAlgn="base"/>
            <a:r>
              <a:rPr lang="en-US" dirty="0"/>
              <a:t>A</a:t>
            </a:r>
            <a:r>
              <a:rPr lang="en-US" dirty="0" smtClean="0"/>
              <a:t>nd </a:t>
            </a:r>
            <a:r>
              <a:rPr lang="en-US" dirty="0"/>
              <a:t>declares that this data has two fields: name and </a:t>
            </a:r>
            <a:r>
              <a:rPr lang="en-US" dirty="0" smtClean="0"/>
              <a:t>age</a:t>
            </a:r>
          </a:p>
          <a:p>
            <a:pPr fontAlgn="base"/>
            <a:r>
              <a:rPr lang="en-US" dirty="0" smtClean="0"/>
              <a:t>It </a:t>
            </a:r>
            <a:r>
              <a:rPr lang="en-US" dirty="0"/>
              <a:t>assigns the name of Users to the </a:t>
            </a:r>
            <a:r>
              <a:rPr lang="en-US" dirty="0" smtClean="0"/>
              <a:t>input </a:t>
            </a:r>
          </a:p>
          <a:p>
            <a:pPr fontAlgn="base"/>
            <a:endParaRPr lang="en-US" dirty="0"/>
          </a:p>
          <a:p>
            <a:pPr marL="274320" lvl="1" indent="0" fontAlgn="base">
              <a:buNone/>
            </a:pPr>
            <a:r>
              <a:rPr lang="en-US" b="1" dirty="0"/>
              <a:t>Users = load 'users' as (name, age);</a:t>
            </a:r>
            <a:endParaRPr lang="en-US" b="1" dirty="0" smtClean="0"/>
          </a:p>
          <a:p>
            <a:pPr marL="0" indent="0" fontAlgn="base">
              <a:buNone/>
            </a:pPr>
            <a:endParaRPr lang="en-US" dirty="0" smtClean="0"/>
          </a:p>
          <a:p>
            <a:pPr fontAlgn="base"/>
            <a:r>
              <a:rPr lang="en-US" dirty="0" smtClean="0"/>
              <a:t>The </a:t>
            </a:r>
            <a:r>
              <a:rPr lang="en-US" dirty="0"/>
              <a:t>second line applies a filter to </a:t>
            </a:r>
            <a:r>
              <a:rPr lang="en-US" dirty="0" smtClean="0"/>
              <a:t>Users</a:t>
            </a:r>
            <a:endParaRPr lang="en-US" dirty="0"/>
          </a:p>
          <a:p>
            <a:pPr fontAlgn="base"/>
            <a:r>
              <a:rPr lang="en-US" dirty="0" smtClean="0"/>
              <a:t>It allows records </a:t>
            </a:r>
            <a:r>
              <a:rPr lang="en-US" dirty="0"/>
              <a:t>with an age between 18 and </a:t>
            </a:r>
            <a:r>
              <a:rPr lang="en-US" dirty="0" smtClean="0"/>
              <a:t>25 inclusive</a:t>
            </a:r>
          </a:p>
          <a:p>
            <a:pPr fontAlgn="base"/>
            <a:r>
              <a:rPr lang="en-US" dirty="0" smtClean="0"/>
              <a:t>All </a:t>
            </a:r>
            <a:r>
              <a:rPr lang="en-US" dirty="0"/>
              <a:t>other records are </a:t>
            </a:r>
            <a:r>
              <a:rPr lang="en-US" dirty="0" smtClean="0"/>
              <a:t>discarded</a:t>
            </a:r>
          </a:p>
          <a:p>
            <a:pPr fontAlgn="base"/>
            <a:r>
              <a:rPr lang="en-US" dirty="0" smtClean="0"/>
              <a:t>Now he </a:t>
            </a:r>
            <a:r>
              <a:rPr lang="en-US" dirty="0"/>
              <a:t>data has </a:t>
            </a:r>
            <a:r>
              <a:rPr lang="en-US" dirty="0" smtClean="0"/>
              <a:t>records </a:t>
            </a:r>
            <a:r>
              <a:rPr lang="en-US" dirty="0"/>
              <a:t>of users in the age range we are interested </a:t>
            </a:r>
            <a:r>
              <a:rPr lang="en-US" dirty="0" smtClean="0"/>
              <a:t>in</a:t>
            </a:r>
          </a:p>
          <a:p>
            <a:pPr fontAlgn="base"/>
            <a:r>
              <a:rPr lang="en-US" dirty="0" smtClean="0"/>
              <a:t>The </a:t>
            </a:r>
            <a:r>
              <a:rPr lang="en-US" dirty="0"/>
              <a:t>results of this filter are named </a:t>
            </a:r>
            <a:r>
              <a:rPr lang="en-US" dirty="0" err="1" smtClean="0"/>
              <a:t>Fltrd</a:t>
            </a:r>
            <a:endParaRPr lang="en-US" dirty="0" smtClean="0"/>
          </a:p>
          <a:p>
            <a:pPr fontAlgn="base"/>
            <a:endParaRPr lang="en-US" dirty="0"/>
          </a:p>
          <a:p>
            <a:pPr marL="274320" lvl="1" indent="0" fontAlgn="base">
              <a:buNone/>
            </a:pPr>
            <a:r>
              <a:rPr lang="en-US" b="1" dirty="0" err="1"/>
              <a:t>Fltrd</a:t>
            </a:r>
            <a:r>
              <a:rPr lang="en-US" b="1" dirty="0"/>
              <a:t> = filter Users by age &gt;= 18 and age &lt;= 25</a:t>
            </a:r>
            <a:r>
              <a:rPr lang="en-US" b="1" dirty="0" smtClean="0"/>
              <a:t>;</a:t>
            </a:r>
          </a:p>
          <a:p>
            <a:pPr fontAlgn="base"/>
            <a:endParaRPr lang="en-US" dirty="0"/>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21</a:t>
            </a:fld>
            <a:endParaRPr lang="en-US" dirty="0"/>
          </a:p>
        </p:txBody>
      </p:sp>
    </p:spTree>
    <p:extLst>
      <p:ext uri="{BB962C8B-B14F-4D97-AF65-F5344CB8AC3E}">
        <p14:creationId xmlns:p14="http://schemas.microsoft.com/office/powerpoint/2010/main" val="3193200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Pig </a:t>
            </a:r>
            <a:r>
              <a:rPr lang="en-US" dirty="0" smtClean="0"/>
              <a:t>Script</a:t>
            </a:r>
            <a:endParaRPr lang="en-US" dirty="0"/>
          </a:p>
        </p:txBody>
      </p:sp>
      <p:sp>
        <p:nvSpPr>
          <p:cNvPr id="3" name="Content Placeholder 2"/>
          <p:cNvSpPr>
            <a:spLocks noGrp="1"/>
          </p:cNvSpPr>
          <p:nvPr>
            <p:ph idx="1"/>
          </p:nvPr>
        </p:nvSpPr>
        <p:spPr/>
        <p:txBody>
          <a:bodyPr>
            <a:normAutofit/>
          </a:bodyPr>
          <a:lstStyle/>
          <a:p>
            <a:pPr fontAlgn="base"/>
            <a:r>
              <a:rPr lang="en-US" dirty="0" smtClean="0"/>
              <a:t>The </a:t>
            </a:r>
            <a:r>
              <a:rPr lang="en-US" dirty="0"/>
              <a:t>second load statement loads </a:t>
            </a:r>
            <a:r>
              <a:rPr lang="en-US" i="1" dirty="0"/>
              <a:t>pages</a:t>
            </a:r>
            <a:r>
              <a:rPr lang="en-US" dirty="0"/>
              <a:t> and names it Pages. It declares its schema to have two fields, user and </a:t>
            </a:r>
            <a:r>
              <a:rPr lang="en-US" dirty="0" err="1"/>
              <a:t>url</a:t>
            </a:r>
            <a:r>
              <a:rPr lang="en-US" dirty="0" smtClean="0"/>
              <a:t>.</a:t>
            </a:r>
          </a:p>
          <a:p>
            <a:pPr fontAlgn="base"/>
            <a:endParaRPr lang="en-US" dirty="0"/>
          </a:p>
          <a:p>
            <a:pPr marL="274320" lvl="1" indent="0" fontAlgn="base">
              <a:buNone/>
            </a:pPr>
            <a:r>
              <a:rPr lang="fr-FR" b="1" dirty="0"/>
              <a:t>Pages = </a:t>
            </a:r>
            <a:r>
              <a:rPr lang="fr-FR" b="1" dirty="0" err="1"/>
              <a:t>load</a:t>
            </a:r>
            <a:r>
              <a:rPr lang="fr-FR" b="1" dirty="0"/>
              <a:t> 'pages' as (user, url</a:t>
            </a:r>
            <a:r>
              <a:rPr lang="fr-FR" b="1" dirty="0" smtClean="0"/>
              <a:t>);</a:t>
            </a:r>
          </a:p>
          <a:p>
            <a:pPr fontAlgn="base"/>
            <a:endParaRPr lang="en-US" dirty="0"/>
          </a:p>
          <a:p>
            <a:pPr fontAlgn="base"/>
            <a:r>
              <a:rPr lang="en-US" dirty="0"/>
              <a:t>The </a:t>
            </a:r>
            <a:r>
              <a:rPr lang="en-US" dirty="0" smtClean="0"/>
              <a:t>next line</a:t>
            </a:r>
            <a:r>
              <a:rPr lang="en-US" dirty="0"/>
              <a:t> </a:t>
            </a:r>
            <a:r>
              <a:rPr lang="en-US" dirty="0" smtClean="0"/>
              <a:t>joins together </a:t>
            </a:r>
            <a:r>
              <a:rPr lang="en-US" dirty="0" err="1" smtClean="0"/>
              <a:t>Fltrd</a:t>
            </a:r>
            <a:r>
              <a:rPr lang="en-US" dirty="0" smtClean="0"/>
              <a:t> and Pages using Fltrd.name</a:t>
            </a:r>
            <a:r>
              <a:rPr lang="en-US" dirty="0"/>
              <a:t> and </a:t>
            </a:r>
            <a:r>
              <a:rPr lang="en-US" dirty="0" err="1" smtClean="0"/>
              <a:t>Pages.user</a:t>
            </a:r>
            <a:endParaRPr lang="en-US" dirty="0" smtClean="0"/>
          </a:p>
          <a:p>
            <a:pPr fontAlgn="base"/>
            <a:r>
              <a:rPr lang="en-US" dirty="0" smtClean="0"/>
              <a:t> </a:t>
            </a:r>
            <a:r>
              <a:rPr lang="en-US" dirty="0"/>
              <a:t>After this join we have found all the URLs each user has </a:t>
            </a:r>
            <a:r>
              <a:rPr lang="en-US" dirty="0" smtClean="0"/>
              <a:t>visited</a:t>
            </a:r>
          </a:p>
          <a:p>
            <a:pPr fontAlgn="base"/>
            <a:endParaRPr lang="en-US" dirty="0"/>
          </a:p>
          <a:p>
            <a:pPr marL="274320" lvl="1" indent="0" fontAlgn="base">
              <a:buNone/>
            </a:pPr>
            <a:r>
              <a:rPr lang="en-US" b="1" dirty="0" err="1"/>
              <a:t>Jnd</a:t>
            </a:r>
            <a:r>
              <a:rPr lang="en-US" b="1" dirty="0"/>
              <a:t> = join </a:t>
            </a:r>
            <a:r>
              <a:rPr lang="en-US" b="1" dirty="0" err="1"/>
              <a:t>Fltrd</a:t>
            </a:r>
            <a:r>
              <a:rPr lang="en-US" b="1" dirty="0"/>
              <a:t> by name, Pages by user</a:t>
            </a:r>
            <a:r>
              <a:rPr lang="en-US" b="1" dirty="0" smtClean="0"/>
              <a:t>;</a:t>
            </a:r>
          </a:p>
          <a:p>
            <a:pPr fontAlgn="base"/>
            <a:endParaRPr lang="en-US" dirty="0"/>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22</a:t>
            </a:fld>
            <a:endParaRPr lang="en-US" dirty="0"/>
          </a:p>
        </p:txBody>
      </p:sp>
    </p:spTree>
    <p:extLst>
      <p:ext uri="{BB962C8B-B14F-4D97-AF65-F5344CB8AC3E}">
        <p14:creationId xmlns:p14="http://schemas.microsoft.com/office/powerpoint/2010/main" val="3717551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Pig </a:t>
            </a:r>
            <a:r>
              <a:rPr lang="en-US" dirty="0" smtClean="0"/>
              <a:t>Script</a:t>
            </a:r>
            <a:endParaRPr lang="en-US" dirty="0"/>
          </a:p>
        </p:txBody>
      </p:sp>
      <p:sp>
        <p:nvSpPr>
          <p:cNvPr id="3" name="Content Placeholder 2"/>
          <p:cNvSpPr>
            <a:spLocks noGrp="1"/>
          </p:cNvSpPr>
          <p:nvPr>
            <p:ph idx="1"/>
          </p:nvPr>
        </p:nvSpPr>
        <p:spPr/>
        <p:txBody>
          <a:bodyPr>
            <a:normAutofit lnSpcReduction="10000"/>
          </a:bodyPr>
          <a:lstStyle/>
          <a:p>
            <a:pPr fontAlgn="base"/>
            <a:r>
              <a:rPr lang="en-US" dirty="0" smtClean="0"/>
              <a:t>The next line collects records together by URL</a:t>
            </a:r>
          </a:p>
          <a:p>
            <a:pPr fontAlgn="base"/>
            <a:r>
              <a:rPr lang="en-US" dirty="0"/>
              <a:t>S</a:t>
            </a:r>
            <a:r>
              <a:rPr lang="en-US" dirty="0" smtClean="0"/>
              <a:t>o for each value of </a:t>
            </a:r>
            <a:r>
              <a:rPr lang="en-US" dirty="0" err="1" smtClean="0"/>
              <a:t>url</a:t>
            </a:r>
            <a:r>
              <a:rPr lang="en-US" dirty="0" smtClean="0"/>
              <a:t>, there will be one record with a group of all records that have that value in the </a:t>
            </a:r>
            <a:r>
              <a:rPr lang="en-US" dirty="0" err="1" smtClean="0"/>
              <a:t>url</a:t>
            </a:r>
            <a:r>
              <a:rPr lang="en-US" dirty="0" smtClean="0"/>
              <a:t> field</a:t>
            </a:r>
          </a:p>
          <a:p>
            <a:pPr fontAlgn="base"/>
            <a:endParaRPr lang="en-US" dirty="0"/>
          </a:p>
          <a:p>
            <a:pPr marL="274320" lvl="1" indent="0" fontAlgn="base">
              <a:buNone/>
            </a:pPr>
            <a:r>
              <a:rPr lang="en-US" b="1" dirty="0" err="1"/>
              <a:t>Grpd</a:t>
            </a:r>
            <a:r>
              <a:rPr lang="en-US" b="1" dirty="0"/>
              <a:t> = group </a:t>
            </a:r>
            <a:r>
              <a:rPr lang="en-US" b="1" dirty="0" err="1"/>
              <a:t>Jnd</a:t>
            </a:r>
            <a:r>
              <a:rPr lang="en-US" b="1" dirty="0"/>
              <a:t> by </a:t>
            </a:r>
            <a:r>
              <a:rPr lang="en-US" b="1" dirty="0" err="1"/>
              <a:t>url</a:t>
            </a:r>
            <a:r>
              <a:rPr lang="en-US" b="1" dirty="0" smtClean="0"/>
              <a:t>;</a:t>
            </a:r>
          </a:p>
          <a:p>
            <a:pPr fontAlgn="base"/>
            <a:endParaRPr lang="en-US" dirty="0"/>
          </a:p>
          <a:p>
            <a:pPr fontAlgn="base"/>
            <a:r>
              <a:rPr lang="en-US" dirty="0" smtClean="0"/>
              <a:t>The </a:t>
            </a:r>
            <a:r>
              <a:rPr lang="en-US" dirty="0"/>
              <a:t>next line then counts how many records are collected together for each </a:t>
            </a:r>
            <a:r>
              <a:rPr lang="en-US" dirty="0" smtClean="0"/>
              <a:t>URL</a:t>
            </a:r>
          </a:p>
          <a:p>
            <a:pPr fontAlgn="base"/>
            <a:r>
              <a:rPr lang="en-US" dirty="0" smtClean="0"/>
              <a:t>After </a:t>
            </a:r>
            <a:r>
              <a:rPr lang="en-US" dirty="0"/>
              <a:t>this line we now know, for each URL, how many times it was visited by users aged </a:t>
            </a:r>
            <a:r>
              <a:rPr lang="en-US" dirty="0" smtClean="0"/>
              <a:t>18–25</a:t>
            </a:r>
          </a:p>
          <a:p>
            <a:pPr fontAlgn="base"/>
            <a:endParaRPr lang="en-US" dirty="0"/>
          </a:p>
          <a:p>
            <a:pPr marL="274320" lvl="1" indent="0" fontAlgn="base">
              <a:buNone/>
            </a:pPr>
            <a:r>
              <a:rPr lang="en-US" b="1" dirty="0" err="1"/>
              <a:t>Smmd</a:t>
            </a:r>
            <a:r>
              <a:rPr lang="en-US" b="1" dirty="0"/>
              <a:t> = </a:t>
            </a:r>
            <a:r>
              <a:rPr lang="en-US" b="1" dirty="0" err="1"/>
              <a:t>foreach</a:t>
            </a:r>
            <a:r>
              <a:rPr lang="en-US" b="1" dirty="0"/>
              <a:t> </a:t>
            </a:r>
            <a:r>
              <a:rPr lang="en-US" b="1" dirty="0" err="1"/>
              <a:t>Grpd</a:t>
            </a:r>
            <a:r>
              <a:rPr lang="en-US" b="1" dirty="0"/>
              <a:t> generate group, COUNT(</a:t>
            </a:r>
            <a:r>
              <a:rPr lang="en-US" b="1" dirty="0" err="1"/>
              <a:t>Jnd</a:t>
            </a:r>
            <a:r>
              <a:rPr lang="en-US" b="1" dirty="0"/>
              <a:t>) as clicks</a:t>
            </a:r>
            <a:r>
              <a:rPr lang="en-US" b="1" dirty="0" smtClean="0"/>
              <a:t>;</a:t>
            </a:r>
            <a:endParaRPr lang="en-US" b="1"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23</a:t>
            </a:fld>
            <a:endParaRPr lang="en-US" dirty="0"/>
          </a:p>
        </p:txBody>
      </p:sp>
    </p:spTree>
    <p:extLst>
      <p:ext uri="{BB962C8B-B14F-4D97-AF65-F5344CB8AC3E}">
        <p14:creationId xmlns:p14="http://schemas.microsoft.com/office/powerpoint/2010/main" val="1238351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Pig </a:t>
            </a:r>
            <a:r>
              <a:rPr lang="en-US" dirty="0" smtClean="0"/>
              <a:t>Script</a:t>
            </a:r>
            <a:endParaRPr lang="en-US" dirty="0"/>
          </a:p>
        </p:txBody>
      </p:sp>
      <p:sp>
        <p:nvSpPr>
          <p:cNvPr id="3" name="Content Placeholder 2"/>
          <p:cNvSpPr>
            <a:spLocks noGrp="1"/>
          </p:cNvSpPr>
          <p:nvPr>
            <p:ph idx="1"/>
          </p:nvPr>
        </p:nvSpPr>
        <p:spPr/>
        <p:txBody>
          <a:bodyPr>
            <a:normAutofit fontScale="85000" lnSpcReduction="10000"/>
          </a:bodyPr>
          <a:lstStyle/>
          <a:p>
            <a:pPr fontAlgn="base"/>
            <a:r>
              <a:rPr lang="en-US" dirty="0" smtClean="0"/>
              <a:t>The </a:t>
            </a:r>
            <a:r>
              <a:rPr lang="en-US" dirty="0"/>
              <a:t>next thing to do is to sort this from most visits to </a:t>
            </a:r>
            <a:r>
              <a:rPr lang="en-US" dirty="0" smtClean="0"/>
              <a:t>least </a:t>
            </a:r>
          </a:p>
          <a:p>
            <a:pPr fontAlgn="base"/>
            <a:r>
              <a:rPr lang="en-US" dirty="0" smtClean="0"/>
              <a:t>The following line sorts </a:t>
            </a:r>
            <a:r>
              <a:rPr lang="en-US" dirty="0"/>
              <a:t>on the count value from the previous line and places it </a:t>
            </a:r>
            <a:r>
              <a:rPr lang="en-US" dirty="0" smtClean="0"/>
              <a:t>in descending order. </a:t>
            </a:r>
            <a:r>
              <a:rPr lang="en-US" dirty="0"/>
              <a:t>Thus, the largest value will be </a:t>
            </a:r>
            <a:r>
              <a:rPr lang="en-US" dirty="0" smtClean="0"/>
              <a:t>first</a:t>
            </a:r>
          </a:p>
          <a:p>
            <a:pPr marL="0" indent="0" fontAlgn="base">
              <a:buNone/>
            </a:pPr>
            <a:endParaRPr lang="en-US" dirty="0" smtClean="0"/>
          </a:p>
          <a:p>
            <a:pPr marL="274320" lvl="1" indent="0" fontAlgn="base">
              <a:buNone/>
            </a:pPr>
            <a:r>
              <a:rPr lang="en-US" b="1" dirty="0" err="1"/>
              <a:t>Srtd</a:t>
            </a:r>
            <a:r>
              <a:rPr lang="en-US" b="1" dirty="0"/>
              <a:t> = order </a:t>
            </a:r>
            <a:r>
              <a:rPr lang="en-US" b="1" dirty="0" err="1"/>
              <a:t>Smmd</a:t>
            </a:r>
            <a:r>
              <a:rPr lang="en-US" b="1" dirty="0"/>
              <a:t> by clicks </a:t>
            </a:r>
            <a:r>
              <a:rPr lang="en-US" b="1" dirty="0" err="1"/>
              <a:t>desc</a:t>
            </a:r>
            <a:r>
              <a:rPr lang="en-US" b="1" dirty="0"/>
              <a:t>;</a:t>
            </a:r>
          </a:p>
          <a:p>
            <a:pPr fontAlgn="base"/>
            <a:endParaRPr lang="en-US" dirty="0" smtClean="0"/>
          </a:p>
          <a:p>
            <a:pPr fontAlgn="base"/>
            <a:r>
              <a:rPr lang="en-US" dirty="0" smtClean="0"/>
              <a:t>Next, </a:t>
            </a:r>
            <a:r>
              <a:rPr lang="en-US" dirty="0"/>
              <a:t>we need only the top five pages, so the </a:t>
            </a:r>
            <a:r>
              <a:rPr lang="en-US" dirty="0" smtClean="0"/>
              <a:t>next line </a:t>
            </a:r>
            <a:r>
              <a:rPr lang="en-US" dirty="0"/>
              <a:t>limits the sorted results to only five </a:t>
            </a:r>
            <a:r>
              <a:rPr lang="en-US" dirty="0" smtClean="0"/>
              <a:t>records</a:t>
            </a:r>
          </a:p>
          <a:p>
            <a:pPr fontAlgn="base"/>
            <a:endParaRPr lang="en-US" dirty="0"/>
          </a:p>
          <a:p>
            <a:pPr marL="274320" lvl="1" indent="0" fontAlgn="base">
              <a:buNone/>
            </a:pPr>
            <a:r>
              <a:rPr lang="en-US" b="1" dirty="0"/>
              <a:t>Top5 = limit </a:t>
            </a:r>
            <a:r>
              <a:rPr lang="en-US" b="1" dirty="0" err="1"/>
              <a:t>Srtd</a:t>
            </a:r>
            <a:r>
              <a:rPr lang="en-US" b="1" dirty="0"/>
              <a:t> 5;</a:t>
            </a:r>
            <a:endParaRPr lang="en-US" b="1" dirty="0" smtClean="0"/>
          </a:p>
          <a:p>
            <a:pPr fontAlgn="base"/>
            <a:endParaRPr lang="en-US" dirty="0"/>
          </a:p>
          <a:p>
            <a:pPr fontAlgn="base"/>
            <a:r>
              <a:rPr lang="en-US" dirty="0" smtClean="0"/>
              <a:t>The </a:t>
            </a:r>
            <a:r>
              <a:rPr lang="en-US" dirty="0"/>
              <a:t>results of this are then stored back to HDFS in the file </a:t>
            </a:r>
            <a:r>
              <a:rPr lang="en-US" i="1" dirty="0" smtClean="0"/>
              <a:t>top5sites</a:t>
            </a:r>
            <a:endParaRPr lang="en-US" dirty="0"/>
          </a:p>
          <a:p>
            <a:pPr fontAlgn="base"/>
            <a:endParaRPr lang="en-US" dirty="0"/>
          </a:p>
          <a:p>
            <a:pPr marL="274320" lvl="1" indent="0" fontAlgn="base">
              <a:buNone/>
            </a:pPr>
            <a:r>
              <a:rPr lang="en-US" b="1" dirty="0"/>
              <a:t>store Top5 into 'top5sites';</a:t>
            </a:r>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24</a:t>
            </a:fld>
            <a:endParaRPr lang="en-US" dirty="0"/>
          </a:p>
        </p:txBody>
      </p:sp>
    </p:spTree>
    <p:extLst>
      <p:ext uri="{BB962C8B-B14F-4D97-AF65-F5344CB8AC3E}">
        <p14:creationId xmlns:p14="http://schemas.microsoft.com/office/powerpoint/2010/main" val="5216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Pig Interactively</a:t>
            </a:r>
            <a:endParaRPr lang="en-US" dirty="0"/>
          </a:p>
        </p:txBody>
      </p:sp>
      <p:sp>
        <p:nvSpPr>
          <p:cNvPr id="3" name="Content Placeholder 2"/>
          <p:cNvSpPr>
            <a:spLocks noGrp="1"/>
          </p:cNvSpPr>
          <p:nvPr>
            <p:ph idx="1"/>
          </p:nvPr>
        </p:nvSpPr>
        <p:spPr/>
        <p:txBody>
          <a:bodyPr>
            <a:normAutofit fontScale="92500" lnSpcReduction="10000"/>
          </a:bodyPr>
          <a:lstStyle/>
          <a:p>
            <a:r>
              <a:rPr lang="en-US" dirty="0"/>
              <a:t>You can run Pig in interactive mode using the Grunt </a:t>
            </a:r>
            <a:r>
              <a:rPr lang="en-US" dirty="0" smtClean="0"/>
              <a:t>shell</a:t>
            </a:r>
          </a:p>
          <a:p>
            <a:r>
              <a:rPr lang="en-US" dirty="0" smtClean="0"/>
              <a:t>Invoke </a:t>
            </a:r>
            <a:r>
              <a:rPr lang="en-US" dirty="0"/>
              <a:t>the </a:t>
            </a:r>
            <a:r>
              <a:rPr lang="en-US" dirty="0" smtClean="0"/>
              <a:t>shell </a:t>
            </a:r>
            <a:r>
              <a:rPr lang="en-US" dirty="0"/>
              <a:t>using the </a:t>
            </a:r>
            <a:r>
              <a:rPr lang="en-US" dirty="0" smtClean="0"/>
              <a:t>pig command and </a:t>
            </a:r>
            <a:r>
              <a:rPr lang="en-US" dirty="0"/>
              <a:t>then enter </a:t>
            </a:r>
            <a:r>
              <a:rPr lang="en-US" dirty="0" smtClean="0"/>
              <a:t>your Pig </a:t>
            </a:r>
            <a:r>
              <a:rPr lang="en-US" dirty="0"/>
              <a:t>Latin statements </a:t>
            </a:r>
            <a:r>
              <a:rPr lang="en-US" dirty="0" smtClean="0"/>
              <a:t>interactively </a:t>
            </a:r>
            <a:r>
              <a:rPr lang="en-US" dirty="0"/>
              <a:t>at the </a:t>
            </a:r>
            <a:r>
              <a:rPr lang="en-US" dirty="0" smtClean="0"/>
              <a:t>command line</a:t>
            </a:r>
            <a:endParaRPr lang="en-US" dirty="0"/>
          </a:p>
          <a:p>
            <a:endParaRPr lang="en-US" dirty="0" smtClean="0"/>
          </a:p>
          <a:p>
            <a:r>
              <a:rPr lang="en-US" dirty="0"/>
              <a:t>$ pig -x </a:t>
            </a:r>
            <a:r>
              <a:rPr lang="en-US" dirty="0" err="1"/>
              <a:t>mapreduce</a:t>
            </a:r>
            <a:endParaRPr lang="en-US" dirty="0"/>
          </a:p>
          <a:p>
            <a:r>
              <a:rPr lang="en-US" dirty="0"/>
              <a:t>... - Connecting to ...</a:t>
            </a:r>
          </a:p>
          <a:p>
            <a:r>
              <a:rPr lang="en-US" dirty="0"/>
              <a:t>grunt&gt; </a:t>
            </a:r>
          </a:p>
          <a:p>
            <a:endParaRPr lang="en-US" dirty="0"/>
          </a:p>
          <a:p>
            <a:r>
              <a:rPr lang="en-US" dirty="0"/>
              <a:t>or</a:t>
            </a:r>
          </a:p>
          <a:p>
            <a:endParaRPr lang="en-US" dirty="0"/>
          </a:p>
          <a:p>
            <a:r>
              <a:rPr lang="en-US" dirty="0"/>
              <a:t>$ pig </a:t>
            </a:r>
          </a:p>
          <a:p>
            <a:r>
              <a:rPr lang="en-US" dirty="0"/>
              <a:t>... - Connecting to ...</a:t>
            </a:r>
          </a:p>
          <a:p>
            <a:r>
              <a:rPr lang="en-US" dirty="0"/>
              <a:t>grunt&gt; </a:t>
            </a:r>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25</a:t>
            </a:fld>
            <a:endParaRPr lang="en-US" dirty="0"/>
          </a:p>
        </p:txBody>
      </p:sp>
    </p:spTree>
    <p:extLst>
      <p:ext uri="{BB962C8B-B14F-4D97-AF65-F5344CB8AC3E}">
        <p14:creationId xmlns:p14="http://schemas.microsoft.com/office/powerpoint/2010/main" val="689222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t>
            </a:r>
            <a:r>
              <a:rPr lang="en-US" dirty="0" smtClean="0"/>
              <a:t>Pig in Batch Mode</a:t>
            </a:r>
            <a:endParaRPr lang="en-US" dirty="0"/>
          </a:p>
        </p:txBody>
      </p:sp>
      <p:sp>
        <p:nvSpPr>
          <p:cNvPr id="3" name="Content Placeholder 2"/>
          <p:cNvSpPr>
            <a:spLocks noGrp="1"/>
          </p:cNvSpPr>
          <p:nvPr>
            <p:ph idx="1"/>
          </p:nvPr>
        </p:nvSpPr>
        <p:spPr/>
        <p:txBody>
          <a:bodyPr>
            <a:normAutofit/>
          </a:bodyPr>
          <a:lstStyle/>
          <a:p>
            <a:r>
              <a:rPr lang="en-US" dirty="0"/>
              <a:t>You can run Pig in batch mode using Pig scripts and the "pig" </a:t>
            </a:r>
            <a:r>
              <a:rPr lang="en-US" dirty="0" smtClean="0"/>
              <a:t>command</a:t>
            </a:r>
          </a:p>
          <a:p>
            <a:endParaRPr lang="en-US" dirty="0"/>
          </a:p>
          <a:p>
            <a:pPr marL="274320" lvl="1" indent="0">
              <a:buNone/>
            </a:pPr>
            <a:r>
              <a:rPr lang="en-US" dirty="0"/>
              <a:t>pig </a:t>
            </a:r>
            <a:r>
              <a:rPr lang="en-US" dirty="0" err="1"/>
              <a:t>id.pig</a:t>
            </a:r>
            <a:endParaRPr lang="en-US" dirty="0"/>
          </a:p>
          <a:p>
            <a:pPr marL="274320" lvl="1" indent="0">
              <a:buNone/>
            </a:pPr>
            <a:r>
              <a:rPr lang="en-US" dirty="0"/>
              <a:t>or</a:t>
            </a:r>
          </a:p>
          <a:p>
            <a:pPr marL="274320" lvl="1" indent="0">
              <a:buNone/>
            </a:pPr>
            <a:r>
              <a:rPr lang="en-US" dirty="0" smtClean="0"/>
              <a:t>pig </a:t>
            </a:r>
            <a:r>
              <a:rPr lang="en-US" dirty="0"/>
              <a:t>-x </a:t>
            </a:r>
            <a:r>
              <a:rPr lang="en-US" dirty="0" err="1"/>
              <a:t>mapreduce</a:t>
            </a:r>
            <a:r>
              <a:rPr lang="en-US" dirty="0"/>
              <a:t> </a:t>
            </a:r>
            <a:r>
              <a:rPr lang="en-US" dirty="0" err="1" smtClean="0"/>
              <a:t>id.pig</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26</a:t>
            </a:fld>
            <a:endParaRPr lang="en-US" dirty="0"/>
          </a:p>
        </p:txBody>
      </p:sp>
    </p:spTree>
    <p:extLst>
      <p:ext uri="{BB962C8B-B14F-4D97-AF65-F5344CB8AC3E}">
        <p14:creationId xmlns:p14="http://schemas.microsoft.com/office/powerpoint/2010/main" val="2488946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Pig Scripts</a:t>
            </a:r>
            <a:br>
              <a:rPr lang="en-US" dirty="0" smtClean="0"/>
            </a:br>
            <a:r>
              <a:rPr lang="en-US" sz="3100" dirty="0" smtClean="0"/>
              <a:t>Best Practices</a:t>
            </a:r>
            <a:endParaRPr lang="en-US" sz="3100" dirty="0"/>
          </a:p>
        </p:txBody>
      </p:sp>
      <p:sp>
        <p:nvSpPr>
          <p:cNvPr id="3" name="Content Placeholder 2"/>
          <p:cNvSpPr>
            <a:spLocks noGrp="1"/>
          </p:cNvSpPr>
          <p:nvPr>
            <p:ph idx="1"/>
          </p:nvPr>
        </p:nvSpPr>
        <p:spPr/>
        <p:txBody>
          <a:bodyPr>
            <a:normAutofit fontScale="92500" lnSpcReduction="20000"/>
          </a:bodyPr>
          <a:lstStyle/>
          <a:p>
            <a:r>
              <a:rPr lang="en-US" dirty="0"/>
              <a:t>I</a:t>
            </a:r>
            <a:r>
              <a:rPr lang="en-US" dirty="0" smtClean="0"/>
              <a:t>dentify script files </a:t>
            </a:r>
            <a:r>
              <a:rPr lang="en-US" dirty="0"/>
              <a:t>using the *.pig </a:t>
            </a:r>
            <a:r>
              <a:rPr lang="en-US" dirty="0" smtClean="0"/>
              <a:t>extension</a:t>
            </a:r>
          </a:p>
          <a:p>
            <a:pPr marL="0" indent="0">
              <a:buNone/>
            </a:pPr>
            <a:endParaRPr lang="en-US" dirty="0"/>
          </a:p>
          <a:p>
            <a:r>
              <a:rPr lang="en-US" dirty="0" smtClean="0"/>
              <a:t>You </a:t>
            </a:r>
            <a:r>
              <a:rPr lang="en-US" dirty="0"/>
              <a:t>can include comments in Pig scripts:</a:t>
            </a:r>
          </a:p>
          <a:p>
            <a:pPr lvl="1"/>
            <a:r>
              <a:rPr lang="en-US" dirty="0"/>
              <a:t>For multi-line comments use /* …. */</a:t>
            </a:r>
          </a:p>
          <a:p>
            <a:pPr lvl="1"/>
            <a:r>
              <a:rPr lang="en-US" dirty="0"/>
              <a:t>For single-line comments use </a:t>
            </a:r>
            <a:r>
              <a:rPr lang="en-US" dirty="0" smtClean="0"/>
              <a:t>--</a:t>
            </a:r>
          </a:p>
          <a:p>
            <a:pPr marL="0" indent="0">
              <a:buNone/>
            </a:pPr>
            <a:endParaRPr lang="en-US" dirty="0"/>
          </a:p>
          <a:p>
            <a:pPr marL="274320" lvl="1" indent="0">
              <a:buNone/>
            </a:pPr>
            <a:r>
              <a:rPr lang="en-US" dirty="0"/>
              <a:t>/* </a:t>
            </a:r>
            <a:r>
              <a:rPr lang="en-US" dirty="0" err="1"/>
              <a:t>myscript.pig</a:t>
            </a:r>
            <a:endParaRPr lang="en-US" dirty="0"/>
          </a:p>
          <a:p>
            <a:pPr marL="274320" lvl="1" indent="0">
              <a:buNone/>
            </a:pPr>
            <a:r>
              <a:rPr lang="en-US" dirty="0"/>
              <a:t>My script is simple.</a:t>
            </a:r>
          </a:p>
          <a:p>
            <a:pPr marL="274320" lvl="1" indent="0">
              <a:buNone/>
            </a:pPr>
            <a:r>
              <a:rPr lang="en-US" dirty="0"/>
              <a:t>It includes three Pig Latin statements.</a:t>
            </a:r>
          </a:p>
          <a:p>
            <a:pPr marL="274320" lvl="1" indent="0">
              <a:buNone/>
            </a:pPr>
            <a:r>
              <a:rPr lang="en-US" dirty="0"/>
              <a:t>*/</a:t>
            </a:r>
          </a:p>
          <a:p>
            <a:pPr marL="274320" lvl="1" indent="0">
              <a:buNone/>
            </a:pPr>
            <a:endParaRPr lang="en-US" dirty="0"/>
          </a:p>
          <a:p>
            <a:pPr marL="274320" lvl="1" indent="0">
              <a:buNone/>
            </a:pPr>
            <a:r>
              <a:rPr lang="en-US" dirty="0"/>
              <a:t>A = LOAD 'student' USING </a:t>
            </a:r>
            <a:r>
              <a:rPr lang="en-US" dirty="0" err="1"/>
              <a:t>PigStorage</a:t>
            </a:r>
            <a:r>
              <a:rPr lang="en-US" dirty="0"/>
              <a:t>() </a:t>
            </a:r>
            <a:endParaRPr lang="en-US" dirty="0" smtClean="0"/>
          </a:p>
          <a:p>
            <a:pPr marL="274320" lvl="1" indent="0">
              <a:buNone/>
            </a:pPr>
            <a:r>
              <a:rPr lang="en-US" dirty="0"/>
              <a:t>	</a:t>
            </a:r>
            <a:r>
              <a:rPr lang="en-US" dirty="0" smtClean="0"/>
              <a:t>AS </a:t>
            </a:r>
            <a:r>
              <a:rPr lang="en-US" dirty="0"/>
              <a:t>(</a:t>
            </a:r>
            <a:r>
              <a:rPr lang="en-US" dirty="0" err="1"/>
              <a:t>name:chararray</a:t>
            </a:r>
            <a:r>
              <a:rPr lang="en-US" dirty="0"/>
              <a:t>, </a:t>
            </a:r>
            <a:r>
              <a:rPr lang="en-US" dirty="0" err="1"/>
              <a:t>age:int</a:t>
            </a:r>
            <a:r>
              <a:rPr lang="en-US" dirty="0"/>
              <a:t>, </a:t>
            </a:r>
            <a:r>
              <a:rPr lang="en-US" dirty="0" err="1"/>
              <a:t>gpa:float</a:t>
            </a:r>
            <a:r>
              <a:rPr lang="en-US" dirty="0"/>
              <a:t>); -- loading data</a:t>
            </a:r>
          </a:p>
          <a:p>
            <a:pPr marL="274320" lvl="1" indent="0">
              <a:buNone/>
            </a:pPr>
            <a:r>
              <a:rPr lang="en-US" dirty="0"/>
              <a:t>B = FOREACH A GENERATE name;  -- transforming data</a:t>
            </a:r>
          </a:p>
          <a:p>
            <a:pPr marL="274320" lvl="1" indent="0">
              <a:buNone/>
            </a:pPr>
            <a:r>
              <a:rPr lang="en-US" dirty="0"/>
              <a:t>DUMP B;  -- retrieving </a:t>
            </a:r>
            <a:r>
              <a:rPr lang="en-US" dirty="0" smtClean="0"/>
              <a:t>results	</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27</a:t>
            </a:fld>
            <a:endParaRPr lang="en-US" dirty="0"/>
          </a:p>
        </p:txBody>
      </p:sp>
    </p:spTree>
    <p:extLst>
      <p:ext uri="{BB962C8B-B14F-4D97-AF65-F5344CB8AC3E}">
        <p14:creationId xmlns:p14="http://schemas.microsoft.com/office/powerpoint/2010/main" val="565640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Pig Data Types</a:t>
            </a:r>
          </a:p>
        </p:txBody>
      </p:sp>
      <p:sp>
        <p:nvSpPr>
          <p:cNvPr id="3" name="Content Placeholder 2"/>
          <p:cNvSpPr>
            <a:spLocks noGrp="1"/>
          </p:cNvSpPr>
          <p:nvPr>
            <p:ph idx="1"/>
          </p:nvPr>
        </p:nvSpPr>
        <p:spPr/>
        <p:txBody>
          <a:bodyPr/>
          <a:lstStyle/>
          <a:p>
            <a:pPr fontAlgn="base"/>
            <a:r>
              <a:rPr lang="en-US" dirty="0"/>
              <a:t>Before we take a look at the operators that Pig Latin provides, we first need to understand Pig’s data </a:t>
            </a:r>
            <a:r>
              <a:rPr lang="en-US" dirty="0" smtClean="0"/>
              <a:t>model</a:t>
            </a:r>
          </a:p>
          <a:p>
            <a:pPr fontAlgn="base"/>
            <a:r>
              <a:rPr lang="en-US" dirty="0" smtClean="0"/>
              <a:t>This </a:t>
            </a:r>
            <a:r>
              <a:rPr lang="en-US" dirty="0"/>
              <a:t>includes Pig’s data types, </a:t>
            </a:r>
            <a:r>
              <a:rPr lang="en-US" dirty="0" smtClean="0"/>
              <a:t>and </a:t>
            </a:r>
            <a:r>
              <a:rPr lang="en-US" dirty="0"/>
              <a:t>how you can describe your data to </a:t>
            </a:r>
            <a:r>
              <a:rPr lang="en-US" dirty="0" smtClean="0"/>
              <a:t>Pig using schemas</a:t>
            </a:r>
            <a:endParaRPr lang="en-US" dirty="0"/>
          </a:p>
          <a:p>
            <a:pPr fontAlgn="base"/>
            <a:r>
              <a:rPr lang="en-US" dirty="0" smtClean="0"/>
              <a:t>Pig’s </a:t>
            </a:r>
            <a:r>
              <a:rPr lang="en-US" dirty="0"/>
              <a:t>data types can be divided into </a:t>
            </a:r>
            <a:r>
              <a:rPr lang="en-US" dirty="0" smtClean="0"/>
              <a:t>two categories</a:t>
            </a:r>
          </a:p>
          <a:p>
            <a:pPr lvl="1" fontAlgn="base"/>
            <a:r>
              <a:rPr lang="en-US" dirty="0"/>
              <a:t>S</a:t>
            </a:r>
            <a:r>
              <a:rPr lang="en-US" dirty="0" smtClean="0"/>
              <a:t>calar</a:t>
            </a:r>
            <a:r>
              <a:rPr lang="en-US" dirty="0"/>
              <a:t> types, which contain a single </a:t>
            </a:r>
            <a:r>
              <a:rPr lang="en-US" dirty="0" smtClean="0"/>
              <a:t>value</a:t>
            </a:r>
          </a:p>
          <a:p>
            <a:pPr lvl="1" fontAlgn="base"/>
            <a:r>
              <a:rPr lang="en-US" dirty="0"/>
              <a:t>C</a:t>
            </a:r>
            <a:r>
              <a:rPr lang="en-US" dirty="0" smtClean="0"/>
              <a:t>omplex</a:t>
            </a:r>
            <a:r>
              <a:rPr lang="en-US" dirty="0"/>
              <a:t> types, which contain other </a:t>
            </a:r>
            <a:r>
              <a:rPr lang="en-US" dirty="0" smtClean="0"/>
              <a:t>types</a:t>
            </a:r>
            <a:endParaRPr lang="en-US" dirty="0"/>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28</a:t>
            </a:fld>
            <a:endParaRPr lang="en-US" dirty="0"/>
          </a:p>
        </p:txBody>
      </p:sp>
    </p:spTree>
    <p:extLst>
      <p:ext uri="{BB962C8B-B14F-4D97-AF65-F5344CB8AC3E}">
        <p14:creationId xmlns:p14="http://schemas.microsoft.com/office/powerpoint/2010/main" val="27132184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Pig Data Types</a:t>
            </a:r>
            <a:endParaRPr lang="en-US" dirty="0"/>
          </a:p>
        </p:txBody>
      </p:sp>
      <p:sp>
        <p:nvSpPr>
          <p:cNvPr id="6" name="Content Placeholder 5"/>
          <p:cNvSpPr>
            <a:spLocks noGrp="1"/>
          </p:cNvSpPr>
          <p:nvPr>
            <p:ph idx="1"/>
          </p:nvPr>
        </p:nvSpPr>
        <p:spPr/>
        <p:txBody>
          <a:bodyPr>
            <a:normAutofit/>
          </a:bodyPr>
          <a:lstStyle/>
          <a:p>
            <a:r>
              <a:rPr lang="en-US" dirty="0" smtClean="0"/>
              <a:t>The </a:t>
            </a:r>
            <a:r>
              <a:rPr lang="en-US" dirty="0"/>
              <a:t>simple data types that pig supports are: </a:t>
            </a:r>
            <a:endParaRPr lang="en-US" dirty="0" smtClean="0"/>
          </a:p>
          <a:p>
            <a:pPr lvl="1"/>
            <a:r>
              <a:rPr lang="en-US" b="1" dirty="0" err="1" smtClean="0"/>
              <a:t>int</a:t>
            </a:r>
            <a:r>
              <a:rPr lang="en-US" dirty="0"/>
              <a:t> : It is signed 32 bit </a:t>
            </a:r>
            <a:r>
              <a:rPr lang="en-US" dirty="0" smtClean="0"/>
              <a:t>integer</a:t>
            </a:r>
          </a:p>
          <a:p>
            <a:pPr lvl="1"/>
            <a:r>
              <a:rPr lang="en-US" b="1" dirty="0" smtClean="0"/>
              <a:t>long</a:t>
            </a:r>
            <a:r>
              <a:rPr lang="en-US" b="1" dirty="0"/>
              <a:t> </a:t>
            </a:r>
            <a:r>
              <a:rPr lang="en-US" dirty="0"/>
              <a:t>: It is a 64 bit signed </a:t>
            </a:r>
            <a:r>
              <a:rPr lang="en-US" dirty="0" smtClean="0"/>
              <a:t>integer</a:t>
            </a:r>
          </a:p>
          <a:p>
            <a:pPr lvl="1"/>
            <a:r>
              <a:rPr lang="en-US" b="1" dirty="0" smtClean="0"/>
              <a:t>float</a:t>
            </a:r>
            <a:r>
              <a:rPr lang="en-US" dirty="0"/>
              <a:t> : It is a 32 bit floating </a:t>
            </a:r>
            <a:r>
              <a:rPr lang="en-US" dirty="0" smtClean="0"/>
              <a:t>point</a:t>
            </a:r>
          </a:p>
          <a:p>
            <a:pPr lvl="1"/>
            <a:r>
              <a:rPr lang="en-US" b="1" dirty="0" smtClean="0"/>
              <a:t>double</a:t>
            </a:r>
            <a:r>
              <a:rPr lang="en-US" dirty="0"/>
              <a:t> : It is a 63 bit floating </a:t>
            </a:r>
            <a:r>
              <a:rPr lang="en-US" dirty="0" err="1" smtClean="0"/>
              <a:t>ppoint</a:t>
            </a:r>
            <a:endParaRPr lang="en-US" dirty="0" smtClean="0"/>
          </a:p>
          <a:p>
            <a:pPr lvl="1"/>
            <a:r>
              <a:rPr lang="en-US" b="1" dirty="0" err="1" smtClean="0"/>
              <a:t>chararray</a:t>
            </a:r>
            <a:r>
              <a:rPr lang="en-US" dirty="0"/>
              <a:t> : It is character array in </a:t>
            </a:r>
            <a:r>
              <a:rPr lang="en-US" dirty="0" err="1"/>
              <a:t>unicode</a:t>
            </a:r>
            <a:r>
              <a:rPr lang="en-US" dirty="0"/>
              <a:t> UTF-8 format. This corresponds to java's String </a:t>
            </a:r>
            <a:r>
              <a:rPr lang="en-US" dirty="0" smtClean="0"/>
              <a:t>object</a:t>
            </a:r>
          </a:p>
          <a:p>
            <a:pPr lvl="1"/>
            <a:r>
              <a:rPr lang="en-US" b="1" dirty="0" err="1" smtClean="0"/>
              <a:t>bytearray</a:t>
            </a:r>
            <a:r>
              <a:rPr lang="en-US" dirty="0"/>
              <a:t> : Used to represent bytes. It is the default data type. </a:t>
            </a:r>
            <a:endParaRPr lang="en-US" dirty="0" smtClean="0"/>
          </a:p>
          <a:p>
            <a:pPr lvl="2"/>
            <a:r>
              <a:rPr lang="en-US" dirty="0" smtClean="0"/>
              <a:t>If </a:t>
            </a:r>
            <a:r>
              <a:rPr lang="en-US" dirty="0"/>
              <a:t>you don't specify a data type for a filed, then </a:t>
            </a:r>
            <a:r>
              <a:rPr lang="en-US" dirty="0" err="1"/>
              <a:t>bytearray</a:t>
            </a:r>
            <a:r>
              <a:rPr lang="en-US" dirty="0"/>
              <a:t> datatype is assigned for the </a:t>
            </a:r>
            <a:r>
              <a:rPr lang="en-US" dirty="0" smtClean="0"/>
              <a:t>field.</a:t>
            </a:r>
          </a:p>
          <a:p>
            <a:pPr lvl="1"/>
            <a:r>
              <a:rPr lang="en-US" b="1" dirty="0" err="1" smtClean="0"/>
              <a:t>boolean</a:t>
            </a:r>
            <a:r>
              <a:rPr lang="en-US" dirty="0"/>
              <a:t> : to represent true/false </a:t>
            </a:r>
            <a:r>
              <a:rPr lang="en-US" dirty="0" smtClean="0"/>
              <a:t>values</a:t>
            </a:r>
            <a:endParaRPr lang="en-US" dirty="0"/>
          </a:p>
          <a:p>
            <a:endParaRPr lang="en-US" dirty="0"/>
          </a:p>
        </p:txBody>
      </p:sp>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29</a:t>
            </a:fld>
            <a:endParaRPr lang="en-US" dirty="0"/>
          </a:p>
        </p:txBody>
      </p:sp>
    </p:spTree>
    <p:extLst>
      <p:ext uri="{BB962C8B-B14F-4D97-AF65-F5344CB8AC3E}">
        <p14:creationId xmlns:p14="http://schemas.microsoft.com/office/powerpoint/2010/main" val="2806237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t>
            </a:r>
            <a:r>
              <a:rPr lang="en-US" dirty="0" smtClean="0"/>
              <a:t>Pig?</a:t>
            </a:r>
            <a:endParaRPr lang="en-US" dirty="0"/>
          </a:p>
        </p:txBody>
      </p:sp>
      <p:sp>
        <p:nvSpPr>
          <p:cNvPr id="3" name="Content Placeholder 2"/>
          <p:cNvSpPr>
            <a:spLocks noGrp="1"/>
          </p:cNvSpPr>
          <p:nvPr>
            <p:ph idx="1"/>
          </p:nvPr>
        </p:nvSpPr>
        <p:spPr>
          <a:xfrm>
            <a:off x="457200" y="1371600"/>
            <a:ext cx="8229600" cy="5257800"/>
          </a:xfrm>
        </p:spPr>
        <p:txBody>
          <a:bodyPr>
            <a:normAutofit fontScale="47500" lnSpcReduction="20000"/>
          </a:bodyPr>
          <a:lstStyle/>
          <a:p>
            <a:r>
              <a:rPr lang="en-US" sz="4200" dirty="0" smtClean="0"/>
              <a:t>Here is the word count program as a Pig script</a:t>
            </a:r>
          </a:p>
          <a:p>
            <a:endParaRPr lang="en-US" dirty="0"/>
          </a:p>
          <a:p>
            <a:pPr marL="274320" lvl="1" indent="0">
              <a:buNone/>
            </a:pPr>
            <a:r>
              <a:rPr lang="en-US" sz="2900" dirty="0"/>
              <a:t>-- </a:t>
            </a:r>
            <a:r>
              <a:rPr lang="en-US" sz="3400" dirty="0"/>
              <a:t>Load input from the file </a:t>
            </a:r>
            <a:r>
              <a:rPr lang="en-US" sz="3400" dirty="0" smtClean="0"/>
              <a:t>named words.txt, </a:t>
            </a:r>
            <a:r>
              <a:rPr lang="en-US" sz="3400" dirty="0"/>
              <a:t>and call </a:t>
            </a:r>
            <a:r>
              <a:rPr lang="en-US" sz="3400" dirty="0" smtClean="0"/>
              <a:t>the</a:t>
            </a:r>
            <a:endParaRPr lang="en-US" sz="3400" dirty="0"/>
          </a:p>
          <a:p>
            <a:pPr marL="274320" lvl="1" indent="0">
              <a:buNone/>
            </a:pPr>
            <a:r>
              <a:rPr lang="en-US" sz="3400" dirty="0"/>
              <a:t>-- </a:t>
            </a:r>
            <a:r>
              <a:rPr lang="en-US" sz="3400" dirty="0" smtClean="0"/>
              <a:t>single field </a:t>
            </a:r>
            <a:r>
              <a:rPr lang="en-US" sz="3400" dirty="0"/>
              <a:t>in the record </a:t>
            </a:r>
            <a:r>
              <a:rPr lang="en-US" sz="3400" dirty="0" smtClean="0"/>
              <a:t>'line‘ or type </a:t>
            </a:r>
            <a:r>
              <a:rPr lang="en-US" sz="3400" dirty="0" err="1" smtClean="0"/>
              <a:t>chararray</a:t>
            </a:r>
            <a:r>
              <a:rPr lang="en-US" sz="3400" dirty="0" smtClean="0"/>
              <a:t> (string)</a:t>
            </a:r>
            <a:endParaRPr lang="en-US" sz="3400" dirty="0"/>
          </a:p>
          <a:p>
            <a:pPr marL="274320" lvl="1" indent="0">
              <a:buNone/>
            </a:pPr>
            <a:r>
              <a:rPr lang="en-US" sz="3400" b="1" dirty="0"/>
              <a:t>input = load </a:t>
            </a:r>
            <a:r>
              <a:rPr lang="en-US" sz="3400" b="1" dirty="0" smtClean="0"/>
              <a:t>‘words.txt' </a:t>
            </a:r>
            <a:r>
              <a:rPr lang="en-US" sz="3400" b="1" dirty="0"/>
              <a:t>as (</a:t>
            </a:r>
            <a:r>
              <a:rPr lang="en-US" sz="3400" b="1" dirty="0" smtClean="0"/>
              <a:t>line: </a:t>
            </a:r>
            <a:r>
              <a:rPr lang="en-US" sz="3400" b="1" dirty="0" err="1" smtClean="0"/>
              <a:t>chararray</a:t>
            </a:r>
            <a:r>
              <a:rPr lang="en-US" sz="3400" b="1" dirty="0" smtClean="0"/>
              <a:t>);</a:t>
            </a:r>
            <a:endParaRPr lang="en-US" sz="3400" b="1" dirty="0"/>
          </a:p>
          <a:p>
            <a:pPr marL="274320" lvl="1" indent="0">
              <a:buNone/>
            </a:pPr>
            <a:endParaRPr lang="en-US" sz="3400" dirty="0"/>
          </a:p>
          <a:p>
            <a:pPr marL="274320" lvl="1" indent="0">
              <a:buNone/>
            </a:pPr>
            <a:r>
              <a:rPr lang="en-US" sz="3400" dirty="0"/>
              <a:t>-- TOKENIZE splits the line into a field for each </a:t>
            </a:r>
            <a:r>
              <a:rPr lang="en-US" sz="3400" dirty="0" smtClean="0"/>
              <a:t>word</a:t>
            </a:r>
          </a:p>
          <a:p>
            <a:pPr marL="274320" lvl="1" indent="0">
              <a:buNone/>
            </a:pPr>
            <a:r>
              <a:rPr lang="en-US" sz="3400" dirty="0" smtClean="0"/>
              <a:t>-- with the field (word) separators as spaces</a:t>
            </a:r>
            <a:endParaRPr lang="en-US" sz="3400" dirty="0"/>
          </a:p>
          <a:p>
            <a:pPr marL="274320" lvl="1" indent="0">
              <a:buNone/>
            </a:pPr>
            <a:r>
              <a:rPr lang="en-US" sz="3400" dirty="0"/>
              <a:t>-- </a:t>
            </a:r>
            <a:r>
              <a:rPr lang="en-US" sz="3400" dirty="0" smtClean="0"/>
              <a:t>FLATTEN will </a:t>
            </a:r>
            <a:r>
              <a:rPr lang="en-US" sz="3400" dirty="0"/>
              <a:t>take the collection of records returned by</a:t>
            </a:r>
          </a:p>
          <a:p>
            <a:pPr marL="274320" lvl="1" indent="0">
              <a:buNone/>
            </a:pPr>
            <a:r>
              <a:rPr lang="en-US" sz="3400" dirty="0"/>
              <a:t>-- TOKENIZE and produce a separate record for each </a:t>
            </a:r>
            <a:r>
              <a:rPr lang="en-US" sz="3400" dirty="0" smtClean="0"/>
              <a:t>one,</a:t>
            </a:r>
          </a:p>
          <a:p>
            <a:pPr marL="274320" lvl="1" indent="0">
              <a:buNone/>
            </a:pPr>
            <a:r>
              <a:rPr lang="en-US" sz="3400" dirty="0" smtClean="0"/>
              <a:t>-- calling </a:t>
            </a:r>
            <a:r>
              <a:rPr lang="en-US" sz="3400" dirty="0"/>
              <a:t>the </a:t>
            </a:r>
            <a:r>
              <a:rPr lang="en-US" sz="3400" dirty="0" smtClean="0"/>
              <a:t>single field </a:t>
            </a:r>
            <a:r>
              <a:rPr lang="en-US" sz="3400" dirty="0"/>
              <a:t>in the record word.</a:t>
            </a:r>
          </a:p>
          <a:p>
            <a:pPr marL="274320" lvl="1" indent="0">
              <a:buNone/>
            </a:pPr>
            <a:r>
              <a:rPr lang="en-US" sz="3400" b="1" dirty="0"/>
              <a:t>words = </a:t>
            </a:r>
            <a:r>
              <a:rPr lang="en-US" sz="3400" b="1" dirty="0" err="1"/>
              <a:t>foreach</a:t>
            </a:r>
            <a:r>
              <a:rPr lang="en-US" sz="3400" b="1" dirty="0"/>
              <a:t> input generate </a:t>
            </a:r>
            <a:r>
              <a:rPr lang="en-US" sz="3400" b="1" dirty="0" smtClean="0"/>
              <a:t>FLATTEN(TOKENIZE(line, ‘ ‘)) </a:t>
            </a:r>
            <a:r>
              <a:rPr lang="en-US" sz="3400" b="1" dirty="0"/>
              <a:t>as word;</a:t>
            </a:r>
          </a:p>
          <a:p>
            <a:pPr marL="274320" lvl="1" indent="0">
              <a:buNone/>
            </a:pPr>
            <a:endParaRPr lang="en-US" sz="3400" dirty="0"/>
          </a:p>
          <a:p>
            <a:pPr marL="274320" lvl="1" indent="0">
              <a:buNone/>
            </a:pPr>
            <a:r>
              <a:rPr lang="en-US" sz="3400" dirty="0"/>
              <a:t>-- Now group them together by each word.</a:t>
            </a:r>
          </a:p>
          <a:p>
            <a:pPr marL="274320" lvl="1" indent="0">
              <a:buNone/>
            </a:pPr>
            <a:r>
              <a:rPr lang="en-US" sz="3400" b="1" dirty="0" err="1"/>
              <a:t>grpd</a:t>
            </a:r>
            <a:r>
              <a:rPr lang="en-US" sz="3400" b="1" dirty="0"/>
              <a:t>  = group words by word;</a:t>
            </a:r>
          </a:p>
          <a:p>
            <a:pPr marL="274320" lvl="1" indent="0">
              <a:buNone/>
            </a:pPr>
            <a:endParaRPr lang="en-US" sz="3400" dirty="0"/>
          </a:p>
          <a:p>
            <a:pPr marL="274320" lvl="1" indent="0">
              <a:buNone/>
            </a:pPr>
            <a:r>
              <a:rPr lang="en-US" sz="3400" dirty="0"/>
              <a:t>-- Count them.</a:t>
            </a:r>
          </a:p>
          <a:p>
            <a:pPr marL="274320" lvl="1" indent="0">
              <a:buNone/>
            </a:pPr>
            <a:r>
              <a:rPr lang="en-US" sz="3400" b="1" dirty="0" err="1"/>
              <a:t>cntd</a:t>
            </a:r>
            <a:r>
              <a:rPr lang="en-US" sz="3400" b="1" dirty="0"/>
              <a:t>  = </a:t>
            </a:r>
            <a:r>
              <a:rPr lang="en-US" sz="3400" b="1" dirty="0" err="1"/>
              <a:t>foreach</a:t>
            </a:r>
            <a:r>
              <a:rPr lang="en-US" sz="3400" b="1" dirty="0"/>
              <a:t> </a:t>
            </a:r>
            <a:r>
              <a:rPr lang="en-US" sz="3400" b="1" dirty="0" err="1"/>
              <a:t>grpd</a:t>
            </a:r>
            <a:r>
              <a:rPr lang="en-US" sz="3400" b="1" dirty="0"/>
              <a:t> generate group, COUNT(words</a:t>
            </a:r>
            <a:r>
              <a:rPr lang="en-US" sz="3400" b="1" dirty="0" smtClean="0"/>
              <a:t>);</a:t>
            </a:r>
          </a:p>
          <a:p>
            <a:pPr marL="274320" lvl="1" indent="0">
              <a:buNone/>
            </a:pPr>
            <a:endParaRPr lang="en-US" sz="3400" b="1" dirty="0"/>
          </a:p>
          <a:p>
            <a:pPr marL="274320" lvl="1" indent="0">
              <a:buNone/>
            </a:pPr>
            <a:r>
              <a:rPr lang="en-US" sz="3400" dirty="0"/>
              <a:t>-- </a:t>
            </a:r>
            <a:r>
              <a:rPr lang="en-US" sz="3400" dirty="0" smtClean="0"/>
              <a:t>Write </a:t>
            </a:r>
            <a:r>
              <a:rPr lang="en-US" sz="3400" dirty="0"/>
              <a:t>out the results.</a:t>
            </a:r>
          </a:p>
          <a:p>
            <a:pPr marL="274320" lvl="1" indent="0">
              <a:buNone/>
            </a:pPr>
            <a:r>
              <a:rPr lang="en-US" sz="3400" b="1" dirty="0" smtClean="0"/>
              <a:t>store </a:t>
            </a:r>
            <a:r>
              <a:rPr lang="en-US" sz="3400" b="1" dirty="0" err="1" smtClean="0"/>
              <a:t>cntd</a:t>
            </a:r>
            <a:r>
              <a:rPr lang="en-US" sz="3400" b="1" dirty="0" smtClean="0"/>
              <a:t> to ‘count.txt’</a:t>
            </a:r>
            <a:endParaRPr lang="en-US" sz="3400" b="1"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a:t>
            </a:fld>
            <a:endParaRPr lang="en-US" dirty="0"/>
          </a:p>
        </p:txBody>
      </p:sp>
    </p:spTree>
    <p:extLst>
      <p:ext uri="{BB962C8B-B14F-4D97-AF65-F5344CB8AC3E}">
        <p14:creationId xmlns:p14="http://schemas.microsoft.com/office/powerpoint/2010/main" val="34867488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Pig Data Types</a:t>
            </a:r>
          </a:p>
        </p:txBody>
      </p:sp>
      <p:sp>
        <p:nvSpPr>
          <p:cNvPr id="3" name="Content Placeholder 2"/>
          <p:cNvSpPr>
            <a:spLocks noGrp="1"/>
          </p:cNvSpPr>
          <p:nvPr>
            <p:ph idx="1"/>
          </p:nvPr>
        </p:nvSpPr>
        <p:spPr/>
        <p:txBody>
          <a:bodyPr>
            <a:normAutofit/>
          </a:bodyPr>
          <a:lstStyle/>
          <a:p>
            <a:r>
              <a:rPr lang="en-US" b="1" dirty="0"/>
              <a:t>Complex Types</a:t>
            </a:r>
            <a:r>
              <a:rPr lang="en-US" dirty="0"/>
              <a:t>: Pig supports three complex data types. They are listed below: </a:t>
            </a:r>
            <a:endParaRPr lang="en-US" dirty="0" smtClean="0"/>
          </a:p>
          <a:p>
            <a:pPr lvl="1"/>
            <a:r>
              <a:rPr lang="en-US" b="1" dirty="0" smtClean="0"/>
              <a:t>Tuple</a:t>
            </a:r>
            <a:r>
              <a:rPr lang="en-US" b="1" dirty="0"/>
              <a:t> </a:t>
            </a:r>
            <a:r>
              <a:rPr lang="en-US" dirty="0"/>
              <a:t>: An ordered set of fields. Tuple is represented by braces. </a:t>
            </a:r>
            <a:endParaRPr lang="en-US" dirty="0" smtClean="0"/>
          </a:p>
          <a:p>
            <a:pPr lvl="2"/>
            <a:r>
              <a:rPr lang="en-US" dirty="0" smtClean="0"/>
              <a:t>Example</a:t>
            </a:r>
            <a:r>
              <a:rPr lang="en-US" dirty="0"/>
              <a:t>: (</a:t>
            </a:r>
            <a:r>
              <a:rPr lang="en-US" dirty="0" smtClean="0"/>
              <a:t>1,2)</a:t>
            </a:r>
          </a:p>
          <a:p>
            <a:pPr lvl="1"/>
            <a:r>
              <a:rPr lang="en-US" b="1" dirty="0" smtClean="0"/>
              <a:t>Bag</a:t>
            </a:r>
            <a:r>
              <a:rPr lang="en-US" dirty="0"/>
              <a:t> : A set of tuples is called a bag. Bag is represented by flower or curly braces. </a:t>
            </a:r>
            <a:endParaRPr lang="en-US" dirty="0" smtClean="0"/>
          </a:p>
          <a:p>
            <a:pPr lvl="2"/>
            <a:r>
              <a:rPr lang="en-US" dirty="0" smtClean="0"/>
              <a:t>Example</a:t>
            </a:r>
            <a:r>
              <a:rPr lang="en-US" dirty="0"/>
              <a:t>: {(1,2),(3,4</a:t>
            </a:r>
            <a:r>
              <a:rPr lang="en-US" dirty="0" smtClean="0"/>
              <a:t>)}</a:t>
            </a:r>
          </a:p>
          <a:p>
            <a:pPr lvl="1"/>
            <a:r>
              <a:rPr lang="en-US" b="1" dirty="0" smtClean="0"/>
              <a:t>Map</a:t>
            </a:r>
            <a:r>
              <a:rPr lang="en-US" dirty="0"/>
              <a:t> : A set of key value pairs. Map is represented in a square brackets. </a:t>
            </a:r>
            <a:endParaRPr lang="en-US" dirty="0" smtClean="0"/>
          </a:p>
          <a:p>
            <a:pPr lvl="2"/>
            <a:r>
              <a:rPr lang="en-US" dirty="0" smtClean="0"/>
              <a:t>Example</a:t>
            </a:r>
            <a:r>
              <a:rPr lang="en-US" dirty="0"/>
              <a:t>: [</a:t>
            </a:r>
            <a:r>
              <a:rPr lang="en-US" dirty="0" err="1"/>
              <a:t>key#value</a:t>
            </a:r>
            <a:r>
              <a:rPr lang="en-US" dirty="0"/>
              <a:t>] . </a:t>
            </a:r>
            <a:endParaRPr lang="en-US" dirty="0" smtClean="0"/>
          </a:p>
          <a:p>
            <a:pPr lvl="2"/>
            <a:r>
              <a:rPr lang="en-US" dirty="0" smtClean="0"/>
              <a:t>The </a:t>
            </a:r>
            <a:r>
              <a:rPr lang="en-US" dirty="0"/>
              <a:t># is used to separate key and </a:t>
            </a:r>
            <a:r>
              <a:rPr lang="en-US" dirty="0" smtClean="0"/>
              <a:t>value</a:t>
            </a:r>
          </a:p>
          <a:p>
            <a:r>
              <a:rPr lang="en-US" dirty="0"/>
              <a:t>Pig allows nesting of complex data </a:t>
            </a:r>
            <a:r>
              <a:rPr lang="en-US" dirty="0" smtClean="0"/>
              <a:t>structures</a:t>
            </a:r>
          </a:p>
          <a:p>
            <a:pPr lvl="1"/>
            <a:r>
              <a:rPr lang="en-US" dirty="0" smtClean="0"/>
              <a:t>Example</a:t>
            </a:r>
            <a:r>
              <a:rPr lang="en-US" dirty="0"/>
              <a:t>: You can nest a tuple inside a </a:t>
            </a:r>
            <a:r>
              <a:rPr lang="en-US" dirty="0" smtClean="0"/>
              <a:t>Tuple</a:t>
            </a:r>
            <a:r>
              <a:rPr lang="en-US" dirty="0"/>
              <a:t>, B</a:t>
            </a:r>
            <a:r>
              <a:rPr lang="en-US" dirty="0" smtClean="0"/>
              <a:t>ag or a </a:t>
            </a:r>
            <a:r>
              <a:rPr lang="en-US" dirty="0"/>
              <a:t>Map </a:t>
            </a:r>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30</a:t>
            </a:fld>
            <a:endParaRPr lang="en-US" dirty="0"/>
          </a:p>
        </p:txBody>
      </p:sp>
    </p:spTree>
    <p:extLst>
      <p:ext uri="{BB962C8B-B14F-4D97-AF65-F5344CB8AC3E}">
        <p14:creationId xmlns:p14="http://schemas.microsoft.com/office/powerpoint/2010/main" val="32908590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Pig Data Types</a:t>
            </a:r>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r>
              <a:rPr lang="en-US" dirty="0"/>
              <a:t>The formats for complex data types are shown here:</a:t>
            </a:r>
          </a:p>
          <a:p>
            <a:endParaRPr lang="en-US" dirty="0"/>
          </a:p>
          <a:p>
            <a:r>
              <a:rPr lang="en-US" dirty="0" smtClean="0"/>
              <a:t>Tuple</a:t>
            </a:r>
          </a:p>
          <a:p>
            <a:pPr lvl="1"/>
            <a:r>
              <a:rPr lang="en-US" dirty="0" smtClean="0"/>
              <a:t>enclosed </a:t>
            </a:r>
            <a:r>
              <a:rPr lang="en-US" dirty="0"/>
              <a:t>by (), items separated by ","</a:t>
            </a:r>
          </a:p>
          <a:p>
            <a:pPr lvl="1"/>
            <a:r>
              <a:rPr lang="en-US" dirty="0"/>
              <a:t>Non-empty tuple: (item1,item2,item3)</a:t>
            </a:r>
          </a:p>
          <a:p>
            <a:pPr lvl="1"/>
            <a:r>
              <a:rPr lang="en-US" dirty="0"/>
              <a:t>Empty tuple is valid: ()</a:t>
            </a:r>
          </a:p>
          <a:p>
            <a:r>
              <a:rPr lang="en-US" dirty="0" smtClean="0"/>
              <a:t>Bag</a:t>
            </a:r>
          </a:p>
          <a:p>
            <a:pPr lvl="1"/>
            <a:r>
              <a:rPr lang="en-US" dirty="0" smtClean="0"/>
              <a:t>enclosed </a:t>
            </a:r>
            <a:r>
              <a:rPr lang="en-US" dirty="0"/>
              <a:t>by {}, tuples separated by ","</a:t>
            </a:r>
          </a:p>
          <a:p>
            <a:pPr lvl="1"/>
            <a:r>
              <a:rPr lang="en-US" dirty="0"/>
              <a:t>Non-empty bag: {code}{(tuple1),(tuple2),(tuple3)}{code}</a:t>
            </a:r>
          </a:p>
          <a:p>
            <a:pPr lvl="1"/>
            <a:r>
              <a:rPr lang="en-US" dirty="0"/>
              <a:t>Empty bag is valid: {}</a:t>
            </a:r>
          </a:p>
          <a:p>
            <a:r>
              <a:rPr lang="en-US" dirty="0" smtClean="0"/>
              <a:t>Map</a:t>
            </a:r>
          </a:p>
          <a:p>
            <a:pPr lvl="1"/>
            <a:r>
              <a:rPr lang="en-US" dirty="0" smtClean="0"/>
              <a:t>enclosed </a:t>
            </a:r>
            <a:r>
              <a:rPr lang="en-US" dirty="0"/>
              <a:t>by [], items separated by ",", key and value separated by "#"</a:t>
            </a:r>
          </a:p>
          <a:p>
            <a:pPr lvl="1"/>
            <a:r>
              <a:rPr lang="en-US" dirty="0"/>
              <a:t>Non-empty map: [key1#value1,key2#value2]</a:t>
            </a:r>
          </a:p>
          <a:p>
            <a:pPr lvl="1"/>
            <a:r>
              <a:rPr lang="en-US" dirty="0"/>
              <a:t>Empty map is valid: </a:t>
            </a:r>
            <a:r>
              <a:rPr lang="en-US" dirty="0" smtClean="0"/>
              <a:t>[]</a:t>
            </a:r>
          </a:p>
          <a:p>
            <a:pPr lvl="1"/>
            <a:endParaRPr lang="en-US" dirty="0"/>
          </a:p>
          <a:p>
            <a:r>
              <a:rPr lang="en-US" dirty="0"/>
              <a:t>If load statement </a:t>
            </a:r>
            <a:r>
              <a:rPr lang="en-US" dirty="0" smtClean="0"/>
              <a:t>specifies </a:t>
            </a:r>
            <a:r>
              <a:rPr lang="en-US" dirty="0"/>
              <a:t>a schema, Pig will convert the complex type according to </a:t>
            </a:r>
            <a:r>
              <a:rPr lang="en-US" dirty="0" smtClean="0"/>
              <a:t>schema</a:t>
            </a:r>
          </a:p>
          <a:p>
            <a:pPr lvl="1"/>
            <a:r>
              <a:rPr lang="en-US" dirty="0" smtClean="0"/>
              <a:t>If </a:t>
            </a:r>
            <a:r>
              <a:rPr lang="en-US" dirty="0"/>
              <a:t>conversion fails, the affected item will be null</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31</a:t>
            </a:fld>
            <a:endParaRPr lang="en-US" dirty="0"/>
          </a:p>
        </p:txBody>
      </p:sp>
    </p:spTree>
    <p:extLst>
      <p:ext uri="{BB962C8B-B14F-4D97-AF65-F5344CB8AC3E}">
        <p14:creationId xmlns:p14="http://schemas.microsoft.com/office/powerpoint/2010/main" val="10152003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1"/>
          <p:cNvSpPr>
            <a:spLocks noGrp="1" noChangeArrowheads="1"/>
          </p:cNvSpPr>
          <p:nvPr>
            <p:ph type="title"/>
          </p:nvPr>
        </p:nvSpPr>
        <p:spPr>
          <a:extLst>
            <a:ext uri="{91240B29-F687-4f45-9708-019B960494DF}">
              <a14:hiddenLine xmlns:a14="http://schemas.microsoft.com/office/drawing/2010/main" w="9525">
                <a:solidFill>
                  <a:srgbClr val="000000"/>
                </a:solidFill>
                <a:round/>
                <a:headEnd/>
                <a:tailEnd/>
              </a14:hiddenLine>
            </a:ext>
          </a:extLst>
        </p:spPr>
        <p:txBody>
          <a:bodyPr lIns="0" tIns="35264" rIns="0" bIns="0" anchor="ctr"/>
          <a:lstStyle/>
          <a:p>
            <a:pPr>
              <a:tabLst>
                <a:tab pos="0" algn="l"/>
                <a:tab pos="406086" algn="l"/>
                <a:tab pos="813612" algn="l"/>
                <a:tab pos="1221138" algn="l"/>
                <a:tab pos="1628664" algn="l"/>
                <a:tab pos="2036190" algn="l"/>
                <a:tab pos="2442276" algn="l"/>
                <a:tab pos="2851242" algn="l"/>
                <a:tab pos="3258769" algn="l"/>
                <a:tab pos="3664855" algn="l"/>
                <a:tab pos="4073821" algn="l"/>
                <a:tab pos="4481346" algn="l"/>
                <a:tab pos="4888873" algn="l"/>
                <a:tab pos="5294959" algn="l"/>
                <a:tab pos="5703925" algn="l"/>
                <a:tab pos="6111450" algn="l"/>
                <a:tab pos="6517536" algn="l"/>
                <a:tab pos="6925063" algn="l"/>
                <a:tab pos="7334029" algn="l"/>
                <a:tab pos="7741554" algn="l"/>
                <a:tab pos="8147640" algn="l"/>
              </a:tabLst>
            </a:pPr>
            <a:r>
              <a:rPr lang="fi-FI" altLang="en-US" dirty="0" smtClean="0"/>
              <a:t>Schemas	</a:t>
            </a:r>
          </a:p>
        </p:txBody>
      </p:sp>
      <p:sp>
        <p:nvSpPr>
          <p:cNvPr id="32772" name="Rectangle 2"/>
          <p:cNvSpPr>
            <a:spLocks noGrp="1" noChangeArrowheads="1"/>
          </p:cNvSpPr>
          <p:nvPr>
            <p:ph idx="1"/>
          </p:nvPr>
        </p:nvSpPr>
        <p:spPr>
          <a:extLst>
            <a:ext uri="{91240B29-F687-4f45-9708-019B960494DF}">
              <a14:hiddenLine xmlns:a14="http://schemas.microsoft.com/office/drawing/2010/main" w="9525">
                <a:solidFill>
                  <a:srgbClr val="000000"/>
                </a:solidFill>
                <a:round/>
                <a:headEnd/>
                <a:tailEnd/>
              </a14:hiddenLine>
            </a:ext>
          </a:extLst>
        </p:spPr>
        <p:txBody>
          <a:bodyPr lIns="0" tIns="25469" rIns="0" bIns="0">
            <a:normAutofit fontScale="92500" lnSpcReduction="10000"/>
          </a:bodyPr>
          <a:lstStyle/>
          <a:p>
            <a:pPr marL="553682" indent="-457200">
              <a:buClr>
                <a:srgbClr val="996633"/>
              </a:buClr>
              <a:buSzPct val="45000"/>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en-US" sz="2800" dirty="0"/>
              <a:t>Schemas enable you to assign names to fields and declare types for </a:t>
            </a:r>
            <a:r>
              <a:rPr lang="en-US" sz="2800" dirty="0" smtClean="0"/>
              <a:t>fields</a:t>
            </a:r>
          </a:p>
          <a:p>
            <a:pPr marL="553682" indent="-457200">
              <a:buClr>
                <a:srgbClr val="996633"/>
              </a:buClr>
              <a:buSzPct val="45000"/>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en-US" sz="2800" dirty="0" smtClean="0"/>
              <a:t>The </a:t>
            </a:r>
            <a:r>
              <a:rPr lang="en-US" sz="2800" dirty="0"/>
              <a:t>easiest way to communicate the schema of your data to Pig is to explicitly tell Pig what it is when you load the </a:t>
            </a:r>
            <a:r>
              <a:rPr lang="en-US" sz="2800" dirty="0" smtClean="0"/>
              <a:t>data</a:t>
            </a:r>
          </a:p>
          <a:p>
            <a:pPr marL="553682" indent="-457200">
              <a:buClr>
                <a:srgbClr val="996633"/>
              </a:buClr>
              <a:buSzPct val="45000"/>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endParaRPr lang="en-US" sz="2800" dirty="0" smtClean="0"/>
          </a:p>
          <a:p>
            <a:pPr marL="370802" lvl="1" indent="0">
              <a:buClr>
                <a:srgbClr val="996633"/>
              </a:buClr>
              <a:buSzPct val="45000"/>
              <a:buNone/>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en-US" sz="1900" dirty="0"/>
              <a:t>dividends = load '</a:t>
            </a:r>
            <a:r>
              <a:rPr lang="en-US" sz="1900" dirty="0" err="1"/>
              <a:t>NYSE_dividends</a:t>
            </a:r>
            <a:r>
              <a:rPr lang="en-US" sz="1900" dirty="0"/>
              <a:t>' as</a:t>
            </a:r>
          </a:p>
          <a:p>
            <a:pPr marL="370802" lvl="1" indent="0">
              <a:buClr>
                <a:srgbClr val="996633"/>
              </a:buClr>
              <a:buSzPct val="45000"/>
              <a:buNone/>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en-US" sz="1900" dirty="0" smtClean="0"/>
              <a:t>(</a:t>
            </a:r>
            <a:r>
              <a:rPr lang="en-US" sz="1900" dirty="0" err="1"/>
              <a:t>exchange:chararray</a:t>
            </a:r>
            <a:r>
              <a:rPr lang="en-US" sz="1900" dirty="0"/>
              <a:t>, </a:t>
            </a:r>
            <a:r>
              <a:rPr lang="en-US" sz="1900" dirty="0" err="1"/>
              <a:t>symbol:chararray</a:t>
            </a:r>
            <a:r>
              <a:rPr lang="en-US" sz="1900" dirty="0"/>
              <a:t>, </a:t>
            </a:r>
            <a:r>
              <a:rPr lang="en-US" sz="1900" dirty="0" err="1"/>
              <a:t>date:chararray</a:t>
            </a:r>
            <a:r>
              <a:rPr lang="en-US" sz="1900" dirty="0"/>
              <a:t>, </a:t>
            </a:r>
            <a:r>
              <a:rPr lang="en-US" sz="1900" dirty="0" err="1"/>
              <a:t>dividend:float</a:t>
            </a:r>
            <a:r>
              <a:rPr lang="en-US" sz="1900" dirty="0" smtClean="0"/>
              <a:t>);</a:t>
            </a:r>
          </a:p>
          <a:p>
            <a:pPr marL="370802" lvl="1" indent="0">
              <a:buClr>
                <a:srgbClr val="996633"/>
              </a:buClr>
              <a:buSzPct val="45000"/>
              <a:buNone/>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endParaRPr lang="en-US" sz="1800" dirty="0"/>
          </a:p>
          <a:p>
            <a:pPr marL="553682" indent="-457200">
              <a:buClr>
                <a:srgbClr val="996633"/>
              </a:buClr>
              <a:buSzPct val="45000"/>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en-US" sz="2800" dirty="0" smtClean="0"/>
              <a:t>Pig </a:t>
            </a:r>
            <a:r>
              <a:rPr lang="en-US" sz="2800" dirty="0"/>
              <a:t>now expects your data to have four </a:t>
            </a:r>
            <a:r>
              <a:rPr lang="en-US" sz="2800" dirty="0" smtClean="0"/>
              <a:t>fields </a:t>
            </a:r>
          </a:p>
          <a:p>
            <a:pPr marL="553682" indent="-457200">
              <a:buClr>
                <a:srgbClr val="996633"/>
              </a:buClr>
              <a:buSzPct val="45000"/>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en-US" sz="2800" dirty="0" smtClean="0"/>
              <a:t>If </a:t>
            </a:r>
            <a:r>
              <a:rPr lang="en-US" sz="2800" dirty="0"/>
              <a:t>it has more, it will truncate the extra </a:t>
            </a:r>
            <a:r>
              <a:rPr lang="en-US" sz="2800" dirty="0" smtClean="0"/>
              <a:t>ones</a:t>
            </a:r>
          </a:p>
          <a:p>
            <a:pPr marL="553682" indent="-457200">
              <a:buClr>
                <a:srgbClr val="996633"/>
              </a:buClr>
              <a:buSzPct val="45000"/>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en-US" sz="2800" dirty="0" smtClean="0"/>
              <a:t>If </a:t>
            </a:r>
            <a:r>
              <a:rPr lang="en-US" sz="2800" dirty="0"/>
              <a:t>it has less, it will pad the ends of the records with </a:t>
            </a:r>
            <a:r>
              <a:rPr lang="en-US" sz="2800" dirty="0" smtClean="0"/>
              <a:t>nulls</a:t>
            </a:r>
            <a:endParaRPr lang="en-US" sz="2800" dirty="0"/>
          </a:p>
        </p:txBody>
      </p:sp>
      <p:sp>
        <p:nvSpPr>
          <p:cNvPr id="2" name="Footer Placeholder 1"/>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4" name="Slide Number Placeholder 5"/>
          <p:cNvSpPr>
            <a:spLocks noGrp="1"/>
          </p:cNvSpPr>
          <p:nvPr>
            <p:ph type="sldNum" sz="quarter" idx="12"/>
          </p:nvPr>
        </p:nvSpPr>
        <p:spPr/>
        <p:txBody>
          <a:bodyPr/>
          <a:lstStyle/>
          <a:p>
            <a:pPr>
              <a:defRPr/>
            </a:pPr>
            <a:fld id="{F77B5D03-84E7-4DA5-8183-2B39E7B96DC7}" type="slidenum">
              <a:rPr lang="en-US" altLang="zh-CN"/>
              <a:pPr>
                <a:defRPr/>
              </a:pPr>
              <a:t>32</a:t>
            </a:fld>
            <a:endParaRPr lang="en-US" altLang="zh-CN"/>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1"/>
          <p:cNvSpPr>
            <a:spLocks noGrp="1" noChangeArrowheads="1"/>
          </p:cNvSpPr>
          <p:nvPr>
            <p:ph type="title"/>
          </p:nvPr>
        </p:nvSpPr>
        <p:spPr>
          <a:extLst>
            <a:ext uri="{91240B29-F687-4f45-9708-019B960494DF}">
              <a14:hiddenLine xmlns:a14="http://schemas.microsoft.com/office/drawing/2010/main" w="9525">
                <a:solidFill>
                  <a:srgbClr val="000000"/>
                </a:solidFill>
                <a:round/>
                <a:headEnd/>
                <a:tailEnd/>
              </a14:hiddenLine>
            </a:ext>
          </a:extLst>
        </p:spPr>
        <p:txBody>
          <a:bodyPr lIns="0" tIns="35264" rIns="0" bIns="0" anchor="ctr"/>
          <a:lstStyle/>
          <a:p>
            <a:pPr>
              <a:tabLst>
                <a:tab pos="0" algn="l"/>
                <a:tab pos="406086" algn="l"/>
                <a:tab pos="813612" algn="l"/>
                <a:tab pos="1221138" algn="l"/>
                <a:tab pos="1628664" algn="l"/>
                <a:tab pos="2036190" algn="l"/>
                <a:tab pos="2442276" algn="l"/>
                <a:tab pos="2851242" algn="l"/>
                <a:tab pos="3258769" algn="l"/>
                <a:tab pos="3664855" algn="l"/>
                <a:tab pos="4073821" algn="l"/>
                <a:tab pos="4481346" algn="l"/>
                <a:tab pos="4888873" algn="l"/>
                <a:tab pos="5294959" algn="l"/>
                <a:tab pos="5703925" algn="l"/>
                <a:tab pos="6111450" algn="l"/>
                <a:tab pos="6517536" algn="l"/>
                <a:tab pos="6925063" algn="l"/>
                <a:tab pos="7334029" algn="l"/>
                <a:tab pos="7741554" algn="l"/>
                <a:tab pos="8147640" algn="l"/>
              </a:tabLst>
            </a:pPr>
            <a:r>
              <a:rPr lang="fi-FI" altLang="en-US" dirty="0" smtClean="0"/>
              <a:t>Schemas	</a:t>
            </a:r>
          </a:p>
        </p:txBody>
      </p:sp>
      <p:sp>
        <p:nvSpPr>
          <p:cNvPr id="32772" name="Rectangle 2"/>
          <p:cNvSpPr>
            <a:spLocks noGrp="1" noChangeArrowheads="1"/>
          </p:cNvSpPr>
          <p:nvPr>
            <p:ph idx="1"/>
          </p:nvPr>
        </p:nvSpPr>
        <p:spPr>
          <a:extLst>
            <a:ext uri="{91240B29-F687-4f45-9708-019B960494DF}">
              <a14:hiddenLine xmlns:a14="http://schemas.microsoft.com/office/drawing/2010/main" w="9525">
                <a:solidFill>
                  <a:srgbClr val="000000"/>
                </a:solidFill>
                <a:round/>
                <a:headEnd/>
                <a:tailEnd/>
              </a14:hiddenLine>
            </a:ext>
          </a:extLst>
        </p:spPr>
        <p:txBody>
          <a:bodyPr lIns="0" tIns="25469" rIns="0" bIns="0">
            <a:normAutofit/>
          </a:bodyPr>
          <a:lstStyle/>
          <a:p>
            <a:pPr marL="553682" indent="-457200">
              <a:buClr>
                <a:srgbClr val="996633"/>
              </a:buClr>
              <a:buSzPct val="45000"/>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ltLang="en-US" sz="2600" dirty="0" smtClean="0"/>
              <a:t>Schema </a:t>
            </a:r>
            <a:r>
              <a:rPr lang="fi-FI" altLang="en-US" sz="2600" dirty="0"/>
              <a:t>1</a:t>
            </a:r>
          </a:p>
          <a:p>
            <a:pPr marL="830892" lvl="1" indent="0">
              <a:buNone/>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ltLang="en-US" sz="1800" dirty="0"/>
              <a:t>A = LOAD 'input/A' as (name:chararray, age:int);</a:t>
            </a:r>
          </a:p>
          <a:p>
            <a:pPr marL="830892" lvl="1" indent="0">
              <a:buNone/>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ltLang="en-US" sz="1800" dirty="0"/>
              <a:t>B = FILTER A BY age != 20;</a:t>
            </a:r>
          </a:p>
          <a:p>
            <a:pPr marL="553682" indent="-457200">
              <a:buClr>
                <a:srgbClr val="996633"/>
              </a:buClr>
              <a:buSzPct val="45000"/>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ltLang="en-US" sz="2600" dirty="0"/>
              <a:t>Schema 2</a:t>
            </a:r>
          </a:p>
          <a:p>
            <a:pPr marL="830892" lvl="1" indent="0">
              <a:buNone/>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ltLang="en-US" sz="1800" dirty="0"/>
              <a:t>A = LOAD 'input/A' as (name:chararray, age:chararray);</a:t>
            </a:r>
          </a:p>
          <a:p>
            <a:pPr marL="830892" lvl="1" indent="0">
              <a:buNone/>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ltLang="en-US" sz="1800" dirty="0"/>
              <a:t>B = FILTER A BY age != '20';	</a:t>
            </a:r>
          </a:p>
          <a:p>
            <a:pPr marL="553682" indent="-457200">
              <a:buClr>
                <a:srgbClr val="996633"/>
              </a:buClr>
              <a:buSzPct val="45000"/>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ltLang="en-US" sz="2600" dirty="0"/>
              <a:t>No Schema</a:t>
            </a:r>
          </a:p>
          <a:p>
            <a:pPr marL="830892" lvl="1" indent="0">
              <a:buNone/>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ltLang="en-US" sz="1800" dirty="0"/>
              <a:t>A = LOAD 'input/A' </a:t>
            </a:r>
            <a:r>
              <a:rPr lang="fi-FI" altLang="zh-CN" sz="1800" dirty="0"/>
              <a:t>;</a:t>
            </a:r>
            <a:endParaRPr lang="fi-FI" altLang="en-US" sz="1800" dirty="0"/>
          </a:p>
          <a:p>
            <a:pPr marL="830892" lvl="1" indent="0">
              <a:buNone/>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ltLang="en-US" sz="1800" dirty="0"/>
              <a:t>B = FILTER A BY A.$1 != '20';</a:t>
            </a:r>
          </a:p>
        </p:txBody>
      </p:sp>
      <p:sp>
        <p:nvSpPr>
          <p:cNvPr id="2" name="Footer Placeholder 1"/>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4" name="Slide Number Placeholder 5"/>
          <p:cNvSpPr>
            <a:spLocks noGrp="1"/>
          </p:cNvSpPr>
          <p:nvPr>
            <p:ph type="sldNum" sz="quarter" idx="12"/>
          </p:nvPr>
        </p:nvSpPr>
        <p:spPr/>
        <p:txBody>
          <a:bodyPr/>
          <a:lstStyle/>
          <a:p>
            <a:pPr>
              <a:defRPr/>
            </a:pPr>
            <a:fld id="{F77B5D03-84E7-4DA5-8183-2B39E7B96DC7}" type="slidenum">
              <a:rPr lang="en-US" altLang="zh-CN"/>
              <a:pPr>
                <a:defRPr/>
              </a:pPr>
              <a:t>33</a:t>
            </a:fld>
            <a:endParaRPr lang="en-US" altLang="zh-CN"/>
          </a:p>
        </p:txBody>
      </p:sp>
    </p:spTree>
    <p:extLst>
      <p:ext uri="{BB962C8B-B14F-4D97-AF65-F5344CB8AC3E}">
        <p14:creationId xmlns:p14="http://schemas.microsoft.com/office/powerpoint/2010/main" val="112267251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Schemas</a:t>
            </a:r>
            <a:endParaRPr lang="en-US" dirty="0"/>
          </a:p>
        </p:txBody>
      </p:sp>
      <p:sp>
        <p:nvSpPr>
          <p:cNvPr id="3" name="Content Placeholder 2"/>
          <p:cNvSpPr>
            <a:spLocks noGrp="1"/>
          </p:cNvSpPr>
          <p:nvPr>
            <p:ph idx="1"/>
          </p:nvPr>
        </p:nvSpPr>
        <p:spPr/>
        <p:txBody>
          <a:bodyPr>
            <a:normAutofit/>
          </a:bodyPr>
          <a:lstStyle/>
          <a:p>
            <a:r>
              <a:rPr lang="en-US" dirty="0" smtClean="0"/>
              <a:t>Schemas </a:t>
            </a:r>
            <a:r>
              <a:rPr lang="en-US" dirty="0"/>
              <a:t>are optional but we encourage you to use them whenever </a:t>
            </a:r>
            <a:r>
              <a:rPr lang="en-US" dirty="0" smtClean="0"/>
              <a:t>possible</a:t>
            </a:r>
          </a:p>
          <a:p>
            <a:pPr lvl="1"/>
            <a:r>
              <a:rPr lang="en-US" dirty="0"/>
              <a:t>T</a:t>
            </a:r>
            <a:r>
              <a:rPr lang="en-US" dirty="0" smtClean="0"/>
              <a:t>ype </a:t>
            </a:r>
            <a:r>
              <a:rPr lang="en-US" dirty="0"/>
              <a:t>declarations result in better parse-time error checking and more efficient code </a:t>
            </a:r>
            <a:r>
              <a:rPr lang="en-US" dirty="0" smtClean="0"/>
              <a:t>execution</a:t>
            </a:r>
          </a:p>
          <a:p>
            <a:r>
              <a:rPr lang="en-US" dirty="0" smtClean="0"/>
              <a:t>Schemas </a:t>
            </a:r>
            <a:r>
              <a:rPr lang="en-US" dirty="0"/>
              <a:t>for simple types and complex types can be used anywhere a schema definition is </a:t>
            </a:r>
            <a:r>
              <a:rPr lang="en-US" dirty="0" smtClean="0"/>
              <a:t>appropriate</a:t>
            </a:r>
          </a:p>
          <a:p>
            <a:r>
              <a:rPr lang="en-US" dirty="0" smtClean="0"/>
              <a:t>Schemas </a:t>
            </a:r>
            <a:r>
              <a:rPr lang="en-US" dirty="0"/>
              <a:t>are defined with the </a:t>
            </a:r>
            <a:r>
              <a:rPr lang="en-US" dirty="0" smtClean="0"/>
              <a:t>LOAD and </a:t>
            </a:r>
            <a:r>
              <a:rPr lang="en-US" dirty="0"/>
              <a:t>FOREACH operators using the AS </a:t>
            </a:r>
            <a:r>
              <a:rPr lang="en-US" dirty="0" smtClean="0"/>
              <a:t>clause</a:t>
            </a:r>
          </a:p>
          <a:p>
            <a:r>
              <a:rPr lang="en-US" dirty="0" smtClean="0"/>
              <a:t>If </a:t>
            </a:r>
            <a:r>
              <a:rPr lang="en-US" dirty="0"/>
              <a:t>you define a schema using the LOAD operator, then it is the load function that enforces the </a:t>
            </a:r>
            <a:r>
              <a:rPr lang="en-US" dirty="0" smtClean="0"/>
              <a:t>schema</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34</a:t>
            </a:fld>
            <a:endParaRPr lang="en-US" dirty="0"/>
          </a:p>
        </p:txBody>
      </p:sp>
    </p:spTree>
    <p:extLst>
      <p:ext uri="{BB962C8B-B14F-4D97-AF65-F5344CB8AC3E}">
        <p14:creationId xmlns:p14="http://schemas.microsoft.com/office/powerpoint/2010/main" val="6709083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Schemas</a:t>
            </a:r>
          </a:p>
        </p:txBody>
      </p:sp>
      <p:sp>
        <p:nvSpPr>
          <p:cNvPr id="3" name="Content Placeholder 2"/>
          <p:cNvSpPr>
            <a:spLocks noGrp="1"/>
          </p:cNvSpPr>
          <p:nvPr>
            <p:ph idx="1"/>
          </p:nvPr>
        </p:nvSpPr>
        <p:spPr/>
        <p:txBody>
          <a:bodyPr>
            <a:normAutofit fontScale="92500" lnSpcReduction="20000"/>
          </a:bodyPr>
          <a:lstStyle/>
          <a:p>
            <a:r>
              <a:rPr lang="en-US" dirty="0"/>
              <a:t>You can define a schema that includes both the field name and field </a:t>
            </a:r>
            <a:r>
              <a:rPr lang="en-US" dirty="0" smtClean="0"/>
              <a:t>type</a:t>
            </a:r>
          </a:p>
          <a:p>
            <a:pPr marL="274320" lvl="1" indent="0">
              <a:buNone/>
            </a:pPr>
            <a:r>
              <a:rPr lang="en-US" dirty="0"/>
              <a:t>A = LOAD 'data' USING </a:t>
            </a:r>
            <a:r>
              <a:rPr lang="en-US" dirty="0" err="1"/>
              <a:t>MyStorage</a:t>
            </a:r>
            <a:r>
              <a:rPr lang="en-US" dirty="0"/>
              <a:t>() AS (</a:t>
            </a:r>
            <a:r>
              <a:rPr lang="en-US" dirty="0" err="1"/>
              <a:t>name:chararray</a:t>
            </a:r>
            <a:r>
              <a:rPr lang="en-US" dirty="0"/>
              <a:t>, age: </a:t>
            </a:r>
            <a:r>
              <a:rPr lang="en-US" dirty="0" err="1"/>
              <a:t>int</a:t>
            </a:r>
            <a:r>
              <a:rPr lang="en-US" dirty="0" smtClean="0"/>
              <a:t>);</a:t>
            </a:r>
          </a:p>
          <a:p>
            <a:pPr marL="274320" lvl="1" indent="0">
              <a:buNone/>
            </a:pPr>
            <a:endParaRPr lang="en-US" dirty="0"/>
          </a:p>
          <a:p>
            <a:r>
              <a:rPr lang="en-US" dirty="0"/>
              <a:t>You can define a schema that includes the field name only; in this case, the field type defaults to </a:t>
            </a:r>
            <a:r>
              <a:rPr lang="en-US" dirty="0" err="1" smtClean="0"/>
              <a:t>bytearray</a:t>
            </a:r>
            <a:endParaRPr lang="en-US" dirty="0" smtClean="0"/>
          </a:p>
          <a:p>
            <a:pPr lvl="1"/>
            <a:r>
              <a:rPr lang="en-US" dirty="0"/>
              <a:t>A = LOAD 'data' USING </a:t>
            </a:r>
            <a:r>
              <a:rPr lang="en-US" dirty="0" err="1"/>
              <a:t>MyStorage</a:t>
            </a:r>
            <a:r>
              <a:rPr lang="en-US" dirty="0"/>
              <a:t>() AS (</a:t>
            </a:r>
            <a:r>
              <a:rPr lang="en-US" dirty="0" smtClean="0"/>
              <a:t>name, age);</a:t>
            </a:r>
          </a:p>
          <a:p>
            <a:pPr marL="274320" lvl="1" indent="0">
              <a:buNone/>
            </a:pPr>
            <a:endParaRPr lang="en-US" dirty="0"/>
          </a:p>
          <a:p>
            <a:r>
              <a:rPr lang="en-US" dirty="0"/>
              <a:t>You can choose not to define a schema; in this case, the field is </a:t>
            </a:r>
            <a:r>
              <a:rPr lang="en-US" dirty="0" smtClean="0"/>
              <a:t>unnamed </a:t>
            </a:r>
            <a:r>
              <a:rPr lang="en-US" dirty="0"/>
              <a:t>and the field type defaults to </a:t>
            </a:r>
            <a:r>
              <a:rPr lang="en-US" dirty="0" err="1" smtClean="0"/>
              <a:t>bytearray</a:t>
            </a:r>
            <a:endParaRPr lang="en-US" dirty="0"/>
          </a:p>
          <a:p>
            <a:r>
              <a:rPr lang="en-US" dirty="0"/>
              <a:t>If you assign a name to a field, you can refer to that field using the name or by positional </a:t>
            </a:r>
            <a:r>
              <a:rPr lang="en-US" dirty="0" smtClean="0"/>
              <a:t>notation</a:t>
            </a:r>
          </a:p>
          <a:p>
            <a:pPr marL="0" indent="0">
              <a:buNone/>
            </a:pPr>
            <a:endParaRPr lang="en-US" dirty="0" smtClean="0"/>
          </a:p>
          <a:p>
            <a:r>
              <a:rPr lang="en-US" dirty="0" smtClean="0"/>
              <a:t>If </a:t>
            </a:r>
            <a:r>
              <a:rPr lang="en-US" dirty="0"/>
              <a:t>you don't assign a name to a field </a:t>
            </a:r>
            <a:r>
              <a:rPr lang="en-US" dirty="0" smtClean="0"/>
              <a:t>you </a:t>
            </a:r>
            <a:r>
              <a:rPr lang="en-US" dirty="0"/>
              <a:t>can only refer to the field using positional </a:t>
            </a:r>
            <a:r>
              <a:rPr lang="en-US" dirty="0" smtClean="0"/>
              <a:t>notation</a:t>
            </a:r>
          </a:p>
          <a:p>
            <a:pPr lvl="1"/>
            <a:r>
              <a:rPr lang="en-US" dirty="0"/>
              <a:t>G = GROUP A BY $0</a:t>
            </a:r>
            <a:r>
              <a:rPr lang="en-US" dirty="0" smtClean="0"/>
              <a:t>; -- field indexes are zero based</a:t>
            </a:r>
            <a:endParaRPr lang="en-US" dirty="0"/>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35</a:t>
            </a:fld>
            <a:endParaRPr lang="en-US" dirty="0"/>
          </a:p>
        </p:txBody>
      </p:sp>
    </p:spTree>
    <p:extLst>
      <p:ext uri="{BB962C8B-B14F-4D97-AF65-F5344CB8AC3E}">
        <p14:creationId xmlns:p14="http://schemas.microsoft.com/office/powerpoint/2010/main" val="7543348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72D49BD4-FDA2-4197-AA33-100671A2C45D}" type="slidenum">
              <a:rPr lang="en-US" altLang="zh-CN"/>
              <a:pPr>
                <a:defRPr/>
              </a:pPr>
              <a:t>36</a:t>
            </a:fld>
            <a:endParaRPr lang="en-US" altLang="zh-CN"/>
          </a:p>
        </p:txBody>
      </p:sp>
      <p:sp>
        <p:nvSpPr>
          <p:cNvPr id="30723" name="Rectangle 1"/>
          <p:cNvSpPr>
            <a:spLocks noGrp="1" noChangeArrowheads="1"/>
          </p:cNvSpPr>
          <p:nvPr>
            <p:ph type="title"/>
          </p:nvPr>
        </p:nvSpPr>
        <p:spPr>
          <a:xfrm>
            <a:off x="457920" y="277950"/>
            <a:ext cx="8232480" cy="1142039"/>
          </a:xfrm>
          <a:extLst>
            <a:ext uri="{91240B29-F687-4f45-9708-019B960494DF}">
              <a14:hiddenLine xmlns:a14="http://schemas.microsoft.com/office/drawing/2010/main" w="9525">
                <a:solidFill>
                  <a:srgbClr val="000000"/>
                </a:solidFill>
                <a:round/>
                <a:headEnd/>
                <a:tailEnd/>
              </a14:hiddenLine>
            </a:ext>
          </a:extLst>
        </p:spPr>
        <p:txBody>
          <a:bodyPr lIns="0" tIns="35264" rIns="0" bIns="0" anchor="ctr"/>
          <a:lstStyle/>
          <a:p>
            <a:pPr>
              <a:tabLst>
                <a:tab pos="0" algn="l"/>
                <a:tab pos="406086" algn="l"/>
                <a:tab pos="813612" algn="l"/>
                <a:tab pos="1221138" algn="l"/>
                <a:tab pos="1628664" algn="l"/>
                <a:tab pos="2036190" algn="l"/>
                <a:tab pos="2442276" algn="l"/>
                <a:tab pos="2851242" algn="l"/>
                <a:tab pos="3258769" algn="l"/>
                <a:tab pos="3664855" algn="l"/>
                <a:tab pos="4073821" algn="l"/>
                <a:tab pos="4481346" algn="l"/>
                <a:tab pos="4888873" algn="l"/>
                <a:tab pos="5294959" algn="l"/>
                <a:tab pos="5703925" algn="l"/>
                <a:tab pos="6111450" algn="l"/>
                <a:tab pos="6517536" algn="l"/>
                <a:tab pos="6925063" algn="l"/>
                <a:tab pos="7334029" algn="l"/>
                <a:tab pos="7741554" algn="l"/>
                <a:tab pos="8147640" algn="l"/>
              </a:tabLst>
            </a:pPr>
            <a:r>
              <a:rPr lang="fi-FI" altLang="en-US" dirty="0" smtClean="0"/>
              <a:t>Schemas	</a:t>
            </a:r>
          </a:p>
        </p:txBody>
      </p:sp>
      <p:sp>
        <p:nvSpPr>
          <p:cNvPr id="30724" name="Rectangle 2"/>
          <p:cNvSpPr>
            <a:spLocks noGrp="1" noChangeArrowheads="1"/>
          </p:cNvSpPr>
          <p:nvPr>
            <p:ph type="body" idx="1"/>
          </p:nvPr>
        </p:nvSpPr>
        <p:spPr>
          <a:xfrm>
            <a:off x="457920" y="1600008"/>
            <a:ext cx="8232480" cy="4451507"/>
          </a:xfrm>
          <a:extLst>
            <a:ext uri="{91240B29-F687-4f45-9708-019B960494DF}">
              <a14:hiddenLine xmlns:a14="http://schemas.microsoft.com/office/drawing/2010/main" w="9525">
                <a:solidFill>
                  <a:srgbClr val="000000"/>
                </a:solidFill>
                <a:round/>
                <a:headEnd/>
                <a:tailEnd/>
              </a14:hiddenLine>
            </a:ext>
          </a:extLst>
        </p:spPr>
        <p:txBody>
          <a:bodyPr lIns="0" tIns="25469" rIns="0" bIns="0"/>
          <a:lstStyle/>
          <a:p>
            <a:pPr marL="390246" indent="-293764">
              <a:buClr>
                <a:srgbClr val="996633"/>
              </a:buClr>
              <a:buSzPct val="45000"/>
              <a:buFont typeface="Wingdings" pitchFamily="2" charset="2"/>
              <a:buChar char=""/>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ltLang="en-US" sz="2600" dirty="0" smtClean="0"/>
              <a:t>Once </a:t>
            </a:r>
            <a:r>
              <a:rPr lang="fi-FI" altLang="en-US" sz="2600" dirty="0"/>
              <a:t>the schema of the source data is given, the schema of the intermediate relation will be induced by Pig</a:t>
            </a:r>
            <a:endParaRPr lang="fi-FI" altLang="en-US" dirty="0" smtClean="0"/>
          </a:p>
          <a:p>
            <a:pPr marL="390246" indent="-293764">
              <a:buClr>
                <a:srgbClr val="996633"/>
              </a:buClr>
              <a:buSzPct val="45000"/>
              <a:buFont typeface="Wingdings" pitchFamily="2" charset="2"/>
              <a:buChar char=""/>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endParaRPr lang="fi-FI" altLang="en-US" sz="2600" dirty="0"/>
          </a:p>
        </p:txBody>
      </p:sp>
      <p:sp>
        <p:nvSpPr>
          <p:cNvPr id="2" name="Footer Placeholder 1"/>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65F66566-DB80-4ED3-83E0-E3D7392736B3}" type="slidenum">
              <a:rPr lang="en-US" altLang="zh-CN"/>
              <a:pPr>
                <a:defRPr/>
              </a:pPr>
              <a:t>37</a:t>
            </a:fld>
            <a:endParaRPr lang="en-US" altLang="zh-CN"/>
          </a:p>
        </p:txBody>
      </p:sp>
      <p:sp>
        <p:nvSpPr>
          <p:cNvPr id="31747" name="Rectangle 1"/>
          <p:cNvSpPr>
            <a:spLocks noGrp="1" noChangeArrowheads="1"/>
          </p:cNvSpPr>
          <p:nvPr>
            <p:ph type="title"/>
          </p:nvPr>
        </p:nvSpPr>
        <p:spPr>
          <a:xfrm>
            <a:off x="457920" y="277950"/>
            <a:ext cx="8232480" cy="1142039"/>
          </a:xfrm>
          <a:extLst>
            <a:ext uri="{91240B29-F687-4f45-9708-019B960494DF}">
              <a14:hiddenLine xmlns:a14="http://schemas.microsoft.com/office/drawing/2010/main" w="9525">
                <a:solidFill>
                  <a:srgbClr val="000000"/>
                </a:solidFill>
                <a:round/>
                <a:headEnd/>
                <a:tailEnd/>
              </a14:hiddenLine>
            </a:ext>
          </a:extLst>
        </p:spPr>
        <p:txBody>
          <a:bodyPr lIns="0" tIns="35264" rIns="0" bIns="0" anchor="ctr"/>
          <a:lstStyle/>
          <a:p>
            <a:pPr>
              <a:tabLst>
                <a:tab pos="0" algn="l"/>
                <a:tab pos="406086" algn="l"/>
                <a:tab pos="813612" algn="l"/>
                <a:tab pos="1221138" algn="l"/>
                <a:tab pos="1628664" algn="l"/>
                <a:tab pos="2036190" algn="l"/>
                <a:tab pos="2442276" algn="l"/>
                <a:tab pos="2851242" algn="l"/>
                <a:tab pos="3258769" algn="l"/>
                <a:tab pos="3664855" algn="l"/>
                <a:tab pos="4073821" algn="l"/>
                <a:tab pos="4481346" algn="l"/>
                <a:tab pos="4888873" algn="l"/>
                <a:tab pos="5294959" algn="l"/>
                <a:tab pos="5703925" algn="l"/>
                <a:tab pos="6111450" algn="l"/>
                <a:tab pos="6517536" algn="l"/>
                <a:tab pos="6925063" algn="l"/>
                <a:tab pos="7334029" algn="l"/>
                <a:tab pos="7741554" algn="l"/>
                <a:tab pos="8147640" algn="l"/>
              </a:tabLst>
            </a:pPr>
            <a:r>
              <a:rPr lang="fi-FI" altLang="en-US" dirty="0" smtClean="0"/>
              <a:t>Schemas	</a:t>
            </a:r>
          </a:p>
        </p:txBody>
      </p:sp>
      <p:sp>
        <p:nvSpPr>
          <p:cNvPr id="31748" name="Rectangle 2"/>
          <p:cNvSpPr>
            <a:spLocks noGrp="1" noChangeArrowheads="1"/>
          </p:cNvSpPr>
          <p:nvPr>
            <p:ph type="body" idx="1"/>
          </p:nvPr>
        </p:nvSpPr>
        <p:spPr>
          <a:xfrm>
            <a:off x="457920" y="1600008"/>
            <a:ext cx="8232480" cy="4451507"/>
          </a:xfrm>
          <a:extLst>
            <a:ext uri="{91240B29-F687-4f45-9708-019B960494DF}">
              <a14:hiddenLine xmlns:a14="http://schemas.microsoft.com/office/drawing/2010/main" w="9525">
                <a:solidFill>
                  <a:srgbClr val="000000"/>
                </a:solidFill>
                <a:round/>
                <a:headEnd/>
                <a:tailEnd/>
              </a14:hiddenLine>
            </a:ext>
          </a:extLst>
        </p:spPr>
        <p:txBody>
          <a:bodyPr lIns="0" tIns="25469" rIns="0" bIns="0"/>
          <a:lstStyle/>
          <a:p>
            <a:pPr marL="390246" indent="-293764">
              <a:buClr>
                <a:srgbClr val="996633"/>
              </a:buClr>
              <a:buSzPct val="45000"/>
              <a:buFont typeface="Wingdings" pitchFamily="2" charset="2"/>
              <a:buChar char=""/>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ltLang="en-US" sz="2600" dirty="0"/>
              <a:t>Why </a:t>
            </a:r>
            <a:r>
              <a:rPr lang="fi-FI" altLang="en-US" sz="2600" dirty="0" smtClean="0"/>
              <a:t>schemas?</a:t>
            </a:r>
            <a:endParaRPr lang="fi-FI" altLang="en-US" sz="2600" dirty="0"/>
          </a:p>
          <a:p>
            <a:pPr marL="1346420" lvl="1" indent="-515528">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ltLang="en-US" dirty="0" smtClean="0"/>
              <a:t>Scripts are more readable</a:t>
            </a:r>
          </a:p>
          <a:p>
            <a:pPr marL="1346420" lvl="1" indent="-515528">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ltLang="en-US" dirty="0" smtClean="0"/>
              <a:t>Help system validate the input</a:t>
            </a:r>
          </a:p>
          <a:p>
            <a:pPr marL="390246" indent="-293764">
              <a:buClr>
                <a:srgbClr val="996633"/>
              </a:buClr>
              <a:buSzPct val="45000"/>
              <a:buFont typeface="Wingdings" pitchFamily="2" charset="2"/>
              <a:buChar char=""/>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ltLang="en-US" sz="2600" dirty="0"/>
              <a:t>Similar to Database?</a:t>
            </a:r>
          </a:p>
          <a:p>
            <a:pPr marL="1346420" lvl="1" indent="-515528">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ltLang="en-US" dirty="0" smtClean="0"/>
              <a:t>Yes. But schema here is optional</a:t>
            </a:r>
          </a:p>
          <a:p>
            <a:pPr marL="1346420" lvl="1" indent="-515528">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ltLang="en-US" dirty="0" smtClean="0"/>
              <a:t>Schema is not fixed for a particular dataset, but changable</a:t>
            </a:r>
          </a:p>
          <a:p>
            <a:pPr marL="390246" indent="-293764">
              <a:buClr>
                <a:srgbClr val="996633"/>
              </a:buClr>
              <a:buSzPct val="45000"/>
              <a:buFont typeface="Wingdings" pitchFamily="2" charset="2"/>
              <a:buChar char=""/>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endParaRPr lang="fi-FI" altLang="en-US" sz="2600" dirty="0"/>
          </a:p>
        </p:txBody>
      </p:sp>
      <p:sp>
        <p:nvSpPr>
          <p:cNvPr id="2" name="Footer Placeholder 1"/>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Pig Scrips General Flow</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Loading Data</a:t>
            </a:r>
          </a:p>
          <a:p>
            <a:pPr lvl="1"/>
            <a:r>
              <a:rPr lang="en-US" dirty="0"/>
              <a:t>Use the LOAD operator and the load/store functions to read data into Pig </a:t>
            </a:r>
            <a:endParaRPr lang="en-US" dirty="0" smtClean="0"/>
          </a:p>
          <a:p>
            <a:r>
              <a:rPr lang="en-US" b="1" dirty="0" smtClean="0"/>
              <a:t>Working </a:t>
            </a:r>
            <a:r>
              <a:rPr lang="en-US" b="1" dirty="0"/>
              <a:t>with Data</a:t>
            </a:r>
          </a:p>
          <a:p>
            <a:pPr lvl="1"/>
            <a:r>
              <a:rPr lang="en-US" dirty="0"/>
              <a:t>Pig allows you to transform data in many ways. As a starting point, become familiar with these operators:</a:t>
            </a:r>
          </a:p>
          <a:p>
            <a:pPr lvl="1"/>
            <a:r>
              <a:rPr lang="en-US" dirty="0"/>
              <a:t>Use the FILTER operator to work with tuples or rows of </a:t>
            </a:r>
            <a:r>
              <a:rPr lang="en-US" dirty="0" smtClean="0"/>
              <a:t>data</a:t>
            </a:r>
          </a:p>
          <a:p>
            <a:pPr lvl="1"/>
            <a:r>
              <a:rPr lang="en-US" dirty="0" smtClean="0"/>
              <a:t>Use </a:t>
            </a:r>
            <a:r>
              <a:rPr lang="en-US" dirty="0"/>
              <a:t>the FOREACH operator to work with columns of data.</a:t>
            </a:r>
          </a:p>
          <a:p>
            <a:pPr lvl="1"/>
            <a:r>
              <a:rPr lang="en-US" dirty="0"/>
              <a:t>Use the GROUP operator to group data in a single </a:t>
            </a:r>
            <a:r>
              <a:rPr lang="en-US" dirty="0" smtClean="0"/>
              <a:t>relation</a:t>
            </a:r>
          </a:p>
          <a:p>
            <a:pPr lvl="1"/>
            <a:r>
              <a:rPr lang="en-US" dirty="0" smtClean="0"/>
              <a:t>Use </a:t>
            </a:r>
            <a:r>
              <a:rPr lang="en-US" dirty="0"/>
              <a:t>the </a:t>
            </a:r>
            <a:r>
              <a:rPr lang="en-US" dirty="0" smtClean="0"/>
              <a:t>inner JOIN </a:t>
            </a:r>
            <a:r>
              <a:rPr lang="en-US" dirty="0"/>
              <a:t>and outer </a:t>
            </a:r>
            <a:r>
              <a:rPr lang="en-US" dirty="0" smtClean="0"/>
              <a:t>JOIN operators </a:t>
            </a:r>
            <a:r>
              <a:rPr lang="en-US" dirty="0"/>
              <a:t>to group or join data in two or more </a:t>
            </a:r>
            <a:r>
              <a:rPr lang="en-US" dirty="0" smtClean="0"/>
              <a:t>relations.</a:t>
            </a:r>
          </a:p>
          <a:p>
            <a:pPr lvl="1"/>
            <a:r>
              <a:rPr lang="en-US" dirty="0" smtClean="0"/>
              <a:t>Use </a:t>
            </a:r>
            <a:r>
              <a:rPr lang="en-US" dirty="0"/>
              <a:t>the UNION operator to merge the contents of two or more </a:t>
            </a:r>
            <a:r>
              <a:rPr lang="en-US" dirty="0" smtClean="0"/>
              <a:t>relations</a:t>
            </a:r>
          </a:p>
          <a:p>
            <a:pPr lvl="1"/>
            <a:r>
              <a:rPr lang="en-US" dirty="0" smtClean="0"/>
              <a:t>Use </a:t>
            </a:r>
            <a:r>
              <a:rPr lang="en-US" dirty="0"/>
              <a:t>the SPLIT operator to partition the contents of a relation into multiple </a:t>
            </a:r>
            <a:r>
              <a:rPr lang="en-US" dirty="0" smtClean="0"/>
              <a:t>relations</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38</a:t>
            </a:fld>
            <a:endParaRPr lang="en-US" dirty="0"/>
          </a:p>
        </p:txBody>
      </p:sp>
    </p:spTree>
    <p:extLst>
      <p:ext uri="{BB962C8B-B14F-4D97-AF65-F5344CB8AC3E}">
        <p14:creationId xmlns:p14="http://schemas.microsoft.com/office/powerpoint/2010/main" val="36977529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Pig Scrips General Flow</a:t>
            </a:r>
          </a:p>
        </p:txBody>
      </p:sp>
      <p:sp>
        <p:nvSpPr>
          <p:cNvPr id="3" name="Content Placeholder 2"/>
          <p:cNvSpPr>
            <a:spLocks noGrp="1"/>
          </p:cNvSpPr>
          <p:nvPr>
            <p:ph idx="1"/>
          </p:nvPr>
        </p:nvSpPr>
        <p:spPr/>
        <p:txBody>
          <a:bodyPr>
            <a:normAutofit/>
          </a:bodyPr>
          <a:lstStyle/>
          <a:p>
            <a:r>
              <a:rPr lang="en-US" b="1" dirty="0" smtClean="0"/>
              <a:t>Storing </a:t>
            </a:r>
            <a:r>
              <a:rPr lang="en-US" b="1" dirty="0"/>
              <a:t>Intermediate Results</a:t>
            </a:r>
          </a:p>
          <a:p>
            <a:pPr lvl="1"/>
            <a:r>
              <a:rPr lang="en-US" dirty="0"/>
              <a:t>Pig stores the intermediate data generated between MapReduce jobs in a temporary location on </a:t>
            </a:r>
            <a:r>
              <a:rPr lang="en-US" dirty="0" smtClean="0"/>
              <a:t>HDFS </a:t>
            </a:r>
          </a:p>
          <a:p>
            <a:pPr lvl="1"/>
            <a:r>
              <a:rPr lang="en-US" dirty="0" smtClean="0"/>
              <a:t>This </a:t>
            </a:r>
            <a:r>
              <a:rPr lang="en-US" dirty="0"/>
              <a:t>location must already exist on HDFS prior to </a:t>
            </a:r>
            <a:r>
              <a:rPr lang="en-US" dirty="0" smtClean="0"/>
              <a:t>use</a:t>
            </a:r>
          </a:p>
          <a:p>
            <a:pPr lvl="1"/>
            <a:r>
              <a:rPr lang="en-US" dirty="0" smtClean="0"/>
              <a:t>This </a:t>
            </a:r>
            <a:r>
              <a:rPr lang="en-US" dirty="0"/>
              <a:t>location can be configured using the </a:t>
            </a:r>
            <a:r>
              <a:rPr lang="en-US" dirty="0" err="1"/>
              <a:t>pig.temp.dir</a:t>
            </a:r>
            <a:r>
              <a:rPr lang="en-US" dirty="0"/>
              <a:t> </a:t>
            </a:r>
            <a:r>
              <a:rPr lang="en-US" dirty="0" smtClean="0"/>
              <a:t>property</a:t>
            </a:r>
          </a:p>
          <a:p>
            <a:pPr lvl="1"/>
            <a:r>
              <a:rPr lang="en-US" dirty="0" smtClean="0"/>
              <a:t>The </a:t>
            </a:r>
            <a:r>
              <a:rPr lang="en-US" dirty="0"/>
              <a:t>property's default value is "/</a:t>
            </a:r>
            <a:r>
              <a:rPr lang="en-US" dirty="0" err="1" smtClean="0"/>
              <a:t>tmp</a:t>
            </a:r>
            <a:r>
              <a:rPr lang="en-US" dirty="0" smtClean="0"/>
              <a:t>“</a:t>
            </a:r>
          </a:p>
          <a:p>
            <a:r>
              <a:rPr lang="en-US" b="1" dirty="0"/>
              <a:t>Storing Final Results</a:t>
            </a:r>
          </a:p>
          <a:p>
            <a:pPr lvl="1"/>
            <a:r>
              <a:rPr lang="en-US" dirty="0"/>
              <a:t>Use the STORE operator and the load/store functions to write results to the file system</a:t>
            </a:r>
          </a:p>
          <a:p>
            <a:pPr lvl="1"/>
            <a:r>
              <a:rPr lang="en-US" dirty="0"/>
              <a:t>During the testing/debugging phase of your implementation, you can use DUMP to display results to your terminal screen</a:t>
            </a:r>
          </a:p>
          <a:p>
            <a:pPr lvl="1"/>
            <a:r>
              <a:rPr lang="en-US" dirty="0"/>
              <a:t>However, in a production environment you always want to use the STORE operator to save your </a:t>
            </a:r>
            <a:r>
              <a:rPr lang="en-US" dirty="0" smtClean="0"/>
              <a:t>results</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39</a:t>
            </a:fld>
            <a:endParaRPr lang="en-US" dirty="0"/>
          </a:p>
        </p:txBody>
      </p:sp>
    </p:spTree>
    <p:extLst>
      <p:ext uri="{BB962C8B-B14F-4D97-AF65-F5344CB8AC3E}">
        <p14:creationId xmlns:p14="http://schemas.microsoft.com/office/powerpoint/2010/main" val="985175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Pig?</a:t>
            </a:r>
            <a:endParaRPr lang="en-US" dirty="0"/>
          </a:p>
        </p:txBody>
      </p:sp>
      <p:sp>
        <p:nvSpPr>
          <p:cNvPr id="3" name="Footer Placeholder 2"/>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4</a:t>
            </a:fld>
            <a:endParaRPr lang="en-US" dirty="0"/>
          </a:p>
        </p:txBody>
      </p:sp>
      <p:graphicFrame>
        <p:nvGraphicFramePr>
          <p:cNvPr id="5" name="Diagram 4"/>
          <p:cNvGraphicFramePr/>
          <p:nvPr>
            <p:extLst>
              <p:ext uri="{D42A27DB-BD31-4B8C-83A1-F6EECF244321}">
                <p14:modId xmlns:p14="http://schemas.microsoft.com/office/powerpoint/2010/main" val="1215498225"/>
              </p:ext>
            </p:extLst>
          </p:nvPr>
        </p:nvGraphicFramePr>
        <p:xfrm>
          <a:off x="1143000" y="1447800"/>
          <a:ext cx="68580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685800" y="2895600"/>
            <a:ext cx="1905000" cy="3810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r</a:t>
            </a:r>
            <a:r>
              <a:rPr lang="en-US" dirty="0" smtClean="0"/>
              <a:t>elation inputs</a:t>
            </a:r>
            <a:endParaRPr lang="en-US" dirty="0"/>
          </a:p>
        </p:txBody>
      </p:sp>
      <p:sp>
        <p:nvSpPr>
          <p:cNvPr id="7" name="Rectangle 6"/>
          <p:cNvSpPr/>
          <p:nvPr/>
        </p:nvSpPr>
        <p:spPr>
          <a:xfrm>
            <a:off x="1447800" y="3581400"/>
            <a:ext cx="1905000" cy="3810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r</a:t>
            </a:r>
            <a:r>
              <a:rPr lang="en-US" dirty="0" smtClean="0"/>
              <a:t>elation </a:t>
            </a:r>
            <a:r>
              <a:rPr lang="en-US" b="1" dirty="0" smtClean="0"/>
              <a:t>words</a:t>
            </a:r>
            <a:endParaRPr lang="en-US" dirty="0"/>
          </a:p>
        </p:txBody>
      </p:sp>
      <p:sp>
        <p:nvSpPr>
          <p:cNvPr id="8" name="Rectangle 7"/>
          <p:cNvSpPr/>
          <p:nvPr/>
        </p:nvSpPr>
        <p:spPr>
          <a:xfrm>
            <a:off x="2209800" y="4267200"/>
            <a:ext cx="1905000" cy="3810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r</a:t>
            </a:r>
            <a:r>
              <a:rPr lang="en-US" dirty="0" smtClean="0"/>
              <a:t>elation </a:t>
            </a:r>
            <a:r>
              <a:rPr lang="en-US" b="1" dirty="0" err="1"/>
              <a:t>grpd</a:t>
            </a:r>
            <a:endParaRPr lang="en-US" dirty="0"/>
          </a:p>
        </p:txBody>
      </p:sp>
      <p:sp>
        <p:nvSpPr>
          <p:cNvPr id="9" name="Rectangle 8"/>
          <p:cNvSpPr/>
          <p:nvPr/>
        </p:nvSpPr>
        <p:spPr>
          <a:xfrm>
            <a:off x="533400" y="2286000"/>
            <a:ext cx="1371600" cy="228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words.txt</a:t>
            </a:r>
            <a:endParaRPr lang="en-US" dirty="0"/>
          </a:p>
        </p:txBody>
      </p:sp>
      <p:sp>
        <p:nvSpPr>
          <p:cNvPr id="10" name="Rectangle 9"/>
          <p:cNvSpPr/>
          <p:nvPr/>
        </p:nvSpPr>
        <p:spPr>
          <a:xfrm>
            <a:off x="4279900" y="5867400"/>
            <a:ext cx="1371600" cy="228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r>
              <a:rPr lang="en-US" dirty="0" smtClean="0"/>
              <a:t>ount.txt</a:t>
            </a:r>
            <a:endParaRPr lang="en-US" dirty="0"/>
          </a:p>
        </p:txBody>
      </p:sp>
      <p:sp>
        <p:nvSpPr>
          <p:cNvPr id="11" name="Right Brace 10"/>
          <p:cNvSpPr/>
          <p:nvPr/>
        </p:nvSpPr>
        <p:spPr>
          <a:xfrm>
            <a:off x="5943600" y="2895600"/>
            <a:ext cx="685800" cy="1981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6691203" y="3657600"/>
            <a:ext cx="1843197" cy="369332"/>
          </a:xfrm>
          <a:prstGeom prst="rect">
            <a:avLst/>
          </a:prstGeom>
          <a:noFill/>
        </p:spPr>
        <p:txBody>
          <a:bodyPr wrap="none" rtlCol="0">
            <a:spAutoFit/>
          </a:bodyPr>
          <a:lstStyle/>
          <a:p>
            <a:r>
              <a:rPr lang="en-US" dirty="0" smtClean="0"/>
              <a:t>Transformations</a:t>
            </a:r>
            <a:endParaRPr lang="en-US" dirty="0"/>
          </a:p>
        </p:txBody>
      </p:sp>
      <p:sp>
        <p:nvSpPr>
          <p:cNvPr id="14" name="Rectangle 13"/>
          <p:cNvSpPr/>
          <p:nvPr/>
        </p:nvSpPr>
        <p:spPr>
          <a:xfrm>
            <a:off x="2971800" y="5029200"/>
            <a:ext cx="1905000" cy="3810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r</a:t>
            </a:r>
            <a:r>
              <a:rPr lang="en-US" dirty="0" smtClean="0"/>
              <a:t>elation </a:t>
            </a:r>
            <a:r>
              <a:rPr lang="en-US" b="1" dirty="0" err="1"/>
              <a:t>cntd</a:t>
            </a:r>
            <a:endParaRPr lang="en-US" dirty="0"/>
          </a:p>
        </p:txBody>
      </p:sp>
    </p:spTree>
    <p:extLst>
      <p:ext uri="{BB962C8B-B14F-4D97-AF65-F5344CB8AC3E}">
        <p14:creationId xmlns:p14="http://schemas.microsoft.com/office/powerpoint/2010/main" val="1757774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Input and Output</a:t>
            </a:r>
            <a:br>
              <a:rPr lang="en-US" dirty="0" smtClean="0"/>
            </a:br>
            <a:r>
              <a:rPr lang="en-US" sz="3100" dirty="0" smtClean="0"/>
              <a:t>LOAD</a:t>
            </a:r>
            <a:endParaRPr lang="en-US" sz="3100" dirty="0"/>
          </a:p>
        </p:txBody>
      </p:sp>
      <p:sp>
        <p:nvSpPr>
          <p:cNvPr id="3" name="Content Placeholder 2"/>
          <p:cNvSpPr>
            <a:spLocks noGrp="1"/>
          </p:cNvSpPr>
          <p:nvPr>
            <p:ph idx="1"/>
          </p:nvPr>
        </p:nvSpPr>
        <p:spPr/>
        <p:txBody>
          <a:bodyPr>
            <a:normAutofit fontScale="92500"/>
          </a:bodyPr>
          <a:lstStyle/>
          <a:p>
            <a:r>
              <a:rPr lang="en-US" dirty="0" smtClean="0"/>
              <a:t>Description</a:t>
            </a:r>
          </a:p>
          <a:p>
            <a:pPr lvl="1"/>
            <a:r>
              <a:rPr lang="en-US" dirty="0"/>
              <a:t>Loads data from the </a:t>
            </a:r>
            <a:r>
              <a:rPr lang="en-US" dirty="0" smtClean="0"/>
              <a:t>(HDFS) file system</a:t>
            </a:r>
          </a:p>
          <a:p>
            <a:r>
              <a:rPr lang="en-US" dirty="0" smtClean="0"/>
              <a:t>Syntax</a:t>
            </a:r>
          </a:p>
          <a:p>
            <a:pPr lvl="1"/>
            <a:r>
              <a:rPr lang="en-US" dirty="0"/>
              <a:t>LOAD 'data' [USING function] [AS schema]; </a:t>
            </a:r>
            <a:endParaRPr lang="en-US" dirty="0" smtClean="0"/>
          </a:p>
          <a:p>
            <a:r>
              <a:rPr lang="en-US" dirty="0" smtClean="0"/>
              <a:t>Usage</a:t>
            </a:r>
          </a:p>
          <a:p>
            <a:pPr lvl="1"/>
            <a:r>
              <a:rPr lang="en-US" dirty="0"/>
              <a:t>Use the LOAD operator to load data from the file </a:t>
            </a:r>
            <a:r>
              <a:rPr lang="en-US" dirty="0" smtClean="0"/>
              <a:t>system</a:t>
            </a:r>
          </a:p>
          <a:p>
            <a:pPr lvl="1"/>
            <a:r>
              <a:rPr lang="en-US" dirty="0"/>
              <a:t>If you specify a directory name, all the files in the directory are </a:t>
            </a:r>
            <a:r>
              <a:rPr lang="en-US" dirty="0" smtClean="0"/>
              <a:t>loaded</a:t>
            </a:r>
          </a:p>
          <a:p>
            <a:pPr lvl="1"/>
            <a:r>
              <a:rPr lang="en-US" dirty="0"/>
              <a:t>The </a:t>
            </a:r>
            <a:r>
              <a:rPr lang="en-US" dirty="0" smtClean="0"/>
              <a:t>load function assumes data </a:t>
            </a:r>
            <a:r>
              <a:rPr lang="en-US" dirty="0"/>
              <a:t>of the type specified by the </a:t>
            </a:r>
            <a:r>
              <a:rPr lang="en-US" dirty="0" smtClean="0"/>
              <a:t>schema</a:t>
            </a:r>
          </a:p>
          <a:p>
            <a:pPr lvl="1"/>
            <a:r>
              <a:rPr lang="en-US" dirty="0" smtClean="0"/>
              <a:t>If </a:t>
            </a:r>
            <a:r>
              <a:rPr lang="en-US" dirty="0"/>
              <a:t>the data does not conform to the schema, depending on the loader, either a null value or an error is </a:t>
            </a:r>
            <a:r>
              <a:rPr lang="en-US" dirty="0" smtClean="0"/>
              <a:t>generated</a:t>
            </a:r>
          </a:p>
          <a:p>
            <a:pPr lvl="1"/>
            <a:r>
              <a:rPr lang="en-US" dirty="0" err="1"/>
              <a:t>PigStorage</a:t>
            </a:r>
            <a:r>
              <a:rPr lang="en-US" dirty="0"/>
              <a:t> is the default load </a:t>
            </a:r>
            <a:endParaRPr lang="en-US" dirty="0" smtClean="0"/>
          </a:p>
          <a:p>
            <a:pPr lvl="2"/>
            <a:r>
              <a:rPr lang="en-US" dirty="0" smtClean="0"/>
              <a:t>For </a:t>
            </a:r>
            <a:r>
              <a:rPr lang="en-US" dirty="0" err="1" smtClean="0"/>
              <a:t>PigStorage</a:t>
            </a:r>
            <a:r>
              <a:rPr lang="en-US" dirty="0" smtClean="0"/>
              <a:t> the default field separator is the tab (‘\t’)</a:t>
            </a:r>
          </a:p>
          <a:p>
            <a:pPr lvl="2"/>
            <a:r>
              <a:rPr lang="en-US" dirty="0" smtClean="0"/>
              <a:t>To use another separate write </a:t>
            </a:r>
            <a:r>
              <a:rPr lang="en-US" dirty="0" err="1" smtClean="0"/>
              <a:t>PigStorage</a:t>
            </a:r>
            <a:r>
              <a:rPr lang="en-US" dirty="0" smtClean="0"/>
              <a:t>(‘&lt;separator&gt;’)</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40</a:t>
            </a:fld>
            <a:endParaRPr lang="en-US" dirty="0"/>
          </a:p>
        </p:txBody>
      </p:sp>
    </p:spTree>
    <p:extLst>
      <p:ext uri="{BB962C8B-B14F-4D97-AF65-F5344CB8AC3E}">
        <p14:creationId xmlns:p14="http://schemas.microsoft.com/office/powerpoint/2010/main" val="22449109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Input and Output</a:t>
            </a:r>
            <a:br>
              <a:rPr lang="en-US" dirty="0"/>
            </a:br>
            <a:r>
              <a:rPr lang="en-US" sz="3100" dirty="0" smtClean="0"/>
              <a:t>LOAD: Example #1</a:t>
            </a:r>
            <a:endParaRPr lang="en-US" sz="3100" dirty="0"/>
          </a:p>
        </p:txBody>
      </p:sp>
      <p:sp>
        <p:nvSpPr>
          <p:cNvPr id="3" name="Content Placeholder 2"/>
          <p:cNvSpPr>
            <a:spLocks noGrp="1"/>
          </p:cNvSpPr>
          <p:nvPr>
            <p:ph idx="1"/>
          </p:nvPr>
        </p:nvSpPr>
        <p:spPr/>
        <p:txBody>
          <a:bodyPr/>
          <a:lstStyle/>
          <a:p>
            <a:r>
              <a:rPr lang="en-US" dirty="0"/>
              <a:t>Suppose we have a data file called </a:t>
            </a:r>
            <a:r>
              <a:rPr lang="en-US" dirty="0" smtClean="0"/>
              <a:t>myfile.txt</a:t>
            </a:r>
            <a:r>
              <a:rPr lang="en-US" dirty="0"/>
              <a:t>. The fields are tab-delimited. The records are </a:t>
            </a:r>
            <a:r>
              <a:rPr lang="en-US" dirty="0" smtClean="0"/>
              <a:t>newline-separated</a:t>
            </a:r>
          </a:p>
          <a:p>
            <a:pPr marL="0" indent="0">
              <a:buNone/>
            </a:pPr>
            <a:endParaRPr lang="en-US" dirty="0" smtClean="0"/>
          </a:p>
          <a:p>
            <a:pPr marL="274320" lvl="1" indent="0">
              <a:buNone/>
            </a:pPr>
            <a:r>
              <a:rPr lang="en-US" dirty="0"/>
              <a:t>1 2 3</a:t>
            </a:r>
          </a:p>
          <a:p>
            <a:pPr marL="274320" lvl="1" indent="0">
              <a:buNone/>
            </a:pPr>
            <a:r>
              <a:rPr lang="en-US" dirty="0"/>
              <a:t>4 2 1</a:t>
            </a:r>
          </a:p>
          <a:p>
            <a:pPr marL="274320" lvl="1" indent="0">
              <a:buNone/>
            </a:pPr>
            <a:r>
              <a:rPr lang="en-US" dirty="0"/>
              <a:t>8 3 4</a:t>
            </a:r>
            <a:endParaRPr lang="en-US" dirty="0" smtClean="0"/>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41</a:t>
            </a:fld>
            <a:endParaRPr lang="en-US" dirty="0"/>
          </a:p>
        </p:txBody>
      </p:sp>
    </p:spTree>
    <p:extLst>
      <p:ext uri="{BB962C8B-B14F-4D97-AF65-F5344CB8AC3E}">
        <p14:creationId xmlns:p14="http://schemas.microsoft.com/office/powerpoint/2010/main" val="34322608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Input and Output</a:t>
            </a:r>
            <a:br>
              <a:rPr lang="en-US" dirty="0"/>
            </a:br>
            <a:r>
              <a:rPr lang="en-US" sz="3100" dirty="0" smtClean="0"/>
              <a:t>LOAD: Example #1</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he </a:t>
            </a:r>
            <a:r>
              <a:rPr lang="en-US" dirty="0"/>
              <a:t>default load function, </a:t>
            </a:r>
            <a:r>
              <a:rPr lang="en-US" dirty="0" err="1"/>
              <a:t>PigStorage</a:t>
            </a:r>
            <a:r>
              <a:rPr lang="en-US" dirty="0"/>
              <a:t>, loads data from myfile.txt to form relation </a:t>
            </a:r>
            <a:r>
              <a:rPr lang="en-US" dirty="0" smtClean="0"/>
              <a:t>A</a:t>
            </a:r>
          </a:p>
          <a:p>
            <a:r>
              <a:rPr lang="en-US" dirty="0" smtClean="0"/>
              <a:t>Because </a:t>
            </a:r>
            <a:r>
              <a:rPr lang="en-US" dirty="0"/>
              <a:t>no schema is specified, the fields are not named and all fields default to type </a:t>
            </a:r>
            <a:r>
              <a:rPr lang="en-US" dirty="0" err="1" smtClean="0"/>
              <a:t>bytearray</a:t>
            </a:r>
            <a:endParaRPr lang="en-US" dirty="0" smtClean="0"/>
          </a:p>
          <a:p>
            <a:pPr marL="274320" lvl="1" indent="0">
              <a:buNone/>
            </a:pPr>
            <a:endParaRPr lang="en-US" dirty="0"/>
          </a:p>
          <a:p>
            <a:pPr marL="274320" lvl="1" indent="0">
              <a:buNone/>
            </a:pPr>
            <a:r>
              <a:rPr lang="en-US" dirty="0"/>
              <a:t>A = LOAD 'myfile.txt' USING </a:t>
            </a:r>
            <a:r>
              <a:rPr lang="en-US" dirty="0" err="1"/>
              <a:t>PigStorage</a:t>
            </a:r>
            <a:r>
              <a:rPr lang="en-US" dirty="0"/>
              <a:t>('\t');</a:t>
            </a:r>
          </a:p>
          <a:p>
            <a:pPr marL="274320" lvl="1" indent="0">
              <a:buNone/>
            </a:pPr>
            <a:endParaRPr lang="en-US" dirty="0"/>
          </a:p>
          <a:p>
            <a:pPr marL="274320" lvl="1" indent="0">
              <a:buNone/>
            </a:pPr>
            <a:r>
              <a:rPr lang="en-US" dirty="0"/>
              <a:t>DUMP A;</a:t>
            </a:r>
          </a:p>
          <a:p>
            <a:pPr marL="274320" lvl="1" indent="0">
              <a:buNone/>
            </a:pPr>
            <a:r>
              <a:rPr lang="en-US" dirty="0"/>
              <a:t>(1,2,3)</a:t>
            </a:r>
          </a:p>
          <a:p>
            <a:pPr marL="274320" lvl="1" indent="0">
              <a:buNone/>
            </a:pPr>
            <a:r>
              <a:rPr lang="en-US" dirty="0"/>
              <a:t>(4,2,1)</a:t>
            </a:r>
          </a:p>
          <a:p>
            <a:pPr marL="274320" lvl="1" indent="0">
              <a:buNone/>
            </a:pPr>
            <a:r>
              <a:rPr lang="en-US" dirty="0"/>
              <a:t>(8,3,4)</a:t>
            </a:r>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42</a:t>
            </a:fld>
            <a:endParaRPr lang="en-US" dirty="0"/>
          </a:p>
        </p:txBody>
      </p:sp>
    </p:spTree>
    <p:extLst>
      <p:ext uri="{BB962C8B-B14F-4D97-AF65-F5344CB8AC3E}">
        <p14:creationId xmlns:p14="http://schemas.microsoft.com/office/powerpoint/2010/main" val="40468354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Input and Output</a:t>
            </a:r>
            <a:br>
              <a:rPr lang="en-US" dirty="0"/>
            </a:br>
            <a:r>
              <a:rPr lang="en-US" sz="3100" dirty="0" smtClean="0"/>
              <a:t>LOAD: Example #2</a:t>
            </a:r>
            <a:endParaRPr lang="en-US" dirty="0"/>
          </a:p>
        </p:txBody>
      </p:sp>
      <p:sp>
        <p:nvSpPr>
          <p:cNvPr id="3" name="Content Placeholder 2"/>
          <p:cNvSpPr>
            <a:spLocks noGrp="1"/>
          </p:cNvSpPr>
          <p:nvPr>
            <p:ph idx="1"/>
          </p:nvPr>
        </p:nvSpPr>
        <p:spPr/>
        <p:txBody>
          <a:bodyPr>
            <a:normAutofit/>
          </a:bodyPr>
          <a:lstStyle/>
          <a:p>
            <a:r>
              <a:rPr lang="en-US" dirty="0"/>
              <a:t>In this example a schema is specified using the AS </a:t>
            </a:r>
            <a:r>
              <a:rPr lang="en-US" dirty="0" smtClean="0"/>
              <a:t>keyword</a:t>
            </a:r>
          </a:p>
          <a:p>
            <a:r>
              <a:rPr lang="en-US" dirty="0" smtClean="0"/>
              <a:t>You use </a:t>
            </a:r>
            <a:r>
              <a:rPr lang="en-US" dirty="0"/>
              <a:t>the DESCRIBE </a:t>
            </a:r>
            <a:r>
              <a:rPr lang="en-US" dirty="0" smtClean="0"/>
              <a:t>operator </a:t>
            </a:r>
            <a:r>
              <a:rPr lang="en-US" dirty="0"/>
              <a:t>to view the </a:t>
            </a:r>
            <a:r>
              <a:rPr lang="en-US" dirty="0" smtClean="0"/>
              <a:t>schema</a:t>
            </a:r>
          </a:p>
          <a:p>
            <a:pPr marL="0" indent="0">
              <a:buNone/>
            </a:pPr>
            <a:endParaRPr lang="en-US" dirty="0"/>
          </a:p>
          <a:p>
            <a:pPr marL="274320" lvl="1" indent="0">
              <a:buNone/>
            </a:pPr>
            <a:r>
              <a:rPr lang="en-US" dirty="0"/>
              <a:t>A = LOAD 'myfile.txt' USING </a:t>
            </a:r>
            <a:r>
              <a:rPr lang="en-US" dirty="0" err="1"/>
              <a:t>PigStorage</a:t>
            </a:r>
            <a:r>
              <a:rPr lang="en-US" dirty="0"/>
              <a:t>('\t') AS (f1:int, f2:int, f3:int);</a:t>
            </a:r>
          </a:p>
          <a:p>
            <a:pPr marL="274320" lvl="1" indent="0">
              <a:buNone/>
            </a:pPr>
            <a:endParaRPr lang="en-US" dirty="0"/>
          </a:p>
          <a:p>
            <a:pPr marL="274320" lvl="1" indent="0">
              <a:buNone/>
            </a:pPr>
            <a:r>
              <a:rPr lang="en-US" dirty="0"/>
              <a:t>DESCRIBE A;</a:t>
            </a:r>
          </a:p>
          <a:p>
            <a:pPr marL="274320" lvl="1" indent="0">
              <a:buNone/>
            </a:pPr>
            <a:r>
              <a:rPr lang="en-US" dirty="0"/>
              <a:t>a: {f1: int,f2: int,f3: </a:t>
            </a:r>
            <a:r>
              <a:rPr lang="en-US" dirty="0" err="1"/>
              <a:t>int</a:t>
            </a:r>
            <a:r>
              <a:rPr lang="en-US" dirty="0"/>
              <a:t>}</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43</a:t>
            </a:fld>
            <a:endParaRPr lang="en-US" dirty="0"/>
          </a:p>
        </p:txBody>
      </p:sp>
    </p:spTree>
    <p:extLst>
      <p:ext uri="{BB962C8B-B14F-4D97-AF65-F5344CB8AC3E}">
        <p14:creationId xmlns:p14="http://schemas.microsoft.com/office/powerpoint/2010/main" val="28183851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Input and Output</a:t>
            </a:r>
            <a:br>
              <a:rPr lang="en-US" dirty="0" smtClean="0"/>
            </a:br>
            <a:r>
              <a:rPr lang="en-US" sz="3100" dirty="0" smtClean="0"/>
              <a:t>STORE</a:t>
            </a:r>
            <a:endParaRPr lang="en-US" sz="3100" dirty="0"/>
          </a:p>
        </p:txBody>
      </p:sp>
      <p:sp>
        <p:nvSpPr>
          <p:cNvPr id="3" name="Content Placeholder 2"/>
          <p:cNvSpPr>
            <a:spLocks noGrp="1"/>
          </p:cNvSpPr>
          <p:nvPr>
            <p:ph idx="1"/>
          </p:nvPr>
        </p:nvSpPr>
        <p:spPr/>
        <p:txBody>
          <a:bodyPr>
            <a:normAutofit/>
          </a:bodyPr>
          <a:lstStyle/>
          <a:p>
            <a:r>
              <a:rPr lang="en-US" dirty="0" smtClean="0"/>
              <a:t>Description</a:t>
            </a:r>
          </a:p>
          <a:p>
            <a:pPr lvl="1"/>
            <a:r>
              <a:rPr lang="en-US" dirty="0" smtClean="0"/>
              <a:t>Saves results to the (HDFS) file system</a:t>
            </a:r>
          </a:p>
          <a:p>
            <a:r>
              <a:rPr lang="en-US" dirty="0" smtClean="0"/>
              <a:t>Syntax</a:t>
            </a:r>
          </a:p>
          <a:p>
            <a:pPr lvl="1"/>
            <a:r>
              <a:rPr lang="en-US" dirty="0"/>
              <a:t>STORE alias INTO 'directory' [USING function]; </a:t>
            </a:r>
            <a:endParaRPr lang="en-US" dirty="0" smtClean="0"/>
          </a:p>
          <a:p>
            <a:r>
              <a:rPr lang="en-US" dirty="0" smtClean="0"/>
              <a:t>Usage</a:t>
            </a:r>
          </a:p>
          <a:p>
            <a:pPr lvl="1"/>
            <a:r>
              <a:rPr lang="en-US" dirty="0"/>
              <a:t>Use the STORE operator to </a:t>
            </a:r>
            <a:r>
              <a:rPr lang="en-US" dirty="0" smtClean="0"/>
              <a:t>execute Pig </a:t>
            </a:r>
            <a:r>
              <a:rPr lang="en-US" dirty="0"/>
              <a:t>Latin statements and </a:t>
            </a:r>
            <a:r>
              <a:rPr lang="en-US" dirty="0" smtClean="0"/>
              <a:t>save results </a:t>
            </a:r>
            <a:r>
              <a:rPr lang="en-US" dirty="0"/>
              <a:t>to the file </a:t>
            </a:r>
            <a:r>
              <a:rPr lang="en-US" dirty="0" smtClean="0"/>
              <a:t>system</a:t>
            </a:r>
          </a:p>
          <a:p>
            <a:pPr lvl="1"/>
            <a:r>
              <a:rPr lang="en-US" dirty="0" err="1"/>
              <a:t>PigStorage</a:t>
            </a:r>
            <a:r>
              <a:rPr lang="en-US" dirty="0"/>
              <a:t> is the default store function and does not need to be </a:t>
            </a:r>
            <a:r>
              <a:rPr lang="en-US" dirty="0" smtClean="0"/>
              <a:t>specified</a:t>
            </a:r>
          </a:p>
          <a:p>
            <a:pPr lvl="1"/>
            <a:r>
              <a:rPr lang="en-US" dirty="0" smtClean="0"/>
              <a:t>To </a:t>
            </a:r>
            <a:r>
              <a:rPr lang="en-US" dirty="0"/>
              <a:t>debug scripts during development, you can use DUMP to check intermediate </a:t>
            </a:r>
            <a:r>
              <a:rPr lang="en-US" dirty="0" smtClean="0"/>
              <a:t>results</a:t>
            </a:r>
            <a:endParaRPr lang="en-US" dirty="0"/>
          </a:p>
          <a:p>
            <a:pPr lvl="1"/>
            <a:endParaRPr lang="en-US" dirty="0" smtClean="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44</a:t>
            </a:fld>
            <a:endParaRPr lang="en-US" dirty="0"/>
          </a:p>
        </p:txBody>
      </p:sp>
    </p:spTree>
    <p:extLst>
      <p:ext uri="{BB962C8B-B14F-4D97-AF65-F5344CB8AC3E}">
        <p14:creationId xmlns:p14="http://schemas.microsoft.com/office/powerpoint/2010/main" val="11942781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Input and Output</a:t>
            </a:r>
            <a:br>
              <a:rPr lang="en-US" dirty="0" smtClean="0"/>
            </a:br>
            <a:r>
              <a:rPr lang="en-US" sz="3100" dirty="0" smtClean="0"/>
              <a:t>STORE: Example</a:t>
            </a:r>
            <a:endParaRPr lang="en-US" sz="3100" dirty="0"/>
          </a:p>
        </p:txBody>
      </p:sp>
      <p:sp>
        <p:nvSpPr>
          <p:cNvPr id="3" name="Content Placeholder 2"/>
          <p:cNvSpPr>
            <a:spLocks noGrp="1"/>
          </p:cNvSpPr>
          <p:nvPr>
            <p:ph idx="1"/>
          </p:nvPr>
        </p:nvSpPr>
        <p:spPr/>
        <p:txBody>
          <a:bodyPr>
            <a:normAutofit fontScale="85000" lnSpcReduction="20000"/>
          </a:bodyPr>
          <a:lstStyle/>
          <a:p>
            <a:r>
              <a:rPr lang="en-US" dirty="0"/>
              <a:t>In this example data is stored using </a:t>
            </a:r>
            <a:r>
              <a:rPr lang="en-US" dirty="0" err="1"/>
              <a:t>PigStorage</a:t>
            </a:r>
            <a:r>
              <a:rPr lang="en-US" dirty="0"/>
              <a:t> and the asterisk character (*) as the field </a:t>
            </a:r>
            <a:r>
              <a:rPr lang="en-US" dirty="0" smtClean="0"/>
              <a:t>delimiter</a:t>
            </a:r>
            <a:endParaRPr lang="en-US" dirty="0"/>
          </a:p>
          <a:p>
            <a:endParaRPr lang="en-US" dirty="0"/>
          </a:p>
          <a:p>
            <a:pPr marL="274320" lvl="1" indent="0">
              <a:buNone/>
            </a:pPr>
            <a:r>
              <a:rPr lang="en-US" dirty="0"/>
              <a:t>A = LOAD 'data' AS (a1:int,a2:int,a3:int);</a:t>
            </a:r>
          </a:p>
          <a:p>
            <a:pPr marL="274320" lvl="1" indent="0">
              <a:buNone/>
            </a:pPr>
            <a:endParaRPr lang="en-US" dirty="0"/>
          </a:p>
          <a:p>
            <a:pPr marL="274320" lvl="1" indent="0">
              <a:buNone/>
            </a:pPr>
            <a:r>
              <a:rPr lang="en-US" dirty="0"/>
              <a:t>DUMP A;</a:t>
            </a:r>
          </a:p>
          <a:p>
            <a:pPr marL="274320" lvl="1" indent="0">
              <a:buNone/>
            </a:pPr>
            <a:r>
              <a:rPr lang="en-US" dirty="0"/>
              <a:t>(1,2,3)</a:t>
            </a:r>
          </a:p>
          <a:p>
            <a:pPr marL="274320" lvl="1" indent="0">
              <a:buNone/>
            </a:pPr>
            <a:r>
              <a:rPr lang="en-US" dirty="0"/>
              <a:t>(4,2,1)</a:t>
            </a:r>
          </a:p>
          <a:p>
            <a:pPr marL="274320" lvl="1" indent="0">
              <a:buNone/>
            </a:pPr>
            <a:r>
              <a:rPr lang="en-US" dirty="0"/>
              <a:t>(8,3,4)</a:t>
            </a:r>
          </a:p>
          <a:p>
            <a:pPr marL="274320" lvl="1" indent="0">
              <a:buNone/>
            </a:pPr>
            <a:r>
              <a:rPr lang="en-US" dirty="0"/>
              <a:t>(4,3,3)</a:t>
            </a:r>
          </a:p>
          <a:p>
            <a:pPr marL="274320" lvl="1" indent="0">
              <a:buNone/>
            </a:pPr>
            <a:endParaRPr lang="en-US" dirty="0"/>
          </a:p>
          <a:p>
            <a:pPr marL="274320" lvl="1" indent="0">
              <a:buNone/>
            </a:pPr>
            <a:r>
              <a:rPr lang="en-US" dirty="0"/>
              <a:t>STORE A INTO '</a:t>
            </a:r>
            <a:r>
              <a:rPr lang="en-US" dirty="0" err="1"/>
              <a:t>myoutput</a:t>
            </a:r>
            <a:r>
              <a:rPr lang="en-US" dirty="0"/>
              <a:t>' USING </a:t>
            </a:r>
            <a:r>
              <a:rPr lang="en-US" dirty="0" err="1"/>
              <a:t>PigStorage</a:t>
            </a:r>
            <a:r>
              <a:rPr lang="en-US" dirty="0"/>
              <a:t> ('*');</a:t>
            </a:r>
          </a:p>
          <a:p>
            <a:pPr marL="274320" lvl="1" indent="0">
              <a:buNone/>
            </a:pPr>
            <a:endParaRPr lang="en-US" dirty="0"/>
          </a:p>
          <a:p>
            <a:pPr marL="274320" lvl="1" indent="0">
              <a:buNone/>
            </a:pPr>
            <a:r>
              <a:rPr lang="en-US" dirty="0"/>
              <a:t>CAT </a:t>
            </a:r>
            <a:r>
              <a:rPr lang="en-US" dirty="0" err="1"/>
              <a:t>myoutput</a:t>
            </a:r>
            <a:r>
              <a:rPr lang="en-US" dirty="0" smtClean="0"/>
              <a:t>; -- prints the content of a file to the screen</a:t>
            </a:r>
            <a:endParaRPr lang="en-US" dirty="0"/>
          </a:p>
          <a:p>
            <a:pPr marL="274320" lvl="1" indent="0">
              <a:buNone/>
            </a:pPr>
            <a:r>
              <a:rPr lang="en-US" dirty="0"/>
              <a:t>1*2*3</a:t>
            </a:r>
          </a:p>
          <a:p>
            <a:pPr marL="274320" lvl="1" indent="0">
              <a:buNone/>
            </a:pPr>
            <a:r>
              <a:rPr lang="en-US" dirty="0"/>
              <a:t>4*2*1</a:t>
            </a:r>
          </a:p>
          <a:p>
            <a:pPr marL="274320" lvl="1" indent="0">
              <a:buNone/>
            </a:pPr>
            <a:r>
              <a:rPr lang="en-US" dirty="0"/>
              <a:t>8*3*4</a:t>
            </a:r>
          </a:p>
          <a:p>
            <a:pPr marL="274320" lvl="1" indent="0">
              <a:buNone/>
            </a:pPr>
            <a:r>
              <a:rPr lang="en-US" dirty="0" smtClean="0"/>
              <a:t>4*3*3</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45</a:t>
            </a:fld>
            <a:endParaRPr lang="en-US" dirty="0"/>
          </a:p>
        </p:txBody>
      </p:sp>
    </p:spTree>
    <p:extLst>
      <p:ext uri="{BB962C8B-B14F-4D97-AF65-F5344CB8AC3E}">
        <p14:creationId xmlns:p14="http://schemas.microsoft.com/office/powerpoint/2010/main" val="8613192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Content Placeholder 2"/>
          <p:cNvSpPr>
            <a:spLocks noGrp="1"/>
          </p:cNvSpPr>
          <p:nvPr>
            <p:ph idx="1"/>
          </p:nvPr>
        </p:nvSpPr>
        <p:spPr/>
        <p:txBody>
          <a:bodyPr/>
          <a:lstStyle/>
          <a:p>
            <a:r>
              <a:rPr lang="en-US" dirty="0"/>
              <a:t>Pig Latin provides operators that can help you debug your Pig Latin statements:</a:t>
            </a:r>
          </a:p>
          <a:p>
            <a:pPr lvl="1"/>
            <a:r>
              <a:rPr lang="en-US" dirty="0"/>
              <a:t>Use the DUMP operator to display results to your terminal </a:t>
            </a:r>
            <a:r>
              <a:rPr lang="en-US" dirty="0" smtClean="0"/>
              <a:t>screen</a:t>
            </a:r>
            <a:endParaRPr lang="en-US" dirty="0"/>
          </a:p>
          <a:p>
            <a:pPr lvl="1"/>
            <a:r>
              <a:rPr lang="en-US" dirty="0"/>
              <a:t>Use the DESCRIBE operator to review the schema of a </a:t>
            </a:r>
            <a:r>
              <a:rPr lang="en-US" dirty="0" smtClean="0"/>
              <a:t>relation</a:t>
            </a:r>
            <a:endParaRPr lang="en-US" dirty="0"/>
          </a:p>
          <a:p>
            <a:pPr lvl="1"/>
            <a:r>
              <a:rPr lang="en-US" dirty="0"/>
              <a:t>Use the EXPLAIN operator to view the logical, physical, or map reduce execution plans to compute a </a:t>
            </a:r>
            <a:r>
              <a:rPr lang="en-US" dirty="0" smtClean="0"/>
              <a:t>relation</a:t>
            </a:r>
            <a:endParaRPr lang="en-US" dirty="0"/>
          </a:p>
          <a:p>
            <a:pPr lvl="1"/>
            <a:r>
              <a:rPr lang="en-US" dirty="0"/>
              <a:t>Use the ILLUSTRATE operator to view the step-by-step execution of a series of </a:t>
            </a:r>
            <a:r>
              <a:rPr lang="en-US" dirty="0" smtClean="0"/>
              <a:t>statements</a:t>
            </a:r>
            <a:endParaRPr lang="en-US" dirty="0"/>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46</a:t>
            </a:fld>
            <a:endParaRPr lang="en-US" dirty="0"/>
          </a:p>
        </p:txBody>
      </p:sp>
    </p:spTree>
    <p:extLst>
      <p:ext uri="{BB962C8B-B14F-4D97-AF65-F5344CB8AC3E}">
        <p14:creationId xmlns:p14="http://schemas.microsoft.com/office/powerpoint/2010/main" val="27493397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Debugging</a:t>
            </a:r>
            <a:br>
              <a:rPr lang="en-US" dirty="0" smtClean="0"/>
            </a:br>
            <a:r>
              <a:rPr lang="en-US" sz="3100" dirty="0" smtClean="0"/>
              <a:t>DUMP</a:t>
            </a:r>
            <a:endParaRPr lang="en-US" sz="3100" dirty="0"/>
          </a:p>
        </p:txBody>
      </p:sp>
      <p:sp>
        <p:nvSpPr>
          <p:cNvPr id="3" name="Content Placeholder 2"/>
          <p:cNvSpPr>
            <a:spLocks noGrp="1"/>
          </p:cNvSpPr>
          <p:nvPr>
            <p:ph idx="1"/>
          </p:nvPr>
        </p:nvSpPr>
        <p:spPr/>
        <p:txBody>
          <a:bodyPr/>
          <a:lstStyle/>
          <a:p>
            <a:r>
              <a:rPr lang="en-US" dirty="0" smtClean="0"/>
              <a:t>Describe</a:t>
            </a:r>
          </a:p>
          <a:p>
            <a:pPr lvl="1"/>
            <a:r>
              <a:rPr lang="en-US" dirty="0"/>
              <a:t>Dumps or displays results to </a:t>
            </a:r>
            <a:r>
              <a:rPr lang="en-US" dirty="0" smtClean="0"/>
              <a:t>screen</a:t>
            </a:r>
            <a:endParaRPr lang="en-US" dirty="0"/>
          </a:p>
          <a:p>
            <a:r>
              <a:rPr lang="en-US" dirty="0" smtClean="0"/>
              <a:t>Syntax</a:t>
            </a:r>
          </a:p>
          <a:p>
            <a:pPr lvl="1"/>
            <a:r>
              <a:rPr lang="en-US" dirty="0"/>
              <a:t>DUMP alias;  </a:t>
            </a:r>
            <a:endParaRPr lang="en-US" dirty="0" smtClean="0"/>
          </a:p>
          <a:p>
            <a:r>
              <a:rPr lang="en-US" dirty="0" smtClean="0"/>
              <a:t>Usage</a:t>
            </a:r>
          </a:p>
          <a:p>
            <a:pPr lvl="1"/>
            <a:r>
              <a:rPr lang="en-US" dirty="0"/>
              <a:t>Use the DUMP operator to </a:t>
            </a:r>
            <a:r>
              <a:rPr lang="en-US" dirty="0" smtClean="0"/>
              <a:t>execute Pig </a:t>
            </a:r>
            <a:r>
              <a:rPr lang="en-US" dirty="0"/>
              <a:t>Latin statements and display the results to your </a:t>
            </a:r>
            <a:r>
              <a:rPr lang="en-US" dirty="0" smtClean="0"/>
              <a:t>screen</a:t>
            </a:r>
          </a:p>
          <a:p>
            <a:pPr lvl="1"/>
            <a:r>
              <a:rPr lang="en-US" dirty="0" smtClean="0"/>
              <a:t>DUMP </a:t>
            </a:r>
            <a:r>
              <a:rPr lang="en-US" dirty="0"/>
              <a:t>is meant for interactive mode; statements are executed immediately and the results are not </a:t>
            </a:r>
            <a:r>
              <a:rPr lang="en-US" dirty="0" smtClean="0"/>
              <a:t>saved</a:t>
            </a:r>
            <a:r>
              <a:rPr lang="en-US" dirty="0"/>
              <a:t> </a:t>
            </a:r>
            <a:endParaRPr lang="en-US" dirty="0" smtClean="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47</a:t>
            </a:fld>
            <a:endParaRPr lang="en-US" dirty="0"/>
          </a:p>
        </p:txBody>
      </p:sp>
    </p:spTree>
    <p:extLst>
      <p:ext uri="{BB962C8B-B14F-4D97-AF65-F5344CB8AC3E}">
        <p14:creationId xmlns:p14="http://schemas.microsoft.com/office/powerpoint/2010/main" val="1388899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Debugging</a:t>
            </a:r>
            <a:r>
              <a:rPr lang="en-US" dirty="0"/>
              <a:t/>
            </a:r>
            <a:br>
              <a:rPr lang="en-US" dirty="0"/>
            </a:br>
            <a:r>
              <a:rPr lang="en-US" sz="3100" dirty="0" smtClean="0"/>
              <a:t>DUMP: Example #1</a:t>
            </a:r>
            <a:endParaRPr lang="en-US" dirty="0"/>
          </a:p>
        </p:txBody>
      </p:sp>
      <p:sp>
        <p:nvSpPr>
          <p:cNvPr id="3" name="Content Placeholder 2"/>
          <p:cNvSpPr>
            <a:spLocks noGrp="1"/>
          </p:cNvSpPr>
          <p:nvPr>
            <p:ph idx="1"/>
          </p:nvPr>
        </p:nvSpPr>
        <p:spPr/>
        <p:txBody>
          <a:bodyPr>
            <a:normAutofit fontScale="85000" lnSpcReduction="20000"/>
          </a:bodyPr>
          <a:lstStyle/>
          <a:p>
            <a:r>
              <a:rPr lang="en-US" dirty="0"/>
              <a:t>In this example a dump is performed after each statement.</a:t>
            </a:r>
          </a:p>
          <a:p>
            <a:endParaRPr lang="en-US" dirty="0"/>
          </a:p>
          <a:p>
            <a:pPr marL="274320" lvl="1" indent="0">
              <a:buNone/>
            </a:pPr>
            <a:r>
              <a:rPr lang="en-US" dirty="0"/>
              <a:t>A = LOAD 'student' AS (</a:t>
            </a:r>
            <a:r>
              <a:rPr lang="en-US" dirty="0" err="1"/>
              <a:t>name:chararray</a:t>
            </a:r>
            <a:r>
              <a:rPr lang="en-US" dirty="0"/>
              <a:t>, </a:t>
            </a:r>
            <a:r>
              <a:rPr lang="en-US" dirty="0" err="1"/>
              <a:t>age:int</a:t>
            </a:r>
            <a:r>
              <a:rPr lang="en-US" dirty="0"/>
              <a:t>, </a:t>
            </a:r>
            <a:r>
              <a:rPr lang="en-US" dirty="0" err="1"/>
              <a:t>gpa:float</a:t>
            </a:r>
            <a:r>
              <a:rPr lang="en-US" dirty="0"/>
              <a:t>);</a:t>
            </a:r>
          </a:p>
          <a:p>
            <a:pPr marL="274320" lvl="1" indent="0">
              <a:buNone/>
            </a:pPr>
            <a:endParaRPr lang="en-US" dirty="0"/>
          </a:p>
          <a:p>
            <a:pPr marL="274320" lvl="1" indent="0">
              <a:buNone/>
            </a:pPr>
            <a:r>
              <a:rPr lang="en-US" dirty="0"/>
              <a:t>DUMP A;</a:t>
            </a:r>
          </a:p>
          <a:p>
            <a:pPr marL="274320" lvl="1" indent="0">
              <a:buNone/>
            </a:pPr>
            <a:r>
              <a:rPr lang="en-US" dirty="0"/>
              <a:t>(John,18,4.0F)</a:t>
            </a:r>
          </a:p>
          <a:p>
            <a:pPr marL="274320" lvl="1" indent="0">
              <a:buNone/>
            </a:pPr>
            <a:r>
              <a:rPr lang="en-US" dirty="0"/>
              <a:t>(Mary,19,3.7F)</a:t>
            </a:r>
          </a:p>
          <a:p>
            <a:pPr marL="274320" lvl="1" indent="0">
              <a:buNone/>
            </a:pPr>
            <a:r>
              <a:rPr lang="en-US" dirty="0"/>
              <a:t>(Bill,20,3.9F)</a:t>
            </a:r>
          </a:p>
          <a:p>
            <a:pPr marL="274320" lvl="1" indent="0">
              <a:buNone/>
            </a:pPr>
            <a:r>
              <a:rPr lang="en-US" dirty="0"/>
              <a:t>(Joe,22,3.8F)</a:t>
            </a:r>
          </a:p>
          <a:p>
            <a:pPr marL="274320" lvl="1" indent="0">
              <a:buNone/>
            </a:pPr>
            <a:r>
              <a:rPr lang="en-US" dirty="0"/>
              <a:t>(Jill,20,4.0F)</a:t>
            </a:r>
          </a:p>
          <a:p>
            <a:pPr marL="274320" lvl="1" indent="0">
              <a:buNone/>
            </a:pPr>
            <a:endParaRPr lang="en-US" dirty="0"/>
          </a:p>
          <a:p>
            <a:pPr marL="274320" lvl="1" indent="0">
              <a:buNone/>
            </a:pPr>
            <a:r>
              <a:rPr lang="en-US" dirty="0"/>
              <a:t>B = FILTER A BY name matches 'J.+';</a:t>
            </a:r>
          </a:p>
          <a:p>
            <a:pPr marL="274320" lvl="1" indent="0">
              <a:buNone/>
            </a:pPr>
            <a:endParaRPr lang="en-US" dirty="0"/>
          </a:p>
          <a:p>
            <a:pPr marL="274320" lvl="1" indent="0">
              <a:buNone/>
            </a:pPr>
            <a:r>
              <a:rPr lang="en-US" dirty="0"/>
              <a:t>DUMP B;</a:t>
            </a:r>
          </a:p>
          <a:p>
            <a:pPr marL="274320" lvl="1" indent="0">
              <a:buNone/>
            </a:pPr>
            <a:r>
              <a:rPr lang="en-US" dirty="0"/>
              <a:t>(John,18,4.0F)</a:t>
            </a:r>
          </a:p>
          <a:p>
            <a:pPr marL="274320" lvl="1" indent="0">
              <a:buNone/>
            </a:pPr>
            <a:r>
              <a:rPr lang="en-US" dirty="0"/>
              <a:t>(Joe,22,3.8F)</a:t>
            </a:r>
          </a:p>
          <a:p>
            <a:pPr marL="274320" lvl="1" indent="0">
              <a:buNone/>
            </a:pPr>
            <a:r>
              <a:rPr lang="en-US" dirty="0"/>
              <a:t>(Jill,20,4.0F)</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48</a:t>
            </a:fld>
            <a:endParaRPr lang="en-US" dirty="0"/>
          </a:p>
        </p:txBody>
      </p:sp>
    </p:spTree>
    <p:extLst>
      <p:ext uri="{BB962C8B-B14F-4D97-AF65-F5344CB8AC3E}">
        <p14:creationId xmlns:p14="http://schemas.microsoft.com/office/powerpoint/2010/main" val="37889404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Debugging</a:t>
            </a:r>
            <a:r>
              <a:rPr lang="en-US" dirty="0"/>
              <a:t/>
            </a:r>
            <a:br>
              <a:rPr lang="en-US" dirty="0"/>
            </a:br>
            <a:r>
              <a:rPr lang="en-US" sz="3100" dirty="0" smtClean="0"/>
              <a:t>DUMP: Example #2</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 this example we use the limit operator to restrict the number of records the dump operator displays</a:t>
            </a:r>
            <a:endParaRPr lang="en-US" dirty="0"/>
          </a:p>
          <a:p>
            <a:endParaRPr lang="en-US" dirty="0"/>
          </a:p>
          <a:p>
            <a:pPr marL="274320" lvl="1" indent="0">
              <a:buNone/>
            </a:pPr>
            <a:r>
              <a:rPr lang="en-US" dirty="0"/>
              <a:t>A = LOAD 'student' AS (</a:t>
            </a:r>
            <a:r>
              <a:rPr lang="en-US" dirty="0" err="1"/>
              <a:t>name:chararray</a:t>
            </a:r>
            <a:r>
              <a:rPr lang="en-US" dirty="0"/>
              <a:t>, </a:t>
            </a:r>
            <a:r>
              <a:rPr lang="en-US" dirty="0" err="1"/>
              <a:t>age:int</a:t>
            </a:r>
            <a:r>
              <a:rPr lang="en-US" dirty="0"/>
              <a:t>, </a:t>
            </a:r>
            <a:r>
              <a:rPr lang="en-US" dirty="0" err="1"/>
              <a:t>gpa:float</a:t>
            </a:r>
            <a:r>
              <a:rPr lang="en-US" dirty="0" smtClean="0"/>
              <a:t>);</a:t>
            </a:r>
          </a:p>
          <a:p>
            <a:pPr marL="274320" lvl="1" indent="0">
              <a:buNone/>
            </a:pPr>
            <a:endParaRPr lang="en-US" dirty="0"/>
          </a:p>
          <a:p>
            <a:pPr marL="274320" lvl="1" indent="0">
              <a:buNone/>
            </a:pPr>
            <a:r>
              <a:rPr lang="en-US" dirty="0"/>
              <a:t>DUMP A;</a:t>
            </a:r>
          </a:p>
          <a:p>
            <a:pPr marL="274320" lvl="1" indent="0">
              <a:buNone/>
            </a:pPr>
            <a:r>
              <a:rPr lang="en-US" dirty="0"/>
              <a:t>(John,18,4.0F)</a:t>
            </a:r>
          </a:p>
          <a:p>
            <a:pPr marL="274320" lvl="1" indent="0">
              <a:buNone/>
            </a:pPr>
            <a:r>
              <a:rPr lang="en-US" dirty="0"/>
              <a:t>(Mary,19,3.7F)</a:t>
            </a:r>
          </a:p>
          <a:p>
            <a:pPr marL="274320" lvl="1" indent="0">
              <a:buNone/>
            </a:pPr>
            <a:r>
              <a:rPr lang="en-US" dirty="0"/>
              <a:t>(Bill,20,3.9F)</a:t>
            </a:r>
          </a:p>
          <a:p>
            <a:pPr marL="274320" lvl="1" indent="0">
              <a:buNone/>
            </a:pPr>
            <a:r>
              <a:rPr lang="en-US" dirty="0"/>
              <a:t>(Joe,22,3.8F)</a:t>
            </a:r>
          </a:p>
          <a:p>
            <a:pPr marL="274320" lvl="1" indent="0">
              <a:buNone/>
            </a:pPr>
            <a:r>
              <a:rPr lang="en-US" dirty="0"/>
              <a:t>(Jill,20,4.0F)</a:t>
            </a:r>
          </a:p>
          <a:p>
            <a:pPr marL="274320" lvl="1" indent="0">
              <a:buNone/>
            </a:pPr>
            <a:endParaRPr lang="en-US" dirty="0"/>
          </a:p>
          <a:p>
            <a:pPr marL="274320" lvl="1" indent="0">
              <a:buNone/>
            </a:pPr>
            <a:r>
              <a:rPr lang="en-US" dirty="0"/>
              <a:t>B = </a:t>
            </a:r>
            <a:r>
              <a:rPr lang="en-US" dirty="0" smtClean="0"/>
              <a:t>LIMIT A 2;</a:t>
            </a:r>
            <a:endParaRPr lang="en-US" dirty="0"/>
          </a:p>
          <a:p>
            <a:pPr marL="274320" lvl="1" indent="0">
              <a:buNone/>
            </a:pPr>
            <a:endParaRPr lang="en-US" dirty="0"/>
          </a:p>
          <a:p>
            <a:pPr marL="274320" lvl="1" indent="0">
              <a:buNone/>
            </a:pPr>
            <a:r>
              <a:rPr lang="en-US" dirty="0"/>
              <a:t>DUMP B;</a:t>
            </a:r>
          </a:p>
          <a:p>
            <a:pPr marL="274320" lvl="1" indent="0">
              <a:buNone/>
            </a:pPr>
            <a:r>
              <a:rPr lang="en-US" dirty="0"/>
              <a:t>(John,18,4.0F)</a:t>
            </a:r>
          </a:p>
          <a:p>
            <a:pPr marL="274320" lvl="1" indent="0">
              <a:buNone/>
            </a:pPr>
            <a:r>
              <a:rPr lang="en-US" dirty="0"/>
              <a:t>(Joe,22,3.8F</a:t>
            </a:r>
            <a:r>
              <a:rPr lang="en-US" dirty="0" smtClean="0"/>
              <a:t>)</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49</a:t>
            </a:fld>
            <a:endParaRPr lang="en-US" dirty="0"/>
          </a:p>
        </p:txBody>
      </p:sp>
    </p:spTree>
    <p:extLst>
      <p:ext uri="{BB962C8B-B14F-4D97-AF65-F5344CB8AC3E}">
        <p14:creationId xmlns:p14="http://schemas.microsoft.com/office/powerpoint/2010/main" val="3076533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Pig?</a:t>
            </a:r>
            <a:endParaRPr lang="en-US" dirty="0"/>
          </a:p>
        </p:txBody>
      </p:sp>
      <p:sp>
        <p:nvSpPr>
          <p:cNvPr id="3" name="Content Placeholder 2"/>
          <p:cNvSpPr>
            <a:spLocks noGrp="1"/>
          </p:cNvSpPr>
          <p:nvPr>
            <p:ph idx="1"/>
          </p:nvPr>
        </p:nvSpPr>
        <p:spPr/>
        <p:txBody>
          <a:bodyPr>
            <a:normAutofit/>
          </a:bodyPr>
          <a:lstStyle/>
          <a:p>
            <a:r>
              <a:rPr lang="en-US" dirty="0" smtClean="0"/>
              <a:t>Pig </a:t>
            </a:r>
            <a:r>
              <a:rPr lang="en-US" dirty="0"/>
              <a:t>Latin looks </a:t>
            </a:r>
            <a:r>
              <a:rPr lang="en-US" dirty="0" smtClean="0"/>
              <a:t>somewhat different </a:t>
            </a:r>
            <a:r>
              <a:rPr lang="en-US" dirty="0"/>
              <a:t>from many of the programming languages you may have </a:t>
            </a:r>
            <a:r>
              <a:rPr lang="en-US" dirty="0" smtClean="0"/>
              <a:t>seen</a:t>
            </a:r>
          </a:p>
          <a:p>
            <a:r>
              <a:rPr lang="en-US" dirty="0"/>
              <a:t>Pig Latin does not support </a:t>
            </a:r>
            <a:r>
              <a:rPr lang="en-US" dirty="0" smtClean="0"/>
              <a:t>control logic</a:t>
            </a:r>
            <a:r>
              <a:rPr lang="en-US" dirty="0"/>
              <a:t>, that </a:t>
            </a:r>
            <a:r>
              <a:rPr lang="en-US" dirty="0" smtClean="0"/>
              <a:t>is, </a:t>
            </a:r>
            <a:r>
              <a:rPr lang="en-US" dirty="0"/>
              <a:t>it does not have if, while, for or case </a:t>
            </a:r>
            <a:r>
              <a:rPr lang="en-US" dirty="0" smtClean="0"/>
              <a:t>statements</a:t>
            </a:r>
          </a:p>
          <a:p>
            <a:r>
              <a:rPr lang="en-US" dirty="0" smtClean="0"/>
              <a:t>This </a:t>
            </a:r>
            <a:r>
              <a:rPr lang="en-US" dirty="0"/>
              <a:t>is because traditional procedural and object-oriented programming languages describe control flow, </a:t>
            </a:r>
            <a:r>
              <a:rPr lang="en-US" dirty="0" smtClean="0"/>
              <a:t>while data </a:t>
            </a:r>
            <a:r>
              <a:rPr lang="en-US" dirty="0"/>
              <a:t>flow is a side effect of the </a:t>
            </a:r>
            <a:r>
              <a:rPr lang="en-US" dirty="0" smtClean="0"/>
              <a:t>program</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a:t>
            </a:fld>
            <a:endParaRPr lang="en-US" dirty="0"/>
          </a:p>
        </p:txBody>
      </p:sp>
    </p:spTree>
    <p:extLst>
      <p:ext uri="{BB962C8B-B14F-4D97-AF65-F5344CB8AC3E}">
        <p14:creationId xmlns:p14="http://schemas.microsoft.com/office/powerpoint/2010/main" val="5991995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Debugging</a:t>
            </a:r>
            <a:br>
              <a:rPr lang="en-US" dirty="0" smtClean="0"/>
            </a:br>
            <a:r>
              <a:rPr lang="en-US" sz="3100" dirty="0" smtClean="0"/>
              <a:t>DESCRIBE</a:t>
            </a:r>
            <a:endParaRPr lang="en-US" sz="3100" dirty="0"/>
          </a:p>
        </p:txBody>
      </p:sp>
      <p:sp>
        <p:nvSpPr>
          <p:cNvPr id="3" name="Content Placeholder 2"/>
          <p:cNvSpPr>
            <a:spLocks noGrp="1"/>
          </p:cNvSpPr>
          <p:nvPr>
            <p:ph idx="1"/>
          </p:nvPr>
        </p:nvSpPr>
        <p:spPr/>
        <p:txBody>
          <a:bodyPr/>
          <a:lstStyle/>
          <a:p>
            <a:r>
              <a:rPr lang="en-US" dirty="0" smtClean="0"/>
              <a:t>Description</a:t>
            </a:r>
          </a:p>
          <a:p>
            <a:pPr lvl="1"/>
            <a:r>
              <a:rPr lang="en-US" dirty="0"/>
              <a:t>Returns the schema of a </a:t>
            </a:r>
            <a:r>
              <a:rPr lang="en-US" dirty="0" smtClean="0"/>
              <a:t>relation</a:t>
            </a:r>
          </a:p>
          <a:p>
            <a:r>
              <a:rPr lang="en-US" dirty="0" smtClean="0"/>
              <a:t>Syntax</a:t>
            </a:r>
          </a:p>
          <a:p>
            <a:pPr lvl="1"/>
            <a:r>
              <a:rPr lang="en-US" dirty="0"/>
              <a:t>DESCRIBE alias; </a:t>
            </a:r>
            <a:endParaRPr lang="en-US" dirty="0" smtClean="0"/>
          </a:p>
          <a:p>
            <a:r>
              <a:rPr lang="en-US" dirty="0" smtClean="0"/>
              <a:t>Usage</a:t>
            </a:r>
          </a:p>
          <a:p>
            <a:pPr lvl="1"/>
            <a:r>
              <a:rPr lang="en-US" dirty="0"/>
              <a:t>Use the DESCRIBE operator to view the schema of a </a:t>
            </a:r>
            <a:r>
              <a:rPr lang="en-US" dirty="0" smtClean="0"/>
              <a:t>relation</a:t>
            </a:r>
          </a:p>
          <a:p>
            <a:pPr lvl="1"/>
            <a:r>
              <a:rPr lang="en-US" dirty="0" smtClean="0"/>
              <a:t>You </a:t>
            </a:r>
            <a:r>
              <a:rPr lang="en-US" dirty="0"/>
              <a:t>can view outer relations as well as relations defined in a nested FOREACH </a:t>
            </a:r>
            <a:r>
              <a:rPr lang="en-US" dirty="0" smtClean="0"/>
              <a:t>statement</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50</a:t>
            </a:fld>
            <a:endParaRPr lang="en-US" dirty="0"/>
          </a:p>
        </p:txBody>
      </p:sp>
    </p:spTree>
    <p:extLst>
      <p:ext uri="{BB962C8B-B14F-4D97-AF65-F5344CB8AC3E}">
        <p14:creationId xmlns:p14="http://schemas.microsoft.com/office/powerpoint/2010/main" val="3605926092"/>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Debugging</a:t>
            </a:r>
            <a:br>
              <a:rPr lang="en-US" dirty="0"/>
            </a:br>
            <a:r>
              <a:rPr lang="en-US" sz="3100" dirty="0"/>
              <a:t>DESCRIBE</a:t>
            </a:r>
            <a:endParaRPr lang="en-US" dirty="0"/>
          </a:p>
        </p:txBody>
      </p:sp>
      <p:sp>
        <p:nvSpPr>
          <p:cNvPr id="3" name="Content Placeholder 2"/>
          <p:cNvSpPr>
            <a:spLocks noGrp="1"/>
          </p:cNvSpPr>
          <p:nvPr>
            <p:ph idx="1"/>
          </p:nvPr>
        </p:nvSpPr>
        <p:spPr/>
        <p:txBody>
          <a:bodyPr>
            <a:normAutofit fontScale="70000" lnSpcReduction="20000"/>
          </a:bodyPr>
          <a:lstStyle/>
          <a:p>
            <a:r>
              <a:rPr lang="en-US" dirty="0"/>
              <a:t>In this example a schema is specified using the AS clause. If all data conforms to the schema, Pig will use the assigned </a:t>
            </a:r>
            <a:r>
              <a:rPr lang="en-US" dirty="0" smtClean="0"/>
              <a:t>types</a:t>
            </a:r>
            <a:endParaRPr lang="en-US" dirty="0"/>
          </a:p>
          <a:p>
            <a:endParaRPr lang="en-US" dirty="0"/>
          </a:p>
          <a:p>
            <a:pPr marL="274320" lvl="1" indent="0">
              <a:buNone/>
            </a:pPr>
            <a:r>
              <a:rPr lang="en-US" sz="2300" dirty="0"/>
              <a:t>A = LOAD 'student' AS (</a:t>
            </a:r>
            <a:r>
              <a:rPr lang="en-US" sz="2300" dirty="0" err="1"/>
              <a:t>name:chararray</a:t>
            </a:r>
            <a:r>
              <a:rPr lang="en-US" sz="2300" dirty="0"/>
              <a:t>, </a:t>
            </a:r>
            <a:r>
              <a:rPr lang="en-US" sz="2300" dirty="0" err="1"/>
              <a:t>age:int</a:t>
            </a:r>
            <a:r>
              <a:rPr lang="en-US" sz="2300" dirty="0"/>
              <a:t>, </a:t>
            </a:r>
            <a:r>
              <a:rPr lang="en-US" sz="2300" dirty="0" err="1"/>
              <a:t>gpa:float</a:t>
            </a:r>
            <a:r>
              <a:rPr lang="en-US" sz="2300" dirty="0" smtClean="0"/>
              <a:t>);</a:t>
            </a:r>
            <a:endParaRPr lang="en-US" sz="2300" dirty="0"/>
          </a:p>
          <a:p>
            <a:pPr marL="274320" lvl="1" indent="0">
              <a:buNone/>
            </a:pPr>
            <a:r>
              <a:rPr lang="en-US" sz="2300" dirty="0"/>
              <a:t>B = FILTER A BY name matches 'J</a:t>
            </a:r>
            <a:r>
              <a:rPr lang="en-US" sz="2300" dirty="0" smtClean="0"/>
              <a:t>.+';</a:t>
            </a:r>
            <a:endParaRPr lang="en-US" sz="2300" dirty="0"/>
          </a:p>
          <a:p>
            <a:pPr marL="274320" lvl="1" indent="0">
              <a:buNone/>
            </a:pPr>
            <a:r>
              <a:rPr lang="en-US" sz="2300" dirty="0"/>
              <a:t>C = GROUP B BY name</a:t>
            </a:r>
            <a:r>
              <a:rPr lang="en-US" sz="2300" dirty="0" smtClean="0"/>
              <a:t>;</a:t>
            </a:r>
            <a:endParaRPr lang="en-US" sz="2300" dirty="0"/>
          </a:p>
          <a:p>
            <a:pPr marL="274320" lvl="1" indent="0">
              <a:buNone/>
            </a:pPr>
            <a:r>
              <a:rPr lang="en-US" sz="2300" dirty="0"/>
              <a:t>D = FOREACH C GENERATE COUNT(</a:t>
            </a:r>
            <a:r>
              <a:rPr lang="en-US" sz="2300" dirty="0" err="1"/>
              <a:t>B.age</a:t>
            </a:r>
            <a:r>
              <a:rPr lang="en-US" sz="2300" dirty="0"/>
              <a:t>);</a:t>
            </a:r>
          </a:p>
          <a:p>
            <a:pPr marL="274320" lvl="1" indent="0">
              <a:buNone/>
            </a:pPr>
            <a:endParaRPr lang="en-US" sz="2300" dirty="0"/>
          </a:p>
          <a:p>
            <a:pPr marL="274320" lvl="1" indent="0">
              <a:buNone/>
            </a:pPr>
            <a:r>
              <a:rPr lang="en-US" sz="2300" dirty="0"/>
              <a:t>DESCRIBE A;</a:t>
            </a:r>
          </a:p>
          <a:p>
            <a:pPr marL="274320" lvl="1" indent="0">
              <a:buNone/>
            </a:pPr>
            <a:r>
              <a:rPr lang="en-US" sz="2300" dirty="0"/>
              <a:t>A: {name: </a:t>
            </a:r>
            <a:r>
              <a:rPr lang="en-US" sz="2300" dirty="0" err="1"/>
              <a:t>chararray,age</a:t>
            </a:r>
            <a:r>
              <a:rPr lang="en-US" sz="2300" dirty="0"/>
              <a:t>: </a:t>
            </a:r>
            <a:r>
              <a:rPr lang="en-US" sz="2300" dirty="0" err="1"/>
              <a:t>int,gpa</a:t>
            </a:r>
            <a:r>
              <a:rPr lang="en-US" sz="2300" dirty="0"/>
              <a:t>: float</a:t>
            </a:r>
            <a:r>
              <a:rPr lang="en-US" sz="2300" dirty="0" smtClean="0"/>
              <a:t>}</a:t>
            </a:r>
          </a:p>
          <a:p>
            <a:pPr marL="274320" lvl="1" indent="0">
              <a:buNone/>
            </a:pPr>
            <a:endParaRPr lang="en-US" sz="2300" dirty="0"/>
          </a:p>
          <a:p>
            <a:pPr marL="274320" lvl="1" indent="0">
              <a:buNone/>
            </a:pPr>
            <a:r>
              <a:rPr lang="en-US" sz="2300" dirty="0"/>
              <a:t>DESCRIBE B;</a:t>
            </a:r>
          </a:p>
          <a:p>
            <a:pPr marL="274320" lvl="1" indent="0">
              <a:buNone/>
            </a:pPr>
            <a:r>
              <a:rPr lang="en-US" sz="2300" dirty="0"/>
              <a:t>B: {name: </a:t>
            </a:r>
            <a:r>
              <a:rPr lang="en-US" sz="2300" dirty="0" err="1"/>
              <a:t>chararray,age</a:t>
            </a:r>
            <a:r>
              <a:rPr lang="en-US" sz="2300" dirty="0"/>
              <a:t>: </a:t>
            </a:r>
            <a:r>
              <a:rPr lang="en-US" sz="2300" dirty="0" err="1"/>
              <a:t>int,gpa</a:t>
            </a:r>
            <a:r>
              <a:rPr lang="en-US" sz="2300" dirty="0"/>
              <a:t>: float}</a:t>
            </a:r>
          </a:p>
          <a:p>
            <a:pPr marL="274320" lvl="1" indent="0">
              <a:buNone/>
            </a:pPr>
            <a:endParaRPr lang="en-US" sz="2300" dirty="0"/>
          </a:p>
          <a:p>
            <a:pPr marL="274320" lvl="1" indent="0">
              <a:buNone/>
            </a:pPr>
            <a:r>
              <a:rPr lang="en-US" sz="2300" dirty="0"/>
              <a:t>DESCRIBE C;</a:t>
            </a:r>
          </a:p>
          <a:p>
            <a:pPr marL="274320" lvl="1" indent="0">
              <a:buNone/>
            </a:pPr>
            <a:r>
              <a:rPr lang="en-US" sz="2300" dirty="0"/>
              <a:t>C: {group: </a:t>
            </a:r>
            <a:r>
              <a:rPr lang="en-US" sz="2300" dirty="0" err="1"/>
              <a:t>chararray,B</a:t>
            </a:r>
            <a:r>
              <a:rPr lang="en-US" sz="2300" dirty="0"/>
              <a:t>: {(name: </a:t>
            </a:r>
            <a:r>
              <a:rPr lang="en-US" sz="2300" dirty="0" err="1"/>
              <a:t>chararray,age</a:t>
            </a:r>
            <a:r>
              <a:rPr lang="en-US" sz="2300" dirty="0"/>
              <a:t>: </a:t>
            </a:r>
            <a:r>
              <a:rPr lang="en-US" sz="2300" dirty="0" err="1"/>
              <a:t>int,gpa</a:t>
            </a:r>
            <a:r>
              <a:rPr lang="en-US" sz="2300" dirty="0"/>
              <a:t>: float)}}</a:t>
            </a:r>
          </a:p>
          <a:p>
            <a:pPr marL="274320" lvl="1" indent="0">
              <a:buNone/>
            </a:pPr>
            <a:endParaRPr lang="en-US" sz="2300" dirty="0"/>
          </a:p>
          <a:p>
            <a:pPr marL="274320" lvl="1" indent="0">
              <a:buNone/>
            </a:pPr>
            <a:r>
              <a:rPr lang="en-US" sz="2300" dirty="0"/>
              <a:t>DESCRIBE D;</a:t>
            </a:r>
          </a:p>
          <a:p>
            <a:pPr marL="274320" lvl="1" indent="0">
              <a:buNone/>
            </a:pPr>
            <a:r>
              <a:rPr lang="en-US" sz="2300" dirty="0"/>
              <a:t>D: {long}</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51</a:t>
            </a:fld>
            <a:endParaRPr lang="en-US" dirty="0"/>
          </a:p>
        </p:txBody>
      </p:sp>
    </p:spTree>
    <p:extLst>
      <p:ext uri="{BB962C8B-B14F-4D97-AF65-F5344CB8AC3E}">
        <p14:creationId xmlns:p14="http://schemas.microsoft.com/office/powerpoint/2010/main" val="395651623"/>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Debugging</a:t>
            </a:r>
            <a:br>
              <a:rPr lang="en-US" dirty="0"/>
            </a:br>
            <a:r>
              <a:rPr lang="en-US" sz="3100" dirty="0"/>
              <a:t>DESCRIBE</a:t>
            </a:r>
            <a:endParaRPr lang="en-US" dirty="0"/>
          </a:p>
        </p:txBody>
      </p:sp>
      <p:sp>
        <p:nvSpPr>
          <p:cNvPr id="3" name="Content Placeholder 2"/>
          <p:cNvSpPr>
            <a:spLocks noGrp="1"/>
          </p:cNvSpPr>
          <p:nvPr>
            <p:ph idx="1"/>
          </p:nvPr>
        </p:nvSpPr>
        <p:spPr/>
        <p:txBody>
          <a:bodyPr/>
          <a:lstStyle/>
          <a:p>
            <a:r>
              <a:rPr lang="en-US" dirty="0"/>
              <a:t>This example shows how to view the schema of a nested relation using the :: operator.</a:t>
            </a:r>
          </a:p>
          <a:p>
            <a:endParaRPr lang="en-US" dirty="0"/>
          </a:p>
          <a:p>
            <a:pPr marL="274320" lvl="1" indent="0">
              <a:buNone/>
            </a:pPr>
            <a:r>
              <a:rPr lang="en-US" dirty="0"/>
              <a:t>A = LOAD 'studentab10k' AS (name, age, </a:t>
            </a:r>
            <a:r>
              <a:rPr lang="en-US" dirty="0" err="1"/>
              <a:t>gpa</a:t>
            </a:r>
            <a:r>
              <a:rPr lang="en-US" dirty="0"/>
              <a:t>); </a:t>
            </a:r>
          </a:p>
          <a:p>
            <a:pPr marL="274320" lvl="1" indent="0">
              <a:buNone/>
            </a:pPr>
            <a:r>
              <a:rPr lang="en-US" dirty="0"/>
              <a:t>B = GROUP A BY name; </a:t>
            </a:r>
          </a:p>
          <a:p>
            <a:pPr marL="274320" lvl="1" indent="0">
              <a:buNone/>
            </a:pPr>
            <a:r>
              <a:rPr lang="en-US" dirty="0"/>
              <a:t>C = FOREACH B { </a:t>
            </a:r>
          </a:p>
          <a:p>
            <a:pPr marL="274320" lvl="1" indent="0">
              <a:buNone/>
            </a:pPr>
            <a:r>
              <a:rPr lang="en-US" dirty="0"/>
              <a:t>     D = DISTINCT </a:t>
            </a:r>
            <a:r>
              <a:rPr lang="en-US" dirty="0" err="1"/>
              <a:t>A.age</a:t>
            </a:r>
            <a:r>
              <a:rPr lang="en-US" dirty="0"/>
              <a:t>; </a:t>
            </a:r>
          </a:p>
          <a:p>
            <a:pPr marL="274320" lvl="1" indent="0">
              <a:buNone/>
            </a:pPr>
            <a:r>
              <a:rPr lang="en-US" dirty="0"/>
              <a:t>     GENERATE COUNT(D), group;} </a:t>
            </a:r>
          </a:p>
          <a:p>
            <a:pPr marL="274320" lvl="1" indent="0">
              <a:buNone/>
            </a:pPr>
            <a:endParaRPr lang="en-US" dirty="0"/>
          </a:p>
          <a:p>
            <a:pPr marL="274320" lvl="1" indent="0">
              <a:buNone/>
            </a:pPr>
            <a:r>
              <a:rPr lang="en-US" dirty="0"/>
              <a:t>DESCRIBE C::D; </a:t>
            </a:r>
          </a:p>
          <a:p>
            <a:pPr marL="274320" lvl="1" indent="0">
              <a:buNone/>
            </a:pPr>
            <a:r>
              <a:rPr lang="en-US" dirty="0"/>
              <a:t>D: {age: </a:t>
            </a:r>
            <a:r>
              <a:rPr lang="en-US" dirty="0" err="1"/>
              <a:t>bytearray</a:t>
            </a:r>
            <a:r>
              <a:rPr lang="en-US" dirty="0"/>
              <a:t>} </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52</a:t>
            </a:fld>
            <a:endParaRPr lang="en-US" dirty="0"/>
          </a:p>
        </p:txBody>
      </p:sp>
    </p:spTree>
    <p:extLst>
      <p:ext uri="{BB962C8B-B14F-4D97-AF65-F5344CB8AC3E}">
        <p14:creationId xmlns:p14="http://schemas.microsoft.com/office/powerpoint/2010/main" val="10886359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Debugging</a:t>
            </a:r>
            <a:br>
              <a:rPr lang="en-US" dirty="0" smtClean="0"/>
            </a:br>
            <a:r>
              <a:rPr lang="en-US" sz="2700" dirty="0" smtClean="0"/>
              <a:t>ILLUSTRATE</a:t>
            </a:r>
            <a:endParaRPr lang="en-US" sz="2700" dirty="0"/>
          </a:p>
        </p:txBody>
      </p:sp>
      <p:sp>
        <p:nvSpPr>
          <p:cNvPr id="3" name="Content Placeholder 2"/>
          <p:cNvSpPr>
            <a:spLocks noGrp="1"/>
          </p:cNvSpPr>
          <p:nvPr>
            <p:ph idx="1"/>
          </p:nvPr>
        </p:nvSpPr>
        <p:spPr/>
        <p:txBody>
          <a:bodyPr>
            <a:normAutofit fontScale="85000" lnSpcReduction="20000"/>
          </a:bodyPr>
          <a:lstStyle/>
          <a:p>
            <a:r>
              <a:rPr lang="en-US" dirty="0" smtClean="0"/>
              <a:t>Description</a:t>
            </a:r>
          </a:p>
          <a:p>
            <a:pPr lvl="1"/>
            <a:r>
              <a:rPr lang="en-US" dirty="0"/>
              <a:t>Displays a step-by-step execution of a sequence of </a:t>
            </a:r>
            <a:r>
              <a:rPr lang="en-US" dirty="0" smtClean="0"/>
              <a:t>statements</a:t>
            </a:r>
          </a:p>
          <a:p>
            <a:r>
              <a:rPr lang="en-US" dirty="0" smtClean="0"/>
              <a:t>Syntax</a:t>
            </a:r>
          </a:p>
          <a:p>
            <a:pPr lvl="1"/>
            <a:r>
              <a:rPr lang="en-US" dirty="0" smtClean="0"/>
              <a:t>ILLUSTRATE </a:t>
            </a:r>
            <a:r>
              <a:rPr lang="en-US" dirty="0"/>
              <a:t>{alias | -script </a:t>
            </a:r>
            <a:r>
              <a:rPr lang="en-US" dirty="0" err="1"/>
              <a:t>scriptfile</a:t>
            </a:r>
            <a:r>
              <a:rPr lang="en-US" dirty="0"/>
              <a:t>}; </a:t>
            </a:r>
            <a:endParaRPr lang="en-US" dirty="0" smtClean="0"/>
          </a:p>
          <a:p>
            <a:r>
              <a:rPr lang="en-US" dirty="0" smtClean="0"/>
              <a:t>Usage</a:t>
            </a:r>
          </a:p>
          <a:p>
            <a:pPr lvl="1"/>
            <a:r>
              <a:rPr lang="en-US" dirty="0"/>
              <a:t>Use the ILLUSTRATE operator to review how data is transformed through a sequence of Pig Latin statements. </a:t>
            </a:r>
            <a:endParaRPr lang="en-US" dirty="0" smtClean="0"/>
          </a:p>
          <a:p>
            <a:pPr lvl="1"/>
            <a:r>
              <a:rPr lang="en-US" dirty="0"/>
              <a:t>A</a:t>
            </a:r>
            <a:r>
              <a:rPr lang="en-US" dirty="0" smtClean="0"/>
              <a:t>llows </a:t>
            </a:r>
            <a:r>
              <a:rPr lang="en-US" dirty="0"/>
              <a:t>you to test your programs on small datasets and get faster turnaround </a:t>
            </a:r>
            <a:r>
              <a:rPr lang="en-US" dirty="0" smtClean="0"/>
              <a:t>times</a:t>
            </a:r>
            <a:endParaRPr lang="en-US" dirty="0"/>
          </a:p>
          <a:p>
            <a:pPr lvl="1"/>
            <a:r>
              <a:rPr lang="en-US" dirty="0"/>
              <a:t>I</a:t>
            </a:r>
            <a:r>
              <a:rPr lang="en-US" dirty="0" smtClean="0"/>
              <a:t>s </a:t>
            </a:r>
            <a:r>
              <a:rPr lang="en-US" dirty="0"/>
              <a:t>based on an example generator </a:t>
            </a:r>
            <a:r>
              <a:rPr lang="en-US" dirty="0" smtClean="0"/>
              <a:t>that works </a:t>
            </a:r>
            <a:r>
              <a:rPr lang="en-US" dirty="0"/>
              <a:t>by retrieving a small sample of the input data and then propagating this data through the </a:t>
            </a:r>
            <a:r>
              <a:rPr lang="en-US" dirty="0" smtClean="0"/>
              <a:t>pipeline</a:t>
            </a:r>
          </a:p>
          <a:p>
            <a:pPr lvl="1"/>
            <a:r>
              <a:rPr lang="en-US" dirty="0" smtClean="0"/>
              <a:t>However</a:t>
            </a:r>
            <a:r>
              <a:rPr lang="en-US" dirty="0"/>
              <a:t>, some operators, such as JOIN and FILTER, can eliminate tuples from the data - and this could result in no data following through the </a:t>
            </a:r>
            <a:r>
              <a:rPr lang="en-US" dirty="0" smtClean="0"/>
              <a:t>pipeline</a:t>
            </a:r>
          </a:p>
          <a:p>
            <a:pPr lvl="1"/>
            <a:r>
              <a:rPr lang="en-US" dirty="0" smtClean="0"/>
              <a:t>To </a:t>
            </a:r>
            <a:r>
              <a:rPr lang="en-US" dirty="0"/>
              <a:t>address this issue, the algorithm will automatically generate example data, in near </a:t>
            </a:r>
            <a:r>
              <a:rPr lang="en-US" dirty="0" smtClean="0"/>
              <a:t>real-time</a:t>
            </a:r>
          </a:p>
          <a:p>
            <a:pPr lvl="1"/>
            <a:r>
              <a:rPr lang="en-US" dirty="0" smtClean="0"/>
              <a:t>So, </a:t>
            </a:r>
            <a:r>
              <a:rPr lang="en-US" dirty="0"/>
              <a:t>you might see data propagating through the pipeline that was not found in the original input </a:t>
            </a:r>
            <a:r>
              <a:rPr lang="en-US" dirty="0" smtClean="0"/>
              <a:t>data</a:t>
            </a:r>
          </a:p>
          <a:p>
            <a:pPr lvl="1"/>
            <a:r>
              <a:rPr lang="en-US" dirty="0"/>
              <a:t>B</a:t>
            </a:r>
            <a:r>
              <a:rPr lang="en-US" dirty="0" smtClean="0"/>
              <a:t>ut </a:t>
            </a:r>
            <a:r>
              <a:rPr lang="en-US" dirty="0"/>
              <a:t>this data changes nothing and ensures that you will be able to examine the semantics of your Pig Latin </a:t>
            </a:r>
            <a:r>
              <a:rPr lang="en-US" dirty="0" smtClean="0"/>
              <a:t>statements</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53</a:t>
            </a:fld>
            <a:endParaRPr lang="en-US" dirty="0"/>
          </a:p>
        </p:txBody>
      </p:sp>
    </p:spTree>
    <p:extLst>
      <p:ext uri="{BB962C8B-B14F-4D97-AF65-F5344CB8AC3E}">
        <p14:creationId xmlns:p14="http://schemas.microsoft.com/office/powerpoint/2010/main" val="36409825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Debugging</a:t>
            </a:r>
            <a:br>
              <a:rPr lang="en-US" dirty="0"/>
            </a:br>
            <a:r>
              <a:rPr lang="en-US" sz="2700" dirty="0" smtClean="0"/>
              <a:t>ILLUSTRATE: Example #1</a:t>
            </a:r>
            <a:endParaRPr lang="en-US" dirty="0"/>
          </a:p>
        </p:txBody>
      </p:sp>
      <p:sp>
        <p:nvSpPr>
          <p:cNvPr id="3" name="Content Placeholder 2"/>
          <p:cNvSpPr>
            <a:spLocks noGrp="1"/>
          </p:cNvSpPr>
          <p:nvPr>
            <p:ph idx="1"/>
          </p:nvPr>
        </p:nvSpPr>
        <p:spPr>
          <a:xfrm>
            <a:off x="457200" y="1600200"/>
            <a:ext cx="8229600" cy="5105400"/>
          </a:xfrm>
        </p:spPr>
        <p:txBody>
          <a:bodyPr>
            <a:normAutofit fontScale="77500" lnSpcReduction="20000"/>
          </a:bodyPr>
          <a:lstStyle/>
          <a:p>
            <a:r>
              <a:rPr lang="en-US" dirty="0"/>
              <a:t>This example demonstrates how to use ILLUSTRATE with a </a:t>
            </a:r>
            <a:r>
              <a:rPr lang="en-US" dirty="0" smtClean="0"/>
              <a:t>relation</a:t>
            </a:r>
          </a:p>
          <a:p>
            <a:r>
              <a:rPr lang="en-US" dirty="0" smtClean="0"/>
              <a:t>Note </a:t>
            </a:r>
            <a:r>
              <a:rPr lang="en-US" dirty="0"/>
              <a:t>that the LOAD statement must include a schema (the AS clause</a:t>
            </a:r>
            <a:r>
              <a:rPr lang="en-US" dirty="0" smtClean="0"/>
              <a:t>)</a:t>
            </a:r>
          </a:p>
          <a:p>
            <a:endParaRPr lang="en-US" dirty="0" smtClean="0"/>
          </a:p>
          <a:p>
            <a:pPr marL="274320" lvl="1" indent="0">
              <a:buNone/>
            </a:pPr>
            <a:r>
              <a:rPr lang="en-US" dirty="0" smtClean="0"/>
              <a:t>visits </a:t>
            </a:r>
            <a:r>
              <a:rPr lang="en-US" dirty="0"/>
              <a:t>= LOAD 'visits.txt' </a:t>
            </a:r>
            <a:r>
              <a:rPr lang="en-US" dirty="0" smtClean="0"/>
              <a:t>USING </a:t>
            </a:r>
            <a:r>
              <a:rPr lang="en-US" dirty="0" err="1" smtClean="0"/>
              <a:t>PigStorage</a:t>
            </a:r>
            <a:r>
              <a:rPr lang="en-US" dirty="0" smtClean="0"/>
              <a:t>(‘,’)  </a:t>
            </a:r>
          </a:p>
          <a:p>
            <a:pPr marL="274320" lvl="1" indent="0">
              <a:buNone/>
            </a:pPr>
            <a:r>
              <a:rPr lang="en-US" dirty="0" smtClean="0"/>
              <a:t>	AS </a:t>
            </a:r>
            <a:r>
              <a:rPr lang="en-US" dirty="0"/>
              <a:t>(</a:t>
            </a:r>
            <a:r>
              <a:rPr lang="en-US" dirty="0" err="1"/>
              <a:t>user:chararray</a:t>
            </a:r>
            <a:r>
              <a:rPr lang="en-US" dirty="0"/>
              <a:t>, url:chararray, </a:t>
            </a:r>
            <a:r>
              <a:rPr lang="en-US" dirty="0" err="1"/>
              <a:t>timestamp:chararray</a:t>
            </a:r>
            <a:r>
              <a:rPr lang="en-US" dirty="0"/>
              <a:t>);</a:t>
            </a:r>
          </a:p>
          <a:p>
            <a:pPr marL="274320" lvl="1" indent="0">
              <a:buNone/>
            </a:pPr>
            <a:r>
              <a:rPr lang="en-US" dirty="0" smtClean="0"/>
              <a:t>DUMP </a:t>
            </a:r>
            <a:r>
              <a:rPr lang="en-US" dirty="0"/>
              <a:t>visits;</a:t>
            </a:r>
          </a:p>
          <a:p>
            <a:pPr marL="274320" lvl="1" indent="0">
              <a:buNone/>
            </a:pPr>
            <a:endParaRPr lang="en-US" dirty="0"/>
          </a:p>
          <a:p>
            <a:pPr marL="274320" lvl="1" indent="0">
              <a:buNone/>
            </a:pPr>
            <a:r>
              <a:rPr lang="en-US" dirty="0"/>
              <a:t>(Amy,yahoo.com,19990421)</a:t>
            </a:r>
          </a:p>
          <a:p>
            <a:pPr marL="274320" lvl="1" indent="0">
              <a:buNone/>
            </a:pPr>
            <a:r>
              <a:rPr lang="en-US" dirty="0"/>
              <a:t>(Fred,harvard.edu,19991104)</a:t>
            </a:r>
          </a:p>
          <a:p>
            <a:pPr marL="274320" lvl="1" indent="0">
              <a:buNone/>
            </a:pPr>
            <a:r>
              <a:rPr lang="en-US" dirty="0"/>
              <a:t>(Amy,cnn.com,20070218)</a:t>
            </a:r>
          </a:p>
          <a:p>
            <a:pPr marL="274320" lvl="1" indent="0">
              <a:buNone/>
            </a:pPr>
            <a:r>
              <a:rPr lang="en-US" dirty="0"/>
              <a:t>(Frank,nba.com,20070305)</a:t>
            </a:r>
          </a:p>
          <a:p>
            <a:pPr marL="274320" lvl="1" indent="0">
              <a:buNone/>
            </a:pPr>
            <a:r>
              <a:rPr lang="en-US" dirty="0"/>
              <a:t>(Fred,berkeley.edu,20071204)</a:t>
            </a:r>
          </a:p>
          <a:p>
            <a:pPr marL="274320" lvl="1" indent="0">
              <a:buNone/>
            </a:pPr>
            <a:r>
              <a:rPr lang="en-US" dirty="0"/>
              <a:t>(Fred,stanford.edu,20071206)</a:t>
            </a:r>
          </a:p>
          <a:p>
            <a:pPr marL="274320" lvl="1" indent="0">
              <a:buNone/>
            </a:pPr>
            <a:endParaRPr lang="en-US" dirty="0"/>
          </a:p>
          <a:p>
            <a:pPr marL="274320" lvl="1" indent="0">
              <a:buNone/>
            </a:pPr>
            <a:r>
              <a:rPr lang="en-US" dirty="0" err="1" smtClean="0"/>
              <a:t>recent_visits</a:t>
            </a:r>
            <a:r>
              <a:rPr lang="en-US" dirty="0" smtClean="0"/>
              <a:t> </a:t>
            </a:r>
            <a:r>
              <a:rPr lang="en-US" dirty="0"/>
              <a:t>= FILTER visits BY timestamp &gt;= '20071201';</a:t>
            </a:r>
          </a:p>
          <a:p>
            <a:pPr marL="274320" lvl="1" indent="0">
              <a:buNone/>
            </a:pPr>
            <a:r>
              <a:rPr lang="en-US" dirty="0" err="1" smtClean="0"/>
              <a:t>user_visits</a:t>
            </a:r>
            <a:r>
              <a:rPr lang="en-US" dirty="0" smtClean="0"/>
              <a:t> </a:t>
            </a:r>
            <a:r>
              <a:rPr lang="en-US" dirty="0"/>
              <a:t>= GROUP </a:t>
            </a:r>
            <a:r>
              <a:rPr lang="en-US" dirty="0" err="1"/>
              <a:t>recent_visits</a:t>
            </a:r>
            <a:r>
              <a:rPr lang="en-US" dirty="0"/>
              <a:t> BY user;</a:t>
            </a:r>
          </a:p>
          <a:p>
            <a:pPr marL="274320" lvl="1" indent="0">
              <a:buNone/>
            </a:pPr>
            <a:r>
              <a:rPr lang="en-US" dirty="0" err="1" smtClean="0"/>
              <a:t>num_user_visits</a:t>
            </a:r>
            <a:r>
              <a:rPr lang="en-US" dirty="0" smtClean="0"/>
              <a:t> </a:t>
            </a:r>
            <a:r>
              <a:rPr lang="en-US" dirty="0"/>
              <a:t>= FOREACH </a:t>
            </a:r>
            <a:r>
              <a:rPr lang="en-US" dirty="0" err="1"/>
              <a:t>user_visits</a:t>
            </a:r>
            <a:r>
              <a:rPr lang="en-US" dirty="0"/>
              <a:t> GENERATE group, COUNT(</a:t>
            </a:r>
            <a:r>
              <a:rPr lang="en-US" dirty="0" err="1"/>
              <a:t>recent_visits</a:t>
            </a:r>
            <a:r>
              <a:rPr lang="en-US" dirty="0"/>
              <a:t>);</a:t>
            </a:r>
          </a:p>
          <a:p>
            <a:pPr marL="274320" lvl="1" indent="0">
              <a:buNone/>
            </a:pPr>
            <a:r>
              <a:rPr lang="en-US" dirty="0" smtClean="0"/>
              <a:t>DUMP </a:t>
            </a:r>
            <a:r>
              <a:rPr lang="en-US" dirty="0" err="1"/>
              <a:t>num_user_visits</a:t>
            </a:r>
            <a:r>
              <a:rPr lang="en-US" dirty="0" smtClean="0"/>
              <a:t>;</a:t>
            </a:r>
          </a:p>
          <a:p>
            <a:pPr marL="274320" lvl="1" indent="0">
              <a:buNone/>
            </a:pPr>
            <a:endParaRPr lang="en-US" dirty="0"/>
          </a:p>
          <a:p>
            <a:pPr marL="274320" lvl="1" indent="0">
              <a:buNone/>
            </a:pPr>
            <a:r>
              <a:rPr lang="en-US" dirty="0" smtClean="0"/>
              <a:t>(</a:t>
            </a:r>
            <a:r>
              <a:rPr lang="en-US" dirty="0"/>
              <a:t>Fred,2</a:t>
            </a:r>
            <a:r>
              <a:rPr lang="en-US" dirty="0" smtClean="0"/>
              <a:t>)</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54</a:t>
            </a:fld>
            <a:endParaRPr lang="en-US" dirty="0"/>
          </a:p>
        </p:txBody>
      </p:sp>
    </p:spTree>
    <p:extLst>
      <p:ext uri="{BB962C8B-B14F-4D97-AF65-F5344CB8AC3E}">
        <p14:creationId xmlns:p14="http://schemas.microsoft.com/office/powerpoint/2010/main" val="22993399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Debugging</a:t>
            </a:r>
            <a:br>
              <a:rPr lang="en-US" dirty="0"/>
            </a:br>
            <a:r>
              <a:rPr lang="en-US" dirty="0"/>
              <a:t>ILLUSTRATE: Example #1</a:t>
            </a:r>
          </a:p>
        </p:txBody>
      </p:sp>
      <p:sp>
        <p:nvSpPr>
          <p:cNvPr id="3" name="Content Placeholder 2"/>
          <p:cNvSpPr>
            <a:spLocks noGrp="1"/>
          </p:cNvSpPr>
          <p:nvPr>
            <p:ph idx="1"/>
          </p:nvPr>
        </p:nvSpPr>
        <p:spPr>
          <a:xfrm>
            <a:off x="228600" y="1600200"/>
            <a:ext cx="8610600" cy="4876800"/>
          </a:xfrm>
        </p:spPr>
        <p:txBody>
          <a:bodyPr>
            <a:noAutofit/>
          </a:bodyPr>
          <a:lstStyle/>
          <a:p>
            <a:pPr marL="0" indent="0">
              <a:buNone/>
            </a:pPr>
            <a:r>
              <a:rPr lang="en-US" dirty="0">
                <a:latin typeface="Lucida Console" panose="020B0609040504020204" pitchFamily="49" charset="0"/>
                <a:cs typeface="Courier New" panose="02070309020205020404" pitchFamily="49" charset="0"/>
              </a:rPr>
              <a:t>ILLUSTRATE </a:t>
            </a:r>
            <a:r>
              <a:rPr lang="en-US" dirty="0" err="1">
                <a:latin typeface="Lucida Console" panose="020B0609040504020204" pitchFamily="49" charset="0"/>
                <a:cs typeface="Courier New" panose="02070309020205020404" pitchFamily="49" charset="0"/>
              </a:rPr>
              <a:t>num_user_visits</a:t>
            </a:r>
            <a:r>
              <a:rPr lang="en-US" dirty="0">
                <a:latin typeface="Lucida Console" panose="020B0609040504020204" pitchFamily="49" charset="0"/>
                <a:cs typeface="Courier New" panose="02070309020205020404" pitchFamily="49" charset="0"/>
              </a:rPr>
              <a:t>;</a:t>
            </a:r>
          </a:p>
          <a:p>
            <a:pPr marL="0" indent="0">
              <a:buNone/>
            </a:pPr>
            <a:r>
              <a:rPr lang="en-US" sz="1400" dirty="0">
                <a:latin typeface="Lucida Console" panose="020B0609040504020204" pitchFamily="49" charset="0"/>
                <a:cs typeface="Courier New" panose="02070309020205020404" pitchFamily="49" charset="0"/>
              </a:rPr>
              <a:t>------------------------------------------------------------------------</a:t>
            </a:r>
          </a:p>
          <a:p>
            <a:pPr marL="0" indent="0">
              <a:buNone/>
            </a:pPr>
            <a:r>
              <a:rPr lang="en-US" sz="1400" dirty="0">
                <a:latin typeface="Lucida Console" panose="020B0609040504020204" pitchFamily="49" charset="0"/>
                <a:cs typeface="Courier New" panose="02070309020205020404" pitchFamily="49" charset="0"/>
              </a:rPr>
              <a:t>| visits     | user: </a:t>
            </a:r>
            <a:r>
              <a:rPr lang="en-US" sz="1400" dirty="0" err="1">
                <a:latin typeface="Lucida Console" panose="020B0609040504020204" pitchFamily="49" charset="0"/>
                <a:cs typeface="Courier New" panose="02070309020205020404" pitchFamily="49" charset="0"/>
              </a:rPr>
              <a:t>chararray</a:t>
            </a:r>
            <a:r>
              <a:rPr lang="en-US" sz="1400" dirty="0">
                <a:latin typeface="Lucida Console" panose="020B0609040504020204" pitchFamily="49" charset="0"/>
                <a:cs typeface="Courier New" panose="02070309020205020404" pitchFamily="49" charset="0"/>
              </a:rPr>
              <a:t> | url: </a:t>
            </a:r>
            <a:r>
              <a:rPr lang="en-US" sz="1400" dirty="0" err="1">
                <a:latin typeface="Lucida Console" panose="020B0609040504020204" pitchFamily="49" charset="0"/>
                <a:cs typeface="Courier New" panose="02070309020205020404" pitchFamily="49" charset="0"/>
              </a:rPr>
              <a:t>chararray</a:t>
            </a:r>
            <a:r>
              <a:rPr lang="en-US" sz="1400" dirty="0">
                <a:latin typeface="Lucida Console" panose="020B0609040504020204" pitchFamily="49" charset="0"/>
                <a:cs typeface="Courier New" panose="02070309020205020404" pitchFamily="49" charset="0"/>
              </a:rPr>
              <a:t> | timestamp: </a:t>
            </a:r>
            <a:r>
              <a:rPr lang="en-US" sz="1400" dirty="0" err="1">
                <a:latin typeface="Lucida Console" panose="020B0609040504020204" pitchFamily="49" charset="0"/>
                <a:cs typeface="Courier New" panose="02070309020205020404" pitchFamily="49" charset="0"/>
              </a:rPr>
              <a:t>chararray</a:t>
            </a:r>
            <a:r>
              <a:rPr lang="en-US" sz="1400" dirty="0">
                <a:latin typeface="Lucida Console" panose="020B0609040504020204" pitchFamily="49" charset="0"/>
                <a:cs typeface="Courier New" panose="02070309020205020404" pitchFamily="49" charset="0"/>
              </a:rPr>
              <a:t> |</a:t>
            </a:r>
          </a:p>
          <a:p>
            <a:pPr marL="0" indent="0">
              <a:buNone/>
            </a:pPr>
            <a:r>
              <a:rPr lang="en-US" sz="1400" dirty="0">
                <a:latin typeface="Lucida Console" panose="020B0609040504020204" pitchFamily="49" charset="0"/>
                <a:cs typeface="Courier New" panose="02070309020205020404" pitchFamily="49" charset="0"/>
              </a:rPr>
              <a:t>------------------------------------------------------------------------</a:t>
            </a:r>
          </a:p>
          <a:p>
            <a:pPr marL="0" indent="0">
              <a:buNone/>
            </a:pPr>
            <a:r>
              <a:rPr lang="en-US" sz="1400" dirty="0">
                <a:latin typeface="Lucida Console" panose="020B0609040504020204" pitchFamily="49" charset="0"/>
                <a:cs typeface="Courier New" panose="02070309020205020404" pitchFamily="49" charset="0"/>
              </a:rPr>
              <a:t>|           </a:t>
            </a:r>
            <a:r>
              <a:rPr lang="en-US" sz="1400" dirty="0" smtClean="0">
                <a:latin typeface="Lucida Console" panose="020B0609040504020204" pitchFamily="49" charset="0"/>
                <a:cs typeface="Courier New" panose="02070309020205020404" pitchFamily="49" charset="0"/>
              </a:rPr>
              <a:t> </a:t>
            </a:r>
            <a:r>
              <a:rPr lang="en-US" sz="1400" dirty="0">
                <a:latin typeface="Lucida Console" panose="020B0609040504020204" pitchFamily="49" charset="0"/>
                <a:cs typeface="Courier New" panose="02070309020205020404" pitchFamily="49" charset="0"/>
              </a:rPr>
              <a:t>| Fred            | berkeley.edu   | 20071204             |</a:t>
            </a:r>
          </a:p>
          <a:p>
            <a:pPr marL="0" indent="0">
              <a:buNone/>
            </a:pPr>
            <a:r>
              <a:rPr lang="en-US" sz="1400" dirty="0">
                <a:latin typeface="Lucida Console" panose="020B0609040504020204" pitchFamily="49" charset="0"/>
                <a:cs typeface="Courier New" panose="02070309020205020404" pitchFamily="49" charset="0"/>
              </a:rPr>
              <a:t>|            | Fred            | stanford.edu   | 20071206             |</a:t>
            </a:r>
          </a:p>
          <a:p>
            <a:pPr marL="0" indent="0">
              <a:buNone/>
            </a:pPr>
            <a:r>
              <a:rPr lang="en-US" sz="1400" dirty="0">
                <a:latin typeface="Lucida Console" panose="020B0609040504020204" pitchFamily="49" charset="0"/>
                <a:cs typeface="Courier New" panose="02070309020205020404" pitchFamily="49" charset="0"/>
              </a:rPr>
              <a:t>|            | Frank           | nba.com        | 20070305             |</a:t>
            </a:r>
          </a:p>
          <a:p>
            <a:pPr marL="0" indent="0">
              <a:buNone/>
            </a:pPr>
            <a:r>
              <a:rPr lang="en-US" sz="1400" dirty="0">
                <a:latin typeface="Lucida Console" panose="020B0609040504020204" pitchFamily="49" charset="0"/>
                <a:cs typeface="Courier New" panose="02070309020205020404" pitchFamily="49" charset="0"/>
              </a:rPr>
              <a:t>------------------------------------------------------------------------</a:t>
            </a:r>
          </a:p>
          <a:p>
            <a:pPr marL="0" indent="0">
              <a:buNone/>
            </a:pPr>
            <a:r>
              <a:rPr lang="en-US" sz="1400" dirty="0">
                <a:latin typeface="Lucida Console" panose="020B0609040504020204" pitchFamily="49" charset="0"/>
                <a:cs typeface="Courier New" panose="02070309020205020404" pitchFamily="49" charset="0"/>
              </a:rPr>
              <a:t>-------------------------------------------------------------------------------</a:t>
            </a:r>
          </a:p>
          <a:p>
            <a:pPr marL="0" indent="0">
              <a:buNone/>
            </a:pPr>
            <a:r>
              <a:rPr lang="en-US" sz="1400" dirty="0">
                <a:latin typeface="Lucida Console" panose="020B0609040504020204" pitchFamily="49" charset="0"/>
                <a:cs typeface="Courier New" panose="02070309020205020404" pitchFamily="49" charset="0"/>
              </a:rPr>
              <a:t>| </a:t>
            </a:r>
            <a:r>
              <a:rPr lang="en-US" sz="1400" dirty="0" err="1">
                <a:latin typeface="Lucida Console" panose="020B0609040504020204" pitchFamily="49" charset="0"/>
                <a:cs typeface="Courier New" panose="02070309020205020404" pitchFamily="49" charset="0"/>
              </a:rPr>
              <a:t>recent_visits</a:t>
            </a:r>
            <a:r>
              <a:rPr lang="en-US" sz="1400" dirty="0">
                <a:latin typeface="Lucida Console" panose="020B0609040504020204" pitchFamily="49" charset="0"/>
                <a:cs typeface="Courier New" panose="02070309020205020404" pitchFamily="49" charset="0"/>
              </a:rPr>
              <a:t>     | user: </a:t>
            </a:r>
            <a:r>
              <a:rPr lang="en-US" sz="1400" dirty="0" err="1">
                <a:latin typeface="Lucida Console" panose="020B0609040504020204" pitchFamily="49" charset="0"/>
                <a:cs typeface="Courier New" panose="02070309020205020404" pitchFamily="49" charset="0"/>
              </a:rPr>
              <a:t>chararray</a:t>
            </a:r>
            <a:r>
              <a:rPr lang="en-US" sz="1400" dirty="0">
                <a:latin typeface="Lucida Console" panose="020B0609040504020204" pitchFamily="49" charset="0"/>
                <a:cs typeface="Courier New" panose="02070309020205020404" pitchFamily="49" charset="0"/>
              </a:rPr>
              <a:t> | url: </a:t>
            </a:r>
            <a:r>
              <a:rPr lang="en-US" sz="1400" dirty="0" err="1">
                <a:latin typeface="Lucida Console" panose="020B0609040504020204" pitchFamily="49" charset="0"/>
                <a:cs typeface="Courier New" panose="02070309020205020404" pitchFamily="49" charset="0"/>
              </a:rPr>
              <a:t>chararray</a:t>
            </a:r>
            <a:r>
              <a:rPr lang="en-US" sz="1400" dirty="0">
                <a:latin typeface="Lucida Console" panose="020B0609040504020204" pitchFamily="49" charset="0"/>
                <a:cs typeface="Courier New" panose="02070309020205020404" pitchFamily="49" charset="0"/>
              </a:rPr>
              <a:t> | timestamp: </a:t>
            </a:r>
            <a:r>
              <a:rPr lang="en-US" sz="1400" dirty="0" err="1">
                <a:latin typeface="Lucida Console" panose="020B0609040504020204" pitchFamily="49" charset="0"/>
                <a:cs typeface="Courier New" panose="02070309020205020404" pitchFamily="49" charset="0"/>
              </a:rPr>
              <a:t>chararray</a:t>
            </a:r>
            <a:r>
              <a:rPr lang="en-US" sz="1400" dirty="0">
                <a:latin typeface="Lucida Console" panose="020B0609040504020204" pitchFamily="49" charset="0"/>
                <a:cs typeface="Courier New" panose="02070309020205020404" pitchFamily="49" charset="0"/>
              </a:rPr>
              <a:t> |</a:t>
            </a:r>
          </a:p>
          <a:p>
            <a:pPr marL="0" indent="0">
              <a:buNone/>
            </a:pPr>
            <a:r>
              <a:rPr lang="en-US" sz="1400" dirty="0">
                <a:latin typeface="Lucida Console" panose="020B0609040504020204" pitchFamily="49" charset="0"/>
                <a:cs typeface="Courier New" panose="02070309020205020404" pitchFamily="49" charset="0"/>
              </a:rPr>
              <a:t>-------------------------------------------------------------------------------</a:t>
            </a:r>
          </a:p>
          <a:p>
            <a:pPr marL="0" indent="0">
              <a:buNone/>
            </a:pPr>
            <a:r>
              <a:rPr lang="en-US" sz="1400" dirty="0">
                <a:latin typeface="Lucida Console" panose="020B0609040504020204" pitchFamily="49" charset="0"/>
                <a:cs typeface="Courier New" panose="02070309020205020404" pitchFamily="49" charset="0"/>
              </a:rPr>
              <a:t>|                   | Fred            | berkeley.edu   | 20071204             |</a:t>
            </a:r>
          </a:p>
          <a:p>
            <a:pPr marL="0" indent="0">
              <a:buNone/>
            </a:pPr>
            <a:r>
              <a:rPr lang="en-US" sz="1400" dirty="0">
                <a:latin typeface="Lucida Console" panose="020B0609040504020204" pitchFamily="49" charset="0"/>
                <a:cs typeface="Courier New" panose="02070309020205020404" pitchFamily="49" charset="0"/>
              </a:rPr>
              <a:t>|                   | Fred            | stanford.edu   | 20071206             |</a:t>
            </a:r>
          </a:p>
          <a:p>
            <a:pPr marL="0" indent="0">
              <a:buNone/>
            </a:pPr>
            <a:r>
              <a:rPr lang="en-US" sz="1400" dirty="0" smtClean="0">
                <a:latin typeface="Lucida Console" panose="020B0609040504020204" pitchFamily="49" charset="0"/>
                <a:cs typeface="Courier New" panose="02070309020205020404" pitchFamily="49" charset="0"/>
              </a:rPr>
              <a:t>-------------------------------------------------------------------------------</a:t>
            </a:r>
            <a:endParaRPr lang="en-US" sz="1400" dirty="0">
              <a:latin typeface="Lucida Console" panose="020B06090405040202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55</a:t>
            </a:fld>
            <a:endParaRPr lang="en-US" dirty="0"/>
          </a:p>
        </p:txBody>
      </p:sp>
    </p:spTree>
    <p:extLst>
      <p:ext uri="{BB962C8B-B14F-4D97-AF65-F5344CB8AC3E}">
        <p14:creationId xmlns:p14="http://schemas.microsoft.com/office/powerpoint/2010/main" val="552355500"/>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Debugging</a:t>
            </a:r>
            <a:br>
              <a:rPr lang="en-US" dirty="0"/>
            </a:br>
            <a:r>
              <a:rPr lang="en-US" dirty="0"/>
              <a:t>ILLUSTRATE: Example #1</a:t>
            </a:r>
          </a:p>
        </p:txBody>
      </p:sp>
      <p:sp>
        <p:nvSpPr>
          <p:cNvPr id="3" name="Content Placeholder 2"/>
          <p:cNvSpPr>
            <a:spLocks noGrp="1"/>
          </p:cNvSpPr>
          <p:nvPr>
            <p:ph idx="1"/>
          </p:nvPr>
        </p:nvSpPr>
        <p:spPr>
          <a:xfrm>
            <a:off x="381000" y="1600200"/>
            <a:ext cx="8382000" cy="4876800"/>
          </a:xfrm>
        </p:spPr>
        <p:txBody>
          <a:bodyPr>
            <a:noAutofit/>
          </a:bodyPr>
          <a:lstStyle/>
          <a:p>
            <a:pPr marL="0" indent="0">
              <a:buNone/>
            </a:pPr>
            <a:r>
              <a:rPr lang="en-US" sz="800" dirty="0" smtClean="0">
                <a:latin typeface="Lucida Console" panose="020B0609040504020204" pitchFamily="49" charset="0"/>
              </a:rPr>
              <a:t>------------------------------------------------------------------------------------------------------------------</a:t>
            </a:r>
            <a:endParaRPr lang="en-US" sz="800" dirty="0">
              <a:latin typeface="Lucida Console" panose="020B0609040504020204" pitchFamily="49" charset="0"/>
            </a:endParaRPr>
          </a:p>
          <a:p>
            <a:pPr marL="0" indent="0">
              <a:buNone/>
            </a:pPr>
            <a:r>
              <a:rPr lang="en-US" sz="900" dirty="0">
                <a:latin typeface="Lucida Console" panose="020B0609040504020204" pitchFamily="49" charset="0"/>
              </a:rPr>
              <a:t>| </a:t>
            </a:r>
            <a:r>
              <a:rPr lang="en-US" sz="900" dirty="0" err="1">
                <a:latin typeface="Lucida Console" panose="020B0609040504020204" pitchFamily="49" charset="0"/>
              </a:rPr>
              <a:t>user_visits</a:t>
            </a:r>
            <a:r>
              <a:rPr lang="en-US" sz="900" dirty="0">
                <a:latin typeface="Lucida Console" panose="020B0609040504020204" pitchFamily="49" charset="0"/>
              </a:rPr>
              <a:t>     | group: </a:t>
            </a:r>
            <a:r>
              <a:rPr lang="en-US" sz="900" dirty="0" err="1">
                <a:latin typeface="Lucida Console" panose="020B0609040504020204" pitchFamily="49" charset="0"/>
              </a:rPr>
              <a:t>chararray</a:t>
            </a:r>
            <a:r>
              <a:rPr lang="en-US" sz="900" dirty="0">
                <a:latin typeface="Lucida Console" panose="020B0609040504020204" pitchFamily="49" charset="0"/>
              </a:rPr>
              <a:t> | </a:t>
            </a:r>
            <a:r>
              <a:rPr lang="en-US" sz="900" dirty="0" err="1">
                <a:latin typeface="Lucida Console" panose="020B0609040504020204" pitchFamily="49" charset="0"/>
              </a:rPr>
              <a:t>recent_visits</a:t>
            </a:r>
            <a:r>
              <a:rPr lang="en-US" sz="900" dirty="0">
                <a:latin typeface="Lucida Console" panose="020B0609040504020204" pitchFamily="49" charset="0"/>
              </a:rPr>
              <a:t>: bag({user: </a:t>
            </a:r>
            <a:r>
              <a:rPr lang="en-US" sz="900" dirty="0" err="1">
                <a:latin typeface="Lucida Console" panose="020B0609040504020204" pitchFamily="49" charset="0"/>
              </a:rPr>
              <a:t>chararray,url</a:t>
            </a:r>
            <a:r>
              <a:rPr lang="en-US" sz="900" dirty="0">
                <a:latin typeface="Lucida Console" panose="020B0609040504020204" pitchFamily="49" charset="0"/>
              </a:rPr>
              <a:t>: </a:t>
            </a:r>
            <a:r>
              <a:rPr lang="en-US" sz="900" dirty="0" err="1">
                <a:latin typeface="Lucida Console" panose="020B0609040504020204" pitchFamily="49" charset="0"/>
              </a:rPr>
              <a:t>chararray,timestamp</a:t>
            </a:r>
            <a:r>
              <a:rPr lang="en-US" sz="900" dirty="0">
                <a:latin typeface="Lucida Console" panose="020B0609040504020204" pitchFamily="49" charset="0"/>
              </a:rPr>
              <a:t>: </a:t>
            </a:r>
            <a:r>
              <a:rPr lang="en-US" sz="900" dirty="0" err="1">
                <a:latin typeface="Lucida Console" panose="020B0609040504020204" pitchFamily="49" charset="0"/>
              </a:rPr>
              <a:t>chararray</a:t>
            </a:r>
            <a:r>
              <a:rPr lang="en-US" sz="900" dirty="0">
                <a:latin typeface="Lucida Console" panose="020B0609040504020204" pitchFamily="49" charset="0"/>
              </a:rPr>
              <a:t>}) |</a:t>
            </a:r>
          </a:p>
          <a:p>
            <a:pPr marL="0" indent="0">
              <a:buNone/>
            </a:pPr>
            <a:r>
              <a:rPr lang="en-US" sz="900" dirty="0">
                <a:latin typeface="Lucida Console" panose="020B0609040504020204" pitchFamily="49" charset="0"/>
              </a:rPr>
              <a:t>------------------------------------------------------------------------------------------------------------------</a:t>
            </a:r>
          </a:p>
          <a:p>
            <a:pPr marL="0" indent="0">
              <a:buNone/>
            </a:pPr>
            <a:r>
              <a:rPr lang="en-US" sz="900" dirty="0">
                <a:latin typeface="Lucida Console" panose="020B0609040504020204" pitchFamily="49" charset="0"/>
              </a:rPr>
              <a:t>|                 | Fred             | {(Fred, berkeley.edu, 20071204), (Fred, stanford.edu, 20071206)}          |</a:t>
            </a:r>
          </a:p>
          <a:p>
            <a:pPr marL="0" indent="0">
              <a:buNone/>
            </a:pPr>
            <a:r>
              <a:rPr lang="en-US" sz="900" dirty="0" smtClean="0">
                <a:latin typeface="Lucida Console" panose="020B0609040504020204" pitchFamily="49" charset="0"/>
              </a:rPr>
              <a:t>------------------------------------------------------------------------------------------------------------------</a:t>
            </a:r>
          </a:p>
          <a:p>
            <a:pPr marL="0" indent="0">
              <a:buNone/>
            </a:pPr>
            <a:endParaRPr lang="en-US" sz="800" dirty="0">
              <a:latin typeface="Lucida Console" panose="020B0609040504020204" pitchFamily="49" charset="0"/>
            </a:endParaRPr>
          </a:p>
          <a:p>
            <a:pPr marL="0" indent="0">
              <a:buNone/>
            </a:pPr>
            <a:endParaRPr lang="en-US" sz="800" dirty="0">
              <a:latin typeface="Lucida Console" panose="020B0609040504020204" pitchFamily="49" charset="0"/>
            </a:endParaRPr>
          </a:p>
          <a:p>
            <a:pPr marL="0" indent="0">
              <a:buNone/>
            </a:pPr>
            <a:r>
              <a:rPr lang="en-US" sz="1600" dirty="0">
                <a:latin typeface="Lucida Console" panose="020B0609040504020204" pitchFamily="49" charset="0"/>
              </a:rPr>
              <a:t>--------------------------------------------------</a:t>
            </a:r>
          </a:p>
          <a:p>
            <a:pPr marL="0" indent="0">
              <a:buNone/>
            </a:pPr>
            <a:r>
              <a:rPr lang="en-US" sz="1600" dirty="0">
                <a:latin typeface="Lucida Console" panose="020B0609040504020204" pitchFamily="49" charset="0"/>
              </a:rPr>
              <a:t>| </a:t>
            </a:r>
            <a:r>
              <a:rPr lang="en-US" sz="1600" dirty="0" err="1">
                <a:latin typeface="Lucida Console" panose="020B0609040504020204" pitchFamily="49" charset="0"/>
              </a:rPr>
              <a:t>num_user_visits</a:t>
            </a:r>
            <a:r>
              <a:rPr lang="en-US" sz="1600" dirty="0">
                <a:latin typeface="Lucida Console" panose="020B0609040504020204" pitchFamily="49" charset="0"/>
              </a:rPr>
              <a:t>     | group: </a:t>
            </a:r>
            <a:r>
              <a:rPr lang="en-US" sz="1600" dirty="0" err="1">
                <a:latin typeface="Lucida Console" panose="020B0609040504020204" pitchFamily="49" charset="0"/>
              </a:rPr>
              <a:t>chararray</a:t>
            </a:r>
            <a:r>
              <a:rPr lang="en-US" sz="1600" dirty="0">
                <a:latin typeface="Lucida Console" panose="020B0609040504020204" pitchFamily="49" charset="0"/>
              </a:rPr>
              <a:t> | long  |</a:t>
            </a:r>
          </a:p>
          <a:p>
            <a:pPr marL="0" indent="0">
              <a:buNone/>
            </a:pPr>
            <a:r>
              <a:rPr lang="en-US" sz="1600" dirty="0">
                <a:latin typeface="Lucida Console" panose="020B0609040504020204" pitchFamily="49" charset="0"/>
              </a:rPr>
              <a:t>--------------------------------------------------</a:t>
            </a:r>
          </a:p>
          <a:p>
            <a:pPr marL="0" indent="0">
              <a:buNone/>
            </a:pPr>
            <a:r>
              <a:rPr lang="en-US" sz="1600" dirty="0">
                <a:latin typeface="Lucida Console" panose="020B0609040504020204" pitchFamily="49" charset="0"/>
              </a:rPr>
              <a:t>|                     | Fred             | 2     |</a:t>
            </a:r>
          </a:p>
          <a:p>
            <a:pPr marL="0" indent="0">
              <a:buNone/>
            </a:pPr>
            <a:r>
              <a:rPr lang="en-US" sz="1600" dirty="0">
                <a:latin typeface="Lucida Console" panose="020B0609040504020204" pitchFamily="49" charset="0"/>
              </a:rPr>
              <a:t>--------------------------------------------------</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56</a:t>
            </a:fld>
            <a:endParaRPr lang="en-US" dirty="0"/>
          </a:p>
        </p:txBody>
      </p:sp>
    </p:spTree>
    <p:extLst>
      <p:ext uri="{BB962C8B-B14F-4D97-AF65-F5344CB8AC3E}">
        <p14:creationId xmlns:p14="http://schemas.microsoft.com/office/powerpoint/2010/main" val="3103645172"/>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a:t>
            </a:r>
            <a:r>
              <a:rPr lang="en-US" dirty="0" smtClean="0"/>
              <a:t>Operations</a:t>
            </a:r>
            <a:br>
              <a:rPr lang="en-US" dirty="0" smtClean="0"/>
            </a:br>
            <a:r>
              <a:rPr lang="en-US" sz="3100" dirty="0" smtClean="0"/>
              <a:t>Overview</a:t>
            </a:r>
            <a:endParaRPr lang="en-US" sz="3100" dirty="0"/>
          </a:p>
        </p:txBody>
      </p:sp>
      <p:sp>
        <p:nvSpPr>
          <p:cNvPr id="3" name="Content Placeholder 2"/>
          <p:cNvSpPr>
            <a:spLocks noGrp="1"/>
          </p:cNvSpPr>
          <p:nvPr>
            <p:ph idx="1"/>
          </p:nvPr>
        </p:nvSpPr>
        <p:spPr/>
        <p:txBody>
          <a:bodyPr/>
          <a:lstStyle/>
          <a:p>
            <a:pPr fontAlgn="base"/>
            <a:r>
              <a:rPr lang="en-US" dirty="0"/>
              <a:t>M</a:t>
            </a:r>
            <a:r>
              <a:rPr lang="en-US" dirty="0" smtClean="0"/>
              <a:t>ain </a:t>
            </a:r>
            <a:r>
              <a:rPr lang="en-US" dirty="0"/>
              <a:t>tools Pig Latin provides to operate on your </a:t>
            </a:r>
            <a:r>
              <a:rPr lang="en-US" dirty="0" smtClean="0"/>
              <a:t>data</a:t>
            </a:r>
          </a:p>
          <a:p>
            <a:pPr fontAlgn="base"/>
            <a:r>
              <a:rPr lang="en-US" dirty="0" smtClean="0"/>
              <a:t>Allows </a:t>
            </a:r>
            <a:r>
              <a:rPr lang="en-US" dirty="0"/>
              <a:t>you to transform it by sorting, grouping, joining, projecting, and </a:t>
            </a:r>
            <a:r>
              <a:rPr lang="en-US" dirty="0" smtClean="0"/>
              <a:t>filtering</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57</a:t>
            </a:fld>
            <a:endParaRPr lang="en-US" dirty="0"/>
          </a:p>
        </p:txBody>
      </p:sp>
    </p:spTree>
    <p:extLst>
      <p:ext uri="{BB962C8B-B14F-4D97-AF65-F5344CB8AC3E}">
        <p14:creationId xmlns:p14="http://schemas.microsoft.com/office/powerpoint/2010/main" val="25978579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Relational Operations</a:t>
            </a:r>
            <a:br>
              <a:rPr lang="en-US" dirty="0" smtClean="0"/>
            </a:br>
            <a:r>
              <a:rPr lang="en-US" sz="3100" dirty="0" smtClean="0"/>
              <a:t>FILTER</a:t>
            </a:r>
            <a:endParaRPr lang="en-US" sz="3100" dirty="0"/>
          </a:p>
        </p:txBody>
      </p:sp>
      <p:sp>
        <p:nvSpPr>
          <p:cNvPr id="3" name="Content Placeholder 2"/>
          <p:cNvSpPr>
            <a:spLocks noGrp="1"/>
          </p:cNvSpPr>
          <p:nvPr>
            <p:ph idx="1"/>
          </p:nvPr>
        </p:nvSpPr>
        <p:spPr/>
        <p:txBody>
          <a:bodyPr/>
          <a:lstStyle/>
          <a:p>
            <a:r>
              <a:rPr lang="en-US" dirty="0" smtClean="0"/>
              <a:t>Description</a:t>
            </a:r>
          </a:p>
          <a:p>
            <a:pPr marL="274320" lvl="1" indent="0">
              <a:buNone/>
            </a:pPr>
            <a:r>
              <a:rPr lang="en-US" dirty="0" smtClean="0"/>
              <a:t>Selects </a:t>
            </a:r>
            <a:r>
              <a:rPr lang="en-US" dirty="0"/>
              <a:t>tuples from a relation based on some </a:t>
            </a:r>
            <a:r>
              <a:rPr lang="en-US" dirty="0" smtClean="0"/>
              <a:t>condition</a:t>
            </a:r>
          </a:p>
          <a:p>
            <a:r>
              <a:rPr lang="en-US" dirty="0" smtClean="0"/>
              <a:t>Syntax</a:t>
            </a:r>
          </a:p>
          <a:p>
            <a:pPr marL="274320" lvl="1" indent="0">
              <a:buNone/>
            </a:pPr>
            <a:r>
              <a:rPr lang="en-US" dirty="0" smtClean="0"/>
              <a:t>alias </a:t>
            </a:r>
            <a:r>
              <a:rPr lang="en-US" dirty="0"/>
              <a:t>= FILTER alias  BY expression</a:t>
            </a:r>
            <a:r>
              <a:rPr lang="en-US" dirty="0" smtClean="0"/>
              <a:t>;</a:t>
            </a:r>
          </a:p>
          <a:p>
            <a:r>
              <a:rPr lang="en-US" dirty="0" smtClean="0"/>
              <a:t>Usage</a:t>
            </a:r>
            <a:endParaRPr lang="en-US" dirty="0"/>
          </a:p>
          <a:p>
            <a:pPr marL="274320" lvl="1" indent="0">
              <a:buNone/>
            </a:pPr>
            <a:r>
              <a:rPr lang="en-US" dirty="0"/>
              <a:t>Use the FILTER operator to </a:t>
            </a:r>
            <a:r>
              <a:rPr lang="en-US" dirty="0" smtClean="0"/>
              <a:t>select rows of data meeting a certain criteria</a:t>
            </a:r>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58</a:t>
            </a:fld>
            <a:endParaRPr lang="en-US" dirty="0"/>
          </a:p>
        </p:txBody>
      </p:sp>
    </p:spTree>
    <p:extLst>
      <p:ext uri="{BB962C8B-B14F-4D97-AF65-F5344CB8AC3E}">
        <p14:creationId xmlns:p14="http://schemas.microsoft.com/office/powerpoint/2010/main" val="3715393256"/>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a:t>
            </a:r>
            <a:r>
              <a:rPr lang="en-US" dirty="0" smtClean="0"/>
              <a:t>Operations</a:t>
            </a:r>
            <a:r>
              <a:rPr lang="en-US" dirty="0"/>
              <a:t/>
            </a:r>
            <a:br>
              <a:rPr lang="en-US" dirty="0"/>
            </a:br>
            <a:r>
              <a:rPr lang="en-US" sz="3100" dirty="0" smtClean="0"/>
              <a:t>FILTER: Example #1</a:t>
            </a:r>
            <a:endParaRPr lang="en-US" dirty="0"/>
          </a:p>
        </p:txBody>
      </p:sp>
      <p:sp>
        <p:nvSpPr>
          <p:cNvPr id="3" name="Content Placeholder 2"/>
          <p:cNvSpPr>
            <a:spLocks noGrp="1"/>
          </p:cNvSpPr>
          <p:nvPr>
            <p:ph idx="1"/>
          </p:nvPr>
        </p:nvSpPr>
        <p:spPr/>
        <p:txBody>
          <a:bodyPr>
            <a:normAutofit/>
          </a:bodyPr>
          <a:lstStyle/>
          <a:p>
            <a:r>
              <a:rPr lang="en-US" dirty="0" smtClean="0"/>
              <a:t>Suppose we have </a:t>
            </a:r>
            <a:r>
              <a:rPr lang="en-US" dirty="0"/>
              <a:t>relation </a:t>
            </a:r>
            <a:r>
              <a:rPr lang="en-US" dirty="0" smtClean="0"/>
              <a:t>A</a:t>
            </a:r>
          </a:p>
          <a:p>
            <a:pPr marL="0" indent="0">
              <a:buNone/>
            </a:pPr>
            <a:endParaRPr lang="en-US" dirty="0" smtClean="0"/>
          </a:p>
          <a:p>
            <a:pPr marL="274320" lvl="1" indent="0">
              <a:buNone/>
            </a:pPr>
            <a:r>
              <a:rPr lang="en-US" dirty="0" smtClean="0"/>
              <a:t>A </a:t>
            </a:r>
            <a:r>
              <a:rPr lang="en-US" dirty="0"/>
              <a:t>= LOAD 'data' AS (a1:int,a2:int,a3:int);</a:t>
            </a:r>
          </a:p>
          <a:p>
            <a:pPr marL="274320" lvl="1" indent="0">
              <a:buNone/>
            </a:pPr>
            <a:endParaRPr lang="en-US" dirty="0"/>
          </a:p>
          <a:p>
            <a:pPr marL="274320" lvl="1" indent="0">
              <a:buNone/>
            </a:pPr>
            <a:r>
              <a:rPr lang="en-US" dirty="0"/>
              <a:t>DUMP A;</a:t>
            </a:r>
          </a:p>
          <a:p>
            <a:pPr marL="274320" lvl="1" indent="0">
              <a:buNone/>
            </a:pPr>
            <a:r>
              <a:rPr lang="en-US" dirty="0"/>
              <a:t>(1,2,3)</a:t>
            </a:r>
          </a:p>
          <a:p>
            <a:pPr marL="274320" lvl="1" indent="0">
              <a:buNone/>
            </a:pPr>
            <a:r>
              <a:rPr lang="en-US" dirty="0"/>
              <a:t>(4,2,1)</a:t>
            </a:r>
          </a:p>
          <a:p>
            <a:pPr marL="274320" lvl="1" indent="0">
              <a:buNone/>
            </a:pPr>
            <a:r>
              <a:rPr lang="en-US" dirty="0"/>
              <a:t>(8,3,4)</a:t>
            </a:r>
          </a:p>
          <a:p>
            <a:pPr marL="274320" lvl="1" indent="0">
              <a:buNone/>
            </a:pPr>
            <a:r>
              <a:rPr lang="en-US" dirty="0"/>
              <a:t>(4,3,3)</a:t>
            </a:r>
          </a:p>
          <a:p>
            <a:pPr marL="274320" lvl="1" indent="0">
              <a:buNone/>
            </a:pPr>
            <a:r>
              <a:rPr lang="en-US" dirty="0"/>
              <a:t>(7,2,5)</a:t>
            </a:r>
          </a:p>
          <a:p>
            <a:pPr marL="274320" lvl="1" indent="0">
              <a:buNone/>
            </a:pPr>
            <a:r>
              <a:rPr lang="en-US" dirty="0"/>
              <a:t>(8,4,3).</a:t>
            </a:r>
          </a:p>
          <a:p>
            <a:endParaRPr lang="en-US" dirty="0" smtClean="0"/>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59</a:t>
            </a:fld>
            <a:endParaRPr lang="en-US" dirty="0"/>
          </a:p>
        </p:txBody>
      </p:sp>
    </p:spTree>
    <p:extLst>
      <p:ext uri="{BB962C8B-B14F-4D97-AF65-F5344CB8AC3E}">
        <p14:creationId xmlns:p14="http://schemas.microsoft.com/office/powerpoint/2010/main" val="7974567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Pig?</a:t>
            </a:r>
            <a:endParaRPr lang="en-US" dirty="0"/>
          </a:p>
        </p:txBody>
      </p:sp>
      <p:sp>
        <p:nvSpPr>
          <p:cNvPr id="3" name="Content Placeholder 2"/>
          <p:cNvSpPr>
            <a:spLocks noGrp="1"/>
          </p:cNvSpPr>
          <p:nvPr>
            <p:ph idx="1"/>
          </p:nvPr>
        </p:nvSpPr>
        <p:spPr/>
        <p:txBody>
          <a:bodyPr>
            <a:normAutofit/>
          </a:bodyPr>
          <a:lstStyle/>
          <a:p>
            <a:r>
              <a:rPr lang="en-US" dirty="0" smtClean="0"/>
              <a:t>Enables </a:t>
            </a:r>
            <a:r>
              <a:rPr lang="en-US" dirty="0"/>
              <a:t>data workers to write complex data </a:t>
            </a:r>
            <a:r>
              <a:rPr lang="en-US" dirty="0" smtClean="0"/>
              <a:t>processing logic (transformations) without </a:t>
            </a:r>
            <a:r>
              <a:rPr lang="en-US" dirty="0"/>
              <a:t>knowing </a:t>
            </a:r>
            <a:r>
              <a:rPr lang="en-US" dirty="0" smtClean="0"/>
              <a:t>Java</a:t>
            </a:r>
          </a:p>
          <a:p>
            <a:r>
              <a:rPr lang="en-US" dirty="0" smtClean="0"/>
              <a:t>Appeals </a:t>
            </a:r>
            <a:r>
              <a:rPr lang="en-US" dirty="0"/>
              <a:t>to developers </a:t>
            </a:r>
            <a:r>
              <a:rPr lang="en-US" dirty="0" smtClean="0"/>
              <a:t>already familiar </a:t>
            </a:r>
            <a:r>
              <a:rPr lang="en-US" dirty="0"/>
              <a:t>with </a:t>
            </a:r>
            <a:r>
              <a:rPr lang="en-US" dirty="0" smtClean="0"/>
              <a:t>other scripting languages and with SQL</a:t>
            </a:r>
          </a:p>
          <a:p>
            <a:r>
              <a:rPr lang="en-US" dirty="0"/>
              <a:t>It’s much easier and faster to write than MapReduce, and it’s easier to decipher, </a:t>
            </a:r>
            <a:r>
              <a:rPr lang="en-US" dirty="0" smtClean="0"/>
              <a:t>too</a:t>
            </a:r>
            <a:endParaRPr lang="en-US" dirty="0"/>
          </a:p>
          <a:p>
            <a:r>
              <a:rPr lang="en-US" dirty="0" smtClean="0"/>
              <a:t>Because </a:t>
            </a:r>
            <a:r>
              <a:rPr lang="en-US" dirty="0"/>
              <a:t>the system automatically optimizes execution of </a:t>
            </a:r>
            <a:r>
              <a:rPr lang="en-US" dirty="0" smtClean="0"/>
              <a:t>MapReduce jobs</a:t>
            </a:r>
            <a:r>
              <a:rPr lang="en-US" dirty="0"/>
              <a:t>, the user can focus on </a:t>
            </a:r>
            <a:r>
              <a:rPr lang="en-US" dirty="0" smtClean="0"/>
              <a:t>data semantics</a:t>
            </a:r>
            <a:endParaRPr lang="en-US" dirty="0"/>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a:t>
            </a:fld>
            <a:endParaRPr lang="en-US" dirty="0"/>
          </a:p>
        </p:txBody>
      </p:sp>
    </p:spTree>
    <p:extLst>
      <p:ext uri="{BB962C8B-B14F-4D97-AF65-F5344CB8AC3E}">
        <p14:creationId xmlns:p14="http://schemas.microsoft.com/office/powerpoint/2010/main" val="36501411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a:t>
            </a:r>
            <a:r>
              <a:rPr lang="en-US" dirty="0" smtClean="0"/>
              <a:t>Operations</a:t>
            </a:r>
            <a:r>
              <a:rPr lang="en-US" dirty="0"/>
              <a:t/>
            </a:r>
            <a:br>
              <a:rPr lang="en-US" dirty="0"/>
            </a:br>
            <a:r>
              <a:rPr lang="en-US" sz="3100" dirty="0"/>
              <a:t>FILTER: Example #1</a:t>
            </a:r>
            <a:endParaRPr lang="en-US" dirty="0"/>
          </a:p>
        </p:txBody>
      </p:sp>
      <p:sp>
        <p:nvSpPr>
          <p:cNvPr id="3" name="Content Placeholder 2"/>
          <p:cNvSpPr>
            <a:spLocks noGrp="1"/>
          </p:cNvSpPr>
          <p:nvPr>
            <p:ph idx="1"/>
          </p:nvPr>
        </p:nvSpPr>
        <p:spPr/>
        <p:txBody>
          <a:bodyPr>
            <a:normAutofit/>
          </a:bodyPr>
          <a:lstStyle/>
          <a:p>
            <a:r>
              <a:rPr lang="en-US" dirty="0" smtClean="0"/>
              <a:t>In </a:t>
            </a:r>
            <a:r>
              <a:rPr lang="en-US" dirty="0"/>
              <a:t>this example the condition states that if the third field equals 3, then include the tuple with relation </a:t>
            </a:r>
            <a:r>
              <a:rPr lang="en-US" dirty="0" smtClean="0"/>
              <a:t>X</a:t>
            </a:r>
          </a:p>
          <a:p>
            <a:pPr marL="0" indent="0">
              <a:buNone/>
            </a:pPr>
            <a:endParaRPr lang="en-US" dirty="0"/>
          </a:p>
          <a:p>
            <a:pPr marL="274320" lvl="1" indent="0">
              <a:buNone/>
            </a:pPr>
            <a:r>
              <a:rPr lang="en-US" dirty="0"/>
              <a:t>X = FILTER A BY f3 == 3;</a:t>
            </a:r>
          </a:p>
          <a:p>
            <a:pPr marL="274320" lvl="1" indent="0">
              <a:buNone/>
            </a:pPr>
            <a:endParaRPr lang="en-US" dirty="0"/>
          </a:p>
          <a:p>
            <a:pPr marL="274320" lvl="1" indent="0">
              <a:buNone/>
            </a:pPr>
            <a:r>
              <a:rPr lang="en-US" dirty="0"/>
              <a:t>DUMP X;</a:t>
            </a:r>
          </a:p>
          <a:p>
            <a:pPr marL="274320" lvl="1" indent="0">
              <a:buNone/>
            </a:pPr>
            <a:r>
              <a:rPr lang="en-US" dirty="0"/>
              <a:t>(1,2,3)</a:t>
            </a:r>
          </a:p>
          <a:p>
            <a:pPr marL="274320" lvl="1" indent="0">
              <a:buNone/>
            </a:pPr>
            <a:r>
              <a:rPr lang="en-US" dirty="0"/>
              <a:t>(4,3,3)</a:t>
            </a:r>
          </a:p>
          <a:p>
            <a:pPr marL="274320" lvl="1" indent="0">
              <a:buNone/>
            </a:pPr>
            <a:r>
              <a:rPr lang="en-US" dirty="0"/>
              <a:t>(8,4,3)</a:t>
            </a:r>
            <a:endParaRPr lang="en-US" dirty="0" smtClean="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60</a:t>
            </a:fld>
            <a:endParaRPr lang="en-US" dirty="0"/>
          </a:p>
        </p:txBody>
      </p:sp>
    </p:spTree>
    <p:extLst>
      <p:ext uri="{BB962C8B-B14F-4D97-AF65-F5344CB8AC3E}">
        <p14:creationId xmlns:p14="http://schemas.microsoft.com/office/powerpoint/2010/main" val="2802378280"/>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a:t>
            </a:r>
            <a:r>
              <a:rPr lang="en-US" dirty="0" smtClean="0"/>
              <a:t>Operations</a:t>
            </a:r>
            <a:r>
              <a:rPr lang="en-US" dirty="0"/>
              <a:t/>
            </a:r>
            <a:br>
              <a:rPr lang="en-US" dirty="0"/>
            </a:br>
            <a:r>
              <a:rPr lang="en-US" sz="3100" dirty="0"/>
              <a:t>FILTER: Example </a:t>
            </a:r>
            <a:r>
              <a:rPr lang="en-US" sz="3100" dirty="0" smtClean="0"/>
              <a:t>#2</a:t>
            </a:r>
            <a:endParaRPr lang="en-US" dirty="0"/>
          </a:p>
        </p:txBody>
      </p:sp>
      <p:sp>
        <p:nvSpPr>
          <p:cNvPr id="3" name="Content Placeholder 2"/>
          <p:cNvSpPr>
            <a:spLocks noGrp="1"/>
          </p:cNvSpPr>
          <p:nvPr>
            <p:ph idx="1"/>
          </p:nvPr>
        </p:nvSpPr>
        <p:spPr/>
        <p:txBody>
          <a:bodyPr/>
          <a:lstStyle/>
          <a:p>
            <a:r>
              <a:rPr lang="en-US" dirty="0"/>
              <a:t>In this example the condition </a:t>
            </a:r>
            <a:r>
              <a:rPr lang="en-US" dirty="0" smtClean="0"/>
              <a:t>states</a:t>
            </a:r>
          </a:p>
          <a:p>
            <a:pPr lvl="1"/>
            <a:r>
              <a:rPr lang="en-US" dirty="0" smtClean="0"/>
              <a:t>If </a:t>
            </a:r>
            <a:r>
              <a:rPr lang="en-US" dirty="0"/>
              <a:t>the first field equals </a:t>
            </a:r>
            <a:r>
              <a:rPr lang="en-US" dirty="0" smtClean="0"/>
              <a:t>8</a:t>
            </a:r>
          </a:p>
          <a:p>
            <a:pPr lvl="1"/>
            <a:r>
              <a:rPr lang="en-US" dirty="0"/>
              <a:t>O</a:t>
            </a:r>
            <a:r>
              <a:rPr lang="en-US" dirty="0" smtClean="0"/>
              <a:t>r </a:t>
            </a:r>
            <a:r>
              <a:rPr lang="en-US" dirty="0"/>
              <a:t>if the sum of fields f2 and f3 is not greater than first </a:t>
            </a:r>
            <a:r>
              <a:rPr lang="en-US" dirty="0" smtClean="0"/>
              <a:t>field</a:t>
            </a:r>
          </a:p>
          <a:p>
            <a:pPr lvl="1"/>
            <a:r>
              <a:rPr lang="en-US" dirty="0"/>
              <a:t>T</a:t>
            </a:r>
            <a:r>
              <a:rPr lang="en-US" dirty="0" smtClean="0"/>
              <a:t>hen </a:t>
            </a:r>
            <a:r>
              <a:rPr lang="en-US" dirty="0"/>
              <a:t>include the tuple </a:t>
            </a:r>
            <a:r>
              <a:rPr lang="en-US" dirty="0" smtClean="0"/>
              <a:t>in relation X</a:t>
            </a:r>
          </a:p>
          <a:p>
            <a:pPr marL="0" indent="0">
              <a:buNone/>
            </a:pPr>
            <a:endParaRPr lang="en-US" dirty="0" smtClean="0"/>
          </a:p>
          <a:p>
            <a:pPr marL="274320" lvl="1" indent="0">
              <a:buNone/>
            </a:pPr>
            <a:r>
              <a:rPr lang="en-US" dirty="0"/>
              <a:t> </a:t>
            </a:r>
            <a:r>
              <a:rPr lang="en-US" dirty="0" smtClean="0"/>
              <a:t>X = </a:t>
            </a:r>
            <a:r>
              <a:rPr lang="en-US" dirty="0"/>
              <a:t>FILTER A BY (f1 == 8) OR (NOT (f2+f3 &gt; f1));</a:t>
            </a:r>
          </a:p>
          <a:p>
            <a:pPr marL="274320" lvl="1" indent="0">
              <a:buNone/>
            </a:pPr>
            <a:endParaRPr lang="en-US" dirty="0"/>
          </a:p>
          <a:p>
            <a:pPr marL="274320" lvl="1" indent="0">
              <a:buNone/>
            </a:pPr>
            <a:r>
              <a:rPr lang="en-US" dirty="0"/>
              <a:t>DUMP X;</a:t>
            </a:r>
          </a:p>
          <a:p>
            <a:pPr marL="274320" lvl="1" indent="0">
              <a:buNone/>
            </a:pPr>
            <a:r>
              <a:rPr lang="en-US" dirty="0"/>
              <a:t>(4,2,1)</a:t>
            </a:r>
          </a:p>
          <a:p>
            <a:pPr marL="274320" lvl="1" indent="0">
              <a:buNone/>
            </a:pPr>
            <a:r>
              <a:rPr lang="en-US" dirty="0"/>
              <a:t>(8,3,4)</a:t>
            </a:r>
          </a:p>
          <a:p>
            <a:pPr marL="274320" lvl="1" indent="0">
              <a:buNone/>
            </a:pPr>
            <a:r>
              <a:rPr lang="en-US" dirty="0"/>
              <a:t>(7,2,5)</a:t>
            </a:r>
          </a:p>
          <a:p>
            <a:pPr marL="274320" lvl="1" indent="0">
              <a:buNone/>
            </a:pPr>
            <a:r>
              <a:rPr lang="en-US" dirty="0"/>
              <a:t>(8,4,3)</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61</a:t>
            </a:fld>
            <a:endParaRPr lang="en-US" dirty="0"/>
          </a:p>
        </p:txBody>
      </p:sp>
    </p:spTree>
    <p:extLst>
      <p:ext uri="{BB962C8B-B14F-4D97-AF65-F5344CB8AC3E}">
        <p14:creationId xmlns:p14="http://schemas.microsoft.com/office/powerpoint/2010/main" val="5969597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solidFill>
                  <a:srgbClr val="D2533C"/>
                </a:solidFill>
              </a:rPr>
              <a:t>Relational Operations</a:t>
            </a:r>
            <a:br>
              <a:rPr lang="en-US" sz="3600" dirty="0">
                <a:solidFill>
                  <a:srgbClr val="D2533C"/>
                </a:solidFill>
              </a:rPr>
            </a:br>
            <a:r>
              <a:rPr lang="en-US" sz="2800" dirty="0">
                <a:solidFill>
                  <a:srgbClr val="D2533C"/>
                </a:solidFill>
              </a:rPr>
              <a:t>FILTER: </a:t>
            </a:r>
            <a:r>
              <a:rPr lang="en-US" sz="2800" dirty="0" smtClean="0">
                <a:solidFill>
                  <a:srgbClr val="D2533C"/>
                </a:solidFill>
              </a:rPr>
              <a:t>More Details</a:t>
            </a:r>
            <a:endParaRPr lang="en-US" sz="3100" dirty="0"/>
          </a:p>
        </p:txBody>
      </p:sp>
      <p:sp>
        <p:nvSpPr>
          <p:cNvPr id="3" name="Content Placeholder 2"/>
          <p:cNvSpPr>
            <a:spLocks noGrp="1"/>
          </p:cNvSpPr>
          <p:nvPr>
            <p:ph idx="1"/>
          </p:nvPr>
        </p:nvSpPr>
        <p:spPr/>
        <p:txBody>
          <a:bodyPr>
            <a:normAutofit/>
          </a:bodyPr>
          <a:lstStyle/>
          <a:p>
            <a:pPr fontAlgn="base"/>
            <a:r>
              <a:rPr lang="en-US" sz="2200" dirty="0"/>
              <a:t>A</a:t>
            </a:r>
            <a:r>
              <a:rPr lang="en-US" sz="2200" dirty="0" smtClean="0"/>
              <a:t>llows </a:t>
            </a:r>
            <a:r>
              <a:rPr lang="en-US" sz="2200" dirty="0"/>
              <a:t>you to select which records will be retained in your data </a:t>
            </a:r>
            <a:r>
              <a:rPr lang="en-US" sz="2200" dirty="0" smtClean="0"/>
              <a:t>pipeline</a:t>
            </a:r>
          </a:p>
          <a:p>
            <a:pPr fontAlgn="base"/>
            <a:r>
              <a:rPr lang="en-US" sz="2200" dirty="0" smtClean="0"/>
              <a:t>A</a:t>
            </a:r>
            <a:r>
              <a:rPr lang="en-US" sz="2200" dirty="0"/>
              <a:t> </a:t>
            </a:r>
            <a:r>
              <a:rPr lang="en-US" sz="2200" dirty="0" smtClean="0"/>
              <a:t>filter contains </a:t>
            </a:r>
            <a:r>
              <a:rPr lang="en-US" sz="2200" dirty="0"/>
              <a:t>a </a:t>
            </a:r>
            <a:r>
              <a:rPr lang="en-US" sz="2200" dirty="0" smtClean="0"/>
              <a:t>predicate</a:t>
            </a:r>
          </a:p>
          <a:p>
            <a:pPr fontAlgn="base"/>
            <a:r>
              <a:rPr lang="en-US" sz="2200" dirty="0" smtClean="0"/>
              <a:t>If </a:t>
            </a:r>
            <a:r>
              <a:rPr lang="en-US" sz="2200" dirty="0"/>
              <a:t>that predicate evaluates to true for a given record, that record will be passed down the </a:t>
            </a:r>
            <a:r>
              <a:rPr lang="en-US" sz="2200" dirty="0" smtClean="0"/>
              <a:t>pipeline, </a:t>
            </a:r>
            <a:r>
              <a:rPr lang="en-US" sz="2200" dirty="0" err="1" smtClean="0"/>
              <a:t>therwise</a:t>
            </a:r>
            <a:r>
              <a:rPr lang="en-US" sz="2200" dirty="0"/>
              <a:t>, it will </a:t>
            </a:r>
            <a:r>
              <a:rPr lang="en-US" sz="2200" dirty="0" smtClean="0"/>
              <a:t>not</a:t>
            </a:r>
            <a:endParaRPr lang="en-US" sz="2200" dirty="0"/>
          </a:p>
          <a:p>
            <a:pPr fontAlgn="base"/>
            <a:r>
              <a:rPr lang="en-US" sz="2200" dirty="0"/>
              <a:t>Predicates can contain the equality operators </a:t>
            </a:r>
            <a:r>
              <a:rPr lang="en-US" sz="2200" dirty="0" smtClean="0"/>
              <a:t>you expect…</a:t>
            </a:r>
          </a:p>
          <a:p>
            <a:pPr fontAlgn="base"/>
            <a:r>
              <a:rPr lang="en-US" sz="2200" dirty="0"/>
              <a:t>I</a:t>
            </a:r>
            <a:r>
              <a:rPr lang="en-US" sz="2200" dirty="0" smtClean="0"/>
              <a:t>ncluding</a:t>
            </a:r>
            <a:r>
              <a:rPr lang="en-US" sz="2200" dirty="0"/>
              <a:t> == to test equality and !=, &gt;, &gt;=, &lt;, and </a:t>
            </a:r>
            <a:r>
              <a:rPr lang="en-US" sz="2200" dirty="0" smtClean="0"/>
              <a:t>&lt;=</a:t>
            </a:r>
          </a:p>
          <a:p>
            <a:pPr fontAlgn="base"/>
            <a:r>
              <a:rPr lang="en-US" sz="2200" dirty="0" smtClean="0"/>
              <a:t>These </a:t>
            </a:r>
            <a:r>
              <a:rPr lang="en-US" sz="2200" dirty="0"/>
              <a:t>comparators can be used on any scalar data </a:t>
            </a:r>
            <a:r>
              <a:rPr lang="en-US" sz="2200" dirty="0" smtClean="0"/>
              <a:t>type</a:t>
            </a:r>
            <a:endParaRPr lang="en-US" sz="2200" dirty="0"/>
          </a:p>
          <a:p>
            <a:pPr fontAlgn="base"/>
            <a:r>
              <a:rPr lang="en-US" sz="2200" dirty="0" smtClean="0"/>
              <a:t>==</a:t>
            </a:r>
            <a:r>
              <a:rPr lang="en-US" sz="2200" dirty="0"/>
              <a:t> and != can be applied to maps and </a:t>
            </a:r>
            <a:r>
              <a:rPr lang="en-US" sz="2200" dirty="0" smtClean="0"/>
              <a:t>tuples</a:t>
            </a:r>
          </a:p>
          <a:p>
            <a:pPr fontAlgn="base"/>
            <a:r>
              <a:rPr lang="en-US" sz="2200" dirty="0" smtClean="0"/>
              <a:t>To </a:t>
            </a:r>
            <a:r>
              <a:rPr lang="en-US" sz="2200" dirty="0"/>
              <a:t>use these with two tuples, both tuples must have either the same schema or no </a:t>
            </a:r>
            <a:r>
              <a:rPr lang="en-US" sz="2200" dirty="0" smtClean="0"/>
              <a:t>schema</a:t>
            </a:r>
          </a:p>
          <a:p>
            <a:pPr fontAlgn="base"/>
            <a:r>
              <a:rPr lang="en-US" sz="2200" dirty="0" smtClean="0"/>
              <a:t>None </a:t>
            </a:r>
            <a:r>
              <a:rPr lang="en-US" sz="2200" dirty="0"/>
              <a:t>of the equality operators can be applied to </a:t>
            </a:r>
            <a:r>
              <a:rPr lang="en-US" sz="2200" dirty="0" smtClean="0"/>
              <a:t>bags</a:t>
            </a:r>
            <a:endParaRPr lang="en-US" sz="2200"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62</a:t>
            </a:fld>
            <a:endParaRPr lang="en-US" dirty="0"/>
          </a:p>
        </p:txBody>
      </p:sp>
    </p:spTree>
    <p:extLst>
      <p:ext uri="{BB962C8B-B14F-4D97-AF65-F5344CB8AC3E}">
        <p14:creationId xmlns:p14="http://schemas.microsoft.com/office/powerpoint/2010/main" val="39666354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D2533C"/>
                </a:solidFill>
              </a:rPr>
              <a:t>Relational Operations</a:t>
            </a:r>
            <a:br>
              <a:rPr lang="en-US" sz="3200" dirty="0">
                <a:solidFill>
                  <a:srgbClr val="D2533C"/>
                </a:solidFill>
              </a:rPr>
            </a:br>
            <a:r>
              <a:rPr lang="en-US" sz="2500" dirty="0">
                <a:solidFill>
                  <a:srgbClr val="D2533C"/>
                </a:solidFill>
              </a:rPr>
              <a:t>FILTER: More Details</a:t>
            </a:r>
            <a:endParaRPr lang="en-US" sz="3200" dirty="0"/>
          </a:p>
        </p:txBody>
      </p:sp>
      <p:sp>
        <p:nvSpPr>
          <p:cNvPr id="3" name="Content Placeholder 2"/>
          <p:cNvSpPr>
            <a:spLocks noGrp="1"/>
          </p:cNvSpPr>
          <p:nvPr>
            <p:ph idx="1"/>
          </p:nvPr>
        </p:nvSpPr>
        <p:spPr/>
        <p:txBody>
          <a:bodyPr>
            <a:normAutofit/>
          </a:bodyPr>
          <a:lstStyle/>
          <a:p>
            <a:pPr fontAlgn="base"/>
            <a:r>
              <a:rPr lang="en-US" sz="2000" dirty="0"/>
              <a:t>Y</a:t>
            </a:r>
            <a:r>
              <a:rPr lang="en-US" sz="2000" dirty="0" smtClean="0"/>
              <a:t>ou </a:t>
            </a:r>
            <a:r>
              <a:rPr lang="en-US" sz="2000" dirty="0"/>
              <a:t>can test whether the value of a scalar field is within a set of values using the IN </a:t>
            </a:r>
            <a:r>
              <a:rPr lang="en-US" sz="2000" dirty="0" smtClean="0"/>
              <a:t>operator</a:t>
            </a:r>
          </a:p>
          <a:p>
            <a:pPr fontAlgn="base"/>
            <a:endParaRPr lang="en-US" sz="2000" dirty="0" smtClean="0"/>
          </a:p>
          <a:p>
            <a:pPr marL="274320" lvl="1" indent="0" fontAlgn="base">
              <a:buNone/>
            </a:pPr>
            <a:r>
              <a:rPr lang="en-US" sz="1800" dirty="0" err="1" smtClean="0"/>
              <a:t>divs</a:t>
            </a:r>
            <a:r>
              <a:rPr lang="en-US" sz="1800" dirty="0" smtClean="0"/>
              <a:t> </a:t>
            </a:r>
            <a:r>
              <a:rPr lang="en-US" sz="1800" dirty="0"/>
              <a:t>= load '</a:t>
            </a:r>
            <a:r>
              <a:rPr lang="en-US" sz="1800" dirty="0" err="1"/>
              <a:t>NYSE_dividends</a:t>
            </a:r>
            <a:r>
              <a:rPr lang="en-US" sz="1800" dirty="0"/>
              <a:t>' as (</a:t>
            </a:r>
            <a:r>
              <a:rPr lang="en-US" sz="1800" dirty="0" err="1"/>
              <a:t>exchange:chararray</a:t>
            </a:r>
            <a:r>
              <a:rPr lang="en-US" sz="1800" dirty="0"/>
              <a:t>, </a:t>
            </a:r>
            <a:r>
              <a:rPr lang="en-US" sz="1800" dirty="0" err="1"/>
              <a:t>symbol:chararray</a:t>
            </a:r>
            <a:r>
              <a:rPr lang="en-US" sz="1800" dirty="0"/>
              <a:t>,</a:t>
            </a:r>
          </a:p>
          <a:p>
            <a:pPr marL="274320" lvl="1" indent="0" fontAlgn="base">
              <a:buNone/>
            </a:pPr>
            <a:r>
              <a:rPr lang="en-US" sz="1800" dirty="0"/>
              <a:t>    </a:t>
            </a:r>
            <a:r>
              <a:rPr lang="en-US" sz="1800" dirty="0" err="1"/>
              <a:t>date:chararray</a:t>
            </a:r>
            <a:r>
              <a:rPr lang="en-US" sz="1800" dirty="0"/>
              <a:t>, </a:t>
            </a:r>
            <a:r>
              <a:rPr lang="en-US" sz="1800" dirty="0" err="1"/>
              <a:t>dividends:float</a:t>
            </a:r>
            <a:r>
              <a:rPr lang="en-US" sz="1800" dirty="0"/>
              <a:t>);</a:t>
            </a:r>
          </a:p>
          <a:p>
            <a:pPr marL="274320" lvl="1" indent="0" fontAlgn="base">
              <a:buNone/>
            </a:pPr>
            <a:r>
              <a:rPr lang="en-US" sz="1800" dirty="0" err="1"/>
              <a:t>cme_ctb_cht</a:t>
            </a:r>
            <a:r>
              <a:rPr lang="en-US" sz="1800" dirty="0"/>
              <a:t> = filter </a:t>
            </a:r>
            <a:r>
              <a:rPr lang="en-US" sz="1800" dirty="0" err="1"/>
              <a:t>divs</a:t>
            </a:r>
            <a:r>
              <a:rPr lang="en-US" sz="1800" dirty="0"/>
              <a:t> by symbol in ('CME', 'CTB', 'CHT</a:t>
            </a:r>
            <a:r>
              <a:rPr lang="en-US" sz="1800" dirty="0" smtClean="0"/>
              <a:t>');</a:t>
            </a:r>
          </a:p>
          <a:p>
            <a:pPr marL="274320" lvl="1" indent="0" fontAlgn="base">
              <a:buNone/>
            </a:pPr>
            <a:endParaRPr lang="en-US" sz="1800" dirty="0"/>
          </a:p>
          <a:p>
            <a:pPr fontAlgn="base"/>
            <a:r>
              <a:rPr lang="en-US" sz="2000" dirty="0"/>
              <a:t>For </a:t>
            </a:r>
            <a:r>
              <a:rPr lang="en-US" sz="2000" dirty="0" err="1"/>
              <a:t>chararrays</a:t>
            </a:r>
            <a:r>
              <a:rPr lang="en-US" sz="2000" dirty="0"/>
              <a:t>, users can test to see whether the </a:t>
            </a:r>
            <a:r>
              <a:rPr lang="en-US" sz="2000" dirty="0" err="1"/>
              <a:t>chararray</a:t>
            </a:r>
            <a:r>
              <a:rPr lang="en-US" sz="2000" dirty="0"/>
              <a:t> matches a regular </a:t>
            </a:r>
            <a:r>
              <a:rPr lang="en-US" sz="2000" dirty="0" smtClean="0"/>
              <a:t>expression</a:t>
            </a:r>
          </a:p>
          <a:p>
            <a:pPr marL="0" indent="0" fontAlgn="base">
              <a:buNone/>
            </a:pPr>
            <a:endParaRPr lang="en-US" sz="2200" dirty="0"/>
          </a:p>
          <a:p>
            <a:pPr marL="274320" lvl="1" indent="0" fontAlgn="base">
              <a:buNone/>
            </a:pPr>
            <a:r>
              <a:rPr lang="en-US" sz="1800" dirty="0" err="1"/>
              <a:t>d</a:t>
            </a:r>
            <a:r>
              <a:rPr lang="en-US" sz="1800" dirty="0" err="1" smtClean="0"/>
              <a:t>ivs</a:t>
            </a:r>
            <a:r>
              <a:rPr lang="en-US" sz="1800" dirty="0" smtClean="0"/>
              <a:t> = </a:t>
            </a:r>
            <a:r>
              <a:rPr lang="en-US" sz="1800" dirty="0"/>
              <a:t>load '</a:t>
            </a:r>
            <a:r>
              <a:rPr lang="en-US" sz="1800" dirty="0" err="1"/>
              <a:t>NYSE_dividends</a:t>
            </a:r>
            <a:r>
              <a:rPr lang="en-US" sz="1800" dirty="0"/>
              <a:t>' as (</a:t>
            </a:r>
            <a:r>
              <a:rPr lang="en-US" sz="1800" dirty="0" err="1"/>
              <a:t>exchange:chararray</a:t>
            </a:r>
            <a:r>
              <a:rPr lang="en-US" sz="1800" dirty="0"/>
              <a:t>, </a:t>
            </a:r>
            <a:r>
              <a:rPr lang="en-US" sz="1800" dirty="0" smtClean="0"/>
              <a:t>				</a:t>
            </a:r>
            <a:r>
              <a:rPr lang="en-US" sz="1800" dirty="0" err="1" smtClean="0"/>
              <a:t>symbol:chararray</a:t>
            </a:r>
            <a:r>
              <a:rPr lang="en-US" sz="1800" dirty="0" smtClean="0"/>
              <a:t>, </a:t>
            </a:r>
            <a:r>
              <a:rPr lang="en-US" sz="1800" dirty="0" err="1" smtClean="0"/>
              <a:t>date:chararray</a:t>
            </a:r>
            <a:r>
              <a:rPr lang="en-US" sz="1800" dirty="0"/>
              <a:t>, </a:t>
            </a:r>
            <a:r>
              <a:rPr lang="en-US" sz="1800" dirty="0" err="1"/>
              <a:t>dividends:float</a:t>
            </a:r>
            <a:r>
              <a:rPr lang="en-US" sz="1800" dirty="0"/>
              <a:t>);</a:t>
            </a:r>
          </a:p>
          <a:p>
            <a:pPr marL="274320" lvl="1" indent="0" fontAlgn="base">
              <a:buNone/>
            </a:pPr>
            <a:r>
              <a:rPr lang="en-US" sz="1800" dirty="0" err="1"/>
              <a:t>startswithcm</a:t>
            </a:r>
            <a:r>
              <a:rPr lang="en-US" sz="1800" dirty="0"/>
              <a:t> = filter </a:t>
            </a:r>
            <a:r>
              <a:rPr lang="en-US" sz="1800" dirty="0" err="1"/>
              <a:t>divs</a:t>
            </a:r>
            <a:r>
              <a:rPr lang="en-US" sz="1800" dirty="0"/>
              <a:t> by symbol matches 'CM.*';</a:t>
            </a:r>
            <a:endParaRPr lang="en-US" sz="1800" dirty="0" smtClean="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63</a:t>
            </a:fld>
            <a:endParaRPr lang="en-US" dirty="0"/>
          </a:p>
        </p:txBody>
      </p:sp>
    </p:spTree>
    <p:extLst>
      <p:ext uri="{BB962C8B-B14F-4D97-AF65-F5344CB8AC3E}">
        <p14:creationId xmlns:p14="http://schemas.microsoft.com/office/powerpoint/2010/main" val="8540803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Relational Operations</a:t>
            </a:r>
            <a:br>
              <a:rPr lang="en-US" dirty="0" smtClean="0"/>
            </a:br>
            <a:r>
              <a:rPr lang="en-US" sz="3100" dirty="0" smtClean="0"/>
              <a:t>FOREACH</a:t>
            </a:r>
            <a:endParaRPr lang="en-US" sz="3100" dirty="0"/>
          </a:p>
        </p:txBody>
      </p:sp>
      <p:sp>
        <p:nvSpPr>
          <p:cNvPr id="3" name="Content Placeholder 2"/>
          <p:cNvSpPr>
            <a:spLocks noGrp="1"/>
          </p:cNvSpPr>
          <p:nvPr>
            <p:ph idx="1"/>
          </p:nvPr>
        </p:nvSpPr>
        <p:spPr/>
        <p:txBody>
          <a:bodyPr/>
          <a:lstStyle/>
          <a:p>
            <a:r>
              <a:rPr lang="en-US" dirty="0" smtClean="0"/>
              <a:t>Description</a:t>
            </a:r>
          </a:p>
          <a:p>
            <a:pPr lvl="1"/>
            <a:r>
              <a:rPr lang="en-US" dirty="0"/>
              <a:t> </a:t>
            </a:r>
            <a:r>
              <a:rPr lang="en-US" dirty="0" smtClean="0"/>
              <a:t>Generates </a:t>
            </a:r>
            <a:r>
              <a:rPr lang="en-US" dirty="0"/>
              <a:t>data transformations based on columns of </a:t>
            </a:r>
            <a:r>
              <a:rPr lang="en-US" dirty="0" smtClean="0"/>
              <a:t>data</a:t>
            </a:r>
          </a:p>
          <a:p>
            <a:r>
              <a:rPr lang="en-US" dirty="0" smtClean="0"/>
              <a:t>Syntax</a:t>
            </a:r>
          </a:p>
          <a:p>
            <a:pPr lvl="1"/>
            <a:r>
              <a:rPr lang="en-US" dirty="0"/>
              <a:t>FOREACH alias GENERATE expression [AS schema] [expression [AS schema</a:t>
            </a:r>
            <a:r>
              <a:rPr lang="en-US" dirty="0" smtClean="0"/>
              <a:t>]….];</a:t>
            </a:r>
          </a:p>
          <a:p>
            <a:r>
              <a:rPr lang="en-US" dirty="0" smtClean="0"/>
              <a:t>Usage</a:t>
            </a:r>
          </a:p>
          <a:p>
            <a:pPr lvl="1"/>
            <a:r>
              <a:rPr lang="en-US" dirty="0" smtClean="0"/>
              <a:t>Use </a:t>
            </a:r>
            <a:r>
              <a:rPr lang="en-US" dirty="0"/>
              <a:t>the FOREACH…GENERATE operation to work with columns of data </a:t>
            </a:r>
            <a:endParaRPr lang="en-US" dirty="0" smtClean="0"/>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64</a:t>
            </a:fld>
            <a:endParaRPr lang="en-US" dirty="0"/>
          </a:p>
        </p:txBody>
      </p:sp>
    </p:spTree>
    <p:extLst>
      <p:ext uri="{BB962C8B-B14F-4D97-AF65-F5344CB8AC3E}">
        <p14:creationId xmlns:p14="http://schemas.microsoft.com/office/powerpoint/2010/main" val="27433075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smtClean="0"/>
              <a:t>FOREACH: Example #1</a:t>
            </a:r>
            <a:endParaRPr lang="en-US" dirty="0"/>
          </a:p>
        </p:txBody>
      </p:sp>
      <p:sp>
        <p:nvSpPr>
          <p:cNvPr id="3" name="Content Placeholder 2"/>
          <p:cNvSpPr>
            <a:spLocks noGrp="1"/>
          </p:cNvSpPr>
          <p:nvPr>
            <p:ph idx="1"/>
          </p:nvPr>
        </p:nvSpPr>
        <p:spPr/>
        <p:txBody>
          <a:bodyPr>
            <a:normAutofit/>
          </a:bodyPr>
          <a:lstStyle/>
          <a:p>
            <a:r>
              <a:rPr lang="en-US" dirty="0"/>
              <a:t>In this example two fields from relation A are projected to form relation </a:t>
            </a:r>
            <a:r>
              <a:rPr lang="en-US" dirty="0" smtClean="0"/>
              <a:t>X</a:t>
            </a:r>
          </a:p>
          <a:p>
            <a:pPr marL="0" indent="0">
              <a:buNone/>
            </a:pPr>
            <a:endParaRPr lang="en-US" dirty="0" smtClean="0"/>
          </a:p>
          <a:p>
            <a:pPr marL="274320" lvl="1" indent="0">
              <a:buNone/>
            </a:pPr>
            <a:r>
              <a:rPr lang="en-US" dirty="0"/>
              <a:t>X = FOREACH A GENERATE a1, a2;</a:t>
            </a:r>
          </a:p>
          <a:p>
            <a:pPr marL="274320" lvl="1" indent="0">
              <a:buNone/>
            </a:pPr>
            <a:endParaRPr lang="en-US" dirty="0"/>
          </a:p>
          <a:p>
            <a:pPr marL="274320" lvl="1" indent="0">
              <a:buNone/>
            </a:pPr>
            <a:r>
              <a:rPr lang="en-US" dirty="0"/>
              <a:t>DUMP X;</a:t>
            </a:r>
          </a:p>
          <a:p>
            <a:pPr marL="274320" lvl="1" indent="0">
              <a:buNone/>
            </a:pPr>
            <a:r>
              <a:rPr lang="en-US" dirty="0"/>
              <a:t>(1,2)</a:t>
            </a:r>
          </a:p>
          <a:p>
            <a:pPr marL="274320" lvl="1" indent="0">
              <a:buNone/>
            </a:pPr>
            <a:r>
              <a:rPr lang="en-US" dirty="0"/>
              <a:t>(4,2)</a:t>
            </a:r>
          </a:p>
          <a:p>
            <a:pPr marL="274320" lvl="1" indent="0">
              <a:buNone/>
            </a:pPr>
            <a:r>
              <a:rPr lang="en-US" dirty="0"/>
              <a:t>(8,3)</a:t>
            </a:r>
          </a:p>
          <a:p>
            <a:pPr marL="274320" lvl="1" indent="0">
              <a:buNone/>
            </a:pPr>
            <a:r>
              <a:rPr lang="en-US" dirty="0"/>
              <a:t>(4,3)</a:t>
            </a:r>
          </a:p>
          <a:p>
            <a:pPr marL="274320" lvl="1" indent="0">
              <a:buNone/>
            </a:pPr>
            <a:r>
              <a:rPr lang="en-US" dirty="0"/>
              <a:t>(7,2)</a:t>
            </a:r>
          </a:p>
          <a:p>
            <a:pPr marL="274320" lvl="1" indent="0">
              <a:buNone/>
            </a:pPr>
            <a:r>
              <a:rPr lang="en-US" dirty="0"/>
              <a:t>(8,4)</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65</a:t>
            </a:fld>
            <a:endParaRPr lang="en-US" dirty="0"/>
          </a:p>
        </p:txBody>
      </p:sp>
    </p:spTree>
    <p:extLst>
      <p:ext uri="{BB962C8B-B14F-4D97-AF65-F5344CB8AC3E}">
        <p14:creationId xmlns:p14="http://schemas.microsoft.com/office/powerpoint/2010/main" val="17892345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solidFill>
                  <a:srgbClr val="D2533C"/>
                </a:solidFill>
              </a:rPr>
              <a:t>Relational Operations</a:t>
            </a:r>
            <a:br>
              <a:rPr lang="en-US" sz="3600" dirty="0">
                <a:solidFill>
                  <a:srgbClr val="D2533C"/>
                </a:solidFill>
              </a:rPr>
            </a:br>
            <a:r>
              <a:rPr lang="en-US" sz="2800" dirty="0">
                <a:solidFill>
                  <a:srgbClr val="D2533C"/>
                </a:solidFill>
              </a:rPr>
              <a:t>FOREACH: </a:t>
            </a:r>
            <a:r>
              <a:rPr lang="en-US" sz="2800" dirty="0" smtClean="0">
                <a:solidFill>
                  <a:srgbClr val="D2533C"/>
                </a:solidFill>
              </a:rPr>
              <a:t>More Details</a:t>
            </a:r>
            <a:endParaRPr lang="en-US" sz="3100" dirty="0"/>
          </a:p>
        </p:txBody>
      </p:sp>
      <p:sp>
        <p:nvSpPr>
          <p:cNvPr id="3" name="Content Placeholder 2"/>
          <p:cNvSpPr>
            <a:spLocks noGrp="1"/>
          </p:cNvSpPr>
          <p:nvPr>
            <p:ph idx="1"/>
          </p:nvPr>
        </p:nvSpPr>
        <p:spPr/>
        <p:txBody>
          <a:bodyPr>
            <a:normAutofit/>
          </a:bodyPr>
          <a:lstStyle/>
          <a:p>
            <a:pPr fontAlgn="base"/>
            <a:r>
              <a:rPr lang="en-US" dirty="0"/>
              <a:t>T</a:t>
            </a:r>
            <a:r>
              <a:rPr lang="en-US" dirty="0" smtClean="0"/>
              <a:t>akes </a:t>
            </a:r>
            <a:r>
              <a:rPr lang="en-US" dirty="0"/>
              <a:t>a set of expressions and applies them to every record in the data pipeline—hence the name </a:t>
            </a:r>
            <a:r>
              <a:rPr lang="en-US" dirty="0" err="1" smtClean="0"/>
              <a:t>foreach</a:t>
            </a:r>
            <a:endParaRPr lang="en-US" dirty="0" smtClean="0"/>
          </a:p>
          <a:p>
            <a:pPr fontAlgn="base"/>
            <a:r>
              <a:rPr lang="en-US" dirty="0" smtClean="0"/>
              <a:t>From </a:t>
            </a:r>
            <a:r>
              <a:rPr lang="en-US" dirty="0"/>
              <a:t>these expressions it generates new records to send down the pipeline to the next </a:t>
            </a:r>
            <a:r>
              <a:rPr lang="en-US" dirty="0" smtClean="0"/>
              <a:t>operator</a:t>
            </a:r>
          </a:p>
          <a:p>
            <a:pPr fontAlgn="base"/>
            <a:r>
              <a:rPr lang="en-US" dirty="0" smtClean="0"/>
              <a:t>For </a:t>
            </a:r>
            <a:r>
              <a:rPr lang="en-US" dirty="0"/>
              <a:t>those familiar with database terminology, it is Pig’s projection </a:t>
            </a:r>
            <a:r>
              <a:rPr lang="en-US" dirty="0" smtClean="0"/>
              <a:t>operator</a:t>
            </a:r>
          </a:p>
          <a:p>
            <a:pPr fontAlgn="base"/>
            <a:r>
              <a:rPr lang="en-US" dirty="0"/>
              <a:t>T</a:t>
            </a:r>
            <a:r>
              <a:rPr lang="en-US" dirty="0" smtClean="0"/>
              <a:t>he </a:t>
            </a:r>
            <a:r>
              <a:rPr lang="en-US" dirty="0"/>
              <a:t>following code loads an entire record, but </a:t>
            </a:r>
            <a:r>
              <a:rPr lang="en-US" dirty="0" smtClean="0"/>
              <a:t>then removes </a:t>
            </a:r>
            <a:r>
              <a:rPr lang="en-US" dirty="0"/>
              <a:t>all </a:t>
            </a:r>
            <a:r>
              <a:rPr lang="en-US" dirty="0" smtClean="0"/>
              <a:t>but</a:t>
            </a:r>
            <a:r>
              <a:rPr lang="en-US" dirty="0"/>
              <a:t> user and id fields from the </a:t>
            </a:r>
            <a:r>
              <a:rPr lang="en-US" dirty="0" smtClean="0"/>
              <a:t>record</a:t>
            </a:r>
          </a:p>
          <a:p>
            <a:pPr marL="0" indent="0" fontAlgn="base">
              <a:buNone/>
            </a:pPr>
            <a:endParaRPr lang="en-US" dirty="0"/>
          </a:p>
          <a:p>
            <a:pPr marL="274320" lvl="1" indent="0" fontAlgn="base">
              <a:buNone/>
            </a:pPr>
            <a:r>
              <a:rPr lang="en-US" dirty="0"/>
              <a:t>A = load 'input' as (</a:t>
            </a:r>
            <a:r>
              <a:rPr lang="en-US" dirty="0" err="1"/>
              <a:t>user:chararray</a:t>
            </a:r>
            <a:r>
              <a:rPr lang="en-US" dirty="0"/>
              <a:t>, </a:t>
            </a:r>
            <a:r>
              <a:rPr lang="en-US" dirty="0" err="1"/>
              <a:t>id:long</a:t>
            </a:r>
            <a:r>
              <a:rPr lang="en-US" dirty="0"/>
              <a:t>, </a:t>
            </a:r>
            <a:r>
              <a:rPr lang="en-US" dirty="0" err="1"/>
              <a:t>address:chararray</a:t>
            </a:r>
            <a:r>
              <a:rPr lang="en-US" dirty="0"/>
              <a:t>, </a:t>
            </a:r>
            <a:r>
              <a:rPr lang="en-US" dirty="0" smtClean="0"/>
              <a:t>	</a:t>
            </a:r>
            <a:r>
              <a:rPr lang="en-US" dirty="0" err="1" smtClean="0"/>
              <a:t>phone:chararray</a:t>
            </a:r>
            <a:r>
              <a:rPr lang="en-US" dirty="0" smtClean="0"/>
              <a:t>, </a:t>
            </a:r>
            <a:r>
              <a:rPr lang="en-US" dirty="0" err="1" smtClean="0"/>
              <a:t>preferences:map</a:t>
            </a:r>
            <a:r>
              <a:rPr lang="en-US" dirty="0" smtClean="0"/>
              <a:t>[]);</a:t>
            </a:r>
          </a:p>
          <a:p>
            <a:pPr marL="274320" lvl="1" indent="0" fontAlgn="base">
              <a:buNone/>
            </a:pPr>
            <a:r>
              <a:rPr lang="en-US" dirty="0" smtClean="0"/>
              <a:t>B </a:t>
            </a:r>
            <a:r>
              <a:rPr lang="en-US" dirty="0"/>
              <a:t>= </a:t>
            </a:r>
            <a:r>
              <a:rPr lang="en-US" dirty="0" err="1"/>
              <a:t>foreach</a:t>
            </a:r>
            <a:r>
              <a:rPr lang="en-US" dirty="0"/>
              <a:t> A generate user, id;</a:t>
            </a:r>
            <a:endParaRPr lang="en-US" dirty="0" smtClean="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66</a:t>
            </a:fld>
            <a:endParaRPr lang="en-US" dirty="0"/>
          </a:p>
        </p:txBody>
      </p:sp>
    </p:spTree>
    <p:extLst>
      <p:ext uri="{BB962C8B-B14F-4D97-AF65-F5344CB8AC3E}">
        <p14:creationId xmlns:p14="http://schemas.microsoft.com/office/powerpoint/2010/main" val="33574729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D2533C"/>
                </a:solidFill>
              </a:rPr>
              <a:t>Relational Operations</a:t>
            </a:r>
            <a:br>
              <a:rPr lang="en-US" sz="3200" dirty="0">
                <a:solidFill>
                  <a:srgbClr val="D2533C"/>
                </a:solidFill>
              </a:rPr>
            </a:br>
            <a:r>
              <a:rPr lang="en-US" sz="2500" dirty="0">
                <a:solidFill>
                  <a:srgbClr val="D2533C"/>
                </a:solidFill>
              </a:rPr>
              <a:t>FOREACH: More Details</a:t>
            </a:r>
            <a:endParaRPr lang="en-US" sz="3100" dirty="0"/>
          </a:p>
        </p:txBody>
      </p:sp>
      <p:sp>
        <p:nvSpPr>
          <p:cNvPr id="3" name="Content Placeholder 2"/>
          <p:cNvSpPr>
            <a:spLocks noGrp="1"/>
          </p:cNvSpPr>
          <p:nvPr>
            <p:ph idx="1"/>
          </p:nvPr>
        </p:nvSpPr>
        <p:spPr/>
        <p:txBody>
          <a:bodyPr>
            <a:normAutofit fontScale="85000" lnSpcReduction="20000"/>
          </a:bodyPr>
          <a:lstStyle/>
          <a:p>
            <a:pPr fontAlgn="base"/>
            <a:r>
              <a:rPr lang="en-US" dirty="0" err="1"/>
              <a:t>foreach</a:t>
            </a:r>
            <a:r>
              <a:rPr lang="en-US" dirty="0"/>
              <a:t> supports a list of </a:t>
            </a:r>
            <a:r>
              <a:rPr lang="en-US" dirty="0" smtClean="0"/>
              <a:t>expressions</a:t>
            </a:r>
          </a:p>
          <a:p>
            <a:pPr fontAlgn="base"/>
            <a:r>
              <a:rPr lang="en-US" dirty="0" smtClean="0"/>
              <a:t>The </a:t>
            </a:r>
            <a:r>
              <a:rPr lang="en-US" dirty="0"/>
              <a:t>simplest are constants and field </a:t>
            </a:r>
            <a:r>
              <a:rPr lang="en-US" dirty="0" smtClean="0"/>
              <a:t>references</a:t>
            </a:r>
          </a:p>
          <a:p>
            <a:pPr fontAlgn="base"/>
            <a:r>
              <a:rPr lang="en-US" dirty="0" smtClean="0"/>
              <a:t>The </a:t>
            </a:r>
            <a:r>
              <a:rPr lang="en-US" dirty="0"/>
              <a:t>syntax for constants has already been </a:t>
            </a:r>
            <a:r>
              <a:rPr lang="en-US" dirty="0" smtClean="0"/>
              <a:t>discussed</a:t>
            </a:r>
          </a:p>
          <a:p>
            <a:pPr fontAlgn="base"/>
            <a:r>
              <a:rPr lang="en-US" dirty="0" smtClean="0"/>
              <a:t>Field</a:t>
            </a:r>
            <a:r>
              <a:rPr lang="en-US" dirty="0"/>
              <a:t> references can be by name (as shown in the preceding example) or by </a:t>
            </a:r>
            <a:r>
              <a:rPr lang="en-US" dirty="0" smtClean="0"/>
              <a:t>position</a:t>
            </a:r>
          </a:p>
          <a:p>
            <a:pPr fontAlgn="base"/>
            <a:r>
              <a:rPr lang="en-US" dirty="0" smtClean="0"/>
              <a:t>Positional </a:t>
            </a:r>
            <a:r>
              <a:rPr lang="en-US" dirty="0"/>
              <a:t>references are preceded by a $ (dollar sign) and start from </a:t>
            </a:r>
            <a:r>
              <a:rPr lang="en-US" dirty="0" smtClean="0"/>
              <a:t>zero</a:t>
            </a:r>
          </a:p>
          <a:p>
            <a:pPr marL="0" indent="0" fontAlgn="base">
              <a:buNone/>
            </a:pPr>
            <a:endParaRPr lang="en-US" dirty="0"/>
          </a:p>
          <a:p>
            <a:pPr marL="274320" lvl="1" indent="0" fontAlgn="base">
              <a:buNone/>
            </a:pPr>
            <a:r>
              <a:rPr lang="en-US" dirty="0"/>
              <a:t>prices = load '</a:t>
            </a:r>
            <a:r>
              <a:rPr lang="en-US" dirty="0" err="1"/>
              <a:t>NYSE_daily</a:t>
            </a:r>
            <a:r>
              <a:rPr lang="en-US" dirty="0"/>
              <a:t>' as (exchange, symbol, date, open, high, low, close,</a:t>
            </a:r>
          </a:p>
          <a:p>
            <a:pPr marL="274320" lvl="1" indent="0" fontAlgn="base">
              <a:buNone/>
            </a:pPr>
            <a:r>
              <a:rPr lang="en-US" dirty="0"/>
              <a:t>             </a:t>
            </a:r>
            <a:r>
              <a:rPr lang="en-US" dirty="0" smtClean="0"/>
              <a:t>	volume</a:t>
            </a:r>
            <a:r>
              <a:rPr lang="en-US" dirty="0"/>
              <a:t>, </a:t>
            </a:r>
            <a:r>
              <a:rPr lang="en-US" dirty="0" err="1"/>
              <a:t>adj_close</a:t>
            </a:r>
            <a:r>
              <a:rPr lang="en-US" dirty="0"/>
              <a:t>);</a:t>
            </a:r>
          </a:p>
          <a:p>
            <a:pPr marL="274320" lvl="1" indent="0" fontAlgn="base">
              <a:buNone/>
            </a:pPr>
            <a:r>
              <a:rPr lang="en-US" dirty="0"/>
              <a:t>gain </a:t>
            </a:r>
            <a:r>
              <a:rPr lang="en-US" dirty="0" smtClean="0"/>
              <a:t>	= </a:t>
            </a:r>
            <a:r>
              <a:rPr lang="en-US" dirty="0" err="1"/>
              <a:t>foreach</a:t>
            </a:r>
            <a:r>
              <a:rPr lang="en-US" dirty="0"/>
              <a:t> prices generate close - open;</a:t>
            </a:r>
          </a:p>
          <a:p>
            <a:pPr marL="274320" lvl="1" indent="0" fontAlgn="base">
              <a:buNone/>
            </a:pPr>
            <a:r>
              <a:rPr lang="en-US" dirty="0"/>
              <a:t>gain2  = </a:t>
            </a:r>
            <a:r>
              <a:rPr lang="en-US" dirty="0" err="1"/>
              <a:t>foreach</a:t>
            </a:r>
            <a:r>
              <a:rPr lang="en-US" dirty="0"/>
              <a:t> prices generate $6 - $3</a:t>
            </a:r>
            <a:r>
              <a:rPr lang="en-US" dirty="0" smtClean="0"/>
              <a:t>;</a:t>
            </a:r>
          </a:p>
          <a:p>
            <a:pPr marL="274320" lvl="1" indent="0" fontAlgn="base">
              <a:buNone/>
            </a:pPr>
            <a:endParaRPr lang="en-US" dirty="0"/>
          </a:p>
          <a:p>
            <a:pPr fontAlgn="base"/>
            <a:r>
              <a:rPr lang="en-US" dirty="0" smtClean="0"/>
              <a:t>The </a:t>
            </a:r>
            <a:r>
              <a:rPr lang="en-US" dirty="0"/>
              <a:t>relations gain and gain2 will contain the same </a:t>
            </a:r>
            <a:r>
              <a:rPr lang="en-US" dirty="0" smtClean="0"/>
              <a:t>values</a:t>
            </a:r>
          </a:p>
          <a:p>
            <a:pPr fontAlgn="base"/>
            <a:r>
              <a:rPr lang="en-US" dirty="0" smtClean="0"/>
              <a:t>Positional-style </a:t>
            </a:r>
            <a:r>
              <a:rPr lang="en-US" dirty="0"/>
              <a:t>references are useful </a:t>
            </a:r>
            <a:r>
              <a:rPr lang="en-US" dirty="0" smtClean="0"/>
              <a:t>where </a:t>
            </a:r>
            <a:r>
              <a:rPr lang="en-US" dirty="0"/>
              <a:t>the schema is unknown or undeclared</a:t>
            </a:r>
            <a:endParaRPr lang="en-US" dirty="0" smtClean="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67</a:t>
            </a:fld>
            <a:endParaRPr lang="en-US" dirty="0"/>
          </a:p>
        </p:txBody>
      </p:sp>
    </p:spTree>
    <p:extLst>
      <p:ext uri="{BB962C8B-B14F-4D97-AF65-F5344CB8AC3E}">
        <p14:creationId xmlns:p14="http://schemas.microsoft.com/office/powerpoint/2010/main" val="11580982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D2533C"/>
                </a:solidFill>
              </a:rPr>
              <a:t>Relational Operations</a:t>
            </a:r>
            <a:br>
              <a:rPr lang="en-US" sz="3200" dirty="0">
                <a:solidFill>
                  <a:srgbClr val="D2533C"/>
                </a:solidFill>
              </a:rPr>
            </a:br>
            <a:r>
              <a:rPr lang="en-US" sz="2500" dirty="0">
                <a:solidFill>
                  <a:srgbClr val="D2533C"/>
                </a:solidFill>
              </a:rPr>
              <a:t>FOREACH: More Details</a:t>
            </a:r>
            <a:endParaRPr lang="en-US" sz="3100" dirty="0"/>
          </a:p>
        </p:txBody>
      </p:sp>
      <p:sp>
        <p:nvSpPr>
          <p:cNvPr id="3" name="Content Placeholder 2"/>
          <p:cNvSpPr>
            <a:spLocks noGrp="1"/>
          </p:cNvSpPr>
          <p:nvPr>
            <p:ph idx="1"/>
          </p:nvPr>
        </p:nvSpPr>
        <p:spPr/>
        <p:txBody>
          <a:bodyPr>
            <a:normAutofit fontScale="92500" lnSpcReduction="10000"/>
          </a:bodyPr>
          <a:lstStyle/>
          <a:p>
            <a:pPr fontAlgn="base"/>
            <a:r>
              <a:rPr lang="en-US" dirty="0"/>
              <a:t>Standard arithmetic operators for integers and floating-point numbers are </a:t>
            </a:r>
            <a:r>
              <a:rPr lang="en-US" dirty="0" smtClean="0"/>
              <a:t>supported</a:t>
            </a:r>
          </a:p>
          <a:p>
            <a:pPr lvl="1" fontAlgn="base"/>
            <a:r>
              <a:rPr lang="en-US" b="1" dirty="0" smtClean="0"/>
              <a:t>+ </a:t>
            </a:r>
            <a:r>
              <a:rPr lang="en-US" dirty="0" smtClean="0"/>
              <a:t>for addition</a:t>
            </a:r>
            <a:endParaRPr lang="en-US" dirty="0"/>
          </a:p>
          <a:p>
            <a:pPr lvl="1" fontAlgn="base"/>
            <a:r>
              <a:rPr lang="en-US" b="1" dirty="0" smtClean="0"/>
              <a:t>- </a:t>
            </a:r>
            <a:r>
              <a:rPr lang="en-US" dirty="0"/>
              <a:t>for </a:t>
            </a:r>
            <a:r>
              <a:rPr lang="en-US" dirty="0" smtClean="0"/>
              <a:t>subtraction</a:t>
            </a:r>
            <a:endParaRPr lang="en-US" dirty="0"/>
          </a:p>
          <a:p>
            <a:pPr lvl="1" fontAlgn="base"/>
            <a:r>
              <a:rPr lang="en-US" b="1" dirty="0" smtClean="0"/>
              <a:t>* </a:t>
            </a:r>
            <a:r>
              <a:rPr lang="en-US" dirty="0"/>
              <a:t>for </a:t>
            </a:r>
            <a:r>
              <a:rPr lang="en-US" dirty="0" smtClean="0"/>
              <a:t>multiplication</a:t>
            </a:r>
            <a:endParaRPr lang="en-US" dirty="0"/>
          </a:p>
          <a:p>
            <a:pPr lvl="1" fontAlgn="base"/>
            <a:r>
              <a:rPr lang="en-US" b="1" dirty="0" smtClean="0"/>
              <a:t>/ </a:t>
            </a:r>
            <a:r>
              <a:rPr lang="en-US" dirty="0"/>
              <a:t>for </a:t>
            </a:r>
            <a:r>
              <a:rPr lang="en-US" dirty="0" smtClean="0"/>
              <a:t>division</a:t>
            </a:r>
          </a:p>
          <a:p>
            <a:pPr lvl="1" fontAlgn="base"/>
            <a:r>
              <a:rPr lang="en-US" dirty="0"/>
              <a:t>F</a:t>
            </a:r>
            <a:r>
              <a:rPr lang="en-US" dirty="0" smtClean="0"/>
              <a:t>or </a:t>
            </a:r>
            <a:r>
              <a:rPr lang="en-US" dirty="0"/>
              <a:t>integers the modulo operator % is </a:t>
            </a:r>
            <a:r>
              <a:rPr lang="en-US" dirty="0" smtClean="0"/>
              <a:t>supported</a:t>
            </a:r>
          </a:p>
          <a:p>
            <a:pPr fontAlgn="base"/>
            <a:r>
              <a:rPr lang="en-US" dirty="0" smtClean="0"/>
              <a:t>These </a:t>
            </a:r>
            <a:r>
              <a:rPr lang="en-US" dirty="0"/>
              <a:t>operators return values of their own type, so 5/2 is 2, </a:t>
            </a:r>
            <a:r>
              <a:rPr lang="en-US" dirty="0" smtClean="0"/>
              <a:t>and 5.0/2.0 </a:t>
            </a:r>
            <a:r>
              <a:rPr lang="en-US" dirty="0"/>
              <a:t>is </a:t>
            </a:r>
            <a:r>
              <a:rPr lang="en-US" dirty="0" smtClean="0"/>
              <a:t>2.5</a:t>
            </a:r>
          </a:p>
          <a:p>
            <a:pPr fontAlgn="base"/>
            <a:r>
              <a:rPr lang="en-US" dirty="0" smtClean="0"/>
              <a:t>The </a:t>
            </a:r>
            <a:r>
              <a:rPr lang="en-US" dirty="0"/>
              <a:t>unary negative operator (-) is also supported for both integers and floating-point </a:t>
            </a:r>
            <a:r>
              <a:rPr lang="en-US" dirty="0" smtClean="0"/>
              <a:t>numbers</a:t>
            </a:r>
          </a:p>
          <a:p>
            <a:pPr fontAlgn="base"/>
            <a:r>
              <a:rPr lang="en-US" dirty="0" smtClean="0"/>
              <a:t>Pig </a:t>
            </a:r>
            <a:r>
              <a:rPr lang="en-US" dirty="0"/>
              <a:t>Latin obeys the standard mathematical precedence </a:t>
            </a:r>
            <a:r>
              <a:rPr lang="en-US" dirty="0" smtClean="0"/>
              <a:t>rules</a:t>
            </a:r>
          </a:p>
          <a:p>
            <a:pPr fontAlgn="base"/>
            <a:r>
              <a:rPr lang="en-US" dirty="0"/>
              <a:t>Null values are </a:t>
            </a:r>
            <a:r>
              <a:rPr lang="en-US" dirty="0" smtClean="0"/>
              <a:t>viral for </a:t>
            </a:r>
            <a:r>
              <a:rPr lang="en-US" dirty="0"/>
              <a:t>all arithmetic </a:t>
            </a:r>
            <a:r>
              <a:rPr lang="en-US" dirty="0" smtClean="0"/>
              <a:t>operators</a:t>
            </a:r>
          </a:p>
          <a:p>
            <a:pPr lvl="1" fontAlgn="base"/>
            <a:r>
              <a:rPr lang="en-US" dirty="0" smtClean="0"/>
              <a:t>That </a:t>
            </a:r>
            <a:r>
              <a:rPr lang="en-US" dirty="0"/>
              <a:t>is, x + null = null for all values of x</a:t>
            </a:r>
            <a:endParaRPr lang="en-US" dirty="0" smtClean="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68</a:t>
            </a:fld>
            <a:endParaRPr lang="en-US" dirty="0"/>
          </a:p>
        </p:txBody>
      </p:sp>
    </p:spTree>
    <p:extLst>
      <p:ext uri="{BB962C8B-B14F-4D97-AF65-F5344CB8AC3E}">
        <p14:creationId xmlns:p14="http://schemas.microsoft.com/office/powerpoint/2010/main" val="21388450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a:t>Relational Operations</a:t>
            </a:r>
            <a:br>
              <a:rPr lang="en-US" sz="3200" b="1" dirty="0"/>
            </a:br>
            <a:r>
              <a:rPr lang="en-US" sz="2400" b="1" dirty="0" smtClean="0"/>
              <a:t>FOREACH: </a:t>
            </a:r>
            <a:r>
              <a:rPr lang="en-US" sz="3200" b="1" dirty="0"/>
              <a:t>: More Details</a:t>
            </a:r>
            <a:endParaRPr lang="en-US" sz="3100" dirty="0"/>
          </a:p>
        </p:txBody>
      </p:sp>
      <p:sp>
        <p:nvSpPr>
          <p:cNvPr id="3" name="Content Placeholder 2"/>
          <p:cNvSpPr>
            <a:spLocks noGrp="1"/>
          </p:cNvSpPr>
          <p:nvPr>
            <p:ph idx="1"/>
          </p:nvPr>
        </p:nvSpPr>
        <p:spPr/>
        <p:txBody>
          <a:bodyPr>
            <a:normAutofit/>
          </a:bodyPr>
          <a:lstStyle/>
          <a:p>
            <a:pPr fontAlgn="base"/>
            <a:r>
              <a:rPr lang="en-US" dirty="0"/>
              <a:t>To extract data from complex types, use the projection </a:t>
            </a:r>
            <a:r>
              <a:rPr lang="en-US" dirty="0" smtClean="0"/>
              <a:t>operators</a:t>
            </a:r>
          </a:p>
          <a:p>
            <a:pPr fontAlgn="base"/>
            <a:r>
              <a:rPr lang="en-US" dirty="0" smtClean="0"/>
              <a:t>For </a:t>
            </a:r>
            <a:r>
              <a:rPr lang="en-US" dirty="0"/>
              <a:t>maps this is # (the pound sign or hash), followed by the name of the key as a </a:t>
            </a:r>
            <a:r>
              <a:rPr lang="en-US" dirty="0" smtClean="0"/>
              <a:t>string</a:t>
            </a:r>
          </a:p>
          <a:p>
            <a:pPr fontAlgn="base"/>
            <a:endParaRPr lang="en-US" dirty="0" smtClean="0"/>
          </a:p>
          <a:p>
            <a:pPr marL="274320" lvl="1" indent="0" fontAlgn="base">
              <a:buNone/>
            </a:pPr>
            <a:r>
              <a:rPr lang="en-US" dirty="0" err="1"/>
              <a:t>bball</a:t>
            </a:r>
            <a:r>
              <a:rPr lang="en-US" dirty="0"/>
              <a:t> = load 'baseball' as (</a:t>
            </a:r>
            <a:r>
              <a:rPr lang="en-US" dirty="0" err="1"/>
              <a:t>name:chararray</a:t>
            </a:r>
            <a:r>
              <a:rPr lang="en-US" dirty="0"/>
              <a:t>, </a:t>
            </a:r>
            <a:r>
              <a:rPr lang="en-US" dirty="0" err="1"/>
              <a:t>team:chararray</a:t>
            </a:r>
            <a:r>
              <a:rPr lang="en-US" dirty="0"/>
              <a:t>,</a:t>
            </a:r>
          </a:p>
          <a:p>
            <a:pPr marL="274320" lvl="1" indent="0" fontAlgn="base">
              <a:buNone/>
            </a:pPr>
            <a:r>
              <a:rPr lang="en-US" dirty="0"/>
              <a:t>          </a:t>
            </a:r>
            <a:r>
              <a:rPr lang="en-US" dirty="0" smtClean="0"/>
              <a:t>	</a:t>
            </a:r>
            <a:r>
              <a:rPr lang="en-US" dirty="0" err="1" smtClean="0"/>
              <a:t>position:bag</a:t>
            </a:r>
            <a:r>
              <a:rPr lang="en-US" dirty="0" smtClean="0"/>
              <a:t>{t</a:t>
            </a:r>
            <a:r>
              <a:rPr lang="en-US" dirty="0"/>
              <a:t>:(</a:t>
            </a:r>
            <a:r>
              <a:rPr lang="en-US" dirty="0" err="1"/>
              <a:t>p:chararray</a:t>
            </a:r>
            <a:r>
              <a:rPr lang="en-US" dirty="0"/>
              <a:t>)}, </a:t>
            </a:r>
            <a:r>
              <a:rPr lang="en-US" dirty="0" err="1"/>
              <a:t>bat:map</a:t>
            </a:r>
            <a:r>
              <a:rPr lang="en-US" dirty="0"/>
              <a:t>[]);</a:t>
            </a:r>
          </a:p>
          <a:p>
            <a:pPr marL="274320" lvl="1" indent="0" fontAlgn="base">
              <a:buNone/>
            </a:pPr>
            <a:r>
              <a:rPr lang="en-US" dirty="0" err="1"/>
              <a:t>avg</a:t>
            </a:r>
            <a:r>
              <a:rPr lang="en-US" dirty="0"/>
              <a:t> = </a:t>
            </a:r>
            <a:r>
              <a:rPr lang="en-US" dirty="0" err="1"/>
              <a:t>foreach</a:t>
            </a:r>
            <a:r>
              <a:rPr lang="en-US" dirty="0"/>
              <a:t> </a:t>
            </a:r>
            <a:r>
              <a:rPr lang="en-US" dirty="0" err="1"/>
              <a:t>bball</a:t>
            </a:r>
            <a:r>
              <a:rPr lang="en-US" dirty="0"/>
              <a:t> generate bat#'</a:t>
            </a:r>
            <a:r>
              <a:rPr lang="en-US" dirty="0" err="1"/>
              <a:t>batting_average</a:t>
            </a:r>
            <a:r>
              <a:rPr lang="en-US" dirty="0" smtClean="0"/>
              <a:t>';</a:t>
            </a:r>
          </a:p>
          <a:p>
            <a:pPr marL="274320" lvl="1" indent="0" fontAlgn="base">
              <a:buNone/>
            </a:pPr>
            <a:endParaRPr lang="en-US" dirty="0" smtClean="0"/>
          </a:p>
          <a:p>
            <a:pPr fontAlgn="base"/>
            <a:r>
              <a:rPr lang="en-US" dirty="0"/>
              <a:t>T</a:t>
            </a:r>
            <a:r>
              <a:rPr lang="en-US" dirty="0" smtClean="0"/>
              <a:t>he </a:t>
            </a:r>
            <a:r>
              <a:rPr lang="en-US" dirty="0"/>
              <a:t>value associated with a key may be of any </a:t>
            </a:r>
            <a:r>
              <a:rPr lang="en-US" dirty="0" smtClean="0"/>
              <a:t>type</a:t>
            </a:r>
          </a:p>
          <a:p>
            <a:pPr fontAlgn="base"/>
            <a:r>
              <a:rPr lang="en-US" dirty="0" smtClean="0"/>
              <a:t>If </a:t>
            </a:r>
            <a:r>
              <a:rPr lang="en-US" dirty="0"/>
              <a:t>you reference a key that does not exist in the map, the result is a null</a:t>
            </a:r>
            <a:endParaRPr lang="en-US" dirty="0" smtClean="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69</a:t>
            </a:fld>
            <a:endParaRPr lang="en-US" dirty="0"/>
          </a:p>
        </p:txBody>
      </p:sp>
    </p:spTree>
    <p:extLst>
      <p:ext uri="{BB962C8B-B14F-4D97-AF65-F5344CB8AC3E}">
        <p14:creationId xmlns:p14="http://schemas.microsoft.com/office/powerpoint/2010/main" val="3984868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Pig Latin?</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dirty="0"/>
              <a:t>Pig Latin is a data flow </a:t>
            </a:r>
            <a:r>
              <a:rPr lang="en-US" dirty="0" smtClean="0"/>
              <a:t>language</a:t>
            </a:r>
          </a:p>
          <a:p>
            <a:r>
              <a:rPr lang="en-US" dirty="0" smtClean="0"/>
              <a:t>This </a:t>
            </a:r>
            <a:r>
              <a:rPr lang="en-US" dirty="0"/>
              <a:t>means it allows users to describe how data from one or more inputs should be </a:t>
            </a:r>
            <a:r>
              <a:rPr lang="en-US" dirty="0" smtClean="0"/>
              <a:t>read, transformed, </a:t>
            </a:r>
            <a:r>
              <a:rPr lang="en-US" dirty="0"/>
              <a:t>and </a:t>
            </a:r>
            <a:r>
              <a:rPr lang="en-US" dirty="0" smtClean="0"/>
              <a:t>after that stored </a:t>
            </a:r>
            <a:r>
              <a:rPr lang="en-US" dirty="0"/>
              <a:t>to one or more outputs in </a:t>
            </a:r>
            <a:r>
              <a:rPr lang="en-US" dirty="0" smtClean="0"/>
              <a:t>parallel</a:t>
            </a:r>
          </a:p>
          <a:p>
            <a:r>
              <a:rPr lang="en-US" dirty="0" smtClean="0"/>
              <a:t>These </a:t>
            </a:r>
            <a:r>
              <a:rPr lang="en-US" dirty="0"/>
              <a:t>data flows can be simple linear flows, or complex </a:t>
            </a:r>
            <a:r>
              <a:rPr lang="en-US" dirty="0" smtClean="0"/>
              <a:t>workflows</a:t>
            </a:r>
          </a:p>
          <a:p>
            <a:pPr lvl="1"/>
            <a:r>
              <a:rPr lang="en-US" dirty="0" smtClean="0"/>
              <a:t>That include </a:t>
            </a:r>
            <a:r>
              <a:rPr lang="en-US" dirty="0"/>
              <a:t>points where multiple inputs are joined and where data is split into multiple streams to be processed by different </a:t>
            </a:r>
            <a:r>
              <a:rPr lang="en-US" dirty="0" smtClean="0"/>
              <a:t>operators</a:t>
            </a:r>
          </a:p>
          <a:p>
            <a:r>
              <a:rPr lang="en-US" dirty="0" smtClean="0"/>
              <a:t>To </a:t>
            </a:r>
            <a:r>
              <a:rPr lang="en-US" dirty="0"/>
              <a:t>be mathematically precise, a Pig Latin script describes a directed acyclic graph (</a:t>
            </a:r>
            <a:r>
              <a:rPr lang="en-US" dirty="0" smtClean="0"/>
              <a:t>DAG)</a:t>
            </a:r>
          </a:p>
          <a:p>
            <a:pPr lvl="1"/>
            <a:r>
              <a:rPr lang="en-US" dirty="0"/>
              <a:t>W</a:t>
            </a:r>
            <a:r>
              <a:rPr lang="en-US" dirty="0" smtClean="0"/>
              <a:t>here </a:t>
            </a:r>
            <a:r>
              <a:rPr lang="en-US" dirty="0"/>
              <a:t>the edges are data flows and the nodes are operators that process the data</a:t>
            </a:r>
            <a:r>
              <a:rPr lang="en-US" dirty="0" smtClean="0"/>
              <a:t>.</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a:t>
            </a:fld>
            <a:endParaRPr lang="en-US" dirty="0"/>
          </a:p>
        </p:txBody>
      </p:sp>
    </p:spTree>
    <p:extLst>
      <p:ext uri="{BB962C8B-B14F-4D97-AF65-F5344CB8AC3E}">
        <p14:creationId xmlns:p14="http://schemas.microsoft.com/office/powerpoint/2010/main" val="21414574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D2533C"/>
                </a:solidFill>
              </a:rPr>
              <a:t>Relational Operations</a:t>
            </a:r>
            <a:br>
              <a:rPr lang="en-US" sz="3200" dirty="0">
                <a:solidFill>
                  <a:srgbClr val="D2533C"/>
                </a:solidFill>
              </a:rPr>
            </a:br>
            <a:r>
              <a:rPr lang="en-US" sz="2500" dirty="0">
                <a:solidFill>
                  <a:srgbClr val="D2533C"/>
                </a:solidFill>
              </a:rPr>
              <a:t>FOREACH: More Details</a:t>
            </a:r>
            <a:endParaRPr lang="en-US" sz="3100" dirty="0"/>
          </a:p>
        </p:txBody>
      </p:sp>
      <p:sp>
        <p:nvSpPr>
          <p:cNvPr id="3" name="Content Placeholder 2"/>
          <p:cNvSpPr>
            <a:spLocks noGrp="1"/>
          </p:cNvSpPr>
          <p:nvPr>
            <p:ph idx="1"/>
          </p:nvPr>
        </p:nvSpPr>
        <p:spPr/>
        <p:txBody>
          <a:bodyPr>
            <a:normAutofit/>
          </a:bodyPr>
          <a:lstStyle/>
          <a:p>
            <a:pPr fontAlgn="base"/>
            <a:r>
              <a:rPr lang="en-US" dirty="0"/>
              <a:t>Tuple projection is done with ., the dot operator. </a:t>
            </a:r>
            <a:endParaRPr lang="en-US" dirty="0" smtClean="0"/>
          </a:p>
          <a:p>
            <a:pPr fontAlgn="base"/>
            <a:r>
              <a:rPr lang="en-US" dirty="0" smtClean="0"/>
              <a:t>As </a:t>
            </a:r>
            <a:r>
              <a:rPr lang="en-US" dirty="0"/>
              <a:t>with top-level records, the field can be referenced by name (if you have a schema for the tuple) or by </a:t>
            </a:r>
            <a:r>
              <a:rPr lang="en-US" dirty="0" smtClean="0"/>
              <a:t>position</a:t>
            </a:r>
          </a:p>
          <a:p>
            <a:pPr marL="0" indent="0" fontAlgn="base">
              <a:buNone/>
            </a:pPr>
            <a:endParaRPr lang="en-US" dirty="0" smtClean="0"/>
          </a:p>
          <a:p>
            <a:pPr marL="274320" lvl="1" indent="0" fontAlgn="base">
              <a:buNone/>
            </a:pPr>
            <a:r>
              <a:rPr lang="en-US" sz="2400" dirty="0"/>
              <a:t>A = load 'input' as (</a:t>
            </a:r>
            <a:r>
              <a:rPr lang="en-US" sz="2400" dirty="0" err="1"/>
              <a:t>t:tuple</a:t>
            </a:r>
            <a:r>
              <a:rPr lang="en-US" sz="2400" dirty="0"/>
              <a:t>(</a:t>
            </a:r>
            <a:r>
              <a:rPr lang="en-US" sz="2400" dirty="0" err="1"/>
              <a:t>x:int</a:t>
            </a:r>
            <a:r>
              <a:rPr lang="en-US" sz="2400" dirty="0"/>
              <a:t>, y:int));</a:t>
            </a:r>
          </a:p>
          <a:p>
            <a:pPr marL="274320" lvl="1" indent="0" fontAlgn="base">
              <a:buNone/>
            </a:pPr>
            <a:r>
              <a:rPr lang="en-US" sz="2400" dirty="0"/>
              <a:t>B = </a:t>
            </a:r>
            <a:r>
              <a:rPr lang="en-US" sz="2400" dirty="0" err="1"/>
              <a:t>foreach</a:t>
            </a:r>
            <a:r>
              <a:rPr lang="en-US" sz="2400" dirty="0"/>
              <a:t> A generate </a:t>
            </a:r>
            <a:r>
              <a:rPr lang="en-US" sz="2400" dirty="0" err="1"/>
              <a:t>t.x</a:t>
            </a:r>
            <a:r>
              <a:rPr lang="en-US" sz="2400" dirty="0"/>
              <a:t>, t.$1</a:t>
            </a:r>
            <a:r>
              <a:rPr lang="en-US" sz="2400" dirty="0" smtClean="0"/>
              <a:t>;</a:t>
            </a:r>
          </a:p>
          <a:p>
            <a:pPr marL="274320" lvl="1" indent="0" fontAlgn="base">
              <a:buNone/>
            </a:pPr>
            <a:endParaRPr lang="en-US" sz="2400" dirty="0" smtClean="0"/>
          </a:p>
          <a:p>
            <a:pPr fontAlgn="base"/>
            <a:r>
              <a:rPr lang="en-US" dirty="0"/>
              <a:t>Referencing a field name that does not exist in the tuple will produce an </a:t>
            </a:r>
            <a:r>
              <a:rPr lang="en-US" dirty="0" smtClean="0"/>
              <a:t>error</a:t>
            </a:r>
          </a:p>
          <a:p>
            <a:pPr fontAlgn="base"/>
            <a:r>
              <a:rPr lang="en-US" dirty="0" smtClean="0"/>
              <a:t>Referencing </a:t>
            </a:r>
            <a:r>
              <a:rPr lang="en-US" dirty="0"/>
              <a:t>a nonexistent positional field in the tuple will return </a:t>
            </a:r>
            <a:r>
              <a:rPr lang="en-US" dirty="0" smtClean="0"/>
              <a:t>null</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70</a:t>
            </a:fld>
            <a:endParaRPr lang="en-US" dirty="0"/>
          </a:p>
        </p:txBody>
      </p:sp>
    </p:spTree>
    <p:extLst>
      <p:ext uri="{BB962C8B-B14F-4D97-AF65-F5344CB8AC3E}">
        <p14:creationId xmlns:p14="http://schemas.microsoft.com/office/powerpoint/2010/main" val="16206070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D2533C"/>
                </a:solidFill>
              </a:rPr>
              <a:t>Relational Operations</a:t>
            </a:r>
            <a:br>
              <a:rPr lang="en-US" sz="3200" dirty="0">
                <a:solidFill>
                  <a:srgbClr val="D2533C"/>
                </a:solidFill>
              </a:rPr>
            </a:br>
            <a:r>
              <a:rPr lang="en-US" sz="2500" dirty="0">
                <a:solidFill>
                  <a:srgbClr val="D2533C"/>
                </a:solidFill>
              </a:rPr>
              <a:t>FOREACH: More Details</a:t>
            </a:r>
            <a:endParaRPr lang="en-US" sz="3100" dirty="0"/>
          </a:p>
        </p:txBody>
      </p:sp>
      <p:sp>
        <p:nvSpPr>
          <p:cNvPr id="3" name="Content Placeholder 2"/>
          <p:cNvSpPr>
            <a:spLocks noGrp="1"/>
          </p:cNvSpPr>
          <p:nvPr>
            <p:ph idx="1"/>
          </p:nvPr>
        </p:nvSpPr>
        <p:spPr/>
        <p:txBody>
          <a:bodyPr>
            <a:normAutofit/>
          </a:bodyPr>
          <a:lstStyle/>
          <a:p>
            <a:pPr fontAlgn="base"/>
            <a:r>
              <a:rPr lang="en-US" dirty="0"/>
              <a:t>Bags do not guarantee that their tuples are stored in any </a:t>
            </a:r>
            <a:r>
              <a:rPr lang="en-US" dirty="0" smtClean="0"/>
              <a:t>order</a:t>
            </a:r>
          </a:p>
          <a:p>
            <a:pPr fontAlgn="base"/>
            <a:r>
              <a:rPr lang="en-US" dirty="0"/>
              <a:t>S</a:t>
            </a:r>
            <a:r>
              <a:rPr lang="en-US" dirty="0" smtClean="0"/>
              <a:t>o </a:t>
            </a:r>
            <a:r>
              <a:rPr lang="en-US" dirty="0"/>
              <a:t>allowing a projection of the tuple inside the bag would not be </a:t>
            </a:r>
            <a:r>
              <a:rPr lang="en-US" dirty="0" smtClean="0"/>
              <a:t>meaningful</a:t>
            </a:r>
          </a:p>
          <a:p>
            <a:pPr fontAlgn="base"/>
            <a:r>
              <a:rPr lang="en-US" dirty="0" smtClean="0"/>
              <a:t>Instead</a:t>
            </a:r>
            <a:r>
              <a:rPr lang="en-US" dirty="0"/>
              <a:t>, when you project fields in a bag, you are creating a new bag with only those </a:t>
            </a:r>
            <a:r>
              <a:rPr lang="en-US" dirty="0" smtClean="0"/>
              <a:t>fields</a:t>
            </a:r>
            <a:endParaRPr lang="en-US" dirty="0"/>
          </a:p>
          <a:p>
            <a:pPr fontAlgn="base"/>
            <a:endParaRPr lang="en-US" dirty="0" smtClean="0"/>
          </a:p>
          <a:p>
            <a:pPr marL="274320" lvl="1" indent="0" fontAlgn="base">
              <a:buNone/>
            </a:pPr>
            <a:r>
              <a:rPr lang="en-US" dirty="0"/>
              <a:t>A = load 'input' as (</a:t>
            </a:r>
            <a:r>
              <a:rPr lang="en-US" dirty="0" err="1"/>
              <a:t>b:bag</a:t>
            </a:r>
            <a:r>
              <a:rPr lang="en-US" dirty="0"/>
              <a:t>{t:(</a:t>
            </a:r>
            <a:r>
              <a:rPr lang="en-US" dirty="0" err="1"/>
              <a:t>x:int</a:t>
            </a:r>
            <a:r>
              <a:rPr lang="en-US" dirty="0"/>
              <a:t>, y:int)});</a:t>
            </a:r>
          </a:p>
          <a:p>
            <a:pPr marL="274320" lvl="1" indent="0" fontAlgn="base">
              <a:buNone/>
            </a:pPr>
            <a:r>
              <a:rPr lang="en-US" dirty="0"/>
              <a:t>B = </a:t>
            </a:r>
            <a:r>
              <a:rPr lang="en-US" dirty="0" err="1"/>
              <a:t>foreach</a:t>
            </a:r>
            <a:r>
              <a:rPr lang="en-US" dirty="0"/>
              <a:t> A generate </a:t>
            </a:r>
            <a:r>
              <a:rPr lang="en-US" dirty="0" err="1"/>
              <a:t>b.x</a:t>
            </a:r>
            <a:r>
              <a:rPr lang="en-US" dirty="0" smtClean="0"/>
              <a:t>;</a:t>
            </a:r>
          </a:p>
          <a:p>
            <a:pPr fontAlgn="base"/>
            <a:endParaRPr lang="en-US" dirty="0"/>
          </a:p>
          <a:p>
            <a:pPr fontAlgn="base"/>
            <a:r>
              <a:rPr lang="en-US" dirty="0"/>
              <a:t>This will produce a new bag whose tuples have only the field x in </a:t>
            </a:r>
            <a:r>
              <a:rPr lang="en-US" dirty="0" smtClean="0"/>
              <a:t>them</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71</a:t>
            </a:fld>
            <a:endParaRPr lang="en-US" dirty="0"/>
          </a:p>
        </p:txBody>
      </p:sp>
    </p:spTree>
    <p:extLst>
      <p:ext uri="{BB962C8B-B14F-4D97-AF65-F5344CB8AC3E}">
        <p14:creationId xmlns:p14="http://schemas.microsoft.com/office/powerpoint/2010/main" val="15780759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D2533C"/>
                </a:solidFill>
              </a:rPr>
              <a:t>Relational Operations</a:t>
            </a:r>
            <a:br>
              <a:rPr lang="en-US" sz="3200" dirty="0">
                <a:solidFill>
                  <a:srgbClr val="D2533C"/>
                </a:solidFill>
              </a:rPr>
            </a:br>
            <a:r>
              <a:rPr lang="en-US" sz="2500" dirty="0">
                <a:solidFill>
                  <a:srgbClr val="D2533C"/>
                </a:solidFill>
              </a:rPr>
              <a:t>FOREACH: More Details</a:t>
            </a:r>
            <a:endParaRPr lang="en-US" sz="3100" dirty="0"/>
          </a:p>
        </p:txBody>
      </p:sp>
      <p:sp>
        <p:nvSpPr>
          <p:cNvPr id="3" name="Content Placeholder 2"/>
          <p:cNvSpPr>
            <a:spLocks noGrp="1"/>
          </p:cNvSpPr>
          <p:nvPr>
            <p:ph idx="1"/>
          </p:nvPr>
        </p:nvSpPr>
        <p:spPr/>
        <p:txBody>
          <a:bodyPr>
            <a:normAutofit/>
          </a:bodyPr>
          <a:lstStyle/>
          <a:p>
            <a:pPr fontAlgn="base"/>
            <a:r>
              <a:rPr lang="en-US" dirty="0"/>
              <a:t>You can project multiple fields in a bag by surrounding the fields with parentheses and separating them by </a:t>
            </a:r>
            <a:r>
              <a:rPr lang="en-US" dirty="0" smtClean="0"/>
              <a:t>commas</a:t>
            </a:r>
          </a:p>
          <a:p>
            <a:pPr marL="0" indent="0" fontAlgn="base">
              <a:buNone/>
            </a:pPr>
            <a:endParaRPr lang="en-US" dirty="0"/>
          </a:p>
          <a:p>
            <a:pPr marL="274320" lvl="1" indent="0" fontAlgn="base">
              <a:buNone/>
            </a:pPr>
            <a:r>
              <a:rPr lang="en-US" dirty="0"/>
              <a:t>A = load 'input' as (</a:t>
            </a:r>
            <a:r>
              <a:rPr lang="en-US" dirty="0" err="1"/>
              <a:t>b:bag</a:t>
            </a:r>
            <a:r>
              <a:rPr lang="en-US" dirty="0"/>
              <a:t>{t:(</a:t>
            </a:r>
            <a:r>
              <a:rPr lang="en-US" dirty="0" err="1"/>
              <a:t>x:int</a:t>
            </a:r>
            <a:r>
              <a:rPr lang="en-US" dirty="0"/>
              <a:t>, y:int)});</a:t>
            </a:r>
          </a:p>
          <a:p>
            <a:pPr marL="274320" lvl="1" indent="0" fontAlgn="base">
              <a:buNone/>
            </a:pPr>
            <a:r>
              <a:rPr lang="en-US" dirty="0"/>
              <a:t>B = </a:t>
            </a:r>
            <a:r>
              <a:rPr lang="en-US" dirty="0" err="1"/>
              <a:t>foreach</a:t>
            </a:r>
            <a:r>
              <a:rPr lang="en-US" dirty="0"/>
              <a:t> A generate b.(x, y</a:t>
            </a:r>
            <a:r>
              <a:rPr lang="en-US" dirty="0" smtClean="0"/>
              <a:t>);</a:t>
            </a:r>
          </a:p>
          <a:p>
            <a:pPr marL="274320" lvl="1" indent="0" fontAlgn="base">
              <a:buNone/>
            </a:pPr>
            <a:endParaRPr lang="en-US" dirty="0"/>
          </a:p>
          <a:p>
            <a:pPr marL="274320" lvl="1" indent="0" fontAlgn="base">
              <a:buNone/>
            </a:pP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72</a:t>
            </a:fld>
            <a:endParaRPr lang="en-US" dirty="0"/>
          </a:p>
        </p:txBody>
      </p:sp>
    </p:spTree>
    <p:extLst>
      <p:ext uri="{BB962C8B-B14F-4D97-AF65-F5344CB8AC3E}">
        <p14:creationId xmlns:p14="http://schemas.microsoft.com/office/powerpoint/2010/main" val="23476093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D2533C"/>
                </a:solidFill>
              </a:rPr>
              <a:t>Relational Operations</a:t>
            </a:r>
            <a:br>
              <a:rPr lang="en-US" sz="3200" dirty="0">
                <a:solidFill>
                  <a:srgbClr val="D2533C"/>
                </a:solidFill>
              </a:rPr>
            </a:br>
            <a:r>
              <a:rPr lang="en-US" sz="2500" dirty="0">
                <a:solidFill>
                  <a:srgbClr val="D2533C"/>
                </a:solidFill>
              </a:rPr>
              <a:t>FOREACH: More Details</a:t>
            </a:r>
            <a:endParaRPr lang="en-US" sz="3100" dirty="0"/>
          </a:p>
        </p:txBody>
      </p:sp>
      <p:sp>
        <p:nvSpPr>
          <p:cNvPr id="3" name="Content Placeholder 2"/>
          <p:cNvSpPr>
            <a:spLocks noGrp="1"/>
          </p:cNvSpPr>
          <p:nvPr>
            <p:ph idx="1"/>
          </p:nvPr>
        </p:nvSpPr>
        <p:spPr/>
        <p:txBody>
          <a:bodyPr>
            <a:normAutofit fontScale="85000" lnSpcReduction="20000"/>
          </a:bodyPr>
          <a:lstStyle/>
          <a:p>
            <a:pPr fontAlgn="base"/>
            <a:r>
              <a:rPr lang="en-US" dirty="0" smtClean="0"/>
              <a:t>The distinction </a:t>
            </a:r>
            <a:r>
              <a:rPr lang="en-US" dirty="0"/>
              <a:t>that </a:t>
            </a:r>
            <a:r>
              <a:rPr lang="en-US" dirty="0" err="1"/>
              <a:t>b.x</a:t>
            </a:r>
            <a:r>
              <a:rPr lang="en-US" dirty="0"/>
              <a:t> is a bag and not a scalar value has </a:t>
            </a:r>
            <a:r>
              <a:rPr lang="en-US" dirty="0" smtClean="0"/>
              <a:t>consequences</a:t>
            </a:r>
          </a:p>
          <a:p>
            <a:pPr fontAlgn="base"/>
            <a:r>
              <a:rPr lang="en-US" dirty="0" smtClean="0"/>
              <a:t>Consider </a:t>
            </a:r>
            <a:r>
              <a:rPr lang="en-US" dirty="0"/>
              <a:t>the following Pig Latin, which will not </a:t>
            </a:r>
            <a:r>
              <a:rPr lang="en-US" dirty="0" smtClean="0"/>
              <a:t>work</a:t>
            </a:r>
            <a:endParaRPr lang="en-US" dirty="0"/>
          </a:p>
          <a:p>
            <a:pPr fontAlgn="base"/>
            <a:endParaRPr lang="en-US" dirty="0"/>
          </a:p>
          <a:p>
            <a:pPr marL="274320" lvl="1" indent="0" fontAlgn="base">
              <a:buNone/>
            </a:pPr>
            <a:r>
              <a:rPr lang="en-US" dirty="0"/>
              <a:t>A = load 'foo' as (</a:t>
            </a:r>
            <a:r>
              <a:rPr lang="en-US" dirty="0" err="1"/>
              <a:t>x:chararray</a:t>
            </a:r>
            <a:r>
              <a:rPr lang="en-US" dirty="0"/>
              <a:t>, y:int, z:int); </a:t>
            </a:r>
            <a:endParaRPr lang="en-US" dirty="0" smtClean="0"/>
          </a:p>
          <a:p>
            <a:pPr marL="274320" lvl="1" indent="0" fontAlgn="base">
              <a:buNone/>
            </a:pPr>
            <a:r>
              <a:rPr lang="en-US" dirty="0" smtClean="0"/>
              <a:t>B </a:t>
            </a:r>
            <a:r>
              <a:rPr lang="en-US" dirty="0"/>
              <a:t>= group A by x; -- produces bag A containing all records for a given value of x </a:t>
            </a:r>
            <a:endParaRPr lang="en-US" dirty="0" smtClean="0"/>
          </a:p>
          <a:p>
            <a:pPr marL="274320" lvl="1" indent="0" fontAlgn="base">
              <a:buNone/>
            </a:pPr>
            <a:r>
              <a:rPr lang="en-US" dirty="0" smtClean="0"/>
              <a:t>C </a:t>
            </a:r>
            <a:r>
              <a:rPr lang="en-US" dirty="0"/>
              <a:t>= </a:t>
            </a:r>
            <a:r>
              <a:rPr lang="en-US" dirty="0" err="1"/>
              <a:t>foreach</a:t>
            </a:r>
            <a:r>
              <a:rPr lang="en-US" dirty="0"/>
              <a:t> B generate SUM(</a:t>
            </a:r>
            <a:r>
              <a:rPr lang="en-US" dirty="0" err="1"/>
              <a:t>A.y</a:t>
            </a:r>
            <a:r>
              <a:rPr lang="en-US" dirty="0"/>
              <a:t> + </a:t>
            </a:r>
            <a:r>
              <a:rPr lang="en-US" dirty="0" err="1"/>
              <a:t>A.z</a:t>
            </a:r>
            <a:r>
              <a:rPr lang="en-US" dirty="0" smtClean="0"/>
              <a:t>);</a:t>
            </a:r>
          </a:p>
          <a:p>
            <a:pPr fontAlgn="base"/>
            <a:endParaRPr lang="en-US" dirty="0" smtClean="0"/>
          </a:p>
          <a:p>
            <a:pPr fontAlgn="base"/>
            <a:r>
              <a:rPr lang="en-US" dirty="0" smtClean="0"/>
              <a:t>This </a:t>
            </a:r>
            <a:r>
              <a:rPr lang="en-US" dirty="0"/>
              <a:t>will produce an </a:t>
            </a:r>
            <a:r>
              <a:rPr lang="en-US" dirty="0" smtClean="0"/>
              <a:t>error because</a:t>
            </a:r>
            <a:r>
              <a:rPr lang="en-US" dirty="0"/>
              <a:t> </a:t>
            </a:r>
            <a:r>
              <a:rPr lang="en-US" dirty="0" err="1"/>
              <a:t>A.y</a:t>
            </a:r>
            <a:r>
              <a:rPr lang="en-US" dirty="0"/>
              <a:t> and </a:t>
            </a:r>
            <a:r>
              <a:rPr lang="en-US" dirty="0" err="1"/>
              <a:t>A.z</a:t>
            </a:r>
            <a:r>
              <a:rPr lang="en-US" dirty="0"/>
              <a:t> are </a:t>
            </a:r>
            <a:r>
              <a:rPr lang="en-US" dirty="0" smtClean="0"/>
              <a:t>bag and </a:t>
            </a:r>
            <a:r>
              <a:rPr lang="en-US" dirty="0"/>
              <a:t>the </a:t>
            </a:r>
            <a:r>
              <a:rPr lang="en-US" i="1" dirty="0"/>
              <a:t>addition operator is not defined on </a:t>
            </a:r>
            <a:r>
              <a:rPr lang="en-US" i="1" dirty="0" smtClean="0"/>
              <a:t>bags</a:t>
            </a:r>
            <a:endParaRPr lang="en-US" dirty="0" smtClean="0"/>
          </a:p>
          <a:p>
            <a:pPr fontAlgn="base"/>
            <a:r>
              <a:rPr lang="en-US" dirty="0" smtClean="0"/>
              <a:t>The </a:t>
            </a:r>
            <a:r>
              <a:rPr lang="en-US" dirty="0"/>
              <a:t>correct way to do this calculation in Pig Latin </a:t>
            </a:r>
            <a:r>
              <a:rPr lang="en-US" dirty="0" smtClean="0"/>
              <a:t>is</a:t>
            </a:r>
          </a:p>
          <a:p>
            <a:pPr marL="0" indent="0" fontAlgn="base">
              <a:buNone/>
            </a:pPr>
            <a:endParaRPr lang="en-US" dirty="0"/>
          </a:p>
          <a:p>
            <a:pPr marL="274320" lvl="1" indent="0">
              <a:buNone/>
            </a:pPr>
            <a:r>
              <a:rPr lang="en-US" dirty="0"/>
              <a:t>A = load 'foo' as (</a:t>
            </a:r>
            <a:r>
              <a:rPr lang="en-US" dirty="0" err="1"/>
              <a:t>x:chararray</a:t>
            </a:r>
            <a:r>
              <a:rPr lang="en-US" dirty="0"/>
              <a:t>, y:int, z:int); </a:t>
            </a:r>
            <a:endParaRPr lang="en-US" dirty="0" smtClean="0"/>
          </a:p>
          <a:p>
            <a:pPr marL="274320" lvl="1" indent="0">
              <a:buNone/>
            </a:pPr>
            <a:r>
              <a:rPr lang="en-US" dirty="0" smtClean="0"/>
              <a:t>A1 </a:t>
            </a:r>
            <a:r>
              <a:rPr lang="en-US" dirty="0"/>
              <a:t>= </a:t>
            </a:r>
            <a:r>
              <a:rPr lang="en-US" dirty="0" err="1"/>
              <a:t>foreach</a:t>
            </a:r>
            <a:r>
              <a:rPr lang="en-US" dirty="0"/>
              <a:t> A generate x, y + z as </a:t>
            </a:r>
            <a:r>
              <a:rPr lang="en-US" dirty="0" err="1"/>
              <a:t>yz</a:t>
            </a:r>
            <a:r>
              <a:rPr lang="en-US" dirty="0"/>
              <a:t>; </a:t>
            </a:r>
            <a:endParaRPr lang="en-US" dirty="0" smtClean="0"/>
          </a:p>
          <a:p>
            <a:pPr marL="274320" lvl="1" indent="0">
              <a:buNone/>
            </a:pPr>
            <a:r>
              <a:rPr lang="en-US" dirty="0" smtClean="0"/>
              <a:t>B </a:t>
            </a:r>
            <a:r>
              <a:rPr lang="en-US" dirty="0"/>
              <a:t>= group A1 by x; </a:t>
            </a:r>
            <a:endParaRPr lang="en-US" dirty="0" smtClean="0"/>
          </a:p>
          <a:p>
            <a:pPr marL="274320" lvl="1" indent="0">
              <a:buNone/>
            </a:pPr>
            <a:r>
              <a:rPr lang="en-US" dirty="0" smtClean="0"/>
              <a:t>C </a:t>
            </a:r>
            <a:r>
              <a:rPr lang="en-US" dirty="0"/>
              <a:t>= </a:t>
            </a:r>
            <a:r>
              <a:rPr lang="en-US" dirty="0" err="1"/>
              <a:t>foreach</a:t>
            </a:r>
            <a:r>
              <a:rPr lang="en-US" dirty="0"/>
              <a:t> B generate </a:t>
            </a:r>
            <a:r>
              <a:rPr lang="en-US" dirty="0" smtClean="0"/>
              <a:t>SUM(A1.yz)</a:t>
            </a:r>
          </a:p>
          <a:p>
            <a:pPr marL="274320" lvl="1" indent="0" fontAlgn="base">
              <a:buNone/>
            </a:pP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73</a:t>
            </a:fld>
            <a:endParaRPr lang="en-US" dirty="0"/>
          </a:p>
        </p:txBody>
      </p:sp>
    </p:spTree>
    <p:extLst>
      <p:ext uri="{BB962C8B-B14F-4D97-AF65-F5344CB8AC3E}">
        <p14:creationId xmlns:p14="http://schemas.microsoft.com/office/powerpoint/2010/main" val="10299053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D2533C"/>
                </a:solidFill>
              </a:rPr>
              <a:t>Relational Operations</a:t>
            </a:r>
            <a:br>
              <a:rPr lang="en-US" sz="3200" dirty="0">
                <a:solidFill>
                  <a:srgbClr val="D2533C"/>
                </a:solidFill>
              </a:rPr>
            </a:br>
            <a:r>
              <a:rPr lang="en-US" sz="2500" dirty="0">
                <a:solidFill>
                  <a:srgbClr val="D2533C"/>
                </a:solidFill>
              </a:rPr>
              <a:t>FOREACH: More Details</a:t>
            </a:r>
            <a:endParaRPr lang="en-US" sz="3100" dirty="0"/>
          </a:p>
        </p:txBody>
      </p:sp>
      <p:sp>
        <p:nvSpPr>
          <p:cNvPr id="3" name="Content Placeholder 2"/>
          <p:cNvSpPr>
            <a:spLocks noGrp="1"/>
          </p:cNvSpPr>
          <p:nvPr>
            <p:ph idx="1"/>
          </p:nvPr>
        </p:nvSpPr>
        <p:spPr/>
        <p:txBody>
          <a:bodyPr>
            <a:normAutofit fontScale="92500" lnSpcReduction="10000"/>
          </a:bodyPr>
          <a:lstStyle/>
          <a:p>
            <a:pPr fontAlgn="base"/>
            <a:r>
              <a:rPr lang="en-US" dirty="0"/>
              <a:t>User-defined functions (UDFs) can be </a:t>
            </a:r>
            <a:r>
              <a:rPr lang="en-US" dirty="0" smtClean="0"/>
              <a:t>invoked in </a:t>
            </a:r>
            <a:r>
              <a:rPr lang="en-US" dirty="0" err="1" smtClean="0"/>
              <a:t>foreach</a:t>
            </a:r>
            <a:r>
              <a:rPr lang="en-US" dirty="0" smtClean="0"/>
              <a:t> statements</a:t>
            </a:r>
            <a:r>
              <a:rPr lang="en-US" dirty="0"/>
              <a:t>. </a:t>
            </a:r>
            <a:endParaRPr lang="en-US" dirty="0" smtClean="0"/>
          </a:p>
          <a:p>
            <a:pPr fontAlgn="base"/>
            <a:r>
              <a:rPr lang="en-US" dirty="0" smtClean="0"/>
              <a:t>These </a:t>
            </a:r>
            <a:r>
              <a:rPr lang="en-US" dirty="0"/>
              <a:t>are called </a:t>
            </a:r>
            <a:r>
              <a:rPr lang="en-US" i="1" dirty="0"/>
              <a:t>evaluation functions</a:t>
            </a:r>
            <a:r>
              <a:rPr lang="en-US" dirty="0"/>
              <a:t>, or </a:t>
            </a:r>
            <a:r>
              <a:rPr lang="en-US" i="1" dirty="0" err="1"/>
              <a:t>eval</a:t>
            </a:r>
            <a:r>
              <a:rPr lang="en-US" i="1" dirty="0"/>
              <a:t> </a:t>
            </a:r>
            <a:r>
              <a:rPr lang="en-US" i="1" dirty="0" err="1" smtClean="0"/>
              <a:t>funcs</a:t>
            </a:r>
            <a:endParaRPr lang="en-US" dirty="0"/>
          </a:p>
          <a:p>
            <a:pPr fontAlgn="base"/>
            <a:r>
              <a:rPr lang="en-US" dirty="0" smtClean="0"/>
              <a:t>Because </a:t>
            </a:r>
            <a:r>
              <a:rPr lang="en-US" dirty="0"/>
              <a:t>they are part of a </a:t>
            </a:r>
            <a:r>
              <a:rPr lang="en-US" dirty="0" err="1"/>
              <a:t>foreach</a:t>
            </a:r>
            <a:r>
              <a:rPr lang="en-US" dirty="0"/>
              <a:t> </a:t>
            </a:r>
            <a:r>
              <a:rPr lang="en-US" dirty="0" smtClean="0"/>
              <a:t>statement, UDFs </a:t>
            </a:r>
            <a:r>
              <a:rPr lang="en-US" dirty="0"/>
              <a:t>take one record at a time and produce one </a:t>
            </a:r>
            <a:r>
              <a:rPr lang="en-US" dirty="0" smtClean="0"/>
              <a:t>output</a:t>
            </a:r>
          </a:p>
          <a:p>
            <a:pPr fontAlgn="base"/>
            <a:r>
              <a:rPr lang="en-US" dirty="0"/>
              <a:t>E</a:t>
            </a:r>
            <a:r>
              <a:rPr lang="en-US" dirty="0" smtClean="0"/>
              <a:t>ither </a:t>
            </a:r>
            <a:r>
              <a:rPr lang="en-US" dirty="0"/>
              <a:t>the input or the output can be a bag, so this one record can contain a bag of </a:t>
            </a:r>
            <a:r>
              <a:rPr lang="en-US" dirty="0" smtClean="0"/>
              <a:t>records</a:t>
            </a:r>
          </a:p>
          <a:p>
            <a:pPr marL="0" indent="0" fontAlgn="base">
              <a:buNone/>
            </a:pPr>
            <a:endParaRPr lang="en-US" dirty="0" smtClean="0"/>
          </a:p>
          <a:p>
            <a:pPr marL="274320" lvl="1" indent="0" fontAlgn="base">
              <a:buNone/>
            </a:pPr>
            <a:r>
              <a:rPr lang="en-US" sz="1900" dirty="0" err="1"/>
              <a:t>divs</a:t>
            </a:r>
            <a:r>
              <a:rPr lang="en-US" sz="1900" dirty="0"/>
              <a:t>  = load '</a:t>
            </a:r>
            <a:r>
              <a:rPr lang="en-US" sz="1900" dirty="0" err="1"/>
              <a:t>NYSE_dividends</a:t>
            </a:r>
            <a:r>
              <a:rPr lang="en-US" sz="1900" dirty="0"/>
              <a:t>' as (exchange, symbol, date, dividends);</a:t>
            </a:r>
          </a:p>
          <a:p>
            <a:pPr marL="274320" lvl="1" indent="0" fontAlgn="base">
              <a:buNone/>
            </a:pPr>
            <a:r>
              <a:rPr lang="en-US" sz="1900" dirty="0"/>
              <a:t>--make sure all strings are uppercase</a:t>
            </a:r>
          </a:p>
          <a:p>
            <a:pPr marL="274320" lvl="1" indent="0" fontAlgn="base">
              <a:buNone/>
            </a:pPr>
            <a:r>
              <a:rPr lang="en-US" sz="1900" dirty="0"/>
              <a:t>upped = </a:t>
            </a:r>
            <a:r>
              <a:rPr lang="en-US" sz="1900" dirty="0" err="1"/>
              <a:t>foreach</a:t>
            </a:r>
            <a:r>
              <a:rPr lang="en-US" sz="1900" dirty="0"/>
              <a:t> </a:t>
            </a:r>
            <a:r>
              <a:rPr lang="en-US" sz="1900" dirty="0" err="1"/>
              <a:t>divs</a:t>
            </a:r>
            <a:r>
              <a:rPr lang="en-US" sz="1900" dirty="0"/>
              <a:t> generate UPPER(symbol) as symbol, dividends;</a:t>
            </a:r>
          </a:p>
          <a:p>
            <a:pPr marL="274320" lvl="1" indent="0" fontAlgn="base">
              <a:buNone/>
            </a:pPr>
            <a:r>
              <a:rPr lang="en-US" sz="1900" dirty="0" err="1"/>
              <a:t>grpd</a:t>
            </a:r>
            <a:r>
              <a:rPr lang="en-US" sz="1900" dirty="0"/>
              <a:t>  = group upped by symbol;   --output </a:t>
            </a:r>
            <a:r>
              <a:rPr lang="en-US" sz="1900" dirty="0" smtClean="0"/>
              <a:t>a bag </a:t>
            </a:r>
            <a:r>
              <a:rPr lang="en-US" sz="1900" dirty="0"/>
              <a:t>upped for each value of symbol</a:t>
            </a:r>
          </a:p>
          <a:p>
            <a:pPr marL="274320" lvl="1" indent="0" fontAlgn="base">
              <a:buNone/>
            </a:pPr>
            <a:r>
              <a:rPr lang="en-US" sz="1900" dirty="0"/>
              <a:t>--take a bag of integers, and produce one result for each group</a:t>
            </a:r>
          </a:p>
          <a:p>
            <a:pPr marL="274320" lvl="1" indent="0" fontAlgn="base">
              <a:buNone/>
            </a:pPr>
            <a:r>
              <a:rPr lang="en-US" sz="1900" dirty="0"/>
              <a:t>sums  = </a:t>
            </a:r>
            <a:r>
              <a:rPr lang="en-US" sz="1900" dirty="0" err="1"/>
              <a:t>foreach</a:t>
            </a:r>
            <a:r>
              <a:rPr lang="en-US" sz="1900" dirty="0"/>
              <a:t> </a:t>
            </a:r>
            <a:r>
              <a:rPr lang="en-US" sz="1900" dirty="0" err="1"/>
              <a:t>grpd</a:t>
            </a:r>
            <a:r>
              <a:rPr lang="en-US" sz="1900" dirty="0"/>
              <a:t> generate group, SUM(</a:t>
            </a:r>
            <a:r>
              <a:rPr lang="en-US" sz="1900" dirty="0" err="1"/>
              <a:t>upped.dividends</a:t>
            </a:r>
            <a:r>
              <a:rPr lang="en-US" sz="1900" dirty="0"/>
              <a:t>);</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74</a:t>
            </a:fld>
            <a:endParaRPr lang="en-US" dirty="0"/>
          </a:p>
        </p:txBody>
      </p:sp>
    </p:spTree>
    <p:extLst>
      <p:ext uri="{BB962C8B-B14F-4D97-AF65-F5344CB8AC3E}">
        <p14:creationId xmlns:p14="http://schemas.microsoft.com/office/powerpoint/2010/main" val="34122446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a:t>Relational Operations</a:t>
            </a:r>
            <a:br>
              <a:rPr lang="en-US" sz="3200" b="1" dirty="0"/>
            </a:br>
            <a:r>
              <a:rPr lang="en-US" sz="2400" b="1" dirty="0" smtClean="0"/>
              <a:t>FOREACH</a:t>
            </a:r>
            <a:r>
              <a:rPr lang="en-US" sz="3200" b="1" dirty="0" smtClean="0"/>
              <a:t>: </a:t>
            </a:r>
            <a:r>
              <a:rPr lang="en-US" sz="3200" b="1" dirty="0"/>
              <a:t>More Details</a:t>
            </a:r>
            <a:endParaRPr lang="en-US" sz="3100" dirty="0"/>
          </a:p>
        </p:txBody>
      </p:sp>
      <p:sp>
        <p:nvSpPr>
          <p:cNvPr id="3" name="Content Placeholder 2"/>
          <p:cNvSpPr>
            <a:spLocks noGrp="1"/>
          </p:cNvSpPr>
          <p:nvPr>
            <p:ph idx="1"/>
          </p:nvPr>
        </p:nvSpPr>
        <p:spPr/>
        <p:txBody>
          <a:bodyPr>
            <a:normAutofit/>
          </a:bodyPr>
          <a:lstStyle/>
          <a:p>
            <a:pPr fontAlgn="base"/>
            <a:r>
              <a:rPr lang="en-US" sz="2000" dirty="0"/>
              <a:t>The result of each </a:t>
            </a:r>
            <a:r>
              <a:rPr lang="en-US" sz="2000" dirty="0" err="1"/>
              <a:t>foreach</a:t>
            </a:r>
            <a:r>
              <a:rPr lang="en-US" sz="2000" dirty="0"/>
              <a:t> statement is a new tuple, usually with a different schema than the tuple that was input to </a:t>
            </a:r>
            <a:r>
              <a:rPr lang="en-US" sz="2000" dirty="0" err="1" smtClean="0"/>
              <a:t>foreach</a:t>
            </a:r>
            <a:endParaRPr lang="en-US" sz="2000" dirty="0" smtClean="0"/>
          </a:p>
          <a:p>
            <a:pPr fontAlgn="base"/>
            <a:r>
              <a:rPr lang="en-US" sz="2000" dirty="0" smtClean="0"/>
              <a:t>Pig </a:t>
            </a:r>
            <a:r>
              <a:rPr lang="en-US" sz="2000" dirty="0"/>
              <a:t>can almost always infer the data types of the fields in this schema from the </a:t>
            </a:r>
            <a:r>
              <a:rPr lang="en-US" sz="2000" dirty="0" err="1" smtClean="0"/>
              <a:t>foreach</a:t>
            </a:r>
            <a:r>
              <a:rPr lang="en-US" sz="2000" dirty="0" smtClean="0"/>
              <a:t> statement</a:t>
            </a:r>
          </a:p>
          <a:p>
            <a:pPr fontAlgn="base"/>
            <a:r>
              <a:rPr lang="en-US" sz="2000" dirty="0" smtClean="0"/>
              <a:t>But </a:t>
            </a:r>
            <a:r>
              <a:rPr lang="en-US" sz="2000" dirty="0"/>
              <a:t>it cannot always infer the names of those </a:t>
            </a:r>
            <a:r>
              <a:rPr lang="en-US" sz="2000" dirty="0" smtClean="0"/>
              <a:t>fields</a:t>
            </a:r>
          </a:p>
          <a:p>
            <a:pPr fontAlgn="base"/>
            <a:r>
              <a:rPr lang="en-US" sz="2000" dirty="0" smtClean="0"/>
              <a:t>For </a:t>
            </a:r>
            <a:r>
              <a:rPr lang="en-US" sz="2000" dirty="0"/>
              <a:t>fields that are simple projections with no other operators applied, Pig keeps the same names as </a:t>
            </a:r>
            <a:r>
              <a:rPr lang="en-US" sz="2000" dirty="0" smtClean="0"/>
              <a:t>before</a:t>
            </a:r>
          </a:p>
          <a:p>
            <a:pPr fontAlgn="base"/>
            <a:endParaRPr lang="en-US" sz="2000" dirty="0" smtClean="0"/>
          </a:p>
          <a:p>
            <a:pPr marL="274320" lvl="1" indent="0" fontAlgn="base">
              <a:buNone/>
            </a:pPr>
            <a:r>
              <a:rPr lang="en-US" sz="1800" dirty="0" err="1"/>
              <a:t>divs</a:t>
            </a:r>
            <a:r>
              <a:rPr lang="en-US" sz="1800" dirty="0"/>
              <a:t> = load '</a:t>
            </a:r>
            <a:r>
              <a:rPr lang="en-US" sz="1800" dirty="0" err="1"/>
              <a:t>NYSE_dividends</a:t>
            </a:r>
            <a:r>
              <a:rPr lang="en-US" sz="1800" dirty="0"/>
              <a:t>' as (</a:t>
            </a:r>
            <a:r>
              <a:rPr lang="en-US" sz="1800" dirty="0" err="1"/>
              <a:t>exchange:chararray</a:t>
            </a:r>
            <a:r>
              <a:rPr lang="en-US" sz="1800" dirty="0"/>
              <a:t>, </a:t>
            </a:r>
            <a:r>
              <a:rPr lang="en-US" sz="1800" dirty="0" err="1"/>
              <a:t>symbol:chararray</a:t>
            </a:r>
            <a:r>
              <a:rPr lang="en-US" sz="1800" dirty="0"/>
              <a:t>,</a:t>
            </a:r>
          </a:p>
          <a:p>
            <a:pPr marL="274320" lvl="1" indent="0" fontAlgn="base">
              <a:buNone/>
            </a:pPr>
            <a:r>
              <a:rPr lang="en-US" sz="1800" dirty="0"/>
              <a:t>           	</a:t>
            </a:r>
            <a:r>
              <a:rPr lang="en-US" sz="1800" dirty="0" err="1" smtClean="0"/>
              <a:t>date:chararray</a:t>
            </a:r>
            <a:r>
              <a:rPr lang="en-US" sz="1800" dirty="0"/>
              <a:t>, </a:t>
            </a:r>
            <a:r>
              <a:rPr lang="en-US" sz="1800" dirty="0" err="1"/>
              <a:t>dividends:float</a:t>
            </a:r>
            <a:r>
              <a:rPr lang="en-US" sz="1800" dirty="0"/>
              <a:t>);</a:t>
            </a:r>
          </a:p>
          <a:p>
            <a:pPr marL="274320" lvl="1" indent="0" fontAlgn="base">
              <a:buNone/>
            </a:pPr>
            <a:r>
              <a:rPr lang="en-US" sz="1800" dirty="0" err="1"/>
              <a:t>sym</a:t>
            </a:r>
            <a:r>
              <a:rPr lang="en-US" sz="1800" dirty="0"/>
              <a:t>  = </a:t>
            </a:r>
            <a:r>
              <a:rPr lang="en-US" sz="1800" dirty="0" err="1"/>
              <a:t>foreach</a:t>
            </a:r>
            <a:r>
              <a:rPr lang="en-US" sz="1800" dirty="0"/>
              <a:t> </a:t>
            </a:r>
            <a:r>
              <a:rPr lang="en-US" sz="1800" dirty="0" err="1"/>
              <a:t>divs</a:t>
            </a:r>
            <a:r>
              <a:rPr lang="en-US" sz="1800" dirty="0"/>
              <a:t> generate symbol;</a:t>
            </a:r>
          </a:p>
          <a:p>
            <a:pPr marL="274320" lvl="1" indent="0" fontAlgn="base">
              <a:buNone/>
            </a:pPr>
            <a:r>
              <a:rPr lang="en-US" sz="1800" dirty="0"/>
              <a:t>describe </a:t>
            </a:r>
            <a:r>
              <a:rPr lang="en-US" sz="1800" dirty="0" err="1"/>
              <a:t>sym</a:t>
            </a:r>
            <a:r>
              <a:rPr lang="en-US" sz="1800" dirty="0"/>
              <a:t>;</a:t>
            </a:r>
          </a:p>
          <a:p>
            <a:pPr marL="274320" lvl="1" indent="0" fontAlgn="base">
              <a:buNone/>
            </a:pPr>
            <a:endParaRPr lang="en-US" sz="1800" dirty="0"/>
          </a:p>
          <a:p>
            <a:pPr marL="274320" lvl="1" indent="0" fontAlgn="base">
              <a:buNone/>
            </a:pPr>
            <a:r>
              <a:rPr lang="en-US" sz="1800" dirty="0" err="1"/>
              <a:t>sym</a:t>
            </a:r>
            <a:r>
              <a:rPr lang="en-US" sz="1800" dirty="0"/>
              <a:t>: {symbol: </a:t>
            </a:r>
            <a:r>
              <a:rPr lang="en-US" sz="1800" dirty="0" err="1"/>
              <a:t>chararray</a:t>
            </a:r>
            <a:r>
              <a:rPr lang="en-US" sz="1800" dirty="0"/>
              <a:t>}</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75</a:t>
            </a:fld>
            <a:endParaRPr lang="en-US" dirty="0"/>
          </a:p>
        </p:txBody>
      </p:sp>
    </p:spTree>
    <p:extLst>
      <p:ext uri="{BB962C8B-B14F-4D97-AF65-F5344CB8AC3E}">
        <p14:creationId xmlns:p14="http://schemas.microsoft.com/office/powerpoint/2010/main" val="29244927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D2533C"/>
                </a:solidFill>
              </a:rPr>
              <a:t>Relational Operations</a:t>
            </a:r>
            <a:br>
              <a:rPr lang="en-US" sz="3200" dirty="0">
                <a:solidFill>
                  <a:srgbClr val="D2533C"/>
                </a:solidFill>
              </a:rPr>
            </a:br>
            <a:r>
              <a:rPr lang="en-US" sz="2500" dirty="0">
                <a:solidFill>
                  <a:srgbClr val="D2533C"/>
                </a:solidFill>
              </a:rPr>
              <a:t>FOREACH: More Details</a:t>
            </a:r>
            <a:endParaRPr lang="en-US" sz="3100" dirty="0"/>
          </a:p>
        </p:txBody>
      </p:sp>
      <p:sp>
        <p:nvSpPr>
          <p:cNvPr id="3" name="Content Placeholder 2"/>
          <p:cNvSpPr>
            <a:spLocks noGrp="1"/>
          </p:cNvSpPr>
          <p:nvPr>
            <p:ph idx="1"/>
          </p:nvPr>
        </p:nvSpPr>
        <p:spPr/>
        <p:txBody>
          <a:bodyPr>
            <a:normAutofit/>
          </a:bodyPr>
          <a:lstStyle/>
          <a:p>
            <a:pPr fontAlgn="base"/>
            <a:r>
              <a:rPr lang="en-US" sz="2000" dirty="0"/>
              <a:t>The result of each </a:t>
            </a:r>
            <a:r>
              <a:rPr lang="en-US" sz="2000" dirty="0" err="1"/>
              <a:t>foreach</a:t>
            </a:r>
            <a:r>
              <a:rPr lang="en-US" sz="2000" dirty="0"/>
              <a:t> statement is a new tuple, usually with a different schema than the tuple that was input to </a:t>
            </a:r>
            <a:r>
              <a:rPr lang="en-US" sz="2000" dirty="0" err="1" smtClean="0"/>
              <a:t>foreach</a:t>
            </a:r>
            <a:endParaRPr lang="en-US" sz="2000" dirty="0" smtClean="0"/>
          </a:p>
          <a:p>
            <a:pPr fontAlgn="base"/>
            <a:r>
              <a:rPr lang="en-US" sz="2000" dirty="0" smtClean="0"/>
              <a:t>Pig </a:t>
            </a:r>
            <a:r>
              <a:rPr lang="en-US" sz="2000" dirty="0"/>
              <a:t>can almost always infer the data types of the fields in this schema from the </a:t>
            </a:r>
            <a:r>
              <a:rPr lang="en-US" sz="2000" dirty="0" err="1" smtClean="0"/>
              <a:t>foreach</a:t>
            </a:r>
            <a:r>
              <a:rPr lang="en-US" sz="2000" dirty="0" smtClean="0"/>
              <a:t> statement</a:t>
            </a:r>
          </a:p>
          <a:p>
            <a:pPr fontAlgn="base"/>
            <a:r>
              <a:rPr lang="en-US" sz="2000" dirty="0" smtClean="0"/>
              <a:t>But </a:t>
            </a:r>
            <a:r>
              <a:rPr lang="en-US" sz="2000" dirty="0"/>
              <a:t>it cannot always infer the names of those </a:t>
            </a:r>
            <a:r>
              <a:rPr lang="en-US" sz="2000" dirty="0" smtClean="0"/>
              <a:t>fields</a:t>
            </a:r>
          </a:p>
          <a:p>
            <a:pPr fontAlgn="base"/>
            <a:r>
              <a:rPr lang="en-US" sz="2000" dirty="0" smtClean="0"/>
              <a:t>For </a:t>
            </a:r>
            <a:r>
              <a:rPr lang="en-US" sz="2000" dirty="0"/>
              <a:t>fields that are simple projections with no other operators applied, Pig keeps the same names as </a:t>
            </a:r>
            <a:r>
              <a:rPr lang="en-US" sz="2000" dirty="0" smtClean="0"/>
              <a:t>before</a:t>
            </a:r>
          </a:p>
          <a:p>
            <a:pPr fontAlgn="base"/>
            <a:endParaRPr lang="en-US" sz="2000" dirty="0" smtClean="0"/>
          </a:p>
          <a:p>
            <a:pPr marL="274320" lvl="1" indent="0" fontAlgn="base">
              <a:buNone/>
            </a:pPr>
            <a:r>
              <a:rPr lang="en-US" sz="1800" dirty="0" err="1"/>
              <a:t>divs</a:t>
            </a:r>
            <a:r>
              <a:rPr lang="en-US" sz="1800" dirty="0"/>
              <a:t> = load '</a:t>
            </a:r>
            <a:r>
              <a:rPr lang="en-US" sz="1800" dirty="0" err="1"/>
              <a:t>NYSE_dividends</a:t>
            </a:r>
            <a:r>
              <a:rPr lang="en-US" sz="1800" dirty="0"/>
              <a:t>' as (</a:t>
            </a:r>
            <a:r>
              <a:rPr lang="en-US" sz="1800" dirty="0" err="1"/>
              <a:t>exchange:chararray</a:t>
            </a:r>
            <a:r>
              <a:rPr lang="en-US" sz="1800" dirty="0"/>
              <a:t>, </a:t>
            </a:r>
            <a:r>
              <a:rPr lang="en-US" sz="1800" dirty="0" err="1"/>
              <a:t>symbol:chararray</a:t>
            </a:r>
            <a:r>
              <a:rPr lang="en-US" sz="1800" dirty="0"/>
              <a:t>,</a:t>
            </a:r>
          </a:p>
          <a:p>
            <a:pPr marL="274320" lvl="1" indent="0" fontAlgn="base">
              <a:buNone/>
            </a:pPr>
            <a:r>
              <a:rPr lang="en-US" sz="1800" dirty="0"/>
              <a:t>           	</a:t>
            </a:r>
            <a:r>
              <a:rPr lang="en-US" sz="1800" dirty="0" err="1" smtClean="0"/>
              <a:t>date:chararray</a:t>
            </a:r>
            <a:r>
              <a:rPr lang="en-US" sz="1800" dirty="0"/>
              <a:t>, </a:t>
            </a:r>
            <a:r>
              <a:rPr lang="en-US" sz="1800" dirty="0" err="1"/>
              <a:t>dividends:float</a:t>
            </a:r>
            <a:r>
              <a:rPr lang="en-US" sz="1800" dirty="0"/>
              <a:t>);</a:t>
            </a:r>
          </a:p>
          <a:p>
            <a:pPr marL="274320" lvl="1" indent="0" fontAlgn="base">
              <a:buNone/>
            </a:pPr>
            <a:r>
              <a:rPr lang="en-US" sz="1800" dirty="0" err="1"/>
              <a:t>sym</a:t>
            </a:r>
            <a:r>
              <a:rPr lang="en-US" sz="1800" dirty="0"/>
              <a:t>  = </a:t>
            </a:r>
            <a:r>
              <a:rPr lang="en-US" sz="1800" dirty="0" err="1"/>
              <a:t>foreach</a:t>
            </a:r>
            <a:r>
              <a:rPr lang="en-US" sz="1800" dirty="0"/>
              <a:t> </a:t>
            </a:r>
            <a:r>
              <a:rPr lang="en-US" sz="1800" dirty="0" err="1"/>
              <a:t>divs</a:t>
            </a:r>
            <a:r>
              <a:rPr lang="en-US" sz="1800" dirty="0"/>
              <a:t> generate symbol;</a:t>
            </a:r>
          </a:p>
          <a:p>
            <a:pPr marL="274320" lvl="1" indent="0" fontAlgn="base">
              <a:buNone/>
            </a:pPr>
            <a:r>
              <a:rPr lang="en-US" sz="1800" dirty="0"/>
              <a:t>describe </a:t>
            </a:r>
            <a:r>
              <a:rPr lang="en-US" sz="1800" dirty="0" err="1"/>
              <a:t>sym</a:t>
            </a:r>
            <a:r>
              <a:rPr lang="en-US" sz="1800" dirty="0"/>
              <a:t>;</a:t>
            </a:r>
          </a:p>
          <a:p>
            <a:pPr marL="274320" lvl="1" indent="0" fontAlgn="base">
              <a:buNone/>
            </a:pPr>
            <a:endParaRPr lang="en-US" sz="1800" dirty="0"/>
          </a:p>
          <a:p>
            <a:pPr marL="274320" lvl="1" indent="0" fontAlgn="base">
              <a:buNone/>
            </a:pPr>
            <a:r>
              <a:rPr lang="en-US" sz="1800" dirty="0" err="1"/>
              <a:t>sym</a:t>
            </a:r>
            <a:r>
              <a:rPr lang="en-US" sz="1800" dirty="0"/>
              <a:t>: {symbol: </a:t>
            </a:r>
            <a:r>
              <a:rPr lang="en-US" sz="1800" dirty="0" err="1"/>
              <a:t>chararray</a:t>
            </a:r>
            <a:r>
              <a:rPr lang="en-US" sz="1800" dirty="0"/>
              <a:t>}</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76</a:t>
            </a:fld>
            <a:endParaRPr lang="en-US" dirty="0"/>
          </a:p>
        </p:txBody>
      </p:sp>
    </p:spTree>
    <p:extLst>
      <p:ext uri="{BB962C8B-B14F-4D97-AF65-F5344CB8AC3E}">
        <p14:creationId xmlns:p14="http://schemas.microsoft.com/office/powerpoint/2010/main" val="34993189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D2533C"/>
                </a:solidFill>
              </a:rPr>
              <a:t>Relational Operations</a:t>
            </a:r>
            <a:br>
              <a:rPr lang="en-US" sz="3200" dirty="0">
                <a:solidFill>
                  <a:srgbClr val="D2533C"/>
                </a:solidFill>
              </a:rPr>
            </a:br>
            <a:r>
              <a:rPr lang="en-US" sz="2500" dirty="0">
                <a:solidFill>
                  <a:srgbClr val="D2533C"/>
                </a:solidFill>
              </a:rPr>
              <a:t>FOREACH: More Details</a:t>
            </a:r>
            <a:endParaRPr lang="en-US" sz="3100" dirty="0"/>
          </a:p>
        </p:txBody>
      </p:sp>
      <p:sp>
        <p:nvSpPr>
          <p:cNvPr id="3" name="Content Placeholder 2"/>
          <p:cNvSpPr>
            <a:spLocks noGrp="1"/>
          </p:cNvSpPr>
          <p:nvPr>
            <p:ph idx="1"/>
          </p:nvPr>
        </p:nvSpPr>
        <p:spPr/>
        <p:txBody>
          <a:bodyPr>
            <a:normAutofit/>
          </a:bodyPr>
          <a:lstStyle/>
          <a:p>
            <a:pPr fontAlgn="base"/>
            <a:r>
              <a:rPr lang="en-US" sz="2000" dirty="0"/>
              <a:t>Once any expression beyond simple projection is </a:t>
            </a:r>
            <a:r>
              <a:rPr lang="en-US" sz="2000" dirty="0" smtClean="0"/>
              <a:t>applied, </a:t>
            </a:r>
            <a:r>
              <a:rPr lang="en-US" sz="2000" dirty="0"/>
              <a:t>Pig does not assign a name to the </a:t>
            </a:r>
            <a:r>
              <a:rPr lang="en-US" sz="2000" dirty="0" smtClean="0"/>
              <a:t>field</a:t>
            </a:r>
          </a:p>
          <a:p>
            <a:pPr fontAlgn="base"/>
            <a:r>
              <a:rPr lang="en-US" sz="2000" dirty="0" smtClean="0"/>
              <a:t>If </a:t>
            </a:r>
            <a:r>
              <a:rPr lang="en-US" sz="2000" dirty="0"/>
              <a:t>you do not explicitly assign a name, the field will be nameless and will be addressable only via a positional parameter; for example, $</a:t>
            </a:r>
            <a:r>
              <a:rPr lang="en-US" sz="2000" dirty="0" smtClean="0"/>
              <a:t>0 </a:t>
            </a:r>
          </a:p>
          <a:p>
            <a:pPr fontAlgn="base"/>
            <a:r>
              <a:rPr lang="en-US" sz="2000" dirty="0" smtClean="0"/>
              <a:t>You </a:t>
            </a:r>
            <a:r>
              <a:rPr lang="en-US" sz="2000" dirty="0"/>
              <a:t>can assign a name with the </a:t>
            </a:r>
            <a:r>
              <a:rPr lang="en-US" sz="2000" i="1" dirty="0"/>
              <a:t>as</a:t>
            </a:r>
            <a:r>
              <a:rPr lang="en-US" sz="2000" dirty="0"/>
              <a:t> </a:t>
            </a:r>
            <a:r>
              <a:rPr lang="en-US" sz="2000" dirty="0" smtClean="0"/>
              <a:t>clause</a:t>
            </a:r>
          </a:p>
          <a:p>
            <a:pPr marL="0" indent="0" fontAlgn="base">
              <a:buNone/>
            </a:pPr>
            <a:endParaRPr lang="en-US" sz="2000" dirty="0"/>
          </a:p>
          <a:p>
            <a:pPr marL="274320" lvl="1" indent="0" fontAlgn="base">
              <a:buNone/>
            </a:pPr>
            <a:r>
              <a:rPr lang="en-US" sz="1600" dirty="0" err="1"/>
              <a:t>divs</a:t>
            </a:r>
            <a:r>
              <a:rPr lang="en-US" sz="1600" dirty="0"/>
              <a:t>     = load '</a:t>
            </a:r>
            <a:r>
              <a:rPr lang="en-US" sz="1600" dirty="0" err="1"/>
              <a:t>NYSE_dividends</a:t>
            </a:r>
            <a:r>
              <a:rPr lang="en-US" sz="1600" dirty="0"/>
              <a:t>' as (</a:t>
            </a:r>
            <a:r>
              <a:rPr lang="en-US" sz="1600" dirty="0" err="1"/>
              <a:t>exchange:chararray</a:t>
            </a:r>
            <a:r>
              <a:rPr lang="en-US" sz="1600" dirty="0"/>
              <a:t>, </a:t>
            </a:r>
            <a:r>
              <a:rPr lang="en-US" sz="1600" dirty="0" err="1"/>
              <a:t>symbol:chararray</a:t>
            </a:r>
            <a:r>
              <a:rPr lang="en-US" sz="1600" dirty="0"/>
              <a:t>,</a:t>
            </a:r>
          </a:p>
          <a:p>
            <a:pPr marL="274320" lvl="1" indent="0" fontAlgn="base">
              <a:buNone/>
            </a:pPr>
            <a:r>
              <a:rPr lang="en-US" sz="1600" dirty="0"/>
              <a:t>                </a:t>
            </a:r>
            <a:r>
              <a:rPr lang="en-US" sz="1600" dirty="0" err="1"/>
              <a:t>date:chararray</a:t>
            </a:r>
            <a:r>
              <a:rPr lang="en-US" sz="1600" dirty="0"/>
              <a:t>, </a:t>
            </a:r>
            <a:r>
              <a:rPr lang="en-US" sz="1600" dirty="0" err="1"/>
              <a:t>dividends:float</a:t>
            </a:r>
            <a:r>
              <a:rPr lang="en-US" sz="1600" dirty="0"/>
              <a:t>);</a:t>
            </a:r>
          </a:p>
          <a:p>
            <a:pPr marL="274320" lvl="1" indent="0" fontAlgn="base">
              <a:buNone/>
            </a:pPr>
            <a:r>
              <a:rPr lang="en-US" sz="1600" dirty="0" err="1"/>
              <a:t>in_cents</a:t>
            </a:r>
            <a:r>
              <a:rPr lang="en-US" sz="1600" dirty="0"/>
              <a:t> = </a:t>
            </a:r>
            <a:r>
              <a:rPr lang="en-US" sz="1600" dirty="0" err="1"/>
              <a:t>foreach</a:t>
            </a:r>
            <a:r>
              <a:rPr lang="en-US" sz="1600" dirty="0"/>
              <a:t> </a:t>
            </a:r>
            <a:r>
              <a:rPr lang="en-US" sz="1600" dirty="0" err="1"/>
              <a:t>divs</a:t>
            </a:r>
            <a:r>
              <a:rPr lang="en-US" sz="1600" dirty="0"/>
              <a:t> generate dividends * 100.0 as dividend, </a:t>
            </a:r>
          </a:p>
          <a:p>
            <a:pPr marL="274320" lvl="1" indent="0" fontAlgn="base">
              <a:buNone/>
            </a:pPr>
            <a:r>
              <a:rPr lang="en-US" sz="1600" dirty="0"/>
              <a:t>                dividends * 100.0; </a:t>
            </a:r>
          </a:p>
          <a:p>
            <a:pPr marL="274320" lvl="1" indent="0" fontAlgn="base">
              <a:buNone/>
            </a:pPr>
            <a:r>
              <a:rPr lang="en-US" sz="1600" dirty="0"/>
              <a:t>describe </a:t>
            </a:r>
            <a:r>
              <a:rPr lang="en-US" sz="1600" dirty="0" err="1"/>
              <a:t>in_cents</a:t>
            </a:r>
            <a:r>
              <a:rPr lang="en-US" sz="1600" dirty="0"/>
              <a:t>;</a:t>
            </a:r>
          </a:p>
          <a:p>
            <a:pPr marL="274320" lvl="1" indent="0" fontAlgn="base">
              <a:buNone/>
            </a:pPr>
            <a:endParaRPr lang="en-US" sz="1600" dirty="0"/>
          </a:p>
          <a:p>
            <a:pPr marL="274320" lvl="1" indent="0" fontAlgn="base">
              <a:buNone/>
            </a:pPr>
            <a:r>
              <a:rPr lang="en-US" sz="1600" dirty="0" err="1"/>
              <a:t>in_cents</a:t>
            </a:r>
            <a:r>
              <a:rPr lang="en-US" sz="1600" dirty="0"/>
              <a:t>: {dividend: </a:t>
            </a:r>
            <a:r>
              <a:rPr lang="en-US" sz="1600" dirty="0" err="1"/>
              <a:t>double,double</a:t>
            </a:r>
            <a:r>
              <a:rPr lang="en-US" sz="1600" dirty="0" smtClean="0"/>
              <a:t>}</a:t>
            </a:r>
          </a:p>
          <a:p>
            <a:pPr marL="274320" lvl="1" indent="0" fontAlgn="base">
              <a:buNone/>
            </a:pPr>
            <a:endParaRPr lang="en-US" sz="1600" dirty="0"/>
          </a:p>
          <a:p>
            <a:pPr fontAlgn="base"/>
            <a:r>
              <a:rPr lang="en-US" sz="2000" dirty="0"/>
              <a:t>The second field is unnamed since we didn’t assign a name to it</a:t>
            </a:r>
            <a:r>
              <a:rPr lang="en-US" sz="2000" dirty="0" smtClean="0"/>
              <a:t>.</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77</a:t>
            </a:fld>
            <a:endParaRPr lang="en-US" dirty="0"/>
          </a:p>
        </p:txBody>
      </p:sp>
    </p:spTree>
    <p:extLst>
      <p:ext uri="{BB962C8B-B14F-4D97-AF65-F5344CB8AC3E}">
        <p14:creationId xmlns:p14="http://schemas.microsoft.com/office/powerpoint/2010/main" val="29183741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Relational Operators</a:t>
            </a:r>
            <a:br>
              <a:rPr lang="en-US" dirty="0" smtClean="0"/>
            </a:br>
            <a:r>
              <a:rPr lang="en-US" sz="3100" dirty="0" smtClean="0"/>
              <a:t>GROUP</a:t>
            </a:r>
            <a:endParaRPr lang="en-US" sz="3100" dirty="0"/>
          </a:p>
        </p:txBody>
      </p:sp>
      <p:sp>
        <p:nvSpPr>
          <p:cNvPr id="3" name="Content Placeholder 2"/>
          <p:cNvSpPr>
            <a:spLocks noGrp="1"/>
          </p:cNvSpPr>
          <p:nvPr>
            <p:ph idx="1"/>
          </p:nvPr>
        </p:nvSpPr>
        <p:spPr/>
        <p:txBody>
          <a:bodyPr>
            <a:normAutofit fontScale="85000" lnSpcReduction="10000"/>
          </a:bodyPr>
          <a:lstStyle/>
          <a:p>
            <a:r>
              <a:rPr lang="en-US" dirty="0" smtClean="0"/>
              <a:t>Description</a:t>
            </a:r>
          </a:p>
          <a:p>
            <a:pPr lvl="1"/>
            <a:r>
              <a:rPr lang="en-US" dirty="0"/>
              <a:t>Groups the data in one or more </a:t>
            </a:r>
            <a:r>
              <a:rPr lang="en-US" dirty="0" smtClean="0"/>
              <a:t>relations</a:t>
            </a:r>
          </a:p>
          <a:p>
            <a:r>
              <a:rPr lang="en-US" dirty="0" smtClean="0"/>
              <a:t>Syntax</a:t>
            </a:r>
          </a:p>
          <a:p>
            <a:pPr lvl="1"/>
            <a:r>
              <a:rPr lang="en-US" dirty="0" smtClean="0"/>
              <a:t>GROUP </a:t>
            </a:r>
            <a:r>
              <a:rPr lang="en-US" dirty="0"/>
              <a:t>alias </a:t>
            </a:r>
            <a:r>
              <a:rPr lang="en-US" dirty="0" smtClean="0"/>
              <a:t>ALL;</a:t>
            </a:r>
          </a:p>
          <a:p>
            <a:pPr lvl="1"/>
            <a:r>
              <a:rPr lang="en-US" dirty="0" smtClean="0"/>
              <a:t>GROUP alias BY expression;</a:t>
            </a:r>
          </a:p>
          <a:p>
            <a:r>
              <a:rPr lang="en-US" dirty="0" smtClean="0"/>
              <a:t>Usage</a:t>
            </a:r>
          </a:p>
          <a:p>
            <a:pPr lvl="1"/>
            <a:r>
              <a:rPr lang="en-US" dirty="0"/>
              <a:t>The GROUP operator groups together tuples that have the same group key (key field). </a:t>
            </a:r>
            <a:endParaRPr lang="en-US" dirty="0" smtClean="0"/>
          </a:p>
          <a:p>
            <a:pPr lvl="1"/>
            <a:r>
              <a:rPr lang="en-US" dirty="0" smtClean="0"/>
              <a:t>The key field will be a tuple if the group key has more than one field, otherwise it will be the same type as that of the group key. </a:t>
            </a:r>
          </a:p>
          <a:p>
            <a:pPr lvl="1"/>
            <a:r>
              <a:rPr lang="en-US" dirty="0" smtClean="0"/>
              <a:t>The </a:t>
            </a:r>
            <a:r>
              <a:rPr lang="en-US" dirty="0"/>
              <a:t>result of a GROUP operation is a relation that includes one tuple per group. This tuple contains two </a:t>
            </a:r>
            <a:r>
              <a:rPr lang="en-US" dirty="0" smtClean="0"/>
              <a:t>fields</a:t>
            </a:r>
            <a:endParaRPr lang="en-US" dirty="0"/>
          </a:p>
          <a:p>
            <a:pPr lvl="1"/>
            <a:r>
              <a:rPr lang="en-US" dirty="0"/>
              <a:t>The first field is named "group" (do not confuse this with the GROUP operator) and is the same type as the group </a:t>
            </a:r>
            <a:r>
              <a:rPr lang="en-US" dirty="0" smtClean="0"/>
              <a:t>key</a:t>
            </a:r>
            <a:endParaRPr lang="en-US" dirty="0"/>
          </a:p>
          <a:p>
            <a:pPr lvl="1"/>
            <a:r>
              <a:rPr lang="en-US" dirty="0"/>
              <a:t>The second field </a:t>
            </a:r>
            <a:r>
              <a:rPr lang="en-US" dirty="0" smtClean="0"/>
              <a:t>takes the </a:t>
            </a:r>
            <a:r>
              <a:rPr lang="en-US" dirty="0"/>
              <a:t>name of the original relation and is type bag.</a:t>
            </a:r>
          </a:p>
          <a:p>
            <a:pPr lvl="1"/>
            <a:r>
              <a:rPr lang="en-US" dirty="0" smtClean="0"/>
              <a:t>The </a:t>
            </a:r>
            <a:r>
              <a:rPr lang="en-US" dirty="0"/>
              <a:t>GROUP and JOIN operators perform similar functions. GROUP creates a nested set of output tuples while JOIN creates a flat set of output tuples</a:t>
            </a:r>
          </a:p>
          <a:p>
            <a:pPr lvl="1"/>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78</a:t>
            </a:fld>
            <a:endParaRPr lang="en-US" dirty="0"/>
          </a:p>
        </p:txBody>
      </p:sp>
    </p:spTree>
    <p:extLst>
      <p:ext uri="{BB962C8B-B14F-4D97-AF65-F5344CB8AC3E}">
        <p14:creationId xmlns:p14="http://schemas.microsoft.com/office/powerpoint/2010/main" val="960299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a:t>
            </a:r>
            <a:r>
              <a:rPr lang="en-US" dirty="0" smtClean="0"/>
              <a:t>Operations</a:t>
            </a:r>
            <a:r>
              <a:rPr lang="en-US" dirty="0"/>
              <a:t/>
            </a:r>
            <a:br>
              <a:rPr lang="en-US" dirty="0"/>
            </a:br>
            <a:r>
              <a:rPr lang="en-US" sz="3100" dirty="0" smtClean="0"/>
              <a:t>GROUP: Example #1</a:t>
            </a:r>
            <a:endParaRPr lang="en-US" dirty="0"/>
          </a:p>
        </p:txBody>
      </p:sp>
      <p:sp>
        <p:nvSpPr>
          <p:cNvPr id="3" name="Content Placeholder 2"/>
          <p:cNvSpPr>
            <a:spLocks noGrp="1"/>
          </p:cNvSpPr>
          <p:nvPr>
            <p:ph idx="1"/>
          </p:nvPr>
        </p:nvSpPr>
        <p:spPr/>
        <p:txBody>
          <a:bodyPr>
            <a:normAutofit/>
          </a:bodyPr>
          <a:lstStyle/>
          <a:p>
            <a:r>
              <a:rPr lang="en-US" dirty="0"/>
              <a:t>Suppose we have relation </a:t>
            </a:r>
            <a:r>
              <a:rPr lang="en-US" dirty="0" smtClean="0"/>
              <a:t>A</a:t>
            </a:r>
          </a:p>
          <a:p>
            <a:pPr marL="0" indent="0">
              <a:buNone/>
            </a:pPr>
            <a:endParaRPr lang="en-US" dirty="0"/>
          </a:p>
          <a:p>
            <a:pPr marL="274320" lvl="1" indent="0">
              <a:buNone/>
            </a:pPr>
            <a:r>
              <a:rPr lang="en-US" dirty="0"/>
              <a:t>A = load 'student' AS (</a:t>
            </a:r>
            <a:r>
              <a:rPr lang="en-US" dirty="0" err="1"/>
              <a:t>name:chararray,age:int,gpa:float</a:t>
            </a:r>
            <a:r>
              <a:rPr lang="en-US" dirty="0"/>
              <a:t>);</a:t>
            </a:r>
          </a:p>
          <a:p>
            <a:pPr marL="274320" lvl="1" indent="0">
              <a:buNone/>
            </a:pPr>
            <a:endParaRPr lang="en-US" dirty="0"/>
          </a:p>
          <a:p>
            <a:pPr marL="274320" lvl="1" indent="0">
              <a:buNone/>
            </a:pPr>
            <a:r>
              <a:rPr lang="en-US" dirty="0"/>
              <a:t>DESCRIBE A;</a:t>
            </a:r>
          </a:p>
          <a:p>
            <a:pPr marL="274320" lvl="1" indent="0">
              <a:buNone/>
            </a:pPr>
            <a:r>
              <a:rPr lang="en-US" dirty="0"/>
              <a:t>A: {name: </a:t>
            </a:r>
            <a:r>
              <a:rPr lang="en-US" dirty="0" err="1"/>
              <a:t>chararray,age</a:t>
            </a:r>
            <a:r>
              <a:rPr lang="en-US" dirty="0"/>
              <a:t>: </a:t>
            </a:r>
            <a:r>
              <a:rPr lang="en-US" dirty="0" err="1"/>
              <a:t>int,gpa</a:t>
            </a:r>
            <a:r>
              <a:rPr lang="en-US" dirty="0"/>
              <a:t>: float}</a:t>
            </a:r>
          </a:p>
          <a:p>
            <a:pPr marL="274320" lvl="1" indent="0">
              <a:buNone/>
            </a:pPr>
            <a:endParaRPr lang="en-US" dirty="0"/>
          </a:p>
          <a:p>
            <a:pPr marL="274320" lvl="1" indent="0">
              <a:buNone/>
            </a:pPr>
            <a:r>
              <a:rPr lang="en-US" dirty="0"/>
              <a:t>DUMP A;</a:t>
            </a:r>
          </a:p>
          <a:p>
            <a:pPr marL="274320" lvl="1" indent="0">
              <a:buNone/>
            </a:pPr>
            <a:r>
              <a:rPr lang="en-US" dirty="0"/>
              <a:t>(John,18,4.0F)</a:t>
            </a:r>
          </a:p>
          <a:p>
            <a:pPr marL="274320" lvl="1" indent="0">
              <a:buNone/>
            </a:pPr>
            <a:r>
              <a:rPr lang="en-US" dirty="0"/>
              <a:t>(Mary,19,3.8F)</a:t>
            </a:r>
          </a:p>
          <a:p>
            <a:pPr marL="274320" lvl="1" indent="0">
              <a:buNone/>
            </a:pPr>
            <a:r>
              <a:rPr lang="en-US" dirty="0"/>
              <a:t>(Bill,20,3.9F)</a:t>
            </a:r>
          </a:p>
          <a:p>
            <a:pPr marL="274320" lvl="1" indent="0">
              <a:buNone/>
            </a:pPr>
            <a:r>
              <a:rPr lang="en-US" dirty="0"/>
              <a:t>(Joe,18,3.8F)</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79</a:t>
            </a:fld>
            <a:endParaRPr lang="en-US" dirty="0"/>
          </a:p>
        </p:txBody>
      </p:sp>
    </p:spTree>
    <p:extLst>
      <p:ext uri="{BB962C8B-B14F-4D97-AF65-F5344CB8AC3E}">
        <p14:creationId xmlns:p14="http://schemas.microsoft.com/office/powerpoint/2010/main" val="3109019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Pig Latin?</a:t>
            </a:r>
            <a:endParaRPr lang="en-US" dirty="0"/>
          </a:p>
        </p:txBody>
      </p:sp>
      <p:sp>
        <p:nvSpPr>
          <p:cNvPr id="3" name="Content Placeholder 2"/>
          <p:cNvSpPr>
            <a:spLocks noGrp="1"/>
          </p:cNvSpPr>
          <p:nvPr>
            <p:ph idx="1"/>
          </p:nvPr>
        </p:nvSpPr>
        <p:spPr/>
        <p:txBody>
          <a:bodyPr>
            <a:normAutofit/>
          </a:bodyPr>
          <a:lstStyle/>
          <a:p>
            <a:r>
              <a:rPr lang="en-US" dirty="0"/>
              <a:t>Pig Latin statements are the basic constructs you use to process data using </a:t>
            </a:r>
            <a:r>
              <a:rPr lang="en-US" dirty="0" smtClean="0"/>
              <a:t>Pig</a:t>
            </a:r>
          </a:p>
          <a:p>
            <a:r>
              <a:rPr lang="en-US" dirty="0" smtClean="0"/>
              <a:t>A </a:t>
            </a:r>
            <a:r>
              <a:rPr lang="en-US" dirty="0"/>
              <a:t>Pig Latin statement is an operator that takes </a:t>
            </a:r>
            <a:r>
              <a:rPr lang="en-US" dirty="0" smtClean="0"/>
              <a:t>a relation as </a:t>
            </a:r>
            <a:r>
              <a:rPr lang="en-US" dirty="0"/>
              <a:t>input and produces another relation as </a:t>
            </a:r>
            <a:r>
              <a:rPr lang="en-US" dirty="0" smtClean="0"/>
              <a:t>output…</a:t>
            </a:r>
            <a:endParaRPr lang="en-US" dirty="0"/>
          </a:p>
          <a:p>
            <a:r>
              <a:rPr lang="en-US" dirty="0" smtClean="0"/>
              <a:t>Except </a:t>
            </a:r>
            <a:r>
              <a:rPr lang="en-US" dirty="0"/>
              <a:t>LOAD and STORE which read data from and write data to the file </a:t>
            </a:r>
            <a:r>
              <a:rPr lang="en-US" dirty="0" smtClean="0"/>
              <a:t>system</a:t>
            </a:r>
          </a:p>
          <a:p>
            <a:r>
              <a:rPr lang="en-US" dirty="0" smtClean="0"/>
              <a:t>Pig </a:t>
            </a:r>
            <a:r>
              <a:rPr lang="en-US" dirty="0"/>
              <a:t>Latin </a:t>
            </a:r>
            <a:r>
              <a:rPr lang="en-US" dirty="0" smtClean="0"/>
              <a:t>scripts are </a:t>
            </a:r>
            <a:r>
              <a:rPr lang="en-US" dirty="0"/>
              <a:t>generally organized as follows:</a:t>
            </a:r>
          </a:p>
          <a:p>
            <a:pPr lvl="1"/>
            <a:r>
              <a:rPr lang="en-US" dirty="0"/>
              <a:t>A LOAD statement to read data from the file </a:t>
            </a:r>
            <a:r>
              <a:rPr lang="en-US" dirty="0" smtClean="0"/>
              <a:t>system</a:t>
            </a:r>
            <a:endParaRPr lang="en-US" dirty="0"/>
          </a:p>
          <a:p>
            <a:pPr lvl="1"/>
            <a:r>
              <a:rPr lang="en-US" dirty="0"/>
              <a:t>A series of "transformation" statements to process the </a:t>
            </a:r>
            <a:r>
              <a:rPr lang="en-US" dirty="0" smtClean="0"/>
              <a:t>data</a:t>
            </a:r>
            <a:endParaRPr lang="en-US" dirty="0"/>
          </a:p>
          <a:p>
            <a:pPr lvl="1"/>
            <a:r>
              <a:rPr lang="en-US" dirty="0"/>
              <a:t>A</a:t>
            </a:r>
            <a:r>
              <a:rPr lang="en-US" dirty="0" smtClean="0"/>
              <a:t> STORE (or DUMP) </a:t>
            </a:r>
            <a:r>
              <a:rPr lang="en-US" dirty="0"/>
              <a:t>statement to save </a:t>
            </a:r>
            <a:r>
              <a:rPr lang="en-US" dirty="0" smtClean="0"/>
              <a:t>(or display) results</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a:t>
            </a:fld>
            <a:endParaRPr lang="en-US" dirty="0"/>
          </a:p>
        </p:txBody>
      </p:sp>
    </p:spTree>
    <p:extLst>
      <p:ext uri="{BB962C8B-B14F-4D97-AF65-F5344CB8AC3E}">
        <p14:creationId xmlns:p14="http://schemas.microsoft.com/office/powerpoint/2010/main" val="39649642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a:t>
            </a:r>
            <a:r>
              <a:rPr lang="en-US" dirty="0" smtClean="0"/>
              <a:t>Operations</a:t>
            </a:r>
            <a:r>
              <a:rPr lang="en-US" dirty="0"/>
              <a:t/>
            </a:r>
            <a:br>
              <a:rPr lang="en-US" dirty="0"/>
            </a:br>
            <a:r>
              <a:rPr lang="en-US" sz="3100" dirty="0" smtClean="0"/>
              <a:t>GROUP: Example #1</a:t>
            </a:r>
            <a:endParaRPr lang="en-US" dirty="0"/>
          </a:p>
        </p:txBody>
      </p:sp>
      <p:sp>
        <p:nvSpPr>
          <p:cNvPr id="3" name="Content Placeholder 2"/>
          <p:cNvSpPr>
            <a:spLocks noGrp="1"/>
          </p:cNvSpPr>
          <p:nvPr>
            <p:ph idx="1"/>
          </p:nvPr>
        </p:nvSpPr>
        <p:spPr/>
        <p:txBody>
          <a:bodyPr/>
          <a:lstStyle/>
          <a:p>
            <a:r>
              <a:rPr lang="en-US" dirty="0"/>
              <a:t>Now, suppose we group relation A on field "age" for form relation </a:t>
            </a:r>
            <a:r>
              <a:rPr lang="en-US" dirty="0" smtClean="0"/>
              <a:t>B</a:t>
            </a:r>
            <a:endParaRPr lang="en-US" dirty="0"/>
          </a:p>
          <a:p>
            <a:endParaRPr lang="en-US" dirty="0" smtClean="0"/>
          </a:p>
          <a:p>
            <a:pPr marL="274320" lvl="1" indent="0">
              <a:buNone/>
            </a:pPr>
            <a:r>
              <a:rPr lang="en-US" dirty="0"/>
              <a:t>B = GROUP A BY age; </a:t>
            </a:r>
            <a:endParaRPr lang="en-US" dirty="0" smtClean="0"/>
          </a:p>
          <a:p>
            <a:pPr marL="274320" lvl="1" indent="0">
              <a:buNone/>
            </a:pPr>
            <a:r>
              <a:rPr lang="en-US" dirty="0" smtClean="0"/>
              <a:t>DESCRIBE </a:t>
            </a:r>
            <a:r>
              <a:rPr lang="en-US" dirty="0"/>
              <a:t>B; </a:t>
            </a:r>
            <a:endParaRPr lang="en-US" dirty="0" smtClean="0"/>
          </a:p>
          <a:p>
            <a:pPr marL="274320" lvl="1" indent="0">
              <a:buNone/>
            </a:pPr>
            <a:endParaRPr lang="en-US" dirty="0"/>
          </a:p>
          <a:p>
            <a:pPr marL="274320" lvl="1" indent="0">
              <a:buNone/>
            </a:pPr>
            <a:r>
              <a:rPr lang="en-US" dirty="0" smtClean="0"/>
              <a:t>B</a:t>
            </a:r>
            <a:r>
              <a:rPr lang="en-US" dirty="0"/>
              <a:t>: {group: </a:t>
            </a:r>
            <a:r>
              <a:rPr lang="en-US" dirty="0" err="1"/>
              <a:t>int</a:t>
            </a:r>
            <a:r>
              <a:rPr lang="en-US" dirty="0"/>
              <a:t>, A: {name: </a:t>
            </a:r>
            <a:r>
              <a:rPr lang="en-US" dirty="0" err="1"/>
              <a:t>chararray,age</a:t>
            </a:r>
            <a:r>
              <a:rPr lang="en-US" dirty="0"/>
              <a:t>: </a:t>
            </a:r>
            <a:r>
              <a:rPr lang="en-US" dirty="0" err="1"/>
              <a:t>int,gpa</a:t>
            </a:r>
            <a:r>
              <a:rPr lang="en-US" dirty="0"/>
              <a:t>: float</a:t>
            </a:r>
            <a:r>
              <a:rPr lang="en-US" dirty="0" smtClean="0"/>
              <a:t>}} </a:t>
            </a:r>
          </a:p>
          <a:p>
            <a:pPr marL="274320" lvl="1" indent="0">
              <a:buNone/>
            </a:pPr>
            <a:endParaRPr lang="en-US" dirty="0" smtClean="0"/>
          </a:p>
          <a:p>
            <a:pPr marL="274320" lvl="1" indent="0">
              <a:buNone/>
            </a:pPr>
            <a:r>
              <a:rPr lang="en-US" dirty="0" smtClean="0"/>
              <a:t>DUMP </a:t>
            </a:r>
            <a:r>
              <a:rPr lang="en-US" dirty="0"/>
              <a:t>B; </a:t>
            </a:r>
            <a:endParaRPr lang="en-US" dirty="0" smtClean="0"/>
          </a:p>
          <a:p>
            <a:pPr marL="274320" lvl="1" indent="0">
              <a:buNone/>
            </a:pPr>
            <a:r>
              <a:rPr lang="en-US" dirty="0" smtClean="0"/>
              <a:t>(</a:t>
            </a:r>
            <a:r>
              <a:rPr lang="en-US" dirty="0"/>
              <a:t>18,{(John,18,4.0F),(Joe,18,3.8F)}) </a:t>
            </a:r>
            <a:endParaRPr lang="en-US" dirty="0" smtClean="0"/>
          </a:p>
          <a:p>
            <a:pPr marL="274320" lvl="1" indent="0">
              <a:buNone/>
            </a:pPr>
            <a:r>
              <a:rPr lang="en-US" dirty="0" smtClean="0"/>
              <a:t>(</a:t>
            </a:r>
            <a:r>
              <a:rPr lang="en-US" dirty="0"/>
              <a:t>19,{(Mary,19,3.8F)}) </a:t>
            </a:r>
            <a:endParaRPr lang="en-US" dirty="0" smtClean="0"/>
          </a:p>
          <a:p>
            <a:pPr marL="274320" lvl="1" indent="0">
              <a:buNone/>
            </a:pPr>
            <a:r>
              <a:rPr lang="en-US" dirty="0" smtClean="0"/>
              <a:t>(</a:t>
            </a:r>
            <a:r>
              <a:rPr lang="en-US" dirty="0"/>
              <a:t>20,{(Bill,20,3.9F)})</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80</a:t>
            </a:fld>
            <a:endParaRPr lang="en-US" dirty="0"/>
          </a:p>
        </p:txBody>
      </p:sp>
    </p:spTree>
    <p:extLst>
      <p:ext uri="{BB962C8B-B14F-4D97-AF65-F5344CB8AC3E}">
        <p14:creationId xmlns:p14="http://schemas.microsoft.com/office/powerpoint/2010/main" val="28592367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a:t>
            </a:r>
            <a:r>
              <a:rPr lang="en-US" dirty="0" smtClean="0"/>
              <a:t>Operations</a:t>
            </a:r>
            <a:br>
              <a:rPr lang="en-US" dirty="0" smtClean="0"/>
            </a:br>
            <a:r>
              <a:rPr lang="en-US" sz="3100" dirty="0" smtClean="0"/>
              <a:t>GROUP: More Details</a:t>
            </a:r>
            <a:endParaRPr lang="en-US" sz="3100" dirty="0"/>
          </a:p>
        </p:txBody>
      </p:sp>
      <p:sp>
        <p:nvSpPr>
          <p:cNvPr id="3" name="Content Placeholder 2"/>
          <p:cNvSpPr>
            <a:spLocks noGrp="1"/>
          </p:cNvSpPr>
          <p:nvPr>
            <p:ph idx="1"/>
          </p:nvPr>
        </p:nvSpPr>
        <p:spPr/>
        <p:txBody>
          <a:bodyPr>
            <a:normAutofit/>
          </a:bodyPr>
          <a:lstStyle/>
          <a:p>
            <a:pPr fontAlgn="base"/>
            <a:r>
              <a:rPr lang="en-US" dirty="0"/>
              <a:t>C</a:t>
            </a:r>
            <a:r>
              <a:rPr lang="en-US" dirty="0" smtClean="0"/>
              <a:t>ollects </a:t>
            </a:r>
            <a:r>
              <a:rPr lang="en-US" dirty="0"/>
              <a:t>together records with the same </a:t>
            </a:r>
            <a:r>
              <a:rPr lang="en-US" dirty="0" smtClean="0"/>
              <a:t>key</a:t>
            </a:r>
          </a:p>
          <a:p>
            <a:pPr fontAlgn="base"/>
            <a:r>
              <a:rPr lang="en-US" dirty="0" smtClean="0"/>
              <a:t>It shares syntax </a:t>
            </a:r>
            <a:r>
              <a:rPr lang="en-US" dirty="0"/>
              <a:t>with </a:t>
            </a:r>
            <a:r>
              <a:rPr lang="en-US" dirty="0" smtClean="0"/>
              <a:t>SQL but the </a:t>
            </a:r>
            <a:r>
              <a:rPr lang="en-US" dirty="0"/>
              <a:t>grouping operator in Pig Latin is </a:t>
            </a:r>
            <a:r>
              <a:rPr lang="en-US" dirty="0" smtClean="0"/>
              <a:t>different </a:t>
            </a:r>
          </a:p>
          <a:p>
            <a:pPr fontAlgn="base"/>
            <a:r>
              <a:rPr lang="en-US" dirty="0" smtClean="0"/>
              <a:t>In </a:t>
            </a:r>
            <a:r>
              <a:rPr lang="en-US" dirty="0"/>
              <a:t>SQL the group by clause creates a group that must feed directly into one or more aggregate </a:t>
            </a:r>
            <a:r>
              <a:rPr lang="en-US" dirty="0" smtClean="0"/>
              <a:t>functions</a:t>
            </a:r>
          </a:p>
          <a:p>
            <a:pPr fontAlgn="base"/>
            <a:r>
              <a:rPr lang="en-US" dirty="0" smtClean="0"/>
              <a:t>In </a:t>
            </a:r>
            <a:r>
              <a:rPr lang="en-US" dirty="0"/>
              <a:t>Pig Latin there is no direct connection between group and aggregate </a:t>
            </a:r>
            <a:r>
              <a:rPr lang="en-US" dirty="0" smtClean="0"/>
              <a:t>functions</a:t>
            </a:r>
          </a:p>
          <a:p>
            <a:pPr fontAlgn="base"/>
            <a:r>
              <a:rPr lang="en-US" dirty="0" smtClean="0"/>
              <a:t>Instead</a:t>
            </a:r>
            <a:r>
              <a:rPr lang="en-US" dirty="0"/>
              <a:t>, group does exactly what it says: collects all records with the same value for the provided key together into a </a:t>
            </a:r>
            <a:r>
              <a:rPr lang="en-US" dirty="0" smtClean="0"/>
              <a:t>bag</a:t>
            </a:r>
          </a:p>
          <a:p>
            <a:pPr fontAlgn="base"/>
            <a:r>
              <a:rPr lang="en-US" dirty="0" smtClean="0"/>
              <a:t>You </a:t>
            </a:r>
            <a:r>
              <a:rPr lang="en-US" dirty="0"/>
              <a:t>can then pass this to an aggregate function if you want, or do other things with </a:t>
            </a:r>
            <a:r>
              <a:rPr lang="en-US" dirty="0" smtClean="0"/>
              <a:t>it</a:t>
            </a:r>
          </a:p>
          <a:p>
            <a:pPr fontAlgn="base"/>
            <a:endParaRPr lang="en-US" sz="1800" dirty="0"/>
          </a:p>
          <a:p>
            <a:pPr fontAlgn="base"/>
            <a:endParaRPr lang="en-US" sz="1800" dirty="0" smtClean="0"/>
          </a:p>
          <a:p>
            <a:pPr fontAlgn="base"/>
            <a:endParaRPr lang="en-US" sz="1800" dirty="0" smtClean="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81</a:t>
            </a:fld>
            <a:endParaRPr lang="en-US" dirty="0"/>
          </a:p>
        </p:txBody>
      </p:sp>
    </p:spTree>
    <p:extLst>
      <p:ext uri="{BB962C8B-B14F-4D97-AF65-F5344CB8AC3E}">
        <p14:creationId xmlns:p14="http://schemas.microsoft.com/office/powerpoint/2010/main" val="9936146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a:t>
            </a:r>
            <a:r>
              <a:rPr lang="en-US" dirty="0" smtClean="0"/>
              <a:t>Operations</a:t>
            </a:r>
            <a:br>
              <a:rPr lang="en-US" dirty="0" smtClean="0"/>
            </a:br>
            <a:r>
              <a:rPr lang="en-US" sz="3100" dirty="0" smtClean="0"/>
              <a:t>GROUP: More Details</a:t>
            </a:r>
            <a:endParaRPr lang="en-US" sz="3100" dirty="0"/>
          </a:p>
        </p:txBody>
      </p:sp>
      <p:sp>
        <p:nvSpPr>
          <p:cNvPr id="3" name="Content Placeholder 2"/>
          <p:cNvSpPr>
            <a:spLocks noGrp="1"/>
          </p:cNvSpPr>
          <p:nvPr>
            <p:ph idx="1"/>
          </p:nvPr>
        </p:nvSpPr>
        <p:spPr/>
        <p:txBody>
          <a:bodyPr>
            <a:normAutofit/>
          </a:bodyPr>
          <a:lstStyle/>
          <a:p>
            <a:pPr fontAlgn="base"/>
            <a:r>
              <a:rPr lang="en-US" sz="1800" dirty="0" smtClean="0"/>
              <a:t>For example,</a:t>
            </a:r>
          </a:p>
          <a:p>
            <a:pPr fontAlgn="base"/>
            <a:endParaRPr lang="en-US" sz="1800" dirty="0"/>
          </a:p>
          <a:p>
            <a:pPr marL="274320" lvl="1" indent="0" fontAlgn="base">
              <a:buNone/>
            </a:pPr>
            <a:r>
              <a:rPr lang="en-US" dirty="0"/>
              <a:t>daily = load '</a:t>
            </a:r>
            <a:r>
              <a:rPr lang="en-US" dirty="0" err="1"/>
              <a:t>NYSE_daily</a:t>
            </a:r>
            <a:r>
              <a:rPr lang="en-US" dirty="0"/>
              <a:t>' as (exchange, stock); </a:t>
            </a:r>
          </a:p>
          <a:p>
            <a:pPr marL="274320" lvl="1" indent="0" fontAlgn="base">
              <a:buNone/>
            </a:pPr>
            <a:r>
              <a:rPr lang="en-US" dirty="0" err="1"/>
              <a:t>grpd</a:t>
            </a:r>
            <a:r>
              <a:rPr lang="en-US" dirty="0"/>
              <a:t> = group daily by stock;</a:t>
            </a:r>
          </a:p>
          <a:p>
            <a:pPr marL="274320" lvl="1" indent="0" fontAlgn="base">
              <a:buNone/>
            </a:pPr>
            <a:r>
              <a:rPr lang="en-US" dirty="0"/>
              <a:t>describe </a:t>
            </a:r>
            <a:r>
              <a:rPr lang="en-US" dirty="0" err="1"/>
              <a:t>in_cents</a:t>
            </a:r>
            <a:r>
              <a:rPr lang="en-US" dirty="0"/>
              <a:t>;</a:t>
            </a:r>
          </a:p>
          <a:p>
            <a:pPr marL="274320" lvl="1" indent="0" fontAlgn="base">
              <a:buNone/>
            </a:pPr>
            <a:endParaRPr lang="en-US" dirty="0"/>
          </a:p>
          <a:p>
            <a:pPr marL="274320" lvl="1" indent="0" fontAlgn="base">
              <a:buNone/>
            </a:pPr>
            <a:r>
              <a:rPr lang="en-US" dirty="0" err="1"/>
              <a:t>grpd</a:t>
            </a:r>
            <a:r>
              <a:rPr lang="en-US" dirty="0"/>
              <a:t>: {group: </a:t>
            </a:r>
            <a:r>
              <a:rPr lang="en-US" dirty="0" err="1"/>
              <a:t>bytearray</a:t>
            </a:r>
            <a:r>
              <a:rPr lang="en-US" dirty="0" smtClean="0"/>
              <a:t>, daily</a:t>
            </a:r>
            <a:r>
              <a:rPr lang="en-US" dirty="0"/>
              <a:t>: {exchange: </a:t>
            </a:r>
            <a:r>
              <a:rPr lang="en-US" dirty="0" err="1"/>
              <a:t>bytearray,stock</a:t>
            </a:r>
            <a:r>
              <a:rPr lang="en-US" dirty="0"/>
              <a:t>: </a:t>
            </a:r>
            <a:r>
              <a:rPr lang="en-US" dirty="0" err="1"/>
              <a:t>bytearray</a:t>
            </a:r>
            <a:r>
              <a:rPr lang="en-US" dirty="0"/>
              <a:t>}}</a:t>
            </a:r>
          </a:p>
          <a:p>
            <a:pPr fontAlgn="base"/>
            <a:endParaRPr lang="en-US" sz="1800" dirty="0" smtClean="0"/>
          </a:p>
          <a:p>
            <a:pPr fontAlgn="base"/>
            <a:r>
              <a:rPr lang="en-US" sz="1800" dirty="0" smtClean="0"/>
              <a:t>The </a:t>
            </a:r>
            <a:r>
              <a:rPr lang="en-US" sz="1800" dirty="0"/>
              <a:t>records coming out of the group by statement have two </a:t>
            </a:r>
            <a:r>
              <a:rPr lang="en-US" sz="1800" dirty="0" smtClean="0"/>
              <a:t>fields: the </a:t>
            </a:r>
            <a:r>
              <a:rPr lang="en-US" sz="1800" dirty="0"/>
              <a:t>key and the bag of collected </a:t>
            </a:r>
            <a:r>
              <a:rPr lang="en-US" sz="1800" dirty="0" smtClean="0"/>
              <a:t>records</a:t>
            </a:r>
          </a:p>
          <a:p>
            <a:pPr fontAlgn="base"/>
            <a:r>
              <a:rPr lang="en-US" sz="1800" dirty="0" smtClean="0"/>
              <a:t>The </a:t>
            </a:r>
            <a:r>
              <a:rPr lang="en-US" sz="1800" dirty="0"/>
              <a:t>key field is named </a:t>
            </a:r>
            <a:r>
              <a:rPr lang="en-US" sz="1800" dirty="0" smtClean="0"/>
              <a:t>group</a:t>
            </a:r>
          </a:p>
          <a:p>
            <a:pPr fontAlgn="base"/>
            <a:r>
              <a:rPr lang="en-US" sz="1800" dirty="0" smtClean="0"/>
              <a:t>The </a:t>
            </a:r>
            <a:r>
              <a:rPr lang="en-US" sz="1800" dirty="0"/>
              <a:t>bag is named for the alias that was </a:t>
            </a:r>
            <a:r>
              <a:rPr lang="en-US" sz="1800" dirty="0" smtClean="0"/>
              <a:t>grouped</a:t>
            </a:r>
          </a:p>
          <a:p>
            <a:pPr fontAlgn="base"/>
            <a:r>
              <a:rPr lang="en-US" sz="1800" dirty="0" smtClean="0"/>
              <a:t>For </a:t>
            </a:r>
            <a:r>
              <a:rPr lang="en-US" sz="1800" dirty="0"/>
              <a:t>each record in the group, the entire record (including the key) is in the </a:t>
            </a:r>
            <a:r>
              <a:rPr lang="en-US" sz="1800" dirty="0" smtClean="0"/>
              <a:t>bag</a:t>
            </a:r>
          </a:p>
          <a:p>
            <a:pPr fontAlgn="base"/>
            <a:endParaRPr lang="en-US" sz="1800" dirty="0"/>
          </a:p>
          <a:p>
            <a:pPr fontAlgn="base"/>
            <a:endParaRPr lang="en-US" sz="1800" dirty="0" smtClean="0"/>
          </a:p>
          <a:p>
            <a:pPr fontAlgn="base"/>
            <a:endParaRPr lang="en-US" sz="1800" dirty="0" smtClean="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82</a:t>
            </a:fld>
            <a:endParaRPr lang="en-US" dirty="0"/>
          </a:p>
        </p:txBody>
      </p:sp>
      <p:sp>
        <p:nvSpPr>
          <p:cNvPr id="6" name="Rectangular Callout 5"/>
          <p:cNvSpPr/>
          <p:nvPr/>
        </p:nvSpPr>
        <p:spPr>
          <a:xfrm>
            <a:off x="6477000" y="2545773"/>
            <a:ext cx="2438400" cy="838200"/>
          </a:xfrm>
          <a:prstGeom prst="wedgeRectCallout">
            <a:avLst>
              <a:gd name="adj1" fmla="val -208541"/>
              <a:gd name="adj2" fmla="val 983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is the key. </a:t>
            </a:r>
          </a:p>
          <a:p>
            <a:pPr algn="ctr"/>
            <a:r>
              <a:rPr lang="en-US" dirty="0" smtClean="0"/>
              <a:t>Each value will be another stock</a:t>
            </a:r>
            <a:endParaRPr lang="en-US" dirty="0"/>
          </a:p>
        </p:txBody>
      </p:sp>
    </p:spTree>
    <p:extLst>
      <p:ext uri="{BB962C8B-B14F-4D97-AF65-F5344CB8AC3E}">
        <p14:creationId xmlns:p14="http://schemas.microsoft.com/office/powerpoint/2010/main" val="6682280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a:t>
            </a:r>
            <a:r>
              <a:rPr lang="en-US" dirty="0" smtClean="0"/>
              <a:t>Operations</a:t>
            </a:r>
            <a:br>
              <a:rPr lang="en-US" dirty="0" smtClean="0"/>
            </a:br>
            <a:r>
              <a:rPr lang="en-US" sz="3100" dirty="0" smtClean="0"/>
              <a:t>GROUP: More Details</a:t>
            </a:r>
            <a:endParaRPr lang="en-US" sz="3100" dirty="0"/>
          </a:p>
        </p:txBody>
      </p:sp>
      <p:sp>
        <p:nvSpPr>
          <p:cNvPr id="3" name="Content Placeholder 2"/>
          <p:cNvSpPr>
            <a:spLocks noGrp="1"/>
          </p:cNvSpPr>
          <p:nvPr>
            <p:ph idx="1"/>
          </p:nvPr>
        </p:nvSpPr>
        <p:spPr/>
        <p:txBody>
          <a:bodyPr>
            <a:normAutofit fontScale="92500" lnSpcReduction="10000"/>
          </a:bodyPr>
          <a:lstStyle/>
          <a:p>
            <a:pPr fontAlgn="base"/>
            <a:r>
              <a:rPr lang="en-US" sz="1800" dirty="0"/>
              <a:t>You can also group on multiple </a:t>
            </a:r>
            <a:r>
              <a:rPr lang="en-US" sz="1800" dirty="0" smtClean="0"/>
              <a:t>keys</a:t>
            </a:r>
          </a:p>
          <a:p>
            <a:pPr fontAlgn="base"/>
            <a:r>
              <a:rPr lang="en-US" sz="1800" dirty="0"/>
              <a:t>B</a:t>
            </a:r>
            <a:r>
              <a:rPr lang="en-US" sz="1800" dirty="0" smtClean="0"/>
              <a:t>ut </a:t>
            </a:r>
            <a:r>
              <a:rPr lang="en-US" sz="1800" dirty="0"/>
              <a:t>the keys must be surrounded by </a:t>
            </a:r>
            <a:r>
              <a:rPr lang="en-US" sz="1800" dirty="0" smtClean="0"/>
              <a:t>parentheses</a:t>
            </a:r>
          </a:p>
          <a:p>
            <a:pPr fontAlgn="base"/>
            <a:r>
              <a:rPr lang="en-US" sz="1800" dirty="0" smtClean="0"/>
              <a:t>The </a:t>
            </a:r>
            <a:r>
              <a:rPr lang="en-US" sz="1800" dirty="0"/>
              <a:t>resulting records still have two </a:t>
            </a:r>
            <a:r>
              <a:rPr lang="en-US" sz="1800" dirty="0" smtClean="0"/>
              <a:t>fields</a:t>
            </a:r>
          </a:p>
          <a:p>
            <a:pPr fontAlgn="base"/>
            <a:r>
              <a:rPr lang="en-US" sz="1800" dirty="0" smtClean="0"/>
              <a:t>In </a:t>
            </a:r>
            <a:r>
              <a:rPr lang="en-US" sz="1800" dirty="0"/>
              <a:t>this case, the group field is a tuple with a field for each key</a:t>
            </a:r>
            <a:r>
              <a:rPr lang="en-US" sz="1800" dirty="0" smtClean="0"/>
              <a:t>:</a:t>
            </a:r>
          </a:p>
          <a:p>
            <a:pPr marL="0" indent="0" fontAlgn="base">
              <a:buNone/>
            </a:pPr>
            <a:endParaRPr lang="en-US" sz="1800" dirty="0" smtClean="0"/>
          </a:p>
          <a:p>
            <a:pPr marL="274320" lvl="1" indent="0" fontAlgn="base">
              <a:buNone/>
            </a:pPr>
            <a:r>
              <a:rPr lang="en-US" dirty="0"/>
              <a:t>daily = load '</a:t>
            </a:r>
            <a:r>
              <a:rPr lang="en-US" dirty="0" err="1"/>
              <a:t>NYSE_daily</a:t>
            </a:r>
            <a:r>
              <a:rPr lang="en-US" dirty="0"/>
              <a:t>' as (exchange, stock, date, dividends);</a:t>
            </a:r>
          </a:p>
          <a:p>
            <a:pPr marL="274320" lvl="1" indent="0" fontAlgn="base">
              <a:buNone/>
            </a:pPr>
            <a:r>
              <a:rPr lang="en-US" dirty="0" err="1"/>
              <a:t>grpd</a:t>
            </a:r>
            <a:r>
              <a:rPr lang="en-US" dirty="0"/>
              <a:t>  = group daily by (exchange, stock);</a:t>
            </a:r>
          </a:p>
          <a:p>
            <a:pPr marL="274320" lvl="1" indent="0" fontAlgn="base">
              <a:buNone/>
            </a:pPr>
            <a:r>
              <a:rPr lang="en-US" dirty="0" err="1"/>
              <a:t>avg</a:t>
            </a:r>
            <a:r>
              <a:rPr lang="en-US" dirty="0"/>
              <a:t>   = </a:t>
            </a:r>
            <a:r>
              <a:rPr lang="en-US" dirty="0" err="1"/>
              <a:t>foreach</a:t>
            </a:r>
            <a:r>
              <a:rPr lang="en-US" dirty="0"/>
              <a:t> </a:t>
            </a:r>
            <a:r>
              <a:rPr lang="en-US" dirty="0" err="1"/>
              <a:t>grpd</a:t>
            </a:r>
            <a:r>
              <a:rPr lang="en-US" dirty="0"/>
              <a:t> generate group, AVG(</a:t>
            </a:r>
            <a:r>
              <a:rPr lang="en-US" dirty="0" err="1"/>
              <a:t>daily.dividends</a:t>
            </a:r>
            <a:r>
              <a:rPr lang="en-US" dirty="0"/>
              <a:t>);</a:t>
            </a:r>
          </a:p>
          <a:p>
            <a:pPr marL="274320" lvl="1" indent="0" fontAlgn="base">
              <a:buNone/>
            </a:pPr>
            <a:r>
              <a:rPr lang="en-US" dirty="0"/>
              <a:t>describe </a:t>
            </a:r>
            <a:r>
              <a:rPr lang="en-US" dirty="0" err="1"/>
              <a:t>grpd</a:t>
            </a:r>
            <a:r>
              <a:rPr lang="en-US" dirty="0"/>
              <a:t>;</a:t>
            </a:r>
          </a:p>
          <a:p>
            <a:pPr marL="274320" lvl="1" indent="0" fontAlgn="base">
              <a:buNone/>
            </a:pPr>
            <a:endParaRPr lang="en-US" dirty="0"/>
          </a:p>
          <a:p>
            <a:pPr marL="274320" lvl="1" indent="0" fontAlgn="base">
              <a:buNone/>
            </a:pPr>
            <a:r>
              <a:rPr lang="en-US" sz="1800" dirty="0" err="1"/>
              <a:t>grpd</a:t>
            </a:r>
            <a:r>
              <a:rPr lang="en-US" sz="1800" dirty="0"/>
              <a:t>: {group: (exchange: </a:t>
            </a:r>
            <a:r>
              <a:rPr lang="en-US" sz="1800" dirty="0" err="1"/>
              <a:t>bytearray</a:t>
            </a:r>
            <a:r>
              <a:rPr lang="en-US" sz="1800" dirty="0" smtClean="0"/>
              <a:t>, stock</a:t>
            </a:r>
            <a:r>
              <a:rPr lang="en-US" sz="1800" dirty="0"/>
              <a:t>: </a:t>
            </a:r>
            <a:r>
              <a:rPr lang="en-US" sz="1800" dirty="0" err="1"/>
              <a:t>bytearray</a:t>
            </a:r>
            <a:r>
              <a:rPr lang="en-US" sz="1800" dirty="0" smtClean="0"/>
              <a:t>),</a:t>
            </a:r>
          </a:p>
          <a:p>
            <a:pPr marL="274320" lvl="1" indent="0" fontAlgn="base">
              <a:buNone/>
            </a:pPr>
            <a:r>
              <a:rPr lang="en-US" sz="1800" dirty="0"/>
              <a:t>	</a:t>
            </a:r>
            <a:r>
              <a:rPr lang="en-US" sz="1800" dirty="0" smtClean="0"/>
              <a:t>daily</a:t>
            </a:r>
            <a:r>
              <a:rPr lang="en-US" sz="1800" dirty="0"/>
              <a:t>: {exchange: </a:t>
            </a:r>
            <a:r>
              <a:rPr lang="en-US" sz="1800" dirty="0" err="1" smtClean="0"/>
              <a:t>bytearray</a:t>
            </a:r>
            <a:r>
              <a:rPr lang="en-US" sz="1800" dirty="0" smtClean="0"/>
              <a:t>, </a:t>
            </a:r>
          </a:p>
          <a:p>
            <a:pPr marL="274320" lvl="1" indent="0" fontAlgn="base">
              <a:buNone/>
            </a:pPr>
            <a:r>
              <a:rPr lang="en-US" sz="1800" dirty="0"/>
              <a:t>	</a:t>
            </a:r>
            <a:r>
              <a:rPr lang="en-US" sz="1800" dirty="0" smtClean="0"/>
              <a:t>	stock</a:t>
            </a:r>
            <a:r>
              <a:rPr lang="en-US" sz="1800" dirty="0"/>
              <a:t>: </a:t>
            </a:r>
            <a:r>
              <a:rPr lang="en-US" sz="1800" dirty="0" err="1" smtClean="0"/>
              <a:t>bytearray</a:t>
            </a:r>
            <a:r>
              <a:rPr lang="en-US" sz="1800" dirty="0" smtClean="0"/>
              <a:t>,</a:t>
            </a:r>
          </a:p>
          <a:p>
            <a:pPr marL="274320" lvl="1" indent="0" fontAlgn="base">
              <a:buNone/>
            </a:pPr>
            <a:r>
              <a:rPr lang="en-US" sz="1800" dirty="0"/>
              <a:t>	</a:t>
            </a:r>
            <a:r>
              <a:rPr lang="en-US" sz="1800" dirty="0" smtClean="0"/>
              <a:t>	date</a:t>
            </a:r>
            <a:r>
              <a:rPr lang="en-US" sz="1800" dirty="0"/>
              <a:t>: </a:t>
            </a:r>
            <a:r>
              <a:rPr lang="en-US" sz="1800" dirty="0" err="1" smtClean="0"/>
              <a:t>bytearray</a:t>
            </a:r>
            <a:r>
              <a:rPr lang="en-US" sz="1800" dirty="0" smtClean="0"/>
              <a:t>,</a:t>
            </a:r>
          </a:p>
          <a:p>
            <a:pPr marL="274320" lvl="1" indent="0" fontAlgn="base">
              <a:buNone/>
            </a:pPr>
            <a:r>
              <a:rPr lang="en-US" sz="1800" dirty="0"/>
              <a:t>	</a:t>
            </a:r>
            <a:r>
              <a:rPr lang="en-US" sz="1800" dirty="0" smtClean="0"/>
              <a:t>	dividends</a:t>
            </a:r>
            <a:r>
              <a:rPr lang="en-US" sz="1800" dirty="0"/>
              <a:t>: </a:t>
            </a:r>
            <a:r>
              <a:rPr lang="en-US" sz="1800" dirty="0" err="1"/>
              <a:t>bytearray</a:t>
            </a:r>
            <a:r>
              <a:rPr lang="en-US" sz="1800" dirty="0"/>
              <a:t>}}</a:t>
            </a:r>
            <a:endParaRPr lang="en-US" sz="1800" dirty="0" smtClean="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83</a:t>
            </a:fld>
            <a:endParaRPr lang="en-US" dirty="0"/>
          </a:p>
        </p:txBody>
      </p:sp>
    </p:spTree>
    <p:extLst>
      <p:ext uri="{BB962C8B-B14F-4D97-AF65-F5344CB8AC3E}">
        <p14:creationId xmlns:p14="http://schemas.microsoft.com/office/powerpoint/2010/main" val="220184575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Relational Operations</a:t>
            </a:r>
            <a:br>
              <a:rPr lang="en-US" dirty="0" smtClean="0"/>
            </a:br>
            <a:r>
              <a:rPr lang="en-US" sz="3100" dirty="0" smtClean="0"/>
              <a:t>DISTINCT</a:t>
            </a:r>
            <a:endParaRPr lang="en-US" sz="3100" dirty="0"/>
          </a:p>
        </p:txBody>
      </p:sp>
      <p:sp>
        <p:nvSpPr>
          <p:cNvPr id="3" name="Content Placeholder 2"/>
          <p:cNvSpPr>
            <a:spLocks noGrp="1"/>
          </p:cNvSpPr>
          <p:nvPr>
            <p:ph idx="1"/>
          </p:nvPr>
        </p:nvSpPr>
        <p:spPr/>
        <p:txBody>
          <a:bodyPr/>
          <a:lstStyle/>
          <a:p>
            <a:r>
              <a:rPr lang="en-US" dirty="0" smtClean="0"/>
              <a:t>Description</a:t>
            </a:r>
          </a:p>
          <a:p>
            <a:pPr lvl="1"/>
            <a:r>
              <a:rPr lang="en-US" dirty="0"/>
              <a:t>Removes duplicate tuples in a </a:t>
            </a:r>
            <a:r>
              <a:rPr lang="en-US" dirty="0" smtClean="0"/>
              <a:t>relation</a:t>
            </a:r>
          </a:p>
          <a:p>
            <a:r>
              <a:rPr lang="en-US" dirty="0" smtClean="0"/>
              <a:t>Syntax</a:t>
            </a:r>
          </a:p>
          <a:p>
            <a:pPr lvl="1"/>
            <a:r>
              <a:rPr lang="en-US" dirty="0"/>
              <a:t>DISTINCT </a:t>
            </a:r>
            <a:r>
              <a:rPr lang="en-US" dirty="0" smtClean="0"/>
              <a:t>alias;</a:t>
            </a:r>
          </a:p>
          <a:p>
            <a:r>
              <a:rPr lang="en-US" dirty="0" smtClean="0"/>
              <a:t>Usage</a:t>
            </a:r>
          </a:p>
          <a:p>
            <a:pPr lvl="1"/>
            <a:r>
              <a:rPr lang="en-US" dirty="0"/>
              <a:t>Use the DISTINCT operator to remove duplicate tuples in a </a:t>
            </a:r>
            <a:r>
              <a:rPr lang="en-US" dirty="0" smtClean="0"/>
              <a:t>relation</a:t>
            </a:r>
          </a:p>
          <a:p>
            <a:pPr lvl="1"/>
            <a:r>
              <a:rPr lang="en-US" dirty="0" smtClean="0"/>
              <a:t>DISTINCT </a:t>
            </a:r>
            <a:r>
              <a:rPr lang="en-US" dirty="0"/>
              <a:t>does not preserve the original order of the contents (to eliminate duplicates, Pig must first sort the data</a:t>
            </a:r>
            <a:r>
              <a:rPr lang="en-US" dirty="0" smtClean="0"/>
              <a:t>)</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84</a:t>
            </a:fld>
            <a:endParaRPr lang="en-US" dirty="0"/>
          </a:p>
        </p:txBody>
      </p:sp>
    </p:spTree>
    <p:extLst>
      <p:ext uri="{BB962C8B-B14F-4D97-AF65-F5344CB8AC3E}">
        <p14:creationId xmlns:p14="http://schemas.microsoft.com/office/powerpoint/2010/main" val="30751029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smtClean="0"/>
              <a:t>DISTINCT: Example</a:t>
            </a:r>
            <a:endParaRPr lang="en-US" dirty="0"/>
          </a:p>
        </p:txBody>
      </p:sp>
      <p:sp>
        <p:nvSpPr>
          <p:cNvPr id="3" name="Content Placeholder 2"/>
          <p:cNvSpPr>
            <a:spLocks noGrp="1"/>
          </p:cNvSpPr>
          <p:nvPr>
            <p:ph idx="1"/>
          </p:nvPr>
        </p:nvSpPr>
        <p:spPr/>
        <p:txBody>
          <a:bodyPr>
            <a:normAutofit fontScale="77500" lnSpcReduction="20000"/>
          </a:bodyPr>
          <a:lstStyle/>
          <a:p>
            <a:r>
              <a:rPr lang="en-US" dirty="0"/>
              <a:t>Suppose we have relation A.</a:t>
            </a:r>
          </a:p>
          <a:p>
            <a:endParaRPr lang="en-US" dirty="0"/>
          </a:p>
          <a:p>
            <a:pPr marL="274320" lvl="1" indent="0">
              <a:buNone/>
            </a:pPr>
            <a:r>
              <a:rPr lang="en-US" dirty="0"/>
              <a:t>A = LOAD 'data' AS (a1:int,a2:int,a3:int);</a:t>
            </a:r>
          </a:p>
          <a:p>
            <a:pPr marL="274320" lvl="1" indent="0">
              <a:buNone/>
            </a:pPr>
            <a:endParaRPr lang="en-US" dirty="0"/>
          </a:p>
          <a:p>
            <a:pPr marL="274320" lvl="1" indent="0">
              <a:buNone/>
            </a:pPr>
            <a:r>
              <a:rPr lang="en-US" dirty="0"/>
              <a:t>DUMP A;</a:t>
            </a:r>
          </a:p>
          <a:p>
            <a:pPr marL="274320" lvl="1" indent="0">
              <a:buNone/>
            </a:pPr>
            <a:r>
              <a:rPr lang="en-US" dirty="0"/>
              <a:t>(8,3,4)</a:t>
            </a:r>
          </a:p>
          <a:p>
            <a:pPr marL="274320" lvl="1" indent="0">
              <a:buNone/>
            </a:pPr>
            <a:r>
              <a:rPr lang="en-US" dirty="0"/>
              <a:t>(1,2,3)        </a:t>
            </a:r>
          </a:p>
          <a:p>
            <a:pPr marL="274320" lvl="1" indent="0">
              <a:buNone/>
            </a:pPr>
            <a:r>
              <a:rPr lang="en-US" dirty="0"/>
              <a:t>(4,3,3)        </a:t>
            </a:r>
          </a:p>
          <a:p>
            <a:pPr marL="274320" lvl="1" indent="0">
              <a:buNone/>
            </a:pPr>
            <a:r>
              <a:rPr lang="en-US" dirty="0"/>
              <a:t>(4,3,3)        </a:t>
            </a:r>
          </a:p>
          <a:p>
            <a:pPr marL="274320" lvl="1" indent="0">
              <a:buNone/>
            </a:pPr>
            <a:r>
              <a:rPr lang="en-US" dirty="0"/>
              <a:t>(1,2,3) </a:t>
            </a:r>
            <a:endParaRPr lang="en-US" dirty="0" smtClean="0"/>
          </a:p>
          <a:p>
            <a:pPr marL="274320" lvl="1" indent="0">
              <a:buNone/>
            </a:pPr>
            <a:endParaRPr lang="en-US" dirty="0"/>
          </a:p>
          <a:p>
            <a:r>
              <a:rPr lang="en-US" dirty="0"/>
              <a:t>In this example all duplicate tuples are removed.</a:t>
            </a:r>
          </a:p>
          <a:p>
            <a:endParaRPr lang="en-US" dirty="0"/>
          </a:p>
          <a:p>
            <a:pPr marL="274320" lvl="1" indent="0">
              <a:buNone/>
            </a:pPr>
            <a:r>
              <a:rPr lang="en-US" dirty="0"/>
              <a:t>X = DISTINCT A;</a:t>
            </a:r>
          </a:p>
          <a:p>
            <a:pPr marL="274320" lvl="1" indent="0">
              <a:buNone/>
            </a:pPr>
            <a:endParaRPr lang="en-US" dirty="0"/>
          </a:p>
          <a:p>
            <a:pPr marL="274320" lvl="1" indent="0">
              <a:buNone/>
            </a:pPr>
            <a:r>
              <a:rPr lang="en-US" dirty="0"/>
              <a:t>DUMP X;</a:t>
            </a:r>
          </a:p>
          <a:p>
            <a:pPr marL="274320" lvl="1" indent="0">
              <a:buNone/>
            </a:pPr>
            <a:r>
              <a:rPr lang="en-US" dirty="0"/>
              <a:t>(1,2,3)</a:t>
            </a:r>
          </a:p>
          <a:p>
            <a:pPr marL="274320" lvl="1" indent="0">
              <a:buNone/>
            </a:pPr>
            <a:r>
              <a:rPr lang="en-US" dirty="0"/>
              <a:t>(4,3,3)</a:t>
            </a:r>
          </a:p>
          <a:p>
            <a:pPr marL="274320" lvl="1" indent="0">
              <a:buNone/>
            </a:pPr>
            <a:r>
              <a:rPr lang="en-US" dirty="0"/>
              <a:t>(8,3,4)</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85</a:t>
            </a:fld>
            <a:endParaRPr lang="en-US" dirty="0"/>
          </a:p>
        </p:txBody>
      </p:sp>
    </p:spTree>
    <p:extLst>
      <p:ext uri="{BB962C8B-B14F-4D97-AF65-F5344CB8AC3E}">
        <p14:creationId xmlns:p14="http://schemas.microsoft.com/office/powerpoint/2010/main" val="33823207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Relational Operations</a:t>
            </a:r>
            <a:br>
              <a:rPr lang="en-US" dirty="0" smtClean="0"/>
            </a:br>
            <a:r>
              <a:rPr lang="en-US" sz="3100" dirty="0" smtClean="0"/>
              <a:t>JOIN (inner)</a:t>
            </a:r>
            <a:endParaRPr lang="en-US" sz="3100" dirty="0"/>
          </a:p>
        </p:txBody>
      </p:sp>
      <p:sp>
        <p:nvSpPr>
          <p:cNvPr id="3" name="Content Placeholder 2"/>
          <p:cNvSpPr>
            <a:spLocks noGrp="1"/>
          </p:cNvSpPr>
          <p:nvPr>
            <p:ph idx="1"/>
          </p:nvPr>
        </p:nvSpPr>
        <p:spPr/>
        <p:txBody>
          <a:bodyPr>
            <a:normAutofit lnSpcReduction="10000"/>
          </a:bodyPr>
          <a:lstStyle/>
          <a:p>
            <a:r>
              <a:rPr lang="en-US" dirty="0" smtClean="0"/>
              <a:t>Description</a:t>
            </a:r>
          </a:p>
          <a:p>
            <a:pPr lvl="1"/>
            <a:r>
              <a:rPr lang="en-US" dirty="0" smtClean="0"/>
              <a:t>Performs </a:t>
            </a:r>
            <a:r>
              <a:rPr lang="en-US" dirty="0"/>
              <a:t>an inner join of two or more relations based on common field </a:t>
            </a:r>
            <a:r>
              <a:rPr lang="en-US" dirty="0" smtClean="0"/>
              <a:t>values</a:t>
            </a:r>
          </a:p>
          <a:p>
            <a:r>
              <a:rPr lang="en-US" dirty="0" smtClean="0"/>
              <a:t>Syntax</a:t>
            </a:r>
          </a:p>
          <a:p>
            <a:pPr lvl="1"/>
            <a:r>
              <a:rPr lang="en-US" dirty="0"/>
              <a:t>JOIN alias BY {expression|'('expression [, expression …]')'} (, alias BY {expression|'('expression [, expression …]')'} </a:t>
            </a:r>
            <a:r>
              <a:rPr lang="en-US" dirty="0" smtClean="0"/>
              <a:t>…)</a:t>
            </a:r>
          </a:p>
          <a:p>
            <a:r>
              <a:rPr lang="en-US" dirty="0" smtClean="0"/>
              <a:t>Usage</a:t>
            </a:r>
          </a:p>
          <a:p>
            <a:pPr lvl="1"/>
            <a:r>
              <a:rPr lang="en-US" dirty="0"/>
              <a:t>Use the JOIN operator to perform an inner, equijoin join of two or more relations based on common field </a:t>
            </a:r>
            <a:r>
              <a:rPr lang="en-US" dirty="0" smtClean="0"/>
              <a:t>values</a:t>
            </a:r>
          </a:p>
          <a:p>
            <a:pPr lvl="1"/>
            <a:r>
              <a:rPr lang="en-US" dirty="0" smtClean="0"/>
              <a:t>Inner </a:t>
            </a:r>
            <a:r>
              <a:rPr lang="en-US" dirty="0"/>
              <a:t>joins ignore null keys, so it makes sense to filter them out before the join.</a:t>
            </a:r>
          </a:p>
          <a:p>
            <a:pPr lvl="1"/>
            <a:r>
              <a:rPr lang="en-US" dirty="0" smtClean="0"/>
              <a:t>The </a:t>
            </a:r>
            <a:r>
              <a:rPr lang="en-US" dirty="0"/>
              <a:t>GROUP and JOIN operators perform similar </a:t>
            </a:r>
            <a:r>
              <a:rPr lang="en-US" dirty="0" smtClean="0"/>
              <a:t>functions</a:t>
            </a:r>
          </a:p>
          <a:p>
            <a:pPr lvl="1"/>
            <a:r>
              <a:rPr lang="en-US" dirty="0" smtClean="0"/>
              <a:t>GROUP </a:t>
            </a:r>
            <a:r>
              <a:rPr lang="en-US" dirty="0"/>
              <a:t>creates a nested set of output tuples while JOIN creates a flat set of output tuples.</a:t>
            </a:r>
          </a:p>
          <a:p>
            <a:pPr lvl="1"/>
            <a:endParaRPr lang="en-US" dirty="0" smtClean="0"/>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86</a:t>
            </a:fld>
            <a:endParaRPr lang="en-US" dirty="0"/>
          </a:p>
        </p:txBody>
      </p:sp>
    </p:spTree>
    <p:extLst>
      <p:ext uri="{BB962C8B-B14F-4D97-AF65-F5344CB8AC3E}">
        <p14:creationId xmlns:p14="http://schemas.microsoft.com/office/powerpoint/2010/main" val="308922472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smtClean="0"/>
              <a:t>JOIN (inner): Example</a:t>
            </a:r>
            <a:endParaRPr lang="en-US"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US" dirty="0"/>
              <a:t> </a:t>
            </a:r>
            <a:r>
              <a:rPr lang="en-US" dirty="0" smtClean="0"/>
              <a:t>A = </a:t>
            </a:r>
            <a:r>
              <a:rPr lang="en-US" dirty="0"/>
              <a:t>LOAD 'data1' AS (a1:int,a2:int,a3:int);</a:t>
            </a:r>
          </a:p>
          <a:p>
            <a:endParaRPr lang="en-US" dirty="0"/>
          </a:p>
          <a:p>
            <a:pPr marL="274320" lvl="1" indent="0">
              <a:buNone/>
            </a:pPr>
            <a:r>
              <a:rPr lang="en-US" dirty="0"/>
              <a:t>DUMP A;</a:t>
            </a:r>
          </a:p>
          <a:p>
            <a:pPr marL="274320" lvl="1" indent="0">
              <a:buNone/>
            </a:pPr>
            <a:r>
              <a:rPr lang="en-US" dirty="0"/>
              <a:t>(1,2,3)</a:t>
            </a:r>
          </a:p>
          <a:p>
            <a:pPr marL="274320" lvl="1" indent="0">
              <a:buNone/>
            </a:pPr>
            <a:r>
              <a:rPr lang="en-US" dirty="0"/>
              <a:t>(4,2,1)</a:t>
            </a:r>
          </a:p>
          <a:p>
            <a:pPr marL="274320" lvl="1" indent="0">
              <a:buNone/>
            </a:pPr>
            <a:r>
              <a:rPr lang="en-US" dirty="0"/>
              <a:t>(8,3,4)</a:t>
            </a:r>
          </a:p>
          <a:p>
            <a:pPr marL="274320" lvl="1" indent="0">
              <a:buNone/>
            </a:pPr>
            <a:r>
              <a:rPr lang="en-US" dirty="0"/>
              <a:t>(4,3,3)</a:t>
            </a:r>
          </a:p>
          <a:p>
            <a:pPr marL="274320" lvl="1" indent="0">
              <a:buNone/>
            </a:pPr>
            <a:r>
              <a:rPr lang="en-US" dirty="0"/>
              <a:t>(7,2,5)</a:t>
            </a:r>
          </a:p>
          <a:p>
            <a:pPr marL="274320" lvl="1" indent="0">
              <a:buNone/>
            </a:pPr>
            <a:r>
              <a:rPr lang="en-US" dirty="0"/>
              <a:t>(8,4,3)</a:t>
            </a:r>
          </a:p>
          <a:p>
            <a:pPr marL="274320" lvl="1" indent="0">
              <a:buNone/>
            </a:pPr>
            <a:endParaRPr lang="en-US" dirty="0"/>
          </a:p>
          <a:p>
            <a:pPr marL="274320" lvl="1" indent="0">
              <a:buNone/>
            </a:pPr>
            <a:r>
              <a:rPr lang="en-US" dirty="0"/>
              <a:t>B = LOAD 'data2' AS (b1:int,b2:int);</a:t>
            </a:r>
          </a:p>
          <a:p>
            <a:pPr marL="274320" lvl="1" indent="0">
              <a:buNone/>
            </a:pPr>
            <a:endParaRPr lang="en-US" dirty="0"/>
          </a:p>
          <a:p>
            <a:pPr marL="274320" lvl="1" indent="0">
              <a:buNone/>
            </a:pPr>
            <a:r>
              <a:rPr lang="en-US" dirty="0"/>
              <a:t>DUMP B;</a:t>
            </a:r>
          </a:p>
          <a:p>
            <a:pPr marL="274320" lvl="1" indent="0">
              <a:buNone/>
            </a:pPr>
            <a:r>
              <a:rPr lang="en-US" dirty="0"/>
              <a:t>(2,4)</a:t>
            </a:r>
          </a:p>
          <a:p>
            <a:pPr marL="274320" lvl="1" indent="0">
              <a:buNone/>
            </a:pPr>
            <a:r>
              <a:rPr lang="en-US" dirty="0"/>
              <a:t>(8,9)</a:t>
            </a:r>
          </a:p>
          <a:p>
            <a:pPr marL="274320" lvl="1" indent="0">
              <a:buNone/>
            </a:pPr>
            <a:r>
              <a:rPr lang="en-US" dirty="0"/>
              <a:t>(1,3)</a:t>
            </a:r>
          </a:p>
          <a:p>
            <a:pPr marL="274320" lvl="1" indent="0">
              <a:buNone/>
            </a:pPr>
            <a:r>
              <a:rPr lang="en-US" dirty="0"/>
              <a:t>(2,7)</a:t>
            </a:r>
          </a:p>
          <a:p>
            <a:pPr marL="274320" lvl="1" indent="0">
              <a:buNone/>
            </a:pPr>
            <a:r>
              <a:rPr lang="en-US" dirty="0"/>
              <a:t>(2,9)</a:t>
            </a:r>
          </a:p>
          <a:p>
            <a:pPr marL="274320" lvl="1" indent="0">
              <a:buNone/>
            </a:pPr>
            <a:r>
              <a:rPr lang="en-US" dirty="0"/>
              <a:t>(4,6)</a:t>
            </a:r>
          </a:p>
          <a:p>
            <a:pPr marL="274320" lvl="1" indent="0">
              <a:buNone/>
            </a:pPr>
            <a:r>
              <a:rPr lang="en-US" dirty="0"/>
              <a:t>(4,9)</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87</a:t>
            </a:fld>
            <a:endParaRPr lang="en-US" dirty="0"/>
          </a:p>
        </p:txBody>
      </p:sp>
    </p:spTree>
    <p:extLst>
      <p:ext uri="{BB962C8B-B14F-4D97-AF65-F5344CB8AC3E}">
        <p14:creationId xmlns:p14="http://schemas.microsoft.com/office/powerpoint/2010/main" val="296856651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smtClean="0"/>
              <a:t>JOIN (inner): </a:t>
            </a:r>
            <a:r>
              <a:rPr lang="en-US" sz="3100" dirty="0"/>
              <a:t>Example</a:t>
            </a:r>
            <a:endParaRPr lang="en-US" dirty="0"/>
          </a:p>
        </p:txBody>
      </p:sp>
      <p:sp>
        <p:nvSpPr>
          <p:cNvPr id="3" name="Content Placeholder 2"/>
          <p:cNvSpPr>
            <a:spLocks noGrp="1"/>
          </p:cNvSpPr>
          <p:nvPr>
            <p:ph idx="1"/>
          </p:nvPr>
        </p:nvSpPr>
        <p:spPr/>
        <p:txBody>
          <a:bodyPr>
            <a:normAutofit lnSpcReduction="10000"/>
          </a:bodyPr>
          <a:lstStyle/>
          <a:p>
            <a:r>
              <a:rPr lang="en-US" dirty="0"/>
              <a:t>In this example relations A and B </a:t>
            </a:r>
            <a:r>
              <a:rPr lang="en-US" dirty="0" smtClean="0"/>
              <a:t>are </a:t>
            </a:r>
            <a:r>
              <a:rPr lang="en-US" dirty="0"/>
              <a:t>joined by their first </a:t>
            </a:r>
            <a:r>
              <a:rPr lang="en-US" dirty="0" smtClean="0"/>
              <a:t>fields</a:t>
            </a:r>
          </a:p>
          <a:p>
            <a:endParaRPr lang="en-US" dirty="0"/>
          </a:p>
          <a:p>
            <a:pPr marL="274320" lvl="1" indent="0">
              <a:buNone/>
            </a:pPr>
            <a:r>
              <a:rPr lang="en-US" dirty="0" smtClean="0"/>
              <a:t>X </a:t>
            </a:r>
            <a:r>
              <a:rPr lang="en-US" dirty="0"/>
              <a:t>= JOIN A BY a1, B BY b1;</a:t>
            </a:r>
          </a:p>
          <a:p>
            <a:pPr marL="274320" lvl="1" indent="0">
              <a:buNone/>
            </a:pPr>
            <a:endParaRPr lang="en-US" dirty="0"/>
          </a:p>
          <a:p>
            <a:pPr marL="274320" lvl="1" indent="0">
              <a:buNone/>
            </a:pPr>
            <a:r>
              <a:rPr lang="en-US" dirty="0"/>
              <a:t>DUMP X;</a:t>
            </a:r>
          </a:p>
          <a:p>
            <a:pPr marL="274320" lvl="1" indent="0">
              <a:buNone/>
            </a:pPr>
            <a:r>
              <a:rPr lang="en-US" dirty="0"/>
              <a:t>(1,2,3,1,3)</a:t>
            </a:r>
          </a:p>
          <a:p>
            <a:pPr marL="274320" lvl="1" indent="0">
              <a:buNone/>
            </a:pPr>
            <a:r>
              <a:rPr lang="en-US" dirty="0"/>
              <a:t>(4,2,1,4,6)</a:t>
            </a:r>
          </a:p>
          <a:p>
            <a:pPr marL="274320" lvl="1" indent="0">
              <a:buNone/>
            </a:pPr>
            <a:r>
              <a:rPr lang="en-US" dirty="0"/>
              <a:t>(4,3,3,4,6)</a:t>
            </a:r>
          </a:p>
          <a:p>
            <a:pPr marL="274320" lvl="1" indent="0">
              <a:buNone/>
            </a:pPr>
            <a:r>
              <a:rPr lang="en-US" dirty="0"/>
              <a:t>(4,2,1,4,9)</a:t>
            </a:r>
          </a:p>
          <a:p>
            <a:pPr marL="274320" lvl="1" indent="0">
              <a:buNone/>
            </a:pPr>
            <a:r>
              <a:rPr lang="en-US" dirty="0"/>
              <a:t>(4,3,3,4,9)</a:t>
            </a:r>
          </a:p>
          <a:p>
            <a:pPr marL="274320" lvl="1" indent="0">
              <a:buNone/>
            </a:pPr>
            <a:r>
              <a:rPr lang="en-US" dirty="0"/>
              <a:t>(8,3,4,8,9)</a:t>
            </a:r>
          </a:p>
          <a:p>
            <a:pPr marL="274320" lvl="1" indent="0">
              <a:buNone/>
            </a:pPr>
            <a:r>
              <a:rPr lang="en-US" dirty="0"/>
              <a:t>(</a:t>
            </a:r>
            <a:r>
              <a:rPr lang="en-US" dirty="0" smtClean="0"/>
              <a:t>8,4,3,8,9)</a:t>
            </a:r>
          </a:p>
          <a:p>
            <a:endParaRPr lang="en-US" dirty="0"/>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88</a:t>
            </a:fld>
            <a:endParaRPr lang="en-US" dirty="0"/>
          </a:p>
        </p:txBody>
      </p:sp>
    </p:spTree>
    <p:extLst>
      <p:ext uri="{BB962C8B-B14F-4D97-AF65-F5344CB8AC3E}">
        <p14:creationId xmlns:p14="http://schemas.microsoft.com/office/powerpoint/2010/main" val="11141470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a:t>JOIN </a:t>
            </a:r>
            <a:r>
              <a:rPr lang="en-US" sz="3100" dirty="0" smtClean="0"/>
              <a:t>(outer)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Description</a:t>
            </a:r>
          </a:p>
          <a:p>
            <a:pPr lvl="1"/>
            <a:r>
              <a:rPr lang="en-US" dirty="0"/>
              <a:t>Performs an outer join of two relations based on common field </a:t>
            </a:r>
            <a:r>
              <a:rPr lang="en-US" dirty="0" smtClean="0"/>
              <a:t>values</a:t>
            </a:r>
          </a:p>
          <a:p>
            <a:r>
              <a:rPr lang="en-US" dirty="0" smtClean="0"/>
              <a:t>Syntax</a:t>
            </a:r>
          </a:p>
          <a:p>
            <a:pPr lvl="1"/>
            <a:r>
              <a:rPr lang="en-US" dirty="0"/>
              <a:t>JOIN left-alias BY left-alias-column [LEFT|RIGHT|FULL] [OUTER], right-alias BY </a:t>
            </a:r>
            <a:r>
              <a:rPr lang="en-US" dirty="0" smtClean="0"/>
              <a:t>right-alias-column</a:t>
            </a:r>
          </a:p>
          <a:p>
            <a:r>
              <a:rPr lang="en-US" dirty="0" smtClean="0"/>
              <a:t>Usage</a:t>
            </a:r>
          </a:p>
          <a:p>
            <a:pPr lvl="1"/>
            <a:r>
              <a:rPr lang="en-US" dirty="0"/>
              <a:t>Use the JOIN operator with the corresponding keywords to perform left, right, or full outer </a:t>
            </a:r>
            <a:r>
              <a:rPr lang="en-US" dirty="0" smtClean="0"/>
              <a:t>joins</a:t>
            </a:r>
          </a:p>
          <a:p>
            <a:pPr lvl="1"/>
            <a:r>
              <a:rPr lang="en-US" dirty="0" smtClean="0"/>
              <a:t>The </a:t>
            </a:r>
            <a:r>
              <a:rPr lang="en-US" dirty="0"/>
              <a:t>keyword OUTER is optional for outer joins; the keywords LEFT, RIGHT and FULL will imply left outer, right outer and full outer joins respectively when OUTER is </a:t>
            </a:r>
            <a:r>
              <a:rPr lang="en-US" dirty="0" smtClean="0"/>
              <a:t>omitted</a:t>
            </a:r>
            <a:endParaRPr lang="en-US" dirty="0"/>
          </a:p>
          <a:p>
            <a:pPr lvl="1"/>
            <a:r>
              <a:rPr lang="en-US" dirty="0" smtClean="0"/>
              <a:t>Outer </a:t>
            </a:r>
            <a:r>
              <a:rPr lang="en-US" dirty="0"/>
              <a:t>joins will only work provided the relations which need to produce nulls (in the case of non-matching keys) have schemas.</a:t>
            </a:r>
          </a:p>
          <a:p>
            <a:pPr lvl="1"/>
            <a:r>
              <a:rPr lang="en-US" dirty="0"/>
              <a:t>Outer joins will only work for two-way joins; to perform a multi-way outer join, you will need to perform multiple two-way outer </a:t>
            </a:r>
            <a:r>
              <a:rPr lang="en-US" dirty="0" err="1" smtClean="0"/>
              <a:t>joinS</a:t>
            </a:r>
            <a:endParaRPr lang="en-US" dirty="0"/>
          </a:p>
          <a:p>
            <a:pPr lvl="1"/>
            <a:endParaRPr lang="en-US" dirty="0" smtClean="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89</a:t>
            </a:fld>
            <a:endParaRPr lang="en-US" dirty="0"/>
          </a:p>
        </p:txBody>
      </p:sp>
    </p:spTree>
    <p:extLst>
      <p:ext uri="{BB962C8B-B14F-4D97-AF65-F5344CB8AC3E}">
        <p14:creationId xmlns:p14="http://schemas.microsoft.com/office/powerpoint/2010/main" val="56720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Pig Latin?</a:t>
            </a:r>
          </a:p>
        </p:txBody>
      </p:sp>
      <p:sp>
        <p:nvSpPr>
          <p:cNvPr id="3" name="Content Placeholder 2"/>
          <p:cNvSpPr>
            <a:spLocks noGrp="1"/>
          </p:cNvSpPr>
          <p:nvPr>
            <p:ph idx="1"/>
          </p:nvPr>
        </p:nvSpPr>
        <p:spPr/>
        <p:txBody>
          <a:bodyPr>
            <a:normAutofit fontScale="77500" lnSpcReduction="20000"/>
          </a:bodyPr>
          <a:lstStyle/>
          <a:p>
            <a:pPr fontAlgn="base"/>
            <a:r>
              <a:rPr lang="en-US" dirty="0"/>
              <a:t>After a cursory look, people often say that Pig Latin is a procedural version of </a:t>
            </a:r>
            <a:r>
              <a:rPr lang="en-US" dirty="0" smtClean="0"/>
              <a:t>SQL</a:t>
            </a:r>
          </a:p>
          <a:p>
            <a:pPr fontAlgn="base"/>
            <a:r>
              <a:rPr lang="en-US" dirty="0" smtClean="0"/>
              <a:t>Although </a:t>
            </a:r>
            <a:r>
              <a:rPr lang="en-US" dirty="0"/>
              <a:t>there are certainly similarities, there are more </a:t>
            </a:r>
            <a:r>
              <a:rPr lang="en-US" dirty="0" smtClean="0"/>
              <a:t>differences</a:t>
            </a:r>
          </a:p>
          <a:p>
            <a:pPr lvl="1" fontAlgn="base"/>
            <a:r>
              <a:rPr lang="en-US" dirty="0" smtClean="0"/>
              <a:t>SQL </a:t>
            </a:r>
            <a:r>
              <a:rPr lang="en-US" dirty="0"/>
              <a:t>is a query </a:t>
            </a:r>
            <a:r>
              <a:rPr lang="en-US" dirty="0" smtClean="0"/>
              <a:t>language</a:t>
            </a:r>
          </a:p>
          <a:p>
            <a:pPr lvl="1" fontAlgn="base"/>
            <a:r>
              <a:rPr lang="en-US" dirty="0" err="1" smtClean="0"/>
              <a:t>tts</a:t>
            </a:r>
            <a:r>
              <a:rPr lang="en-US" dirty="0" smtClean="0"/>
              <a:t> </a:t>
            </a:r>
            <a:r>
              <a:rPr lang="en-US" dirty="0"/>
              <a:t>focus is to allow users to form queries. It lets users describe what question they want answered, but not how they want it </a:t>
            </a:r>
            <a:r>
              <a:rPr lang="en-US" dirty="0" smtClean="0"/>
              <a:t>answered</a:t>
            </a:r>
          </a:p>
          <a:p>
            <a:pPr lvl="1" fontAlgn="base"/>
            <a:r>
              <a:rPr lang="en-US" dirty="0" smtClean="0"/>
              <a:t>In </a:t>
            </a:r>
            <a:r>
              <a:rPr lang="en-US" dirty="0"/>
              <a:t>Pig Latin, on the other hand, the user describes exactly how to process the input data.</a:t>
            </a:r>
          </a:p>
          <a:p>
            <a:pPr fontAlgn="base"/>
            <a:r>
              <a:rPr lang="en-US" dirty="0"/>
              <a:t>Another major difference is that SQL is oriented around answering one </a:t>
            </a:r>
            <a:r>
              <a:rPr lang="en-US" dirty="0" smtClean="0"/>
              <a:t>question</a:t>
            </a:r>
          </a:p>
          <a:p>
            <a:pPr lvl="1" fontAlgn="base"/>
            <a:r>
              <a:rPr lang="en-US" dirty="0" smtClean="0"/>
              <a:t>When </a:t>
            </a:r>
            <a:r>
              <a:rPr lang="en-US" dirty="0"/>
              <a:t>users want to do several data operations together, they must either write separate queries, storing the intermediate data into temporary </a:t>
            </a:r>
            <a:r>
              <a:rPr lang="en-US" dirty="0" smtClean="0"/>
              <a:t>tables…</a:t>
            </a:r>
          </a:p>
          <a:p>
            <a:pPr lvl="1" fontAlgn="base"/>
            <a:r>
              <a:rPr lang="en-US" dirty="0"/>
              <a:t>O</a:t>
            </a:r>
            <a:r>
              <a:rPr lang="en-US" dirty="0" smtClean="0"/>
              <a:t>r </a:t>
            </a:r>
            <a:r>
              <a:rPr lang="en-US" dirty="0"/>
              <a:t>use subqueries inside the query to do the earlier steps of the </a:t>
            </a:r>
            <a:r>
              <a:rPr lang="en-US" dirty="0" smtClean="0"/>
              <a:t>processing</a:t>
            </a:r>
          </a:p>
          <a:p>
            <a:pPr lvl="1" fontAlgn="base"/>
            <a:r>
              <a:rPr lang="en-US" dirty="0" smtClean="0"/>
              <a:t>However</a:t>
            </a:r>
            <a:r>
              <a:rPr lang="en-US" dirty="0"/>
              <a:t>, many SQL users find subqueries confusing and difficult to form </a:t>
            </a:r>
            <a:r>
              <a:rPr lang="en-US" dirty="0" smtClean="0"/>
              <a:t>properly</a:t>
            </a:r>
          </a:p>
          <a:p>
            <a:pPr lvl="1" fontAlgn="base"/>
            <a:r>
              <a:rPr lang="en-US" dirty="0" smtClean="0"/>
              <a:t>Also</a:t>
            </a:r>
            <a:r>
              <a:rPr lang="en-US" dirty="0"/>
              <a:t>, using subqueries creates an inside-out design where the first step in the data pipeline is the innermost query.</a:t>
            </a:r>
          </a:p>
          <a:p>
            <a:pPr fontAlgn="base"/>
            <a:r>
              <a:rPr lang="en-US" dirty="0"/>
              <a:t>Pig, however, is designed with a long series of data operations in </a:t>
            </a:r>
            <a:r>
              <a:rPr lang="en-US" dirty="0" smtClean="0"/>
              <a:t>mind</a:t>
            </a:r>
          </a:p>
          <a:p>
            <a:pPr fontAlgn="base"/>
            <a:r>
              <a:rPr lang="en-US" dirty="0"/>
              <a:t>T</a:t>
            </a:r>
            <a:r>
              <a:rPr lang="en-US" dirty="0" smtClean="0"/>
              <a:t>here </a:t>
            </a:r>
            <a:r>
              <a:rPr lang="en-US" dirty="0"/>
              <a:t>is no need to write the data pipeline in an inverted set of subqueries or to worry about storing data in temporary </a:t>
            </a:r>
            <a:r>
              <a:rPr lang="en-US" dirty="0" smtClean="0"/>
              <a:t>tables</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9</a:t>
            </a:fld>
            <a:endParaRPr lang="en-US" dirty="0"/>
          </a:p>
        </p:txBody>
      </p:sp>
    </p:spTree>
    <p:extLst>
      <p:ext uri="{BB962C8B-B14F-4D97-AF65-F5344CB8AC3E}">
        <p14:creationId xmlns:p14="http://schemas.microsoft.com/office/powerpoint/2010/main" val="296938428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a:t>JOIN </a:t>
            </a:r>
            <a:r>
              <a:rPr lang="en-US" sz="3100" dirty="0" smtClean="0"/>
              <a:t>(outer): </a:t>
            </a:r>
            <a:r>
              <a:rPr lang="en-US" sz="3100" dirty="0"/>
              <a:t>Example</a:t>
            </a:r>
            <a:endParaRPr lang="en-US" dirty="0"/>
          </a:p>
        </p:txBody>
      </p:sp>
      <p:sp>
        <p:nvSpPr>
          <p:cNvPr id="3" name="Content Placeholder 2"/>
          <p:cNvSpPr>
            <a:spLocks noGrp="1"/>
          </p:cNvSpPr>
          <p:nvPr>
            <p:ph idx="1"/>
          </p:nvPr>
        </p:nvSpPr>
        <p:spPr/>
        <p:txBody>
          <a:bodyPr/>
          <a:lstStyle/>
          <a:p>
            <a:r>
              <a:rPr lang="en-US" dirty="0"/>
              <a:t>This example shows a left outer </a:t>
            </a:r>
            <a:r>
              <a:rPr lang="en-US" dirty="0" smtClean="0"/>
              <a:t>join</a:t>
            </a:r>
          </a:p>
          <a:p>
            <a:endParaRPr lang="en-US" dirty="0"/>
          </a:p>
          <a:p>
            <a:pPr marL="274320" lvl="1" indent="0">
              <a:buNone/>
            </a:pPr>
            <a:r>
              <a:rPr lang="en-US" dirty="0"/>
              <a:t>A = LOAD 'a.txt' AS (</a:t>
            </a:r>
            <a:r>
              <a:rPr lang="en-US" dirty="0" err="1"/>
              <a:t>n:chararray</a:t>
            </a:r>
            <a:r>
              <a:rPr lang="en-US" dirty="0"/>
              <a:t>, a:int); </a:t>
            </a:r>
          </a:p>
          <a:p>
            <a:pPr marL="274320" lvl="1" indent="0">
              <a:buNone/>
            </a:pPr>
            <a:r>
              <a:rPr lang="en-US" dirty="0"/>
              <a:t>B = LOAD 'b.txt' AS (</a:t>
            </a:r>
            <a:r>
              <a:rPr lang="en-US" dirty="0" err="1"/>
              <a:t>n:chararray</a:t>
            </a:r>
            <a:r>
              <a:rPr lang="en-US" dirty="0"/>
              <a:t>, m:chararray);</a:t>
            </a:r>
          </a:p>
          <a:p>
            <a:pPr marL="274320" lvl="1" indent="0">
              <a:buNone/>
            </a:pPr>
            <a:r>
              <a:rPr lang="en-US" dirty="0"/>
              <a:t>C = JOIN A by $0 LEFT OUTER, B BY $0;</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90</a:t>
            </a:fld>
            <a:endParaRPr lang="en-US" dirty="0"/>
          </a:p>
        </p:txBody>
      </p:sp>
    </p:spTree>
    <p:extLst>
      <p:ext uri="{BB962C8B-B14F-4D97-AF65-F5344CB8AC3E}">
        <p14:creationId xmlns:p14="http://schemas.microsoft.com/office/powerpoint/2010/main" val="47725136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Relational Operations</a:t>
            </a:r>
            <a:br>
              <a:rPr lang="en-US" dirty="0" smtClean="0"/>
            </a:br>
            <a:r>
              <a:rPr lang="en-US" sz="3100" dirty="0" smtClean="0"/>
              <a:t>LIMIT</a:t>
            </a:r>
            <a:endParaRPr lang="en-US" sz="3100" dirty="0"/>
          </a:p>
        </p:txBody>
      </p:sp>
      <p:sp>
        <p:nvSpPr>
          <p:cNvPr id="3" name="Content Placeholder 2"/>
          <p:cNvSpPr>
            <a:spLocks noGrp="1"/>
          </p:cNvSpPr>
          <p:nvPr>
            <p:ph idx="1"/>
          </p:nvPr>
        </p:nvSpPr>
        <p:spPr/>
        <p:txBody>
          <a:bodyPr>
            <a:normAutofit fontScale="92500"/>
          </a:bodyPr>
          <a:lstStyle/>
          <a:p>
            <a:r>
              <a:rPr lang="en-US" dirty="0" smtClean="0"/>
              <a:t>Description</a:t>
            </a:r>
          </a:p>
          <a:p>
            <a:pPr lvl="1"/>
            <a:r>
              <a:rPr lang="en-US" dirty="0"/>
              <a:t>Limits the number of output </a:t>
            </a:r>
            <a:r>
              <a:rPr lang="en-US" dirty="0" smtClean="0"/>
              <a:t>tuples</a:t>
            </a:r>
          </a:p>
          <a:p>
            <a:r>
              <a:rPr lang="en-US" dirty="0" smtClean="0"/>
              <a:t>Syntax</a:t>
            </a:r>
          </a:p>
          <a:p>
            <a:pPr lvl="1"/>
            <a:r>
              <a:rPr lang="en-US" dirty="0"/>
              <a:t>LIMIT alias  n</a:t>
            </a:r>
            <a:r>
              <a:rPr lang="en-US" dirty="0" smtClean="0"/>
              <a:t>;</a:t>
            </a:r>
          </a:p>
          <a:p>
            <a:r>
              <a:rPr lang="en-US" dirty="0" smtClean="0"/>
              <a:t>Description</a:t>
            </a:r>
          </a:p>
          <a:p>
            <a:pPr lvl="1"/>
            <a:r>
              <a:rPr lang="en-US" dirty="0"/>
              <a:t>Use the LIMIT operator to limit the number of output tuples.</a:t>
            </a:r>
          </a:p>
          <a:p>
            <a:pPr lvl="1"/>
            <a:r>
              <a:rPr lang="en-US" dirty="0"/>
              <a:t>If the specified number of output tuples is equal to or exceeds the number of tuples in the relation, all tuples in the relation are returned.</a:t>
            </a:r>
          </a:p>
          <a:p>
            <a:pPr lvl="1"/>
            <a:r>
              <a:rPr lang="en-US" dirty="0"/>
              <a:t>If the specified number of output tuples is less than the number of tuples in the relation, then n tuples are </a:t>
            </a:r>
            <a:r>
              <a:rPr lang="en-US" dirty="0" smtClean="0"/>
              <a:t>returned</a:t>
            </a:r>
          </a:p>
          <a:p>
            <a:pPr lvl="1"/>
            <a:r>
              <a:rPr lang="en-US" dirty="0" smtClean="0"/>
              <a:t>There </a:t>
            </a:r>
            <a:r>
              <a:rPr lang="en-US" dirty="0"/>
              <a:t>is no guarantee which n tuples will be returned, and the tuples that are returned can change from one run to the </a:t>
            </a:r>
            <a:r>
              <a:rPr lang="en-US" dirty="0" smtClean="0"/>
              <a:t>next</a:t>
            </a:r>
          </a:p>
          <a:p>
            <a:pPr lvl="1"/>
            <a:r>
              <a:rPr lang="en-US" dirty="0" smtClean="0"/>
              <a:t>A </a:t>
            </a:r>
            <a:r>
              <a:rPr lang="en-US" dirty="0"/>
              <a:t>particular set of tuples can be requested using the ORDER operator followed by LIMIT.</a:t>
            </a:r>
          </a:p>
          <a:p>
            <a:pPr lvl="1"/>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91</a:t>
            </a:fld>
            <a:endParaRPr lang="en-US" dirty="0"/>
          </a:p>
        </p:txBody>
      </p:sp>
    </p:spTree>
    <p:extLst>
      <p:ext uri="{BB962C8B-B14F-4D97-AF65-F5344CB8AC3E}">
        <p14:creationId xmlns:p14="http://schemas.microsoft.com/office/powerpoint/2010/main" val="252315954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smtClean="0"/>
              <a:t>LIMIT: Example #1</a:t>
            </a:r>
            <a:endParaRPr lang="en-US" dirty="0"/>
          </a:p>
        </p:txBody>
      </p:sp>
      <p:sp>
        <p:nvSpPr>
          <p:cNvPr id="3" name="Content Placeholder 2"/>
          <p:cNvSpPr>
            <a:spLocks noGrp="1"/>
          </p:cNvSpPr>
          <p:nvPr>
            <p:ph idx="1"/>
          </p:nvPr>
        </p:nvSpPr>
        <p:spPr/>
        <p:txBody>
          <a:bodyPr/>
          <a:lstStyle/>
          <a:p>
            <a:r>
              <a:rPr lang="en-US" dirty="0"/>
              <a:t>Suppose we have relation </a:t>
            </a:r>
            <a:r>
              <a:rPr lang="en-US" dirty="0" smtClean="0"/>
              <a:t>A</a:t>
            </a:r>
          </a:p>
          <a:p>
            <a:pPr marL="0" indent="0">
              <a:buNone/>
            </a:pPr>
            <a:endParaRPr lang="en-US" dirty="0" smtClean="0"/>
          </a:p>
          <a:p>
            <a:pPr marL="274320" lvl="1" indent="0">
              <a:buNone/>
            </a:pPr>
            <a:r>
              <a:rPr lang="en-US" dirty="0"/>
              <a:t>A = LOAD 'data' AS (a1:int,a2:int,a3:int);</a:t>
            </a:r>
          </a:p>
          <a:p>
            <a:pPr marL="274320" lvl="1" indent="0">
              <a:buNone/>
            </a:pPr>
            <a:endParaRPr lang="en-US" dirty="0"/>
          </a:p>
          <a:p>
            <a:pPr marL="274320" lvl="1" indent="0">
              <a:buNone/>
            </a:pPr>
            <a:r>
              <a:rPr lang="en-US" dirty="0"/>
              <a:t>DUMP A;</a:t>
            </a:r>
          </a:p>
          <a:p>
            <a:pPr marL="274320" lvl="1" indent="0">
              <a:buNone/>
            </a:pPr>
            <a:r>
              <a:rPr lang="en-US" dirty="0"/>
              <a:t>(1,2,3)</a:t>
            </a:r>
          </a:p>
          <a:p>
            <a:pPr marL="274320" lvl="1" indent="0">
              <a:buNone/>
            </a:pPr>
            <a:r>
              <a:rPr lang="en-US" dirty="0"/>
              <a:t>(4,2,1)</a:t>
            </a:r>
          </a:p>
          <a:p>
            <a:pPr marL="274320" lvl="1" indent="0">
              <a:buNone/>
            </a:pPr>
            <a:r>
              <a:rPr lang="en-US" dirty="0"/>
              <a:t>(8,3,4)</a:t>
            </a:r>
          </a:p>
          <a:p>
            <a:pPr marL="274320" lvl="1" indent="0">
              <a:buNone/>
            </a:pPr>
            <a:r>
              <a:rPr lang="en-US" dirty="0"/>
              <a:t>(4,3,3)</a:t>
            </a:r>
          </a:p>
          <a:p>
            <a:pPr marL="274320" lvl="1" indent="0">
              <a:buNone/>
            </a:pPr>
            <a:r>
              <a:rPr lang="en-US" dirty="0"/>
              <a:t>(7,2,5)</a:t>
            </a:r>
          </a:p>
          <a:p>
            <a:pPr marL="274320" lvl="1" indent="0">
              <a:buNone/>
            </a:pPr>
            <a:r>
              <a:rPr lang="en-US" dirty="0"/>
              <a:t>(8,4,3)</a:t>
            </a:r>
          </a:p>
          <a:p>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92</a:t>
            </a:fld>
            <a:endParaRPr lang="en-US" dirty="0"/>
          </a:p>
        </p:txBody>
      </p:sp>
    </p:spTree>
    <p:extLst>
      <p:ext uri="{BB962C8B-B14F-4D97-AF65-F5344CB8AC3E}">
        <p14:creationId xmlns:p14="http://schemas.microsoft.com/office/powerpoint/2010/main" val="44425561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a:t>LIMIT: </a:t>
            </a:r>
            <a:r>
              <a:rPr lang="en-US" sz="3100" dirty="0" smtClean="0"/>
              <a:t>Example #1</a:t>
            </a:r>
            <a:endParaRPr lang="en-US" dirty="0"/>
          </a:p>
        </p:txBody>
      </p:sp>
      <p:sp>
        <p:nvSpPr>
          <p:cNvPr id="3" name="Content Placeholder 2"/>
          <p:cNvSpPr>
            <a:spLocks noGrp="1"/>
          </p:cNvSpPr>
          <p:nvPr>
            <p:ph idx="1"/>
          </p:nvPr>
        </p:nvSpPr>
        <p:spPr/>
        <p:txBody>
          <a:bodyPr/>
          <a:lstStyle/>
          <a:p>
            <a:r>
              <a:rPr lang="en-US" dirty="0"/>
              <a:t>In this example output is limited to 3 tuples. Note that there is no guarantee which three tuples will be </a:t>
            </a:r>
            <a:r>
              <a:rPr lang="en-US" dirty="0" smtClean="0"/>
              <a:t>output</a:t>
            </a:r>
          </a:p>
          <a:p>
            <a:pPr marL="0" indent="0">
              <a:buNone/>
            </a:pPr>
            <a:endParaRPr lang="en-US" dirty="0" smtClean="0"/>
          </a:p>
          <a:p>
            <a:pPr marL="274320" lvl="1" indent="0">
              <a:buNone/>
            </a:pPr>
            <a:r>
              <a:rPr lang="pt-BR" dirty="0"/>
              <a:t>X = LIMIT A 3;</a:t>
            </a:r>
          </a:p>
          <a:p>
            <a:pPr marL="274320" lvl="1" indent="0">
              <a:buNone/>
            </a:pPr>
            <a:endParaRPr lang="pt-BR" dirty="0"/>
          </a:p>
          <a:p>
            <a:pPr marL="274320" lvl="1" indent="0">
              <a:buNone/>
            </a:pPr>
            <a:r>
              <a:rPr lang="pt-BR" dirty="0"/>
              <a:t>DUMP X;</a:t>
            </a:r>
          </a:p>
          <a:p>
            <a:pPr marL="274320" lvl="1" indent="0">
              <a:buNone/>
            </a:pPr>
            <a:r>
              <a:rPr lang="pt-BR" dirty="0"/>
              <a:t>(1,2,3)</a:t>
            </a:r>
          </a:p>
          <a:p>
            <a:pPr marL="274320" lvl="1" indent="0">
              <a:buNone/>
            </a:pPr>
            <a:r>
              <a:rPr lang="pt-BR" dirty="0"/>
              <a:t>(4,3,3)</a:t>
            </a:r>
          </a:p>
          <a:p>
            <a:pPr marL="274320" lvl="1" indent="0">
              <a:buNone/>
            </a:pPr>
            <a:r>
              <a:rPr lang="pt-BR" dirty="0"/>
              <a:t>(7,2,5)</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93</a:t>
            </a:fld>
            <a:endParaRPr lang="en-US" dirty="0"/>
          </a:p>
        </p:txBody>
      </p:sp>
    </p:spTree>
    <p:extLst>
      <p:ext uri="{BB962C8B-B14F-4D97-AF65-F5344CB8AC3E}">
        <p14:creationId xmlns:p14="http://schemas.microsoft.com/office/powerpoint/2010/main" val="318794783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a:t>LIMIT: </a:t>
            </a:r>
            <a:r>
              <a:rPr lang="en-US" sz="3100" dirty="0" smtClean="0"/>
              <a:t>Example #2</a:t>
            </a:r>
            <a:endParaRPr lang="en-US" dirty="0"/>
          </a:p>
        </p:txBody>
      </p:sp>
      <p:sp>
        <p:nvSpPr>
          <p:cNvPr id="3" name="Content Placeholder 2"/>
          <p:cNvSpPr>
            <a:spLocks noGrp="1"/>
          </p:cNvSpPr>
          <p:nvPr>
            <p:ph idx="1"/>
          </p:nvPr>
        </p:nvSpPr>
        <p:spPr/>
        <p:txBody>
          <a:bodyPr>
            <a:normAutofit fontScale="77500" lnSpcReduction="20000"/>
          </a:bodyPr>
          <a:lstStyle/>
          <a:p>
            <a:r>
              <a:rPr lang="en-US" dirty="0"/>
              <a:t>In this example the ORDER operator is used to order the tuples and the LIMIT operator is used to output the first three </a:t>
            </a:r>
            <a:r>
              <a:rPr lang="en-US" dirty="0" smtClean="0"/>
              <a:t>tuples</a:t>
            </a:r>
          </a:p>
          <a:p>
            <a:pPr marL="0" indent="0">
              <a:buNone/>
            </a:pPr>
            <a:endParaRPr lang="en-US" dirty="0" smtClean="0"/>
          </a:p>
          <a:p>
            <a:pPr lvl="1"/>
            <a:r>
              <a:rPr lang="en-US" sz="2100" dirty="0"/>
              <a:t>B = ORDER A BY f1 DESC, f2 ASC;</a:t>
            </a:r>
          </a:p>
          <a:p>
            <a:pPr lvl="1"/>
            <a:endParaRPr lang="en-US" sz="2100" dirty="0"/>
          </a:p>
          <a:p>
            <a:pPr lvl="1"/>
            <a:r>
              <a:rPr lang="en-US" sz="2100" dirty="0"/>
              <a:t>DUMP B;</a:t>
            </a:r>
          </a:p>
          <a:p>
            <a:pPr lvl="1"/>
            <a:r>
              <a:rPr lang="en-US" sz="2100" dirty="0"/>
              <a:t>(8,3,4) </a:t>
            </a:r>
          </a:p>
          <a:p>
            <a:pPr lvl="1"/>
            <a:r>
              <a:rPr lang="en-US" sz="2100" dirty="0"/>
              <a:t>(8,4,3) </a:t>
            </a:r>
          </a:p>
          <a:p>
            <a:pPr lvl="1"/>
            <a:r>
              <a:rPr lang="en-US" sz="2100" dirty="0"/>
              <a:t>(7,2,5) </a:t>
            </a:r>
          </a:p>
          <a:p>
            <a:pPr lvl="1"/>
            <a:r>
              <a:rPr lang="en-US" sz="2100" dirty="0"/>
              <a:t>(4,2,1)</a:t>
            </a:r>
          </a:p>
          <a:p>
            <a:pPr lvl="1"/>
            <a:r>
              <a:rPr lang="en-US" sz="2100" dirty="0"/>
              <a:t>(4,3,3)</a:t>
            </a:r>
          </a:p>
          <a:p>
            <a:pPr lvl="1"/>
            <a:r>
              <a:rPr lang="en-US" sz="2100" dirty="0"/>
              <a:t>(1,2,3)</a:t>
            </a:r>
          </a:p>
          <a:p>
            <a:pPr lvl="1"/>
            <a:endParaRPr lang="en-US" sz="2100" dirty="0"/>
          </a:p>
          <a:p>
            <a:pPr lvl="1"/>
            <a:r>
              <a:rPr lang="en-US" sz="2100" dirty="0"/>
              <a:t>X = LIMIT B 3;</a:t>
            </a:r>
          </a:p>
          <a:p>
            <a:pPr lvl="1"/>
            <a:endParaRPr lang="en-US" sz="2100" dirty="0"/>
          </a:p>
          <a:p>
            <a:pPr lvl="1"/>
            <a:r>
              <a:rPr lang="en-US" sz="2100" dirty="0"/>
              <a:t>DUMP X;</a:t>
            </a:r>
          </a:p>
          <a:p>
            <a:pPr lvl="1"/>
            <a:r>
              <a:rPr lang="en-US" sz="2100" dirty="0"/>
              <a:t>(8,3,4)</a:t>
            </a:r>
          </a:p>
          <a:p>
            <a:pPr lvl="1"/>
            <a:r>
              <a:rPr lang="en-US" sz="2100" dirty="0"/>
              <a:t>(8,4,3) </a:t>
            </a:r>
          </a:p>
          <a:p>
            <a:pPr lvl="1"/>
            <a:r>
              <a:rPr lang="en-US" sz="2100" dirty="0"/>
              <a:t>(7,2,5) </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94</a:t>
            </a:fld>
            <a:endParaRPr lang="en-US" dirty="0"/>
          </a:p>
        </p:txBody>
      </p:sp>
    </p:spTree>
    <p:extLst>
      <p:ext uri="{BB962C8B-B14F-4D97-AF65-F5344CB8AC3E}">
        <p14:creationId xmlns:p14="http://schemas.microsoft.com/office/powerpoint/2010/main" val="164458780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Relational Operations</a:t>
            </a:r>
            <a:br>
              <a:rPr lang="en-US" dirty="0" smtClean="0"/>
            </a:br>
            <a:r>
              <a:rPr lang="en-US" sz="3100" dirty="0" smtClean="0"/>
              <a:t>ORDER … BY</a:t>
            </a:r>
            <a:endParaRPr lang="en-US" sz="3100" dirty="0"/>
          </a:p>
        </p:txBody>
      </p:sp>
      <p:sp>
        <p:nvSpPr>
          <p:cNvPr id="3" name="Content Placeholder 2"/>
          <p:cNvSpPr>
            <a:spLocks noGrp="1"/>
          </p:cNvSpPr>
          <p:nvPr>
            <p:ph idx="1"/>
          </p:nvPr>
        </p:nvSpPr>
        <p:spPr/>
        <p:txBody>
          <a:bodyPr>
            <a:normAutofit lnSpcReduction="10000"/>
          </a:bodyPr>
          <a:lstStyle/>
          <a:p>
            <a:r>
              <a:rPr lang="en-US" dirty="0" smtClean="0"/>
              <a:t>Description</a:t>
            </a:r>
          </a:p>
          <a:p>
            <a:pPr lvl="1"/>
            <a:r>
              <a:rPr lang="en-US" dirty="0"/>
              <a:t>Sorts a relation based on one or more </a:t>
            </a:r>
            <a:r>
              <a:rPr lang="en-US" dirty="0" smtClean="0"/>
              <a:t>fields</a:t>
            </a:r>
          </a:p>
          <a:p>
            <a:r>
              <a:rPr lang="en-US" dirty="0" smtClean="0"/>
              <a:t>Syntax</a:t>
            </a:r>
          </a:p>
          <a:p>
            <a:pPr lvl="1"/>
            <a:r>
              <a:rPr lang="en-US" dirty="0"/>
              <a:t>ORDER alias BY { * [ASC|DESC] | </a:t>
            </a:r>
            <a:r>
              <a:rPr lang="en-US" dirty="0" err="1"/>
              <a:t>field_alias</a:t>
            </a:r>
            <a:r>
              <a:rPr lang="en-US" dirty="0"/>
              <a:t> [ASC|DESC] [, </a:t>
            </a:r>
            <a:r>
              <a:rPr lang="en-US" dirty="0" err="1"/>
              <a:t>field_alias</a:t>
            </a:r>
            <a:r>
              <a:rPr lang="en-US" dirty="0"/>
              <a:t> [ASC|DESC] …] } [PARALLEL n</a:t>
            </a:r>
            <a:r>
              <a:rPr lang="en-US" dirty="0" smtClean="0"/>
              <a:t>];</a:t>
            </a:r>
          </a:p>
          <a:p>
            <a:r>
              <a:rPr lang="en-US" dirty="0" smtClean="0"/>
              <a:t>Usage</a:t>
            </a:r>
          </a:p>
          <a:p>
            <a:pPr lvl="1"/>
            <a:r>
              <a:rPr lang="en-US" dirty="0"/>
              <a:t>In Pig, relations are </a:t>
            </a:r>
            <a:r>
              <a:rPr lang="en-US" dirty="0" smtClean="0"/>
              <a:t>unordered</a:t>
            </a:r>
            <a:endParaRPr lang="en-US" dirty="0"/>
          </a:p>
          <a:p>
            <a:pPr lvl="1"/>
            <a:r>
              <a:rPr lang="en-US" dirty="0"/>
              <a:t>If you order relation A to produce relation X (X = ORDER A BY * DESC;) relations A and X still contain the same data.</a:t>
            </a:r>
          </a:p>
          <a:p>
            <a:pPr lvl="1"/>
            <a:r>
              <a:rPr lang="en-US" dirty="0"/>
              <a:t>If you retrieve relation X (DUMP X;) the data is guaranteed to be in the order you specified (descending).</a:t>
            </a:r>
          </a:p>
          <a:p>
            <a:pPr lvl="1"/>
            <a:r>
              <a:rPr lang="en-US" dirty="0"/>
              <a:t>However, if you further process relation X (Y = FILTER X BY $0 &gt; 1;) there is no guarantee that the data will be processed in the order you originally specified (descending</a:t>
            </a:r>
            <a:r>
              <a:rPr lang="en-US" dirty="0" smtClean="0"/>
              <a:t>)</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95</a:t>
            </a:fld>
            <a:endParaRPr lang="en-US" dirty="0"/>
          </a:p>
        </p:txBody>
      </p:sp>
    </p:spTree>
    <p:extLst>
      <p:ext uri="{BB962C8B-B14F-4D97-AF65-F5344CB8AC3E}">
        <p14:creationId xmlns:p14="http://schemas.microsoft.com/office/powerpoint/2010/main" val="250176567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a:t>ORDER … BY</a:t>
            </a:r>
            <a:endParaRPr lang="en-US" dirty="0"/>
          </a:p>
        </p:txBody>
      </p:sp>
      <p:sp>
        <p:nvSpPr>
          <p:cNvPr id="3" name="Content Placeholder 2"/>
          <p:cNvSpPr>
            <a:spLocks noGrp="1"/>
          </p:cNvSpPr>
          <p:nvPr>
            <p:ph idx="1"/>
          </p:nvPr>
        </p:nvSpPr>
        <p:spPr/>
        <p:txBody>
          <a:bodyPr>
            <a:normAutofit/>
          </a:bodyPr>
          <a:lstStyle/>
          <a:p>
            <a:r>
              <a:rPr lang="en-US" dirty="0"/>
              <a:t>Pig currently supports ordering on fields with simple types or by tuple designator </a:t>
            </a:r>
            <a:r>
              <a:rPr lang="en-US" dirty="0" smtClean="0"/>
              <a:t>(*)</a:t>
            </a:r>
          </a:p>
          <a:p>
            <a:r>
              <a:rPr lang="en-US" dirty="0" smtClean="0"/>
              <a:t>You </a:t>
            </a:r>
            <a:r>
              <a:rPr lang="en-US" dirty="0"/>
              <a:t>cannot order on fields with complex types or by </a:t>
            </a:r>
            <a:r>
              <a:rPr lang="en-US" dirty="0" smtClean="0"/>
              <a:t>expressions</a:t>
            </a:r>
          </a:p>
          <a:p>
            <a:endParaRPr lang="en-US" dirty="0"/>
          </a:p>
          <a:p>
            <a:pPr marL="274320" lvl="1" indent="0">
              <a:buNone/>
            </a:pPr>
            <a:r>
              <a:rPr lang="en-US" sz="1800" dirty="0" smtClean="0"/>
              <a:t>A = </a:t>
            </a:r>
            <a:r>
              <a:rPr lang="en-US" sz="1800" dirty="0"/>
              <a:t>LOAD '</a:t>
            </a:r>
            <a:r>
              <a:rPr lang="en-US" sz="1800" dirty="0" err="1"/>
              <a:t>mydata</a:t>
            </a:r>
            <a:r>
              <a:rPr lang="en-US" sz="1800" dirty="0"/>
              <a:t>' AS (x: </a:t>
            </a:r>
            <a:r>
              <a:rPr lang="en-US" sz="1800" dirty="0" err="1"/>
              <a:t>int</a:t>
            </a:r>
            <a:r>
              <a:rPr lang="en-US" sz="1800" dirty="0"/>
              <a:t>, y: map[]);     </a:t>
            </a:r>
          </a:p>
          <a:p>
            <a:pPr marL="274320" lvl="1" indent="0">
              <a:buNone/>
            </a:pPr>
            <a:r>
              <a:rPr lang="en-US" sz="1800" dirty="0"/>
              <a:t>B = ORDER A BY x; -- this is allowed because x is a simple type</a:t>
            </a:r>
          </a:p>
          <a:p>
            <a:pPr marL="274320" lvl="1" indent="0">
              <a:buNone/>
            </a:pPr>
            <a:r>
              <a:rPr lang="en-US" sz="1800" dirty="0"/>
              <a:t>B = ORDER A BY y; -- this is not allowed because y is a complex type</a:t>
            </a:r>
          </a:p>
          <a:p>
            <a:pPr marL="274320" lvl="1" indent="0">
              <a:buNone/>
            </a:pPr>
            <a:r>
              <a:rPr lang="en-US" sz="1800" dirty="0"/>
              <a:t>B = ORDER A BY </a:t>
            </a:r>
            <a:r>
              <a:rPr lang="en-US" sz="1800" dirty="0" err="1"/>
              <a:t>y#'id</a:t>
            </a:r>
            <a:r>
              <a:rPr lang="en-US" sz="1800" dirty="0"/>
              <a:t>'; -- this is not allowed because </a:t>
            </a:r>
            <a:r>
              <a:rPr lang="en-US" sz="1800" dirty="0" err="1"/>
              <a:t>y#'id</a:t>
            </a:r>
            <a:r>
              <a:rPr lang="en-US" sz="1800" dirty="0"/>
              <a:t>' is an expression</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96</a:t>
            </a:fld>
            <a:endParaRPr lang="en-US" dirty="0"/>
          </a:p>
        </p:txBody>
      </p:sp>
    </p:spTree>
    <p:extLst>
      <p:ext uri="{BB962C8B-B14F-4D97-AF65-F5344CB8AC3E}">
        <p14:creationId xmlns:p14="http://schemas.microsoft.com/office/powerpoint/2010/main" val="114099632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a:t>ORDER … </a:t>
            </a:r>
            <a:r>
              <a:rPr lang="en-US" sz="3100" dirty="0" smtClean="0"/>
              <a:t>BY: Example</a:t>
            </a:r>
            <a:endParaRPr lang="en-US" dirty="0"/>
          </a:p>
        </p:txBody>
      </p:sp>
      <p:sp>
        <p:nvSpPr>
          <p:cNvPr id="3" name="Content Placeholder 2"/>
          <p:cNvSpPr>
            <a:spLocks noGrp="1"/>
          </p:cNvSpPr>
          <p:nvPr>
            <p:ph idx="1"/>
          </p:nvPr>
        </p:nvSpPr>
        <p:spPr/>
        <p:txBody>
          <a:bodyPr/>
          <a:lstStyle/>
          <a:p>
            <a:r>
              <a:rPr lang="en-US" dirty="0"/>
              <a:t>Suppose we have relation </a:t>
            </a:r>
            <a:r>
              <a:rPr lang="en-US" dirty="0" smtClean="0"/>
              <a:t>A</a:t>
            </a:r>
            <a:endParaRPr lang="en-US" dirty="0"/>
          </a:p>
          <a:p>
            <a:endParaRPr lang="en-US" dirty="0"/>
          </a:p>
          <a:p>
            <a:pPr marL="274320" lvl="1" indent="0">
              <a:buNone/>
            </a:pPr>
            <a:r>
              <a:rPr lang="en-US" dirty="0"/>
              <a:t>A = LOAD 'data' AS (a1:int,a2:int,a3:int);</a:t>
            </a:r>
          </a:p>
          <a:p>
            <a:pPr marL="274320" lvl="1" indent="0">
              <a:buNone/>
            </a:pPr>
            <a:endParaRPr lang="en-US" dirty="0"/>
          </a:p>
          <a:p>
            <a:pPr marL="274320" lvl="1" indent="0">
              <a:buNone/>
            </a:pPr>
            <a:r>
              <a:rPr lang="en-US" dirty="0"/>
              <a:t>DUMP A;</a:t>
            </a:r>
          </a:p>
          <a:p>
            <a:pPr marL="274320" lvl="1" indent="0">
              <a:buNone/>
            </a:pPr>
            <a:r>
              <a:rPr lang="en-US" dirty="0"/>
              <a:t>(1,2,3)</a:t>
            </a:r>
          </a:p>
          <a:p>
            <a:pPr marL="274320" lvl="1" indent="0">
              <a:buNone/>
            </a:pPr>
            <a:r>
              <a:rPr lang="en-US" dirty="0"/>
              <a:t>(4,2,1)</a:t>
            </a:r>
          </a:p>
          <a:p>
            <a:pPr marL="274320" lvl="1" indent="0">
              <a:buNone/>
            </a:pPr>
            <a:r>
              <a:rPr lang="en-US" dirty="0"/>
              <a:t>(8,3,4)</a:t>
            </a:r>
          </a:p>
          <a:p>
            <a:pPr marL="274320" lvl="1" indent="0">
              <a:buNone/>
            </a:pPr>
            <a:r>
              <a:rPr lang="en-US" dirty="0"/>
              <a:t>(4,3,3)</a:t>
            </a:r>
          </a:p>
          <a:p>
            <a:pPr marL="274320" lvl="1" indent="0">
              <a:buNone/>
            </a:pPr>
            <a:r>
              <a:rPr lang="en-US" dirty="0"/>
              <a:t>(7,2,5)</a:t>
            </a:r>
          </a:p>
          <a:p>
            <a:pPr marL="274320" lvl="1" indent="0">
              <a:buNone/>
            </a:pPr>
            <a:r>
              <a:rPr lang="en-US" dirty="0"/>
              <a:t>(8,4,3)</a:t>
            </a:r>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97</a:t>
            </a:fld>
            <a:endParaRPr lang="en-US" dirty="0"/>
          </a:p>
        </p:txBody>
      </p:sp>
    </p:spTree>
    <p:extLst>
      <p:ext uri="{BB962C8B-B14F-4D97-AF65-F5344CB8AC3E}">
        <p14:creationId xmlns:p14="http://schemas.microsoft.com/office/powerpoint/2010/main" val="261636918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Relational Operations</a:t>
            </a:r>
            <a:br>
              <a:rPr lang="en-US" dirty="0"/>
            </a:br>
            <a:r>
              <a:rPr lang="en-US" sz="3100" dirty="0"/>
              <a:t>ORDER … BY: Example</a:t>
            </a:r>
            <a:endParaRPr lang="en-US" dirty="0"/>
          </a:p>
        </p:txBody>
      </p:sp>
      <p:sp>
        <p:nvSpPr>
          <p:cNvPr id="3" name="Content Placeholder 2"/>
          <p:cNvSpPr>
            <a:spLocks noGrp="1"/>
          </p:cNvSpPr>
          <p:nvPr>
            <p:ph idx="1"/>
          </p:nvPr>
        </p:nvSpPr>
        <p:spPr/>
        <p:txBody>
          <a:bodyPr>
            <a:normAutofit fontScale="92500"/>
          </a:bodyPr>
          <a:lstStyle/>
          <a:p>
            <a:r>
              <a:rPr lang="en-US" dirty="0"/>
              <a:t>In this example relation A is sorted by the third field, f3 in descending </a:t>
            </a:r>
            <a:r>
              <a:rPr lang="en-US" dirty="0" smtClean="0"/>
              <a:t>order</a:t>
            </a:r>
          </a:p>
          <a:p>
            <a:r>
              <a:rPr lang="en-US" dirty="0" smtClean="0"/>
              <a:t>Note </a:t>
            </a:r>
            <a:r>
              <a:rPr lang="en-US" dirty="0"/>
              <a:t>that the order of the three tuples ending in 3 can </a:t>
            </a:r>
            <a:r>
              <a:rPr lang="en-US" dirty="0" smtClean="0"/>
              <a:t>vary</a:t>
            </a:r>
          </a:p>
          <a:p>
            <a:endParaRPr lang="en-US" dirty="0"/>
          </a:p>
          <a:p>
            <a:pPr marL="274320" lvl="1" indent="0">
              <a:buNone/>
            </a:pPr>
            <a:r>
              <a:rPr lang="en-US" dirty="0"/>
              <a:t>X = ORDER A BY a3 DESC;</a:t>
            </a:r>
          </a:p>
          <a:p>
            <a:pPr marL="274320" lvl="1" indent="0">
              <a:buNone/>
            </a:pPr>
            <a:endParaRPr lang="en-US" dirty="0"/>
          </a:p>
          <a:p>
            <a:pPr marL="274320" lvl="1" indent="0">
              <a:buNone/>
            </a:pPr>
            <a:r>
              <a:rPr lang="en-US" dirty="0"/>
              <a:t>DUMP X;</a:t>
            </a:r>
          </a:p>
          <a:p>
            <a:pPr marL="274320" lvl="1" indent="0">
              <a:buNone/>
            </a:pPr>
            <a:r>
              <a:rPr lang="en-US" dirty="0"/>
              <a:t>(7,2,5)</a:t>
            </a:r>
          </a:p>
          <a:p>
            <a:pPr marL="274320" lvl="1" indent="0">
              <a:buNone/>
            </a:pPr>
            <a:r>
              <a:rPr lang="en-US" dirty="0"/>
              <a:t>(8,3,4)</a:t>
            </a:r>
          </a:p>
          <a:p>
            <a:pPr marL="274320" lvl="1" indent="0">
              <a:buNone/>
            </a:pPr>
            <a:r>
              <a:rPr lang="en-US" dirty="0"/>
              <a:t>(1,2,3)</a:t>
            </a:r>
          </a:p>
          <a:p>
            <a:pPr marL="274320" lvl="1" indent="0">
              <a:buNone/>
            </a:pPr>
            <a:r>
              <a:rPr lang="en-US" dirty="0"/>
              <a:t>(4,3,3)</a:t>
            </a:r>
          </a:p>
          <a:p>
            <a:pPr marL="274320" lvl="1" indent="0">
              <a:buNone/>
            </a:pPr>
            <a:r>
              <a:rPr lang="en-US" dirty="0"/>
              <a:t>(8,4,3)</a:t>
            </a:r>
          </a:p>
          <a:p>
            <a:pPr marL="274320" lvl="1" indent="0">
              <a:buNone/>
            </a:pPr>
            <a:r>
              <a:rPr lang="en-US" dirty="0"/>
              <a:t>(4,2,1</a:t>
            </a:r>
            <a:r>
              <a:rPr lang="en-US" dirty="0" smtClean="0"/>
              <a:t>)</a:t>
            </a:r>
            <a:endParaRPr lang="en-US" dirty="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98</a:t>
            </a:fld>
            <a:endParaRPr lang="en-US" dirty="0"/>
          </a:p>
        </p:txBody>
      </p:sp>
    </p:spTree>
    <p:extLst>
      <p:ext uri="{BB962C8B-B14F-4D97-AF65-F5344CB8AC3E}">
        <p14:creationId xmlns:p14="http://schemas.microsoft.com/office/powerpoint/2010/main" val="143396469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Relational Operations</a:t>
            </a:r>
            <a:br>
              <a:rPr lang="en-US" dirty="0" smtClean="0"/>
            </a:br>
            <a:r>
              <a:rPr lang="en-US" sz="3100" dirty="0" smtClean="0"/>
              <a:t>SAMPLE</a:t>
            </a:r>
            <a:endParaRPr lang="en-US" sz="3100" dirty="0"/>
          </a:p>
        </p:txBody>
      </p:sp>
      <p:sp>
        <p:nvSpPr>
          <p:cNvPr id="3" name="Content Placeholder 2"/>
          <p:cNvSpPr>
            <a:spLocks noGrp="1"/>
          </p:cNvSpPr>
          <p:nvPr>
            <p:ph idx="1"/>
          </p:nvPr>
        </p:nvSpPr>
        <p:spPr/>
        <p:txBody>
          <a:bodyPr>
            <a:normAutofit fontScale="92500" lnSpcReduction="10000"/>
          </a:bodyPr>
          <a:lstStyle/>
          <a:p>
            <a:r>
              <a:rPr lang="en-US" dirty="0" smtClean="0"/>
              <a:t>Description</a:t>
            </a:r>
          </a:p>
          <a:p>
            <a:pPr lvl="1"/>
            <a:r>
              <a:rPr lang="en-US" dirty="0"/>
              <a:t>Selects a random sample of data based on the specified sample </a:t>
            </a:r>
            <a:r>
              <a:rPr lang="en-US" dirty="0" smtClean="0"/>
              <a:t>size</a:t>
            </a:r>
            <a:endParaRPr lang="en-US" dirty="0"/>
          </a:p>
          <a:p>
            <a:r>
              <a:rPr lang="en-US" dirty="0" smtClean="0"/>
              <a:t>Syntax</a:t>
            </a:r>
          </a:p>
          <a:p>
            <a:pPr lvl="1"/>
            <a:r>
              <a:rPr lang="en-US" dirty="0"/>
              <a:t>SAMPLE alias size</a:t>
            </a:r>
            <a:r>
              <a:rPr lang="en-US" dirty="0" smtClean="0"/>
              <a:t>;</a:t>
            </a:r>
          </a:p>
          <a:p>
            <a:r>
              <a:rPr lang="en-US" dirty="0" smtClean="0"/>
              <a:t>Usage</a:t>
            </a:r>
          </a:p>
          <a:p>
            <a:pPr lvl="1"/>
            <a:r>
              <a:rPr lang="en-US" dirty="0"/>
              <a:t>Use the SAMPLE operator to select a random data sample with the stated sample </a:t>
            </a:r>
            <a:r>
              <a:rPr lang="en-US" dirty="0" smtClean="0"/>
              <a:t>size</a:t>
            </a:r>
          </a:p>
          <a:p>
            <a:pPr lvl="1"/>
            <a:r>
              <a:rPr lang="en-US" dirty="0" smtClean="0"/>
              <a:t>SAMPLE </a:t>
            </a:r>
            <a:r>
              <a:rPr lang="en-US" dirty="0"/>
              <a:t>is a </a:t>
            </a:r>
            <a:r>
              <a:rPr lang="en-US" dirty="0" smtClean="0"/>
              <a:t>probabilistic </a:t>
            </a:r>
            <a:r>
              <a:rPr lang="en-US" dirty="0"/>
              <a:t>operator; there is no guarantee </a:t>
            </a:r>
            <a:r>
              <a:rPr lang="en-US" dirty="0" smtClean="0"/>
              <a:t>the </a:t>
            </a:r>
            <a:r>
              <a:rPr lang="en-US" dirty="0"/>
              <a:t>exact same number of tuples will be returned for a particular sample size each time the operator is </a:t>
            </a:r>
            <a:r>
              <a:rPr lang="en-US" dirty="0" smtClean="0"/>
              <a:t>used</a:t>
            </a:r>
          </a:p>
          <a:p>
            <a:pPr lvl="1"/>
            <a:r>
              <a:rPr lang="en-US" dirty="0" smtClean="0"/>
              <a:t>‘size’ is either…</a:t>
            </a:r>
          </a:p>
          <a:p>
            <a:pPr lvl="1"/>
            <a:r>
              <a:rPr lang="en-US" dirty="0"/>
              <a:t>A</a:t>
            </a:r>
            <a:r>
              <a:rPr lang="en-US" dirty="0" smtClean="0"/>
              <a:t> </a:t>
            </a:r>
            <a:r>
              <a:rPr lang="en-US" dirty="0"/>
              <a:t>constant, range 0 to 1 (for example, enter 0.1 for 10%)</a:t>
            </a:r>
          </a:p>
          <a:p>
            <a:pPr lvl="1"/>
            <a:r>
              <a:rPr lang="en-US" dirty="0"/>
              <a:t>A</a:t>
            </a:r>
            <a:r>
              <a:rPr lang="en-US" dirty="0" smtClean="0"/>
              <a:t> </a:t>
            </a:r>
            <a:r>
              <a:rPr lang="en-US" dirty="0"/>
              <a:t>scalar used in an expression</a:t>
            </a:r>
          </a:p>
          <a:p>
            <a:pPr lvl="1"/>
            <a:r>
              <a:rPr lang="en-US" dirty="0" smtClean="0"/>
              <a:t>The </a:t>
            </a:r>
            <a:r>
              <a:rPr lang="en-US" dirty="0"/>
              <a:t>expression can consist of constants or scalars; it cannot contain any columns from the input </a:t>
            </a:r>
            <a:r>
              <a:rPr lang="en-US" dirty="0" smtClean="0"/>
              <a:t>relation</a:t>
            </a:r>
            <a:endParaRPr lang="en-US" dirty="0"/>
          </a:p>
          <a:p>
            <a:pPr lvl="1"/>
            <a:endParaRPr lang="en-US" dirty="0" smtClean="0"/>
          </a:p>
        </p:txBody>
      </p:sp>
      <p:sp>
        <p:nvSpPr>
          <p:cNvPr id="4" name="Footer Placeholder 3"/>
          <p:cNvSpPr>
            <a:spLocks noGrp="1"/>
          </p:cNvSpPr>
          <p:nvPr>
            <p:ph type="ftr" sz="quarter" idx="11"/>
          </p:nvPr>
        </p:nvSpPr>
        <p:spPr/>
        <p:txBody>
          <a:bodyPr/>
          <a:lstStyle/>
          <a:p>
            <a:r>
              <a:rPr lang="sk-SK" dirty="0" smtClean="0"/>
              <a:t>CSP554</a:t>
            </a:r>
            <a:r>
              <a:rPr lang="en-US" dirty="0" smtClean="0"/>
              <a:t> </a:t>
            </a:r>
            <a:r>
              <a:rPr lang="en-US" dirty="0" smtClean="0"/>
              <a:t>Module 05</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99</a:t>
            </a:fld>
            <a:endParaRPr lang="en-US" dirty="0"/>
          </a:p>
        </p:txBody>
      </p:sp>
    </p:spTree>
    <p:extLst>
      <p:ext uri="{BB962C8B-B14F-4D97-AF65-F5344CB8AC3E}">
        <p14:creationId xmlns:p14="http://schemas.microsoft.com/office/powerpoint/2010/main" val="29320216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42405</TotalTime>
  <Words>7428</Words>
  <Application>Microsoft Macintosh PowerPoint</Application>
  <PresentationFormat>On-screen Show (4:3)</PresentationFormat>
  <Paragraphs>1338</Paragraphs>
  <Slides>102</Slides>
  <Notes>5</Notes>
  <HiddenSlides>0</HiddenSlides>
  <MMClips>0</MMClips>
  <ScaleCrop>false</ScaleCrop>
  <HeadingPairs>
    <vt:vector size="4" baseType="variant">
      <vt:variant>
        <vt:lpstr>Theme</vt:lpstr>
      </vt:variant>
      <vt:variant>
        <vt:i4>1</vt:i4>
      </vt:variant>
      <vt:variant>
        <vt:lpstr>Slide Titles</vt:lpstr>
      </vt:variant>
      <vt:variant>
        <vt:i4>102</vt:i4>
      </vt:variant>
    </vt:vector>
  </HeadingPairs>
  <TitlesOfParts>
    <vt:vector size="103" baseType="lpstr">
      <vt:lpstr>Clarity</vt:lpstr>
      <vt:lpstr>CSP554 Big Data Technologies</vt:lpstr>
      <vt:lpstr>What is Pig?</vt:lpstr>
      <vt:lpstr>What is Pig?</vt:lpstr>
      <vt:lpstr>What is Pig?</vt:lpstr>
      <vt:lpstr>What is Pig?</vt:lpstr>
      <vt:lpstr>What is Pig?</vt:lpstr>
      <vt:lpstr>What is Pig Latin?</vt:lpstr>
      <vt:lpstr>What is Pig Latin?</vt:lpstr>
      <vt:lpstr>What is Pig Latin?</vt:lpstr>
      <vt:lpstr>What is Pig Latin?</vt:lpstr>
      <vt:lpstr>What is Pig Latin?</vt:lpstr>
      <vt:lpstr>What is Pig Latin? Example</vt:lpstr>
      <vt:lpstr>What is Pig Latin? Example: Equivalent Pig Latin Program</vt:lpstr>
      <vt:lpstr>What is Pig Latin? Example: Pig Latin Program Data Flow</vt:lpstr>
      <vt:lpstr>What is Pig Latin? Example: Compilation into MapReduce</vt:lpstr>
      <vt:lpstr>Pig Sweet Spot Between SQL and MapReduce</vt:lpstr>
      <vt:lpstr>Pig Sweet Spot Between SQL and MapReduce</vt:lpstr>
      <vt:lpstr>Pig Sweet Spot Between SQL and MapReduce</vt:lpstr>
      <vt:lpstr>Pig Sweet Spot Between SQL and MapReduce</vt:lpstr>
      <vt:lpstr>Pig Sweet Spot Between SQL and MapReduce</vt:lpstr>
      <vt:lpstr>Pig Script</vt:lpstr>
      <vt:lpstr>Pig Script</vt:lpstr>
      <vt:lpstr>Pig Script</vt:lpstr>
      <vt:lpstr>Pig Script</vt:lpstr>
      <vt:lpstr>Running Pig Interactively</vt:lpstr>
      <vt:lpstr>Running Pig in Batch Mode</vt:lpstr>
      <vt:lpstr>Pig Scripts Best Practices</vt:lpstr>
      <vt:lpstr>Pig Data Types</vt:lpstr>
      <vt:lpstr>Pig Data Types</vt:lpstr>
      <vt:lpstr>Pig Data Types</vt:lpstr>
      <vt:lpstr>Pig Data Types</vt:lpstr>
      <vt:lpstr>Schemas </vt:lpstr>
      <vt:lpstr>Schemas </vt:lpstr>
      <vt:lpstr>Schemas</vt:lpstr>
      <vt:lpstr>Schemas</vt:lpstr>
      <vt:lpstr>Schemas </vt:lpstr>
      <vt:lpstr>Schemas </vt:lpstr>
      <vt:lpstr>Pig Scrips General Flow</vt:lpstr>
      <vt:lpstr>Pig Scrips General Flow</vt:lpstr>
      <vt:lpstr>Input and Output LOAD</vt:lpstr>
      <vt:lpstr>Input and Output LOAD: Example #1</vt:lpstr>
      <vt:lpstr>Input and Output LOAD: Example #1</vt:lpstr>
      <vt:lpstr>Input and Output LOAD: Example #2</vt:lpstr>
      <vt:lpstr>Input and Output STORE</vt:lpstr>
      <vt:lpstr>Input and Output STORE: Example</vt:lpstr>
      <vt:lpstr>Debugging</vt:lpstr>
      <vt:lpstr>Debugging DUMP</vt:lpstr>
      <vt:lpstr>Debugging DUMP: Example #1</vt:lpstr>
      <vt:lpstr>Debugging DUMP: Example #2</vt:lpstr>
      <vt:lpstr>Debugging DESCRIBE</vt:lpstr>
      <vt:lpstr>Debugging DESCRIBE</vt:lpstr>
      <vt:lpstr>Debugging DESCRIBE</vt:lpstr>
      <vt:lpstr>Debugging ILLUSTRATE</vt:lpstr>
      <vt:lpstr>Debugging ILLUSTRATE: Example #1</vt:lpstr>
      <vt:lpstr>Debugging ILLUSTRATE: Example #1</vt:lpstr>
      <vt:lpstr>Debugging ILLUSTRATE: Example #1</vt:lpstr>
      <vt:lpstr>Relational Operations Overview</vt:lpstr>
      <vt:lpstr>Relational Operations FILTER</vt:lpstr>
      <vt:lpstr>Relational Operations FILTER: Example #1</vt:lpstr>
      <vt:lpstr>Relational Operations FILTER: Example #1</vt:lpstr>
      <vt:lpstr>Relational Operations FILTER: Example #2</vt:lpstr>
      <vt:lpstr>Relational Operations FILTER: More Details</vt:lpstr>
      <vt:lpstr>Relational Operations FILTER: More Details</vt:lpstr>
      <vt:lpstr>Relational Operations FOREACH</vt:lpstr>
      <vt:lpstr>Relational Operations FOREACH: Example #1</vt:lpstr>
      <vt:lpstr>Relational Operations FOREACH: More Details</vt:lpstr>
      <vt:lpstr>Relational Operations FOREACH: More Details</vt:lpstr>
      <vt:lpstr>Relational Operations FOREACH: More Details</vt:lpstr>
      <vt:lpstr>Relational Operations FOREACH: : More Details</vt:lpstr>
      <vt:lpstr>Relational Operations FOREACH: More Details</vt:lpstr>
      <vt:lpstr>Relational Operations FOREACH: More Details</vt:lpstr>
      <vt:lpstr>Relational Operations FOREACH: More Details</vt:lpstr>
      <vt:lpstr>Relational Operations FOREACH: More Details</vt:lpstr>
      <vt:lpstr>Relational Operations FOREACH: More Details</vt:lpstr>
      <vt:lpstr>Relational Operations FOREACH: More Details</vt:lpstr>
      <vt:lpstr>Relational Operations FOREACH: More Details</vt:lpstr>
      <vt:lpstr>Relational Operations FOREACH: More Details</vt:lpstr>
      <vt:lpstr>Relational Operators GROUP</vt:lpstr>
      <vt:lpstr>Relational Operations GROUP: Example #1</vt:lpstr>
      <vt:lpstr>Relational Operations GROUP: Example #1</vt:lpstr>
      <vt:lpstr>Relational Operations GROUP: More Details</vt:lpstr>
      <vt:lpstr>Relational Operations GROUP: More Details</vt:lpstr>
      <vt:lpstr>Relational Operations GROUP: More Details</vt:lpstr>
      <vt:lpstr>Relational Operations DISTINCT</vt:lpstr>
      <vt:lpstr>Relational Operations DISTINCT: Example</vt:lpstr>
      <vt:lpstr>Relational Operations JOIN (inner)</vt:lpstr>
      <vt:lpstr>Relational Operations JOIN (inner): Example</vt:lpstr>
      <vt:lpstr>Relational Operations JOIN (inner): Example</vt:lpstr>
      <vt:lpstr>Relational Operations JOIN (outer)</vt:lpstr>
      <vt:lpstr>Relational Operations JOIN (outer): Example</vt:lpstr>
      <vt:lpstr>Relational Operations LIMIT</vt:lpstr>
      <vt:lpstr>Relational Operations LIMIT: Example #1</vt:lpstr>
      <vt:lpstr>Relational Operations LIMIT: Example #1</vt:lpstr>
      <vt:lpstr>Relational Operations LIMIT: Example #2</vt:lpstr>
      <vt:lpstr>Relational Operations ORDER … BY</vt:lpstr>
      <vt:lpstr>Relational Operations ORDER … BY</vt:lpstr>
      <vt:lpstr>Relational Operations ORDER … BY: Example</vt:lpstr>
      <vt:lpstr>Relational Operations ORDER … BY: Example</vt:lpstr>
      <vt:lpstr>Relational Operations SAMPLE</vt:lpstr>
      <vt:lpstr>Relational Operations SAMPLE: Example</vt:lpstr>
      <vt:lpstr>Relational Operations SPLIT</vt:lpstr>
      <vt:lpstr>Relational Operations SPLIT</vt:lpstr>
    </vt:vector>
  </TitlesOfParts>
  <Company>BCBSA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Rosen, Joseph</dc:creator>
  <cp:lastModifiedBy>JR</cp:lastModifiedBy>
  <cp:revision>526</cp:revision>
  <cp:lastPrinted>2017-02-16T14:24:37Z</cp:lastPrinted>
  <dcterms:created xsi:type="dcterms:W3CDTF">2016-12-18T19:56:54Z</dcterms:created>
  <dcterms:modified xsi:type="dcterms:W3CDTF">2018-09-16T21:37:45Z</dcterms:modified>
</cp:coreProperties>
</file>