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120"/>
  </p:notesMasterIdLst>
  <p:handoutMasterIdLst>
    <p:handoutMasterId r:id="rId121"/>
  </p:handoutMasterIdLst>
  <p:sldIdLst>
    <p:sldId id="256" r:id="rId2"/>
    <p:sldId id="265" r:id="rId3"/>
    <p:sldId id="264" r:id="rId4"/>
    <p:sldId id="257" r:id="rId5"/>
    <p:sldId id="258" r:id="rId6"/>
    <p:sldId id="259" r:id="rId7"/>
    <p:sldId id="260" r:id="rId8"/>
    <p:sldId id="261" r:id="rId9"/>
    <p:sldId id="262" r:id="rId10"/>
    <p:sldId id="263" r:id="rId11"/>
    <p:sldId id="266" r:id="rId12"/>
    <p:sldId id="267" r:id="rId13"/>
    <p:sldId id="268" r:id="rId14"/>
    <p:sldId id="269" r:id="rId15"/>
    <p:sldId id="270" r:id="rId16"/>
    <p:sldId id="378" r:id="rId17"/>
    <p:sldId id="341" r:id="rId18"/>
    <p:sldId id="342" r:id="rId19"/>
    <p:sldId id="349" r:id="rId20"/>
    <p:sldId id="351" r:id="rId21"/>
    <p:sldId id="352" r:id="rId22"/>
    <p:sldId id="350" r:id="rId23"/>
    <p:sldId id="353" r:id="rId24"/>
    <p:sldId id="344" r:id="rId25"/>
    <p:sldId id="345" r:id="rId26"/>
    <p:sldId id="346" r:id="rId27"/>
    <p:sldId id="347" r:id="rId28"/>
    <p:sldId id="271" r:id="rId29"/>
    <p:sldId id="272" r:id="rId30"/>
    <p:sldId id="354" r:id="rId31"/>
    <p:sldId id="359" r:id="rId32"/>
    <p:sldId id="360" r:id="rId33"/>
    <p:sldId id="355" r:id="rId34"/>
    <p:sldId id="356" r:id="rId35"/>
    <p:sldId id="357" r:id="rId36"/>
    <p:sldId id="358" r:id="rId37"/>
    <p:sldId id="361" r:id="rId38"/>
    <p:sldId id="362" r:id="rId39"/>
    <p:sldId id="363" r:id="rId40"/>
    <p:sldId id="372" r:id="rId41"/>
    <p:sldId id="364" r:id="rId42"/>
    <p:sldId id="373" r:id="rId43"/>
    <p:sldId id="374" r:id="rId44"/>
    <p:sldId id="365" r:id="rId45"/>
    <p:sldId id="348" r:id="rId46"/>
    <p:sldId id="366" r:id="rId47"/>
    <p:sldId id="275" r:id="rId48"/>
    <p:sldId id="276" r:id="rId49"/>
    <p:sldId id="273" r:id="rId50"/>
    <p:sldId id="274" r:id="rId51"/>
    <p:sldId id="277" r:id="rId52"/>
    <p:sldId id="278" r:id="rId53"/>
    <p:sldId id="279" r:id="rId54"/>
    <p:sldId id="369" r:id="rId55"/>
    <p:sldId id="375" r:id="rId56"/>
    <p:sldId id="280" r:id="rId57"/>
    <p:sldId id="377" r:id="rId58"/>
    <p:sldId id="281" r:id="rId59"/>
    <p:sldId id="282" r:id="rId60"/>
    <p:sldId id="283" r:id="rId61"/>
    <p:sldId id="284" r:id="rId62"/>
    <p:sldId id="285" r:id="rId63"/>
    <p:sldId id="286" r:id="rId64"/>
    <p:sldId id="287" r:id="rId65"/>
    <p:sldId id="288" r:id="rId66"/>
    <p:sldId id="289" r:id="rId67"/>
    <p:sldId id="290" r:id="rId68"/>
    <p:sldId id="291" r:id="rId69"/>
    <p:sldId id="292" r:id="rId70"/>
    <p:sldId id="293" r:id="rId71"/>
    <p:sldId id="294" r:id="rId72"/>
    <p:sldId id="295" r:id="rId73"/>
    <p:sldId id="296" r:id="rId74"/>
    <p:sldId id="297" r:id="rId75"/>
    <p:sldId id="298" r:id="rId76"/>
    <p:sldId id="299" r:id="rId77"/>
    <p:sldId id="300" r:id="rId78"/>
    <p:sldId id="301" r:id="rId79"/>
    <p:sldId id="302" r:id="rId80"/>
    <p:sldId id="303" r:id="rId81"/>
    <p:sldId id="304" r:id="rId82"/>
    <p:sldId id="305" r:id="rId83"/>
    <p:sldId id="306" r:id="rId84"/>
    <p:sldId id="307" r:id="rId85"/>
    <p:sldId id="308" r:id="rId86"/>
    <p:sldId id="309" r:id="rId87"/>
    <p:sldId id="310" r:id="rId88"/>
    <p:sldId id="311" r:id="rId89"/>
    <p:sldId id="312" r:id="rId90"/>
    <p:sldId id="313" r:id="rId91"/>
    <p:sldId id="314" r:id="rId92"/>
    <p:sldId id="315" r:id="rId93"/>
    <p:sldId id="316" r:id="rId94"/>
    <p:sldId id="317" r:id="rId95"/>
    <p:sldId id="318" r:id="rId96"/>
    <p:sldId id="319" r:id="rId97"/>
    <p:sldId id="320" r:id="rId98"/>
    <p:sldId id="376" r:id="rId99"/>
    <p:sldId id="321" r:id="rId100"/>
    <p:sldId id="322" r:id="rId101"/>
    <p:sldId id="323" r:id="rId102"/>
    <p:sldId id="324" r:id="rId103"/>
    <p:sldId id="325" r:id="rId104"/>
    <p:sldId id="326" r:id="rId105"/>
    <p:sldId id="327" r:id="rId106"/>
    <p:sldId id="328" r:id="rId107"/>
    <p:sldId id="329" r:id="rId108"/>
    <p:sldId id="330" r:id="rId109"/>
    <p:sldId id="331" r:id="rId110"/>
    <p:sldId id="332" r:id="rId111"/>
    <p:sldId id="333" r:id="rId112"/>
    <p:sldId id="334" r:id="rId113"/>
    <p:sldId id="335" r:id="rId114"/>
    <p:sldId id="336" r:id="rId115"/>
    <p:sldId id="337" r:id="rId116"/>
    <p:sldId id="338" r:id="rId117"/>
    <p:sldId id="339" r:id="rId118"/>
    <p:sldId id="340" r:id="rId119"/>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59" d="100"/>
          <a:sy n="59" d="100"/>
        </p:scale>
        <p:origin x="-2328" y="-456"/>
      </p:cViewPr>
      <p:guideLst>
        <p:guide orient="horz" pos="2160"/>
        <p:guide pos="2880"/>
      </p:guideLst>
    </p:cSldViewPr>
  </p:slideViewPr>
  <p:notesTextViewPr>
    <p:cViewPr>
      <p:scale>
        <a:sx n="1" d="1"/>
        <a:sy n="1" d="1"/>
      </p:scale>
      <p:origin x="0" y="0"/>
    </p:cViewPr>
  </p:notesTextViewPr>
  <p:sorterViewPr>
    <p:cViewPr>
      <p:scale>
        <a:sx n="130" d="100"/>
        <a:sy n="130" d="100"/>
      </p:scale>
      <p:origin x="0" y="45408"/>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notesMaster" Target="notesMasters/notesMaster1.xml"/><Relationship Id="rId121" Type="http://schemas.openxmlformats.org/officeDocument/2006/relationships/handoutMaster" Target="handoutMasters/handoutMaster1.xml"/><Relationship Id="rId122" Type="http://schemas.openxmlformats.org/officeDocument/2006/relationships/printerSettings" Target="printerSettings/printerSettings1.bin"/><Relationship Id="rId123" Type="http://schemas.openxmlformats.org/officeDocument/2006/relationships/presProps" Target="presProps.xml"/><Relationship Id="rId124" Type="http://schemas.openxmlformats.org/officeDocument/2006/relationships/viewProps" Target="viewProps.xml"/><Relationship Id="rId125" Type="http://schemas.openxmlformats.org/officeDocument/2006/relationships/theme" Target="theme/theme1.xml"/><Relationship Id="rId12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5BF0EAF3-EB74-CE44-BF64-201BA0A60719}" type="datetimeFigureOut">
              <a:rPr lang="en-US" smtClean="0"/>
              <a:t>9/25/18</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072045E1-FAE2-714A-B69C-B740A790E24E}" type="slidenum">
              <a:rPr lang="en-US" smtClean="0"/>
              <a:t>‹#›</a:t>
            </a:fld>
            <a:endParaRPr lang="en-US"/>
          </a:p>
        </p:txBody>
      </p:sp>
    </p:spTree>
    <p:extLst>
      <p:ext uri="{BB962C8B-B14F-4D97-AF65-F5344CB8AC3E}">
        <p14:creationId xmlns:p14="http://schemas.microsoft.com/office/powerpoint/2010/main" val="911886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9/25/18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r>
              <a:rPr lang="en-US" dirty="0" smtClean="0"/>
              <a:t>Show </a:t>
            </a:r>
            <a:r>
              <a:rPr lang="en-US" dirty="0" err="1" smtClean="0"/>
              <a:t>recomputing</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7413D8-412D-2B45-9745-51C5B06D7276}" type="datetime1">
              <a:rPr lang="en-US" smtClean="0"/>
              <a:t>9/25/18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BF599-3A37-A649-81BE-4D1AB8F5F582}" type="datetime1">
              <a:rPr lang="en-US" smtClean="0"/>
              <a:t>9/25/18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D10F0-CDA2-AE49-BDE3-BE61684C2CBA}" type="datetime1">
              <a:rPr lang="en-US" smtClean="0"/>
              <a:t>9/25/18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79FD86-6E79-6547-A01A-A39231814A94}" type="datetime1">
              <a:rPr lang="en-US" smtClean="0"/>
              <a:t>9/25/18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C19330-4019-7E4A-A7EF-A4FF98136A5C}" type="datetime1">
              <a:rPr lang="en-US" smtClean="0"/>
              <a:t>9/25/18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35C4F6-FBAC-AB48-A02E-2EFCF968FDA6}" type="datetime1">
              <a:rPr lang="en-US" smtClean="0"/>
              <a:t>9/25/18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B727D2-BA46-4F4F-A913-4B799AC2DD14}" type="datetime1">
              <a:rPr lang="en-US" smtClean="0"/>
              <a:t>9/25/18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3554A6-FB88-5C42-9F7E-0993806EFF58}" type="datetime1">
              <a:rPr lang="en-US" smtClean="0"/>
              <a:t>9/25/18</a:t>
            </a:fld>
            <a:endParaRPr lang="en-US" dirty="0"/>
          </a:p>
        </p:txBody>
      </p:sp>
      <p:sp>
        <p:nvSpPr>
          <p:cNvPr id="8" name="Footer Placeholder 7"/>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AD88DE-A9C9-FC4B-B6F9-823B33EF3981}" type="datetime1">
              <a:rPr lang="en-US" smtClean="0"/>
              <a:t>9/25/18</a:t>
            </a:fld>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47C7476-6AE2-0C49-BFDA-58752225CA62}" type="datetime1">
              <a:rPr lang="en-US" smtClean="0"/>
              <a:t>9/25/18</a:t>
            </a:fld>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104E1-6451-8F4F-8A90-5A81F3983628}" type="datetime1">
              <a:rPr lang="en-US" smtClean="0"/>
              <a:t>9/25/18</a:t>
            </a:fld>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F7283C-8CA4-4F4F-8D07-7995E29BFF18}" type="datetime1">
              <a:rPr lang="en-US" smtClean="0"/>
              <a:t>9/25/18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4578401-A16D-7741-9330-5A8DF41CD787}" type="datetime1">
              <a:rPr lang="en-US" smtClean="0"/>
              <a:t>9/25/18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smtClean="0"/>
              <a:t>CSP554</a:t>
            </a:r>
            <a:r>
              <a:rPr lang="en-US" dirty="0" smtClean="0"/>
              <a:t> </a:t>
            </a:r>
            <a:r>
              <a:rPr lang="en-US" dirty="0" smtClean="0"/>
              <a:t>Module 06</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microsoft.com/office/2007/relationships/hdphoto" Target="../media/hdphoto1.wdp"/></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sz="4800" dirty="0" smtClean="0"/>
              <a:t>CSP554</a:t>
            </a:r>
            <a:br>
              <a:rPr lang="en-US" sz="4800" dirty="0" smtClean="0"/>
            </a:br>
            <a:r>
              <a:rPr lang="en-US" sz="4800" dirty="0" smtClean="0"/>
              <a:t>Big </a:t>
            </a:r>
            <a:r>
              <a:rPr lang="en-US" sz="4800" dirty="0" smtClean="0"/>
              <a:t>Data Technologies</a:t>
            </a:r>
            <a:endParaRPr lang="en-US" sz="4800" dirty="0"/>
          </a:p>
        </p:txBody>
      </p:sp>
      <p:sp>
        <p:nvSpPr>
          <p:cNvPr id="3" name="Subtitle 2"/>
          <p:cNvSpPr>
            <a:spLocks noGrp="1"/>
          </p:cNvSpPr>
          <p:nvPr>
            <p:ph type="subTitle" idx="1"/>
          </p:nvPr>
        </p:nvSpPr>
        <p:spPr/>
        <p:txBody>
          <a:bodyPr/>
          <a:lstStyle/>
          <a:p>
            <a:r>
              <a:rPr lang="en-US" dirty="0" smtClean="0"/>
              <a:t>Module 06</a:t>
            </a:r>
          </a:p>
          <a:p>
            <a:r>
              <a:rPr lang="en-US" dirty="0" smtClean="0"/>
              <a:t>Spark Core</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 Components</a:t>
            </a:r>
            <a:br>
              <a:rPr lang="en-US" dirty="0"/>
            </a:br>
            <a:r>
              <a:rPr lang="en-US" sz="3100" dirty="0" err="1" smtClean="0"/>
              <a:t>GraphX</a:t>
            </a:r>
            <a:endParaRPr lang="en-US" dirty="0"/>
          </a:p>
        </p:txBody>
      </p:sp>
      <p:sp>
        <p:nvSpPr>
          <p:cNvPr id="3" name="Content Placeholder 2"/>
          <p:cNvSpPr>
            <a:spLocks noGrp="1"/>
          </p:cNvSpPr>
          <p:nvPr>
            <p:ph idx="1"/>
          </p:nvPr>
        </p:nvSpPr>
        <p:spPr/>
        <p:txBody>
          <a:bodyPr/>
          <a:lstStyle/>
          <a:p>
            <a:r>
              <a:rPr lang="en-US" dirty="0" err="1"/>
              <a:t>GraphX</a:t>
            </a:r>
            <a:r>
              <a:rPr lang="en-US" dirty="0"/>
              <a:t> is a library for manipulating graphs </a:t>
            </a:r>
            <a:r>
              <a:rPr lang="en-US" dirty="0" smtClean="0"/>
              <a:t>and also performing </a:t>
            </a:r>
            <a:r>
              <a:rPr lang="en-US" dirty="0"/>
              <a:t>graph-parallel </a:t>
            </a:r>
            <a:r>
              <a:rPr lang="en-US" dirty="0" smtClean="0"/>
              <a:t>computations</a:t>
            </a:r>
          </a:p>
          <a:p>
            <a:r>
              <a:rPr lang="en-US" dirty="0" smtClean="0"/>
              <a:t>Like </a:t>
            </a:r>
            <a:r>
              <a:rPr lang="en-US" dirty="0"/>
              <a:t>Spark Streaming and Spark SQL, </a:t>
            </a:r>
            <a:r>
              <a:rPr lang="en-US" dirty="0" err="1"/>
              <a:t>GraphX</a:t>
            </a:r>
            <a:r>
              <a:rPr lang="en-US" dirty="0"/>
              <a:t> extends the Spark RDD </a:t>
            </a:r>
            <a:r>
              <a:rPr lang="en-US" dirty="0" smtClean="0"/>
              <a:t>API</a:t>
            </a:r>
          </a:p>
          <a:p>
            <a:r>
              <a:rPr lang="en-US" dirty="0" smtClean="0"/>
              <a:t>Allows </a:t>
            </a:r>
            <a:r>
              <a:rPr lang="en-US" dirty="0"/>
              <a:t>us to create a directed graph with arbitrary properties attached to each vertex and </a:t>
            </a:r>
            <a:r>
              <a:rPr lang="en-US" dirty="0" smtClean="0"/>
              <a:t>edge</a:t>
            </a:r>
          </a:p>
          <a:p>
            <a:r>
              <a:rPr lang="en-US" dirty="0" err="1" smtClean="0"/>
              <a:t>GraphX</a:t>
            </a:r>
            <a:r>
              <a:rPr lang="en-US" dirty="0" smtClean="0"/>
              <a:t> </a:t>
            </a:r>
            <a:r>
              <a:rPr lang="en-US" dirty="0"/>
              <a:t>also provides various operators for manipulating graphs (e.g., subgraph and </a:t>
            </a:r>
            <a:r>
              <a:rPr lang="en-US" dirty="0" err="1" smtClean="0"/>
              <a:t>mapVertices</a:t>
            </a:r>
            <a:r>
              <a:rPr lang="en-US" dirty="0" smtClean="0"/>
              <a:t>) and </a:t>
            </a:r>
            <a:r>
              <a:rPr lang="en-US" dirty="0"/>
              <a:t>a library of common graph algorithms (e.g., PageRank and triangle counting</a:t>
            </a:r>
            <a:r>
              <a:rPr lang="en-US" dirty="0" smtClean="0"/>
              <a:t>)</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5260512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r>
              <a:rPr lang="en-US" dirty="0"/>
              <a:t/>
            </a:r>
            <a:br>
              <a:rPr lang="en-US" dirty="0"/>
            </a:br>
            <a:r>
              <a:rPr lang="en-US" dirty="0" smtClean="0"/>
              <a:t>count()</a:t>
            </a:r>
            <a:endParaRPr lang="en-US" dirty="0"/>
          </a:p>
        </p:txBody>
      </p:sp>
      <p:sp>
        <p:nvSpPr>
          <p:cNvPr id="3" name="Content Placeholder 2"/>
          <p:cNvSpPr>
            <a:spLocks noGrp="1"/>
          </p:cNvSpPr>
          <p:nvPr>
            <p:ph idx="1"/>
          </p:nvPr>
        </p:nvSpPr>
        <p:spPr/>
        <p:txBody>
          <a:bodyPr>
            <a:normAutofit lnSpcReduction="10000"/>
          </a:bodyPr>
          <a:lstStyle/>
          <a:p>
            <a:r>
              <a:rPr lang="en-US" dirty="0"/>
              <a:t>Example</a:t>
            </a:r>
          </a:p>
          <a:p>
            <a:pPr lvl="1"/>
            <a:r>
              <a:rPr lang="en-US" dirty="0" smtClean="0"/>
              <a:t>Input RDD (</a:t>
            </a:r>
            <a:r>
              <a:rPr lang="en-US" dirty="0" err="1" smtClean="0"/>
              <a:t>inRdd</a:t>
            </a:r>
            <a:r>
              <a:rPr lang="en-US" dirty="0" smtClean="0"/>
              <a:t>)</a:t>
            </a:r>
            <a:endParaRPr lang="en-US" dirty="0"/>
          </a:p>
          <a:p>
            <a:pPr marL="548640" lvl="2" indent="0">
              <a:buNone/>
            </a:pPr>
            <a:r>
              <a:rPr lang="en-US" dirty="0"/>
              <a:t>(</a:t>
            </a:r>
            <a:r>
              <a:rPr lang="en-US" dirty="0" err="1"/>
              <a:t>u'Joe</a:t>
            </a:r>
            <a:r>
              <a:rPr lang="en-US" dirty="0"/>
              <a:t>', 1</a:t>
            </a:r>
            <a:r>
              <a:rPr lang="en-US" dirty="0" smtClean="0"/>
              <a:t>)</a:t>
            </a:r>
          </a:p>
          <a:p>
            <a:pPr marL="548640" lvl="2" indent="0">
              <a:buNone/>
            </a:pPr>
            <a:r>
              <a:rPr lang="en-US" dirty="0"/>
              <a:t>(</a:t>
            </a:r>
            <a:r>
              <a:rPr lang="en-US" dirty="0" err="1"/>
              <a:t>u'Joe</a:t>
            </a:r>
            <a:r>
              <a:rPr lang="en-US" dirty="0"/>
              <a:t>', 1</a:t>
            </a:r>
            <a:r>
              <a:rPr lang="en-US" dirty="0" smtClean="0"/>
              <a:t>)</a:t>
            </a:r>
            <a:endParaRPr lang="en-US" dirty="0"/>
          </a:p>
          <a:p>
            <a:pPr marL="548640" lvl="2" indent="0">
              <a:buNone/>
            </a:pPr>
            <a:r>
              <a:rPr lang="en-US" dirty="0"/>
              <a:t>(u'44', 1</a:t>
            </a:r>
            <a:r>
              <a:rPr lang="en-US" dirty="0" smtClean="0"/>
              <a:t>)</a:t>
            </a:r>
          </a:p>
          <a:p>
            <a:pPr marL="548640" lvl="2" indent="0">
              <a:buNone/>
            </a:pPr>
            <a:r>
              <a:rPr lang="en-US" dirty="0"/>
              <a:t>(u'41', 1</a:t>
            </a:r>
            <a:r>
              <a:rPr lang="en-US" dirty="0" smtClean="0"/>
              <a:t>)</a:t>
            </a:r>
          </a:p>
          <a:p>
            <a:pPr marL="548640" lvl="2" indent="0">
              <a:buNone/>
            </a:pPr>
            <a:r>
              <a:rPr lang="en-US" dirty="0"/>
              <a:t>(u'33', 1)</a:t>
            </a:r>
          </a:p>
          <a:p>
            <a:pPr marL="548640" lvl="2" indent="0">
              <a:buNone/>
            </a:pPr>
            <a:r>
              <a:rPr lang="en-US" dirty="0"/>
              <a:t>(u‘21', 1</a:t>
            </a:r>
            <a:r>
              <a:rPr lang="en-US" dirty="0" smtClean="0"/>
              <a:t>)</a:t>
            </a:r>
            <a:endParaRPr lang="en-US" dirty="0"/>
          </a:p>
          <a:p>
            <a:pPr marL="548640" lvl="2" indent="0">
              <a:buNone/>
            </a:pPr>
            <a:r>
              <a:rPr lang="en-US" dirty="0"/>
              <a:t>(</a:t>
            </a:r>
            <a:r>
              <a:rPr lang="en-US" dirty="0" smtClean="0"/>
              <a:t>u‘12', </a:t>
            </a:r>
            <a:r>
              <a:rPr lang="en-US" dirty="0"/>
              <a:t>1</a:t>
            </a:r>
            <a:r>
              <a:rPr lang="en-US" dirty="0" smtClean="0"/>
              <a:t>)</a:t>
            </a:r>
            <a:endParaRPr lang="en-US" dirty="0"/>
          </a:p>
          <a:p>
            <a:pPr marL="548640" lvl="2" indent="0">
              <a:buNone/>
            </a:pPr>
            <a:r>
              <a:rPr lang="en-US" dirty="0"/>
              <a:t>(</a:t>
            </a:r>
            <a:r>
              <a:rPr lang="en-US" dirty="0" smtClean="0"/>
              <a:t>u‘12', </a:t>
            </a:r>
            <a:r>
              <a:rPr lang="en-US" dirty="0"/>
              <a:t>1)</a:t>
            </a:r>
          </a:p>
          <a:p>
            <a:pPr marL="548640" lvl="2" indent="0">
              <a:buNone/>
            </a:pPr>
            <a:r>
              <a:rPr lang="en-US" dirty="0" smtClean="0"/>
              <a:t>(u'11', </a:t>
            </a:r>
            <a:r>
              <a:rPr lang="en-US" dirty="0"/>
              <a:t>1</a:t>
            </a:r>
            <a:r>
              <a:rPr lang="en-US" dirty="0" smtClean="0"/>
              <a:t>)</a:t>
            </a:r>
          </a:p>
          <a:p>
            <a:pPr marL="548640" lvl="2" indent="0">
              <a:buNone/>
            </a:pPr>
            <a:r>
              <a:rPr lang="en-US" dirty="0"/>
              <a:t>(u'1', 1</a:t>
            </a:r>
            <a:r>
              <a:rPr lang="en-US" dirty="0" smtClean="0"/>
              <a:t>)]</a:t>
            </a:r>
            <a:endParaRPr lang="en-US" dirty="0"/>
          </a:p>
          <a:p>
            <a:pPr marL="548640" lvl="2" indent="0">
              <a:buNone/>
            </a:pPr>
            <a:r>
              <a:rPr lang="en-US" dirty="0" smtClean="0"/>
              <a:t>…</a:t>
            </a:r>
            <a:endParaRPr lang="en-US" dirty="0"/>
          </a:p>
          <a:p>
            <a:pPr lvl="1"/>
            <a:r>
              <a:rPr lang="en-US" dirty="0" smtClean="0"/>
              <a:t>Operation</a:t>
            </a:r>
          </a:p>
          <a:p>
            <a:pPr marL="548640" lvl="2" indent="0">
              <a:buNone/>
            </a:pPr>
            <a:r>
              <a:rPr lang="en-US" dirty="0" err="1" smtClean="0"/>
              <a:t>inRdd.count</a:t>
            </a:r>
            <a:r>
              <a:rPr lang="en-US" dirty="0" smtClean="0"/>
              <a:t>()</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100</a:t>
            </a:fld>
            <a:endParaRPr lang="en-US" dirty="0"/>
          </a:p>
        </p:txBody>
      </p:sp>
    </p:spTree>
    <p:extLst>
      <p:ext uri="{BB962C8B-B14F-4D97-AF65-F5344CB8AC3E}">
        <p14:creationId xmlns:p14="http://schemas.microsoft.com/office/powerpoint/2010/main" val="21642864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r>
              <a:rPr lang="en-US" dirty="0"/>
              <a:t/>
            </a:r>
            <a:br>
              <a:rPr lang="en-US" dirty="0"/>
            </a:br>
            <a:r>
              <a:rPr lang="en-US" dirty="0" smtClean="0"/>
              <a:t>count()</a:t>
            </a:r>
            <a:endParaRPr lang="en-US" dirty="0"/>
          </a:p>
        </p:txBody>
      </p:sp>
      <p:sp>
        <p:nvSpPr>
          <p:cNvPr id="3" name="Content Placeholder 2"/>
          <p:cNvSpPr>
            <a:spLocks noGrp="1"/>
          </p:cNvSpPr>
          <p:nvPr>
            <p:ph idx="1"/>
          </p:nvPr>
        </p:nvSpPr>
        <p:spPr/>
        <p:txBody>
          <a:bodyPr>
            <a:normAutofit/>
          </a:bodyPr>
          <a:lstStyle/>
          <a:p>
            <a:r>
              <a:rPr lang="en-US" dirty="0"/>
              <a:t>Example</a:t>
            </a:r>
          </a:p>
          <a:p>
            <a:pPr lvl="1"/>
            <a:r>
              <a:rPr lang="en-US" dirty="0" smtClean="0"/>
              <a:t>Output</a:t>
            </a:r>
          </a:p>
          <a:p>
            <a:pPr lvl="2"/>
            <a:r>
              <a:rPr lang="en-US" dirty="0" smtClean="0"/>
              <a:t>5500 (count of the number of records in the RDD)</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101</a:t>
            </a:fld>
            <a:endParaRPr lang="en-US" dirty="0"/>
          </a:p>
        </p:txBody>
      </p:sp>
    </p:spTree>
    <p:extLst>
      <p:ext uri="{BB962C8B-B14F-4D97-AF65-F5344CB8AC3E}">
        <p14:creationId xmlns:p14="http://schemas.microsoft.com/office/powerpoint/2010/main" val="4589132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collect()</a:t>
            </a:r>
            <a:endParaRPr lang="en-US" dirty="0"/>
          </a:p>
        </p:txBody>
      </p:sp>
      <p:sp>
        <p:nvSpPr>
          <p:cNvPr id="3" name="Content Placeholder 2"/>
          <p:cNvSpPr>
            <a:spLocks noGrp="1"/>
          </p:cNvSpPr>
          <p:nvPr>
            <p:ph idx="1"/>
          </p:nvPr>
        </p:nvSpPr>
        <p:spPr/>
        <p:txBody>
          <a:bodyPr/>
          <a:lstStyle/>
          <a:p>
            <a:r>
              <a:rPr lang="en-US" dirty="0"/>
              <a:t>Return all the elements of the dataset as an array at the driver </a:t>
            </a:r>
            <a:r>
              <a:rPr lang="en-US" dirty="0" smtClean="0"/>
              <a:t>program</a:t>
            </a:r>
          </a:p>
          <a:p>
            <a:r>
              <a:rPr lang="en-US" dirty="0" smtClean="0"/>
              <a:t>This </a:t>
            </a:r>
            <a:r>
              <a:rPr lang="en-US" dirty="0"/>
              <a:t>is usually useful after a filter or other operation that returns a sufficiently small subset of the </a:t>
            </a:r>
            <a:r>
              <a:rPr lang="en-US" dirty="0" smtClean="0"/>
              <a:t>data</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102</a:t>
            </a:fld>
            <a:endParaRPr lang="en-US" dirty="0"/>
          </a:p>
        </p:txBody>
      </p:sp>
    </p:spTree>
    <p:extLst>
      <p:ext uri="{BB962C8B-B14F-4D97-AF65-F5344CB8AC3E}">
        <p14:creationId xmlns:p14="http://schemas.microsoft.com/office/powerpoint/2010/main" val="28737461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collect()</a:t>
            </a:r>
            <a:endParaRPr lang="en-US" dirty="0"/>
          </a:p>
        </p:txBody>
      </p:sp>
      <p:sp>
        <p:nvSpPr>
          <p:cNvPr id="3" name="Content Placeholder 2"/>
          <p:cNvSpPr>
            <a:spLocks noGrp="1"/>
          </p:cNvSpPr>
          <p:nvPr>
            <p:ph idx="1"/>
          </p:nvPr>
        </p:nvSpPr>
        <p:spPr/>
        <p:txBody>
          <a:bodyPr/>
          <a:lstStyle/>
          <a:p>
            <a:r>
              <a:rPr lang="en-US" dirty="0"/>
              <a:t>Example</a:t>
            </a:r>
          </a:p>
          <a:p>
            <a:pPr lvl="1"/>
            <a:r>
              <a:rPr lang="en-US" dirty="0"/>
              <a:t>Input </a:t>
            </a:r>
            <a:r>
              <a:rPr lang="en-US" dirty="0" smtClean="0"/>
              <a:t>RDD (</a:t>
            </a:r>
            <a:r>
              <a:rPr lang="en-US" dirty="0" err="1" smtClean="0"/>
              <a:t>inRdd</a:t>
            </a:r>
            <a:r>
              <a:rPr lang="en-US" dirty="0" smtClean="0"/>
              <a:t>)</a:t>
            </a:r>
            <a:endParaRPr lang="en-US" dirty="0"/>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smtClean="0"/>
              <a:t>Operation</a:t>
            </a:r>
          </a:p>
          <a:p>
            <a:pPr lvl="2"/>
            <a:r>
              <a:rPr lang="en-US" dirty="0" err="1" smtClean="0"/>
              <a:t>someArray</a:t>
            </a:r>
            <a:r>
              <a:rPr lang="en-US" dirty="0" smtClean="0"/>
              <a:t> = </a:t>
            </a:r>
            <a:r>
              <a:rPr lang="en-US" dirty="0" err="1" smtClean="0"/>
              <a:t>inRdd.collect</a:t>
            </a:r>
            <a:r>
              <a:rPr lang="en-US" dirty="0" smtClean="0"/>
              <a:t>()</a:t>
            </a:r>
          </a:p>
          <a:p>
            <a:pPr lvl="2"/>
            <a:r>
              <a:rPr lang="en-US" dirty="0" smtClean="0"/>
              <a:t>All data of </a:t>
            </a:r>
            <a:r>
              <a:rPr lang="en-US" dirty="0" err="1" smtClean="0"/>
              <a:t>inRdd</a:t>
            </a:r>
            <a:r>
              <a:rPr lang="en-US" dirty="0" smtClean="0"/>
              <a:t> is provided to the client program</a:t>
            </a:r>
          </a:p>
          <a:p>
            <a:pPr lvl="2"/>
            <a:r>
              <a:rPr lang="en-US" dirty="0" smtClean="0"/>
              <a:t>This could exhaust memory if the result is too large</a:t>
            </a:r>
          </a:p>
          <a:p>
            <a:pPr lvl="2"/>
            <a:r>
              <a:rPr lang="en-US" dirty="0" smtClean="0"/>
              <a:t>Note the result is not an RDD but </a:t>
            </a:r>
            <a:r>
              <a:rPr lang="en-US" smtClean="0"/>
              <a:t>an array</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103</a:t>
            </a:fld>
            <a:endParaRPr lang="en-US" dirty="0"/>
          </a:p>
        </p:txBody>
      </p:sp>
    </p:spTree>
    <p:extLst>
      <p:ext uri="{BB962C8B-B14F-4D97-AF65-F5344CB8AC3E}">
        <p14:creationId xmlns:p14="http://schemas.microsoft.com/office/powerpoint/2010/main" val="730606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collect()</a:t>
            </a:r>
            <a:endParaRPr lang="en-US" dirty="0"/>
          </a:p>
        </p:txBody>
      </p:sp>
      <p:sp>
        <p:nvSpPr>
          <p:cNvPr id="3" name="Content Placeholder 2"/>
          <p:cNvSpPr>
            <a:spLocks noGrp="1"/>
          </p:cNvSpPr>
          <p:nvPr>
            <p:ph idx="1"/>
          </p:nvPr>
        </p:nvSpPr>
        <p:spPr/>
        <p:txBody>
          <a:bodyPr/>
          <a:lstStyle/>
          <a:p>
            <a:r>
              <a:rPr lang="en-US" dirty="0"/>
              <a:t>Example</a:t>
            </a:r>
          </a:p>
          <a:p>
            <a:pPr lvl="1"/>
            <a:r>
              <a:rPr lang="en-US" dirty="0" smtClean="0"/>
              <a:t>Output Array</a:t>
            </a:r>
            <a:endParaRPr lang="en-US" dirty="0"/>
          </a:p>
          <a:p>
            <a:pPr marL="548640" lvl="2" indent="0">
              <a:buNone/>
            </a:pPr>
            <a:r>
              <a:rPr lang="en-US" dirty="0" smtClean="0"/>
              <a:t>[ u'Joe,44,33,41,1</a:t>
            </a:r>
            <a:r>
              <a:rPr lang="en-US" dirty="0"/>
              <a:t>'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smtClean="0"/>
              <a:t>… ]</a:t>
            </a:r>
            <a:endParaRPr lang="en-US" dirty="0"/>
          </a:p>
          <a:p>
            <a:pPr marL="548640" lvl="2" indent="0">
              <a:buNone/>
            </a:pP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104</a:t>
            </a:fld>
            <a:endParaRPr lang="en-US" dirty="0"/>
          </a:p>
        </p:txBody>
      </p:sp>
    </p:spTree>
    <p:extLst>
      <p:ext uri="{BB962C8B-B14F-4D97-AF65-F5344CB8AC3E}">
        <p14:creationId xmlns:p14="http://schemas.microsoft.com/office/powerpoint/2010/main" val="17875961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reduce()</a:t>
            </a:r>
            <a:endParaRPr lang="en-US" dirty="0"/>
          </a:p>
        </p:txBody>
      </p:sp>
      <p:sp>
        <p:nvSpPr>
          <p:cNvPr id="3" name="Content Placeholder 2"/>
          <p:cNvSpPr>
            <a:spLocks noGrp="1"/>
          </p:cNvSpPr>
          <p:nvPr>
            <p:ph idx="1"/>
          </p:nvPr>
        </p:nvSpPr>
        <p:spPr/>
        <p:txBody>
          <a:bodyPr/>
          <a:lstStyle/>
          <a:p>
            <a:r>
              <a:rPr lang="en-US" dirty="0"/>
              <a:t>Aggregate the elements of the dataset using a </a:t>
            </a:r>
            <a:r>
              <a:rPr lang="en-US" dirty="0" smtClean="0"/>
              <a:t>function </a:t>
            </a:r>
            <a:r>
              <a:rPr lang="en-US" i="1" dirty="0" err="1" smtClean="0"/>
              <a:t>func</a:t>
            </a:r>
            <a:r>
              <a:rPr lang="en-US" dirty="0"/>
              <a:t> </a:t>
            </a:r>
            <a:r>
              <a:rPr lang="en-US" dirty="0" smtClean="0"/>
              <a:t>which </a:t>
            </a:r>
            <a:r>
              <a:rPr lang="en-US" dirty="0"/>
              <a:t>takes two arguments and returns </a:t>
            </a:r>
            <a:r>
              <a:rPr lang="en-US" dirty="0" smtClean="0"/>
              <a:t>one</a:t>
            </a:r>
          </a:p>
          <a:p>
            <a:r>
              <a:rPr lang="en-US" dirty="0" smtClean="0"/>
              <a:t>The </a:t>
            </a:r>
            <a:r>
              <a:rPr lang="en-US" dirty="0"/>
              <a:t>function should be commutative and associative so that it can be computed correctly in </a:t>
            </a:r>
            <a:r>
              <a:rPr lang="en-US" dirty="0" smtClean="0"/>
              <a:t>parallel</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105</a:t>
            </a:fld>
            <a:endParaRPr lang="en-US" dirty="0"/>
          </a:p>
        </p:txBody>
      </p:sp>
    </p:spTree>
    <p:extLst>
      <p:ext uri="{BB962C8B-B14F-4D97-AF65-F5344CB8AC3E}">
        <p14:creationId xmlns:p14="http://schemas.microsoft.com/office/powerpoint/2010/main" val="6406242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reduce()</a:t>
            </a:r>
            <a:endParaRPr lang="en-US" dirty="0"/>
          </a:p>
        </p:txBody>
      </p:sp>
      <p:sp>
        <p:nvSpPr>
          <p:cNvPr id="3" name="Content Placeholder 2"/>
          <p:cNvSpPr>
            <a:spLocks noGrp="1"/>
          </p:cNvSpPr>
          <p:nvPr>
            <p:ph idx="1"/>
          </p:nvPr>
        </p:nvSpPr>
        <p:spPr/>
        <p:txBody>
          <a:bodyPr>
            <a:normAutofit fontScale="85000" lnSpcReduction="10000"/>
          </a:bodyPr>
          <a:lstStyle/>
          <a:p>
            <a:r>
              <a:rPr lang="en-US" dirty="0"/>
              <a:t>Example</a:t>
            </a:r>
          </a:p>
          <a:p>
            <a:pPr lvl="1"/>
            <a:r>
              <a:rPr lang="en-US" dirty="0"/>
              <a:t>Input </a:t>
            </a:r>
            <a:r>
              <a:rPr lang="en-US" dirty="0" smtClean="0"/>
              <a:t>RDD (</a:t>
            </a:r>
            <a:r>
              <a:rPr lang="en-US" dirty="0" err="1" smtClean="0"/>
              <a:t>inRdd</a:t>
            </a:r>
            <a:r>
              <a:rPr lang="en-US" dirty="0" smtClean="0"/>
              <a:t>)</a:t>
            </a:r>
            <a:endParaRPr lang="en-US" dirty="0"/>
          </a:p>
          <a:p>
            <a:pPr marL="548640" lvl="2" indent="0">
              <a:buNone/>
            </a:pPr>
            <a:r>
              <a:rPr lang="en-US" dirty="0"/>
              <a:t>u'Joe,44,33,41,1' </a:t>
            </a:r>
            <a:endParaRPr lang="en-US" sz="3000" dirty="0"/>
          </a:p>
          <a:p>
            <a:pPr marL="548640" lvl="2" indent="0">
              <a:buNone/>
            </a:pPr>
            <a:r>
              <a:rPr lang="en-US" dirty="0" smtClean="0"/>
              <a:t>u'Mel,13,33,30,50</a:t>
            </a:r>
            <a:r>
              <a:rPr lang="en-US" dirty="0"/>
              <a:t>'</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smtClean="0"/>
              <a:t>Operation</a:t>
            </a:r>
            <a:endParaRPr lang="en-US" dirty="0"/>
          </a:p>
          <a:p>
            <a:pPr marL="548640" lvl="2" indent="0">
              <a:buNone/>
            </a:pPr>
            <a:r>
              <a:rPr lang="en-US" dirty="0" err="1" smtClean="0"/>
              <a:t>recLenRdd</a:t>
            </a:r>
            <a:r>
              <a:rPr lang="en-US" dirty="0" smtClean="0"/>
              <a:t> </a:t>
            </a:r>
            <a:r>
              <a:rPr lang="en-US" dirty="0"/>
              <a:t>= </a:t>
            </a:r>
            <a:r>
              <a:rPr lang="en-US" dirty="0" err="1" smtClean="0"/>
              <a:t>inRdd.map</a:t>
            </a:r>
            <a:r>
              <a:rPr lang="en-US" dirty="0" smtClean="0"/>
              <a:t>(lambda </a:t>
            </a:r>
            <a:r>
              <a:rPr lang="en-US" dirty="0"/>
              <a:t>s: </a:t>
            </a:r>
            <a:r>
              <a:rPr lang="en-US" dirty="0" err="1"/>
              <a:t>len</a:t>
            </a:r>
            <a:r>
              <a:rPr lang="en-US" dirty="0"/>
              <a:t>(s))</a:t>
            </a:r>
          </a:p>
          <a:p>
            <a:pPr marL="548640" lvl="2" indent="0">
              <a:buNone/>
            </a:pPr>
            <a:r>
              <a:rPr lang="en-US" dirty="0" err="1" smtClean="0"/>
              <a:t>totalLen</a:t>
            </a:r>
            <a:r>
              <a:rPr lang="en-US" dirty="0" smtClean="0"/>
              <a:t> </a:t>
            </a:r>
            <a:r>
              <a:rPr lang="en-US" dirty="0"/>
              <a:t>= </a:t>
            </a:r>
            <a:r>
              <a:rPr lang="en-US" dirty="0" err="1" smtClean="0"/>
              <a:t>recLenRdd.reduce</a:t>
            </a:r>
            <a:r>
              <a:rPr lang="en-US" dirty="0" smtClean="0"/>
              <a:t>(lambda </a:t>
            </a:r>
            <a:r>
              <a:rPr lang="en-US" dirty="0"/>
              <a:t>a, b: a + b</a:t>
            </a:r>
            <a:r>
              <a:rPr lang="en-US" dirty="0" smtClean="0"/>
              <a:t>)</a:t>
            </a:r>
          </a:p>
          <a:p>
            <a:pPr marL="548640" lvl="2" indent="0">
              <a:buNone/>
            </a:pPr>
            <a:endParaRPr lang="en-US" dirty="0"/>
          </a:p>
          <a:p>
            <a:pPr lvl="1"/>
            <a:r>
              <a:rPr lang="en-US" dirty="0" smtClean="0"/>
              <a:t>The first line </a:t>
            </a:r>
            <a:r>
              <a:rPr lang="en-US" dirty="0"/>
              <a:t>defines </a:t>
            </a:r>
            <a:r>
              <a:rPr lang="en-US" dirty="0" err="1"/>
              <a:t>recLenRdd</a:t>
            </a:r>
            <a:r>
              <a:rPr lang="en-US" dirty="0" smtClean="0"/>
              <a:t> </a:t>
            </a:r>
            <a:r>
              <a:rPr lang="en-US" dirty="0"/>
              <a:t>as the result of a map </a:t>
            </a:r>
            <a:r>
              <a:rPr lang="en-US" dirty="0" smtClean="0"/>
              <a:t>transformation</a:t>
            </a:r>
          </a:p>
          <a:p>
            <a:pPr lvl="1"/>
            <a:r>
              <a:rPr lang="en-US" dirty="0"/>
              <a:t>W</a:t>
            </a:r>
            <a:r>
              <a:rPr lang="en-US" dirty="0" smtClean="0"/>
              <a:t>e then run </a:t>
            </a:r>
            <a:r>
              <a:rPr lang="en-US" dirty="0"/>
              <a:t>reduce, which is an </a:t>
            </a:r>
            <a:r>
              <a:rPr lang="en-US" dirty="0" smtClean="0"/>
              <a:t>action</a:t>
            </a:r>
          </a:p>
          <a:p>
            <a:pPr lvl="1"/>
            <a:r>
              <a:rPr lang="en-US" dirty="0" smtClean="0"/>
              <a:t>Spark </a:t>
            </a:r>
            <a:r>
              <a:rPr lang="en-US" dirty="0"/>
              <a:t>breaks the computation into tasks to run on separate </a:t>
            </a:r>
            <a:r>
              <a:rPr lang="en-US" dirty="0" smtClean="0"/>
              <a:t>machines…</a:t>
            </a:r>
          </a:p>
          <a:p>
            <a:pPr lvl="1"/>
            <a:r>
              <a:rPr lang="en-US" dirty="0"/>
              <a:t>A</a:t>
            </a:r>
            <a:r>
              <a:rPr lang="en-US" dirty="0" smtClean="0"/>
              <a:t>nd </a:t>
            </a:r>
            <a:r>
              <a:rPr lang="en-US" dirty="0"/>
              <a:t>each machine </a:t>
            </a:r>
            <a:r>
              <a:rPr lang="en-US" dirty="0" smtClean="0"/>
              <a:t>runs </a:t>
            </a:r>
            <a:r>
              <a:rPr lang="en-US" dirty="0"/>
              <a:t>its part of the map and a local reduction, returning only its answer to the driver </a:t>
            </a:r>
            <a:r>
              <a:rPr lang="en-US" dirty="0" smtClean="0"/>
              <a:t>program</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106</a:t>
            </a:fld>
            <a:endParaRPr lang="en-US" dirty="0"/>
          </a:p>
        </p:txBody>
      </p:sp>
    </p:spTree>
    <p:extLst>
      <p:ext uri="{BB962C8B-B14F-4D97-AF65-F5344CB8AC3E}">
        <p14:creationId xmlns:p14="http://schemas.microsoft.com/office/powerpoint/2010/main" val="42531881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reduce()</a:t>
            </a:r>
            <a:endParaRPr lang="en-US" dirty="0"/>
          </a:p>
        </p:txBody>
      </p:sp>
      <p:sp>
        <p:nvSpPr>
          <p:cNvPr id="3" name="Content Placeholder 2"/>
          <p:cNvSpPr>
            <a:spLocks noGrp="1"/>
          </p:cNvSpPr>
          <p:nvPr>
            <p:ph idx="1"/>
          </p:nvPr>
        </p:nvSpPr>
        <p:spPr/>
        <p:txBody>
          <a:bodyPr>
            <a:normAutofit fontScale="85000" lnSpcReduction="10000"/>
          </a:bodyPr>
          <a:lstStyle/>
          <a:p>
            <a:r>
              <a:rPr lang="en-US" dirty="0"/>
              <a:t>Example</a:t>
            </a:r>
          </a:p>
          <a:p>
            <a:pPr lvl="1"/>
            <a:r>
              <a:rPr lang="en-US" dirty="0"/>
              <a:t>Input </a:t>
            </a:r>
            <a:r>
              <a:rPr lang="en-US" dirty="0" smtClean="0"/>
              <a:t>RDD (</a:t>
            </a:r>
            <a:r>
              <a:rPr lang="en-US" dirty="0" err="1" smtClean="0"/>
              <a:t>inRdd</a:t>
            </a:r>
            <a:r>
              <a:rPr lang="en-US" dirty="0" smtClean="0"/>
              <a:t>)</a:t>
            </a:r>
            <a:endParaRPr lang="en-US" dirty="0"/>
          </a:p>
          <a:p>
            <a:pPr marL="548640" lvl="2" indent="0">
              <a:buNone/>
            </a:pPr>
            <a:r>
              <a:rPr lang="en-US" dirty="0"/>
              <a:t>u'Joe,44,33,41,1' </a:t>
            </a:r>
            <a:endParaRPr lang="en-US" sz="3000" dirty="0"/>
          </a:p>
          <a:p>
            <a:pPr marL="548640" lvl="2" indent="0">
              <a:buNone/>
            </a:pPr>
            <a:r>
              <a:rPr lang="en-US" dirty="0" smtClean="0"/>
              <a:t>u'Mel,13,33,30,50</a:t>
            </a:r>
            <a:r>
              <a:rPr lang="en-US" dirty="0"/>
              <a:t>'</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smtClean="0"/>
              <a:t>Operation</a:t>
            </a:r>
            <a:endParaRPr lang="en-US" dirty="0"/>
          </a:p>
          <a:p>
            <a:pPr marL="548640" lvl="2" indent="0">
              <a:buNone/>
            </a:pPr>
            <a:r>
              <a:rPr lang="en-US" dirty="0" err="1" smtClean="0"/>
              <a:t>recLenRdd</a:t>
            </a:r>
            <a:r>
              <a:rPr lang="en-US" dirty="0" smtClean="0"/>
              <a:t> </a:t>
            </a:r>
            <a:r>
              <a:rPr lang="en-US" dirty="0"/>
              <a:t>= </a:t>
            </a:r>
            <a:r>
              <a:rPr lang="en-US" dirty="0" err="1" smtClean="0"/>
              <a:t>inRdd.map</a:t>
            </a:r>
            <a:r>
              <a:rPr lang="en-US" dirty="0" smtClean="0"/>
              <a:t>(lambda </a:t>
            </a:r>
            <a:r>
              <a:rPr lang="en-US" dirty="0"/>
              <a:t>s: </a:t>
            </a:r>
            <a:r>
              <a:rPr lang="en-US" dirty="0" err="1"/>
              <a:t>len</a:t>
            </a:r>
            <a:r>
              <a:rPr lang="en-US" dirty="0"/>
              <a:t>(s))</a:t>
            </a:r>
          </a:p>
          <a:p>
            <a:pPr marL="548640" lvl="2" indent="0">
              <a:buNone/>
            </a:pPr>
            <a:r>
              <a:rPr lang="en-US" dirty="0" err="1" smtClean="0"/>
              <a:t>totalLen</a:t>
            </a:r>
            <a:r>
              <a:rPr lang="en-US" dirty="0" smtClean="0"/>
              <a:t> </a:t>
            </a:r>
            <a:r>
              <a:rPr lang="en-US" dirty="0"/>
              <a:t>= </a:t>
            </a:r>
            <a:r>
              <a:rPr lang="en-US" dirty="0" err="1" smtClean="0"/>
              <a:t>recLenRdd.reduce</a:t>
            </a:r>
            <a:r>
              <a:rPr lang="en-US" dirty="0" smtClean="0"/>
              <a:t>(lambda </a:t>
            </a:r>
            <a:r>
              <a:rPr lang="en-US" dirty="0"/>
              <a:t>a, b: a + b</a:t>
            </a:r>
            <a:r>
              <a:rPr lang="en-US" dirty="0" smtClean="0"/>
              <a:t>)</a:t>
            </a:r>
          </a:p>
          <a:p>
            <a:pPr marL="548640" lvl="2" indent="0">
              <a:buNone/>
            </a:pPr>
            <a:endParaRPr lang="en-US" dirty="0"/>
          </a:p>
          <a:p>
            <a:pPr lvl="1"/>
            <a:r>
              <a:rPr lang="en-US" dirty="0" smtClean="0"/>
              <a:t>The first line </a:t>
            </a:r>
            <a:r>
              <a:rPr lang="en-US" dirty="0"/>
              <a:t>defines </a:t>
            </a:r>
            <a:r>
              <a:rPr lang="en-US" dirty="0" err="1"/>
              <a:t>recLenRdd</a:t>
            </a:r>
            <a:r>
              <a:rPr lang="en-US" dirty="0" smtClean="0"/>
              <a:t> </a:t>
            </a:r>
            <a:r>
              <a:rPr lang="en-US" dirty="0"/>
              <a:t>as the result of a map </a:t>
            </a:r>
            <a:r>
              <a:rPr lang="en-US" dirty="0" smtClean="0"/>
              <a:t>transformation</a:t>
            </a:r>
          </a:p>
          <a:p>
            <a:pPr lvl="1"/>
            <a:r>
              <a:rPr lang="en-US" dirty="0"/>
              <a:t>W</a:t>
            </a:r>
            <a:r>
              <a:rPr lang="en-US" dirty="0" smtClean="0"/>
              <a:t>e then run </a:t>
            </a:r>
            <a:r>
              <a:rPr lang="en-US" dirty="0"/>
              <a:t>reduce, which is an </a:t>
            </a:r>
            <a:r>
              <a:rPr lang="en-US" dirty="0" smtClean="0"/>
              <a:t>action</a:t>
            </a:r>
          </a:p>
          <a:p>
            <a:pPr lvl="1"/>
            <a:r>
              <a:rPr lang="en-US" dirty="0" smtClean="0"/>
              <a:t>Spark </a:t>
            </a:r>
            <a:r>
              <a:rPr lang="en-US" dirty="0"/>
              <a:t>breaks the computation into tasks to run on separate </a:t>
            </a:r>
            <a:r>
              <a:rPr lang="en-US" dirty="0" smtClean="0"/>
              <a:t>machines…</a:t>
            </a:r>
          </a:p>
          <a:p>
            <a:pPr lvl="1"/>
            <a:r>
              <a:rPr lang="en-US" dirty="0"/>
              <a:t>A</a:t>
            </a:r>
            <a:r>
              <a:rPr lang="en-US" dirty="0" smtClean="0"/>
              <a:t>nd </a:t>
            </a:r>
            <a:r>
              <a:rPr lang="en-US" dirty="0"/>
              <a:t>each machine </a:t>
            </a:r>
            <a:r>
              <a:rPr lang="en-US" dirty="0" smtClean="0"/>
              <a:t>runs </a:t>
            </a:r>
            <a:r>
              <a:rPr lang="en-US" dirty="0"/>
              <a:t>its part of the map and a local reduction, returning only its answer to the driver </a:t>
            </a:r>
            <a:r>
              <a:rPr lang="en-US" dirty="0" smtClean="0"/>
              <a:t>program</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107</a:t>
            </a:fld>
            <a:endParaRPr lang="en-US" dirty="0"/>
          </a:p>
        </p:txBody>
      </p:sp>
    </p:spTree>
    <p:extLst>
      <p:ext uri="{BB962C8B-B14F-4D97-AF65-F5344CB8AC3E}">
        <p14:creationId xmlns:p14="http://schemas.microsoft.com/office/powerpoint/2010/main" val="1410052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a:t>reduce()</a:t>
            </a:r>
          </a:p>
        </p:txBody>
      </p:sp>
      <p:sp>
        <p:nvSpPr>
          <p:cNvPr id="3" name="Content Placeholder 2"/>
          <p:cNvSpPr>
            <a:spLocks noGrp="1"/>
          </p:cNvSpPr>
          <p:nvPr>
            <p:ph idx="1"/>
          </p:nvPr>
        </p:nvSpPr>
        <p:spPr/>
        <p:txBody>
          <a:bodyPr>
            <a:normAutofit/>
          </a:bodyPr>
          <a:lstStyle/>
          <a:p>
            <a:r>
              <a:rPr lang="en-US" dirty="0"/>
              <a:t>Example</a:t>
            </a:r>
          </a:p>
          <a:p>
            <a:pPr lvl="1"/>
            <a:r>
              <a:rPr lang="en-US" dirty="0" smtClean="0"/>
              <a:t>Output</a:t>
            </a:r>
            <a:endParaRPr lang="en-US" dirty="0"/>
          </a:p>
          <a:p>
            <a:pPr marL="548640" lvl="2" indent="0">
              <a:buNone/>
            </a:pPr>
            <a:r>
              <a:rPr lang="en-US" dirty="0"/>
              <a:t>p</a:t>
            </a:r>
            <a:r>
              <a:rPr lang="en-US" dirty="0" smtClean="0"/>
              <a:t>rint </a:t>
            </a:r>
            <a:r>
              <a:rPr lang="en-US" dirty="0" err="1" smtClean="0"/>
              <a:t>totalLen</a:t>
            </a:r>
            <a:endParaRPr lang="en-US" dirty="0" smtClean="0"/>
          </a:p>
          <a:p>
            <a:pPr marL="548640" lvl="2" indent="0">
              <a:buNone/>
            </a:pPr>
            <a:r>
              <a:rPr lang="en-US" dirty="0" smtClean="0"/>
              <a:t>24375</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108</a:t>
            </a:fld>
            <a:endParaRPr lang="en-US" dirty="0"/>
          </a:p>
        </p:txBody>
      </p:sp>
    </p:spTree>
    <p:extLst>
      <p:ext uri="{BB962C8B-B14F-4D97-AF65-F5344CB8AC3E}">
        <p14:creationId xmlns:p14="http://schemas.microsoft.com/office/powerpoint/2010/main" val="21509001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take(n)</a:t>
            </a:r>
            <a:endParaRPr lang="en-US" dirty="0"/>
          </a:p>
        </p:txBody>
      </p:sp>
      <p:sp>
        <p:nvSpPr>
          <p:cNvPr id="3" name="Content Placeholder 2"/>
          <p:cNvSpPr>
            <a:spLocks noGrp="1"/>
          </p:cNvSpPr>
          <p:nvPr>
            <p:ph idx="1"/>
          </p:nvPr>
        </p:nvSpPr>
        <p:spPr/>
        <p:txBody>
          <a:bodyPr/>
          <a:lstStyle/>
          <a:p>
            <a:r>
              <a:rPr lang="en-US" dirty="0"/>
              <a:t>Return an array with the first </a:t>
            </a:r>
            <a:r>
              <a:rPr lang="en-US" i="1" dirty="0"/>
              <a:t>n</a:t>
            </a:r>
            <a:r>
              <a:rPr lang="en-US" dirty="0"/>
              <a:t> elements of the </a:t>
            </a:r>
            <a:r>
              <a:rPr lang="en-US" dirty="0" smtClean="0"/>
              <a:t>dataset</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109</a:t>
            </a:fld>
            <a:endParaRPr lang="en-US" dirty="0"/>
          </a:p>
        </p:txBody>
      </p:sp>
    </p:spTree>
    <p:extLst>
      <p:ext uri="{BB962C8B-B14F-4D97-AF65-F5344CB8AC3E}">
        <p14:creationId xmlns:p14="http://schemas.microsoft.com/office/powerpoint/2010/main" val="150070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and Spark</a:t>
            </a:r>
            <a:endParaRPr lang="en-US" dirty="0"/>
          </a:p>
        </p:txBody>
      </p:sp>
      <p:sp>
        <p:nvSpPr>
          <p:cNvPr id="6" name="Content Placeholder 5"/>
          <p:cNvSpPr>
            <a:spLocks noGrp="1"/>
          </p:cNvSpPr>
          <p:nvPr>
            <p:ph idx="1"/>
          </p:nvPr>
        </p:nvSpPr>
        <p:spPr/>
        <p:txBody>
          <a:bodyPr/>
          <a:lstStyle/>
          <a:p>
            <a:r>
              <a:rPr lang="en-US" dirty="0" smtClean="0"/>
              <a:t>Spark can execute in standalone mode or using a cluster manager other than YARN (MESOS)</a:t>
            </a:r>
          </a:p>
          <a:p>
            <a:r>
              <a:rPr lang="en-US" dirty="0" smtClean="0"/>
              <a:t>But using SPARK on a Hadoop cluster with YARMS as its cluster manager offers numerous benefits</a:t>
            </a:r>
            <a:endParaRPr lang="en-US" dirty="0"/>
          </a:p>
        </p:txBody>
      </p:sp>
      <p:pic>
        <p:nvPicPr>
          <p:cNvPr id="1331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2046" r="3321"/>
          <a:stretch/>
        </p:blipFill>
        <p:spPr bwMode="auto">
          <a:xfrm>
            <a:off x="152400" y="3141271"/>
            <a:ext cx="8813801" cy="356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9"/>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11" name="Slide Number Placeholder 10"/>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10289454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sz="3100" dirty="0" err="1"/>
              <a:t>takeSample</a:t>
            </a:r>
            <a:r>
              <a:rPr lang="en-US" sz="3100" dirty="0"/>
              <a:t>(</a:t>
            </a:r>
            <a:r>
              <a:rPr lang="en-US" sz="3100" i="1" dirty="0" err="1"/>
              <a:t>withReplacement</a:t>
            </a:r>
            <a:r>
              <a:rPr lang="en-US" sz="3100" dirty="0"/>
              <a:t>, </a:t>
            </a:r>
            <a:r>
              <a:rPr lang="en-US" sz="3100" i="1" dirty="0" err="1"/>
              <a:t>num</a:t>
            </a:r>
            <a:r>
              <a:rPr lang="en-US" sz="3100" dirty="0"/>
              <a:t>, [</a:t>
            </a:r>
            <a:r>
              <a:rPr lang="en-US" sz="3100" i="1" dirty="0"/>
              <a:t>seed</a:t>
            </a:r>
            <a:r>
              <a:rPr lang="en-US" sz="3100" dirty="0"/>
              <a:t>])</a:t>
            </a:r>
          </a:p>
        </p:txBody>
      </p:sp>
      <p:sp>
        <p:nvSpPr>
          <p:cNvPr id="3" name="Content Placeholder 2"/>
          <p:cNvSpPr>
            <a:spLocks noGrp="1"/>
          </p:cNvSpPr>
          <p:nvPr>
            <p:ph idx="1"/>
          </p:nvPr>
        </p:nvSpPr>
        <p:spPr/>
        <p:txBody>
          <a:bodyPr/>
          <a:lstStyle/>
          <a:p>
            <a:r>
              <a:rPr lang="en-US" dirty="0"/>
              <a:t>Return an array with a random sample of </a:t>
            </a:r>
            <a:r>
              <a:rPr lang="en-US" i="1" dirty="0" err="1"/>
              <a:t>num</a:t>
            </a:r>
            <a:r>
              <a:rPr lang="en-US" dirty="0"/>
              <a:t> elements of the dataset, with or without </a:t>
            </a:r>
            <a:r>
              <a:rPr lang="en-US" dirty="0" smtClean="0"/>
              <a:t>replacement (</a:t>
            </a:r>
            <a:r>
              <a:rPr lang="en-US" dirty="0" err="1" smtClean="0"/>
              <a:t>boolean</a:t>
            </a:r>
            <a:r>
              <a:rPr lang="en-US" dirty="0" smtClean="0"/>
              <a:t>)</a:t>
            </a:r>
          </a:p>
          <a:p>
            <a:r>
              <a:rPr lang="en-US" dirty="0"/>
              <a:t>O</a:t>
            </a:r>
            <a:r>
              <a:rPr lang="en-US" dirty="0" smtClean="0"/>
              <a:t>ptionally pre-specify </a:t>
            </a:r>
            <a:r>
              <a:rPr lang="en-US" dirty="0"/>
              <a:t>a random number generator </a:t>
            </a:r>
            <a:r>
              <a:rPr lang="en-US" dirty="0" smtClean="0"/>
              <a:t>seed</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110</a:t>
            </a:fld>
            <a:endParaRPr lang="en-US" dirty="0"/>
          </a:p>
        </p:txBody>
      </p:sp>
    </p:spTree>
    <p:extLst>
      <p:ext uri="{BB962C8B-B14F-4D97-AF65-F5344CB8AC3E}">
        <p14:creationId xmlns:p14="http://schemas.microsoft.com/office/powerpoint/2010/main" val="15580941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sz="2800" dirty="0"/>
              <a:t>first()</a:t>
            </a:r>
            <a:endParaRPr lang="en-US" sz="3100" dirty="0"/>
          </a:p>
        </p:txBody>
      </p:sp>
      <p:sp>
        <p:nvSpPr>
          <p:cNvPr id="3" name="Content Placeholder 2"/>
          <p:cNvSpPr>
            <a:spLocks noGrp="1"/>
          </p:cNvSpPr>
          <p:nvPr>
            <p:ph idx="1"/>
          </p:nvPr>
        </p:nvSpPr>
        <p:spPr/>
        <p:txBody>
          <a:bodyPr/>
          <a:lstStyle/>
          <a:p>
            <a:r>
              <a:rPr lang="en-US" dirty="0"/>
              <a:t>Return the first element of the dataset (similar to take(1</a:t>
            </a:r>
            <a:r>
              <a:rPr lang="en-US" dirty="0" smtClean="0"/>
              <a:t>))</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111</a:t>
            </a:fld>
            <a:endParaRPr lang="en-US" dirty="0"/>
          </a:p>
        </p:txBody>
      </p:sp>
    </p:spTree>
    <p:extLst>
      <p:ext uri="{BB962C8B-B14F-4D97-AF65-F5344CB8AC3E}">
        <p14:creationId xmlns:p14="http://schemas.microsoft.com/office/powerpoint/2010/main" val="35768554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sz="2800" dirty="0" err="1" smtClean="0"/>
              <a:t>f</a:t>
            </a:r>
            <a:r>
              <a:rPr lang="en-US" sz="2800" dirty="0" err="1"/>
              <a:t>oreach</a:t>
            </a:r>
            <a:r>
              <a:rPr lang="en-US" sz="2800" dirty="0"/>
              <a:t>(</a:t>
            </a:r>
            <a:r>
              <a:rPr lang="en-US" sz="2800" i="1" dirty="0" err="1"/>
              <a:t>func</a:t>
            </a:r>
            <a:r>
              <a:rPr lang="en-US" sz="2800" dirty="0"/>
              <a:t>)</a:t>
            </a:r>
            <a:endParaRPr lang="en-US" sz="3100" dirty="0"/>
          </a:p>
        </p:txBody>
      </p:sp>
      <p:sp>
        <p:nvSpPr>
          <p:cNvPr id="3" name="Content Placeholder 2"/>
          <p:cNvSpPr>
            <a:spLocks noGrp="1"/>
          </p:cNvSpPr>
          <p:nvPr>
            <p:ph idx="1"/>
          </p:nvPr>
        </p:nvSpPr>
        <p:spPr/>
        <p:txBody>
          <a:bodyPr/>
          <a:lstStyle/>
          <a:p>
            <a:r>
              <a:rPr lang="en-US" dirty="0"/>
              <a:t>Run a function </a:t>
            </a:r>
            <a:r>
              <a:rPr lang="en-US" i="1" dirty="0" err="1"/>
              <a:t>func</a:t>
            </a:r>
            <a:r>
              <a:rPr lang="en-US" dirty="0"/>
              <a:t> on each element of the </a:t>
            </a:r>
            <a:r>
              <a:rPr lang="en-US" dirty="0" smtClean="0"/>
              <a:t>dataset</a:t>
            </a:r>
          </a:p>
          <a:p>
            <a:r>
              <a:rPr lang="en-US" dirty="0"/>
              <a:t>Unlike other actions, </a:t>
            </a:r>
            <a:r>
              <a:rPr lang="en-US" dirty="0" err="1"/>
              <a:t>foreach</a:t>
            </a:r>
            <a:r>
              <a:rPr lang="en-US" dirty="0"/>
              <a:t> do not return any </a:t>
            </a:r>
            <a:r>
              <a:rPr lang="en-US" dirty="0" smtClean="0"/>
              <a:t>value</a:t>
            </a:r>
          </a:p>
          <a:p>
            <a:r>
              <a:rPr lang="en-US" dirty="0" smtClean="0"/>
              <a:t>It </a:t>
            </a:r>
            <a:r>
              <a:rPr lang="en-US" dirty="0"/>
              <a:t>simply operates on all the elements in </a:t>
            </a:r>
            <a:r>
              <a:rPr lang="en-US" dirty="0" smtClean="0"/>
              <a:t>the RDD</a:t>
            </a:r>
          </a:p>
          <a:p>
            <a:r>
              <a:rPr lang="en-US" dirty="0" err="1" smtClean="0"/>
              <a:t>foreach</a:t>
            </a:r>
            <a:r>
              <a:rPr lang="en-US" dirty="0"/>
              <a:t>() can be used in situations, where we do not want to return any result, but want to initiate a </a:t>
            </a:r>
            <a:r>
              <a:rPr lang="en-US" dirty="0" smtClean="0"/>
              <a:t>computation</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112</a:t>
            </a:fld>
            <a:endParaRPr lang="en-US" dirty="0"/>
          </a:p>
        </p:txBody>
      </p:sp>
    </p:spTree>
    <p:extLst>
      <p:ext uri="{BB962C8B-B14F-4D97-AF65-F5344CB8AC3E}">
        <p14:creationId xmlns:p14="http://schemas.microsoft.com/office/powerpoint/2010/main" val="17644298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err="1"/>
              <a:t>foreach</a:t>
            </a:r>
            <a:r>
              <a:rPr lang="en-US" dirty="0"/>
              <a:t>(</a:t>
            </a:r>
            <a:r>
              <a:rPr lang="en-US" i="1" dirty="0" err="1"/>
              <a:t>func</a:t>
            </a:r>
            <a:r>
              <a:rPr lang="en-US" dirty="0"/>
              <a:t>)</a:t>
            </a:r>
          </a:p>
        </p:txBody>
      </p:sp>
      <p:sp>
        <p:nvSpPr>
          <p:cNvPr id="3" name="Content Placeholder 2"/>
          <p:cNvSpPr>
            <a:spLocks noGrp="1"/>
          </p:cNvSpPr>
          <p:nvPr>
            <p:ph idx="1"/>
          </p:nvPr>
        </p:nvSpPr>
        <p:spPr/>
        <p:txBody>
          <a:bodyPr/>
          <a:lstStyle/>
          <a:p>
            <a:r>
              <a:rPr lang="en-US" dirty="0"/>
              <a:t>Example</a:t>
            </a:r>
          </a:p>
          <a:p>
            <a:pPr lvl="1"/>
            <a:r>
              <a:rPr lang="en-US" dirty="0"/>
              <a:t>Input </a:t>
            </a:r>
            <a:r>
              <a:rPr lang="en-US" dirty="0" smtClean="0"/>
              <a:t>RDD (</a:t>
            </a:r>
            <a:r>
              <a:rPr lang="en-US" dirty="0" err="1" smtClean="0"/>
              <a:t>inRdd</a:t>
            </a:r>
            <a:r>
              <a:rPr lang="en-US" dirty="0" smtClean="0"/>
              <a:t>)</a:t>
            </a:r>
            <a:endParaRPr lang="en-US" dirty="0"/>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smtClean="0"/>
              <a:t>Operation</a:t>
            </a:r>
          </a:p>
          <a:p>
            <a:pPr marL="548640" lvl="2" indent="0">
              <a:buNone/>
            </a:pPr>
            <a:r>
              <a:rPr lang="en-US" dirty="0" err="1" smtClean="0"/>
              <a:t>def</a:t>
            </a:r>
            <a:r>
              <a:rPr lang="en-US" dirty="0" smtClean="0"/>
              <a:t> p(x)</a:t>
            </a:r>
          </a:p>
          <a:p>
            <a:pPr marL="548640" lvl="2" indent="0">
              <a:buNone/>
            </a:pPr>
            <a:r>
              <a:rPr lang="en-US" dirty="0" smtClean="0"/>
              <a:t>    print x</a:t>
            </a:r>
          </a:p>
          <a:p>
            <a:pPr marL="822960" lvl="3" indent="0">
              <a:buNone/>
            </a:pPr>
            <a:endParaRPr lang="en-US" dirty="0" smtClean="0"/>
          </a:p>
          <a:p>
            <a:pPr marL="548640" lvl="2" indent="0">
              <a:buNone/>
            </a:pPr>
            <a:r>
              <a:rPr lang="en-US" dirty="0" err="1" smtClean="0"/>
              <a:t>inRdd.foreach</a:t>
            </a:r>
            <a:r>
              <a:rPr lang="en-US" dirty="0" smtClean="0"/>
              <a:t>(p);</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113</a:t>
            </a:fld>
            <a:endParaRPr lang="en-US" dirty="0"/>
          </a:p>
        </p:txBody>
      </p:sp>
    </p:spTree>
    <p:extLst>
      <p:ext uri="{BB962C8B-B14F-4D97-AF65-F5344CB8AC3E}">
        <p14:creationId xmlns:p14="http://schemas.microsoft.com/office/powerpoint/2010/main" val="33186216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err="1"/>
              <a:t>foreach</a:t>
            </a:r>
            <a:r>
              <a:rPr lang="en-US" dirty="0"/>
              <a:t>(</a:t>
            </a:r>
            <a:r>
              <a:rPr lang="en-US" i="1" dirty="0" err="1"/>
              <a:t>func</a:t>
            </a:r>
            <a:r>
              <a:rPr lang="en-US" dirty="0"/>
              <a:t>)</a:t>
            </a:r>
          </a:p>
        </p:txBody>
      </p:sp>
      <p:sp>
        <p:nvSpPr>
          <p:cNvPr id="3" name="Content Placeholder 2"/>
          <p:cNvSpPr>
            <a:spLocks noGrp="1"/>
          </p:cNvSpPr>
          <p:nvPr>
            <p:ph idx="1"/>
          </p:nvPr>
        </p:nvSpPr>
        <p:spPr/>
        <p:txBody>
          <a:bodyPr/>
          <a:lstStyle/>
          <a:p>
            <a:r>
              <a:rPr lang="en-US" dirty="0"/>
              <a:t>Example</a:t>
            </a:r>
          </a:p>
          <a:p>
            <a:pPr lvl="1"/>
            <a:r>
              <a:rPr lang="en-US" dirty="0" smtClean="0"/>
              <a:t>Output</a:t>
            </a:r>
            <a:endParaRPr lang="en-US" dirty="0"/>
          </a:p>
          <a:p>
            <a:pPr marL="548640" lvl="2" indent="0">
              <a:buNone/>
            </a:pPr>
            <a:r>
              <a:rPr lang="en-US" dirty="0" smtClean="0"/>
              <a:t>Joe,44,33,41,1</a:t>
            </a:r>
            <a:endParaRPr lang="en-US" sz="3000" dirty="0"/>
          </a:p>
          <a:p>
            <a:pPr marL="548640" lvl="2" indent="0">
              <a:buNone/>
            </a:pPr>
            <a:r>
              <a:rPr lang="en-US" dirty="0" smtClean="0"/>
              <a:t>Mel,13,33,30,50</a:t>
            </a:r>
            <a:endParaRPr lang="en-US" sz="3000" dirty="0"/>
          </a:p>
          <a:p>
            <a:pPr marL="548640" lvl="2" indent="0">
              <a:buNone/>
            </a:pPr>
            <a:r>
              <a:rPr lang="en-US" dirty="0" smtClean="0"/>
              <a:t>Mel,12,40,30,42</a:t>
            </a:r>
            <a:endParaRPr lang="en-US" sz="3000" dirty="0"/>
          </a:p>
          <a:p>
            <a:pPr marL="548640" lvl="2" indent="0">
              <a:buNone/>
            </a:pPr>
            <a:r>
              <a:rPr lang="en-US" dirty="0" smtClean="0"/>
              <a:t>Sam,15,28,28,39</a:t>
            </a:r>
            <a:endParaRPr lang="en-US" sz="3000" dirty="0"/>
          </a:p>
          <a:p>
            <a:pPr marL="548640" lvl="2" indent="0">
              <a:buNone/>
            </a:pPr>
            <a:r>
              <a:rPr lang="en-US" dirty="0" smtClean="0"/>
              <a:t>Mel,9,23,17,2</a:t>
            </a:r>
            <a:endParaRPr lang="en-US" dirty="0"/>
          </a:p>
          <a:p>
            <a:pPr marL="548640" lvl="2" indent="0">
              <a:buNone/>
            </a:pPr>
            <a:r>
              <a:rPr lang="en-US" dirty="0"/>
              <a:t>…</a:t>
            </a:r>
          </a:p>
          <a:p>
            <a:pPr marL="548640" lvl="2" indent="0">
              <a:buNone/>
            </a:pP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114</a:t>
            </a:fld>
            <a:endParaRPr lang="en-US" dirty="0"/>
          </a:p>
        </p:txBody>
      </p:sp>
    </p:spTree>
    <p:extLst>
      <p:ext uri="{BB962C8B-B14F-4D97-AF65-F5344CB8AC3E}">
        <p14:creationId xmlns:p14="http://schemas.microsoft.com/office/powerpoint/2010/main" val="32030765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sz="2800" dirty="0" err="1"/>
              <a:t>saveAsTextFile</a:t>
            </a:r>
            <a:r>
              <a:rPr lang="en-US" sz="2800" dirty="0"/>
              <a:t>(</a:t>
            </a:r>
            <a:r>
              <a:rPr lang="en-US" sz="2800" i="1" dirty="0"/>
              <a:t>path</a:t>
            </a:r>
            <a:r>
              <a:rPr lang="en-US" sz="2800" dirty="0"/>
              <a:t>)</a:t>
            </a:r>
            <a:endParaRPr lang="en-US" sz="3100" dirty="0"/>
          </a:p>
        </p:txBody>
      </p:sp>
      <p:sp>
        <p:nvSpPr>
          <p:cNvPr id="3" name="Content Placeholder 2"/>
          <p:cNvSpPr>
            <a:spLocks noGrp="1"/>
          </p:cNvSpPr>
          <p:nvPr>
            <p:ph idx="1"/>
          </p:nvPr>
        </p:nvSpPr>
        <p:spPr/>
        <p:txBody>
          <a:bodyPr/>
          <a:lstStyle/>
          <a:p>
            <a:r>
              <a:rPr lang="en-US" dirty="0"/>
              <a:t>Write </a:t>
            </a:r>
            <a:r>
              <a:rPr lang="en-US" dirty="0" smtClean="0"/>
              <a:t>elements </a:t>
            </a:r>
            <a:r>
              <a:rPr lang="en-US" dirty="0"/>
              <a:t>of the dataset as a text file (or set of text files) in a given directory in the local filesystem, HDFS or any other Hadoop-supported file </a:t>
            </a:r>
            <a:r>
              <a:rPr lang="en-US" dirty="0" smtClean="0"/>
              <a:t>system</a:t>
            </a:r>
          </a:p>
          <a:p>
            <a:r>
              <a:rPr lang="en-US" dirty="0" smtClean="0"/>
              <a:t>Spark </a:t>
            </a:r>
            <a:r>
              <a:rPr lang="en-US" dirty="0"/>
              <a:t>will call </a:t>
            </a:r>
            <a:r>
              <a:rPr lang="en-US" dirty="0" err="1" smtClean="0"/>
              <a:t>toString</a:t>
            </a:r>
            <a:r>
              <a:rPr lang="en-US" dirty="0" smtClean="0"/>
              <a:t>() </a:t>
            </a:r>
            <a:r>
              <a:rPr lang="en-US" dirty="0"/>
              <a:t>on each element to convert it to a line of text in the </a:t>
            </a:r>
            <a:r>
              <a:rPr lang="en-US" dirty="0" smtClean="0"/>
              <a:t>file</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115</a:t>
            </a:fld>
            <a:endParaRPr lang="en-US" dirty="0"/>
          </a:p>
        </p:txBody>
      </p:sp>
    </p:spTree>
    <p:extLst>
      <p:ext uri="{BB962C8B-B14F-4D97-AF65-F5344CB8AC3E}">
        <p14:creationId xmlns:p14="http://schemas.microsoft.com/office/powerpoint/2010/main" val="11883233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Shared Variables</a:t>
            </a:r>
          </a:p>
        </p:txBody>
      </p:sp>
      <p:sp>
        <p:nvSpPr>
          <p:cNvPr id="3" name="Content Placeholder 2"/>
          <p:cNvSpPr>
            <a:spLocks noGrp="1"/>
          </p:cNvSpPr>
          <p:nvPr>
            <p:ph idx="1"/>
          </p:nvPr>
        </p:nvSpPr>
        <p:spPr/>
        <p:txBody>
          <a:bodyPr/>
          <a:lstStyle/>
          <a:p>
            <a:r>
              <a:rPr lang="en-US" dirty="0" smtClean="0"/>
              <a:t>Normally</a:t>
            </a:r>
            <a:r>
              <a:rPr lang="en-US" dirty="0"/>
              <a:t>, when a function passed to a Spark operation (such as map or reduce) is executed on a remote cluster node, it works on separate copies of all </a:t>
            </a:r>
            <a:r>
              <a:rPr lang="en-US" dirty="0" smtClean="0"/>
              <a:t>variables </a:t>
            </a:r>
            <a:r>
              <a:rPr lang="en-US" dirty="0"/>
              <a:t>used in the </a:t>
            </a:r>
            <a:r>
              <a:rPr lang="en-US" dirty="0" smtClean="0"/>
              <a:t>function</a:t>
            </a:r>
          </a:p>
          <a:p>
            <a:r>
              <a:rPr lang="en-US" dirty="0" smtClean="0"/>
              <a:t>These </a:t>
            </a:r>
            <a:r>
              <a:rPr lang="en-US" dirty="0"/>
              <a:t>variables are copied to each machine, and no updates to the variables on the remote machine are propagated back to the driver </a:t>
            </a:r>
            <a:r>
              <a:rPr lang="en-US" dirty="0" smtClean="0"/>
              <a:t>program</a:t>
            </a:r>
          </a:p>
          <a:p>
            <a:r>
              <a:rPr lang="en-US" dirty="0" smtClean="0"/>
              <a:t>Supporting </a:t>
            </a:r>
            <a:r>
              <a:rPr lang="en-US" dirty="0"/>
              <a:t>general, read-write shared variables across tasks would be </a:t>
            </a:r>
            <a:r>
              <a:rPr lang="en-US" dirty="0" smtClean="0"/>
              <a:t>inefficient</a:t>
            </a:r>
          </a:p>
          <a:p>
            <a:r>
              <a:rPr lang="en-US" dirty="0" smtClean="0"/>
              <a:t>However</a:t>
            </a:r>
            <a:r>
              <a:rPr lang="en-US" dirty="0"/>
              <a:t>, Spark does provide two limited types of </a:t>
            </a:r>
            <a:r>
              <a:rPr lang="en-US" i="1" dirty="0"/>
              <a:t>shared variables</a:t>
            </a:r>
            <a:r>
              <a:rPr lang="en-US" dirty="0"/>
              <a:t> for two common usage </a:t>
            </a:r>
            <a:r>
              <a:rPr lang="en-US" dirty="0" smtClean="0"/>
              <a:t>patterns…</a:t>
            </a:r>
          </a:p>
          <a:p>
            <a:r>
              <a:rPr lang="en-US" dirty="0"/>
              <a:t>B</a:t>
            </a:r>
            <a:r>
              <a:rPr lang="en-US" dirty="0" smtClean="0"/>
              <a:t>roadcast </a:t>
            </a:r>
            <a:r>
              <a:rPr lang="en-US" dirty="0"/>
              <a:t>variables and </a:t>
            </a:r>
            <a:r>
              <a:rPr lang="en-US" dirty="0" smtClean="0"/>
              <a:t>accumulators (not discussed)</a:t>
            </a:r>
            <a:endParaRPr lang="en-US" dirty="0"/>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116</a:t>
            </a:fld>
            <a:endParaRPr lang="en-US" dirty="0"/>
          </a:p>
        </p:txBody>
      </p:sp>
    </p:spTree>
    <p:extLst>
      <p:ext uri="{BB962C8B-B14F-4D97-AF65-F5344CB8AC3E}">
        <p14:creationId xmlns:p14="http://schemas.microsoft.com/office/powerpoint/2010/main" val="7343954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Broadcast </a:t>
            </a:r>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smtClean="0"/>
              <a:t>Broadcast </a:t>
            </a:r>
            <a:r>
              <a:rPr lang="en-US" dirty="0"/>
              <a:t>variables allow the programmer to keep a read-only variable cached on each machine rather than shipping a copy of it with </a:t>
            </a:r>
            <a:r>
              <a:rPr lang="en-US" dirty="0" smtClean="0"/>
              <a:t>tasks</a:t>
            </a:r>
          </a:p>
          <a:p>
            <a:r>
              <a:rPr lang="en-US" dirty="0" smtClean="0"/>
              <a:t>They </a:t>
            </a:r>
            <a:r>
              <a:rPr lang="en-US" dirty="0"/>
              <a:t>can be used, for example, to give every node a copy of a large input dataset </a:t>
            </a:r>
            <a:r>
              <a:rPr lang="en-US" dirty="0" smtClean="0"/>
              <a:t>once in </a:t>
            </a:r>
            <a:r>
              <a:rPr lang="en-US" dirty="0"/>
              <a:t>an efficient </a:t>
            </a:r>
            <a:r>
              <a:rPr lang="en-US" dirty="0" smtClean="0"/>
              <a:t>manner, rather than each time a spark function (closure) is executed</a:t>
            </a:r>
          </a:p>
          <a:p>
            <a:r>
              <a:rPr lang="en-US" dirty="0" smtClean="0"/>
              <a:t>The best examples of use of broadcast variables are for distributing large reference data or lookup tables</a:t>
            </a:r>
          </a:p>
          <a:p>
            <a:r>
              <a:rPr lang="en-US" dirty="0" smtClean="0"/>
              <a:t>Spark attempts </a:t>
            </a:r>
            <a:r>
              <a:rPr lang="en-US" dirty="0"/>
              <a:t>to distribute broadcast variables using efficient broadcast algorithms to reduce communication </a:t>
            </a:r>
            <a:r>
              <a:rPr lang="en-US" dirty="0" smtClean="0"/>
              <a:t>cost</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117</a:t>
            </a:fld>
            <a:endParaRPr lang="en-US" dirty="0"/>
          </a:p>
        </p:txBody>
      </p:sp>
    </p:spTree>
    <p:extLst>
      <p:ext uri="{BB962C8B-B14F-4D97-AF65-F5344CB8AC3E}">
        <p14:creationId xmlns:p14="http://schemas.microsoft.com/office/powerpoint/2010/main" val="5657831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Broadcast </a:t>
            </a:r>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smtClean="0"/>
              <a:t>Broadcast </a:t>
            </a:r>
            <a:r>
              <a:rPr lang="en-US" dirty="0"/>
              <a:t>variables are created from a variable v by calling </a:t>
            </a:r>
            <a:r>
              <a:rPr lang="en-US" dirty="0" err="1" smtClean="0"/>
              <a:t>SparkContext.broadcast</a:t>
            </a:r>
            <a:r>
              <a:rPr lang="en-US" dirty="0" smtClean="0"/>
              <a:t>(v)</a:t>
            </a:r>
          </a:p>
          <a:p>
            <a:r>
              <a:rPr lang="en-US" dirty="0" smtClean="0"/>
              <a:t>The </a:t>
            </a:r>
            <a:r>
              <a:rPr lang="en-US" dirty="0"/>
              <a:t>broadcast variable is a wrapper around v, and its value can be accessed by calling the value </a:t>
            </a:r>
            <a:r>
              <a:rPr lang="en-US" dirty="0" smtClean="0"/>
              <a:t>method</a:t>
            </a:r>
          </a:p>
          <a:p>
            <a:r>
              <a:rPr lang="en-US" dirty="0" smtClean="0"/>
              <a:t>The Python code </a:t>
            </a:r>
            <a:r>
              <a:rPr lang="en-US" dirty="0"/>
              <a:t>below shows </a:t>
            </a:r>
            <a:r>
              <a:rPr lang="en-US" dirty="0" smtClean="0"/>
              <a:t>this</a:t>
            </a:r>
          </a:p>
          <a:p>
            <a:endParaRPr lang="en-US" dirty="0" smtClean="0"/>
          </a:p>
          <a:p>
            <a:pPr marL="274320" lvl="1" indent="0" fontAlgn="base">
              <a:buNone/>
            </a:pPr>
            <a:r>
              <a:rPr lang="en-US" dirty="0"/>
              <a:t>data = [1, 2, 3</a:t>
            </a:r>
            <a:r>
              <a:rPr lang="en-US" dirty="0" smtClean="0"/>
              <a:t>]</a:t>
            </a:r>
            <a:endParaRPr lang="en-US" dirty="0"/>
          </a:p>
          <a:p>
            <a:pPr marL="274320" lvl="1" indent="0" fontAlgn="base">
              <a:buNone/>
            </a:pPr>
            <a:r>
              <a:rPr lang="en-US" dirty="0" err="1" smtClean="0"/>
              <a:t>broadcastVar</a:t>
            </a:r>
            <a:r>
              <a:rPr lang="en-US" dirty="0" smtClean="0"/>
              <a:t> </a:t>
            </a:r>
            <a:r>
              <a:rPr lang="en-US" dirty="0"/>
              <a:t>= </a:t>
            </a:r>
            <a:r>
              <a:rPr lang="en-US" dirty="0" err="1" smtClean="0"/>
              <a:t>sc.broadcast</a:t>
            </a:r>
            <a:r>
              <a:rPr lang="en-US" dirty="0" smtClean="0"/>
              <a:t>(data)</a:t>
            </a:r>
          </a:p>
          <a:p>
            <a:pPr marL="274320" lvl="1" indent="0" fontAlgn="base">
              <a:buNone/>
            </a:pPr>
            <a:endParaRPr lang="en-US" dirty="0"/>
          </a:p>
          <a:p>
            <a:pPr marL="274320" lvl="1" indent="0" fontAlgn="base">
              <a:buNone/>
            </a:pPr>
            <a:r>
              <a:rPr lang="en-US" dirty="0" smtClean="0"/>
              <a:t># The array ‘data’ is now available on every cluster node to be </a:t>
            </a:r>
          </a:p>
          <a:p>
            <a:pPr marL="274320" lvl="1" indent="0" fontAlgn="base">
              <a:buNone/>
            </a:pPr>
            <a:r>
              <a:rPr lang="en-US" dirty="0" smtClean="0"/>
              <a:t># accessed as follows</a:t>
            </a:r>
            <a:endParaRPr lang="en-US" dirty="0"/>
          </a:p>
          <a:p>
            <a:pPr marL="274320" lvl="1" indent="0" fontAlgn="base">
              <a:buNone/>
            </a:pPr>
            <a:r>
              <a:rPr lang="en-US" dirty="0" err="1" smtClean="0"/>
              <a:t>someRdd</a:t>
            </a:r>
            <a:r>
              <a:rPr lang="en-US" dirty="0" smtClean="0"/>
              <a:t> = </a:t>
            </a:r>
            <a:r>
              <a:rPr lang="en-US" dirty="0" err="1" smtClean="0"/>
              <a:t>otherRdd.filter</a:t>
            </a:r>
            <a:r>
              <a:rPr lang="en-US" dirty="0" smtClean="0"/>
              <a:t> (lambda x : x &lt; </a:t>
            </a:r>
            <a:r>
              <a:rPr lang="en-US" dirty="0" err="1" smtClean="0"/>
              <a:t>broadcastVar.value</a:t>
            </a:r>
            <a:r>
              <a:rPr lang="en-US" dirty="0" smtClean="0"/>
              <a:t>[0</a:t>
            </a:r>
            <a:r>
              <a:rPr lang="en-US" dirty="0"/>
              <a:t>])</a:t>
            </a:r>
          </a:p>
          <a:p>
            <a:endParaRPr lang="en-US" dirty="0"/>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118</a:t>
            </a:fld>
            <a:endParaRPr lang="en-US" dirty="0"/>
          </a:p>
        </p:txBody>
      </p:sp>
    </p:spTree>
    <p:extLst>
      <p:ext uri="{BB962C8B-B14F-4D97-AF65-F5344CB8AC3E}">
        <p14:creationId xmlns:p14="http://schemas.microsoft.com/office/powerpoint/2010/main" val="272349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and MapReduce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1" y="1752600"/>
            <a:ext cx="8931979"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362200" y="1752600"/>
            <a:ext cx="3200400"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MapReduce</a:t>
            </a:r>
            <a:endParaRPr lang="en-US" dirty="0"/>
          </a:p>
        </p:txBody>
      </p:sp>
      <p:sp>
        <p:nvSpPr>
          <p:cNvPr id="10" name="Rectangle 9"/>
          <p:cNvSpPr/>
          <p:nvPr/>
        </p:nvSpPr>
        <p:spPr>
          <a:xfrm>
            <a:off x="152400" y="1752600"/>
            <a:ext cx="2133600"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Aspects</a:t>
            </a:r>
            <a:endParaRPr lang="en-US" dirty="0"/>
          </a:p>
        </p:txBody>
      </p:sp>
      <p:sp>
        <p:nvSpPr>
          <p:cNvPr id="11" name="Rectangle 10"/>
          <p:cNvSpPr/>
          <p:nvPr/>
        </p:nvSpPr>
        <p:spPr>
          <a:xfrm>
            <a:off x="5638800" y="1762125"/>
            <a:ext cx="3276600"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Spark</a:t>
            </a:r>
            <a:endParaRPr lang="en-US" dirty="0"/>
          </a:p>
        </p:txBody>
      </p:sp>
      <p:sp>
        <p:nvSpPr>
          <p:cNvPr id="7" name="Footer Placeholder 6"/>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12" name="Slide Number Placeholder 11"/>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199464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Apache Spark</a:t>
            </a:r>
            <a:br>
              <a:rPr lang="en-US" dirty="0" smtClean="0"/>
            </a:br>
            <a:r>
              <a:rPr lang="en-US" sz="3100" dirty="0" smtClean="0"/>
              <a:t>Interactive Shells</a:t>
            </a:r>
            <a:endParaRPr lang="en-US" sz="3100" dirty="0"/>
          </a:p>
        </p:txBody>
      </p:sp>
      <p:sp>
        <p:nvSpPr>
          <p:cNvPr id="3" name="Content Placeholder 2"/>
          <p:cNvSpPr>
            <a:spLocks noGrp="1"/>
          </p:cNvSpPr>
          <p:nvPr>
            <p:ph idx="1"/>
          </p:nvPr>
        </p:nvSpPr>
        <p:spPr/>
        <p:txBody>
          <a:bodyPr>
            <a:normAutofit/>
          </a:bodyPr>
          <a:lstStyle/>
          <a:p>
            <a:pPr fontAlgn="base"/>
            <a:r>
              <a:rPr lang="en-US" dirty="0"/>
              <a:t>Spark comes with interactive shells that enable ad hoc data </a:t>
            </a:r>
            <a:r>
              <a:rPr lang="en-US" dirty="0" smtClean="0"/>
              <a:t>analysis</a:t>
            </a:r>
          </a:p>
          <a:p>
            <a:pPr fontAlgn="base"/>
            <a:r>
              <a:rPr lang="en-US" dirty="0" smtClean="0"/>
              <a:t>Spark’s</a:t>
            </a:r>
            <a:r>
              <a:rPr lang="en-US" dirty="0"/>
              <a:t> shells will feel familiar if you have used other </a:t>
            </a:r>
            <a:r>
              <a:rPr lang="en-US" dirty="0" smtClean="0"/>
              <a:t>shells…</a:t>
            </a:r>
          </a:p>
          <a:p>
            <a:pPr fontAlgn="base"/>
            <a:r>
              <a:rPr lang="en-US" dirty="0" smtClean="0"/>
              <a:t>Such </a:t>
            </a:r>
            <a:r>
              <a:rPr lang="en-US" dirty="0"/>
              <a:t>as those in R, Python, and Scala, or operating system shells like </a:t>
            </a:r>
            <a:r>
              <a:rPr lang="en-US" dirty="0" smtClean="0"/>
              <a:t>Bash</a:t>
            </a:r>
          </a:p>
          <a:p>
            <a:pPr fontAlgn="base"/>
            <a:r>
              <a:rPr lang="en-US" dirty="0" smtClean="0"/>
              <a:t>Unlike </a:t>
            </a:r>
            <a:r>
              <a:rPr lang="en-US" dirty="0"/>
              <a:t>most other </a:t>
            </a:r>
            <a:r>
              <a:rPr lang="en-US" dirty="0" smtClean="0"/>
              <a:t>shells which </a:t>
            </a:r>
            <a:r>
              <a:rPr lang="en-US" dirty="0"/>
              <a:t>let you manipulate data using the disk and memory on a single </a:t>
            </a:r>
            <a:r>
              <a:rPr lang="en-US" dirty="0" smtClean="0"/>
              <a:t>machine…</a:t>
            </a:r>
          </a:p>
          <a:p>
            <a:pPr fontAlgn="base"/>
            <a:r>
              <a:rPr lang="en-US" dirty="0" smtClean="0"/>
              <a:t>Spark’s </a:t>
            </a:r>
            <a:r>
              <a:rPr lang="en-US" dirty="0"/>
              <a:t>shells allow you to interact with data </a:t>
            </a:r>
            <a:r>
              <a:rPr lang="en-US" dirty="0" smtClean="0"/>
              <a:t>distributed </a:t>
            </a:r>
            <a:r>
              <a:rPr lang="en-US" dirty="0"/>
              <a:t>on disk or in memory across many </a:t>
            </a:r>
            <a:r>
              <a:rPr lang="en-US" dirty="0" smtClean="0"/>
              <a:t>machines…</a:t>
            </a:r>
          </a:p>
          <a:p>
            <a:pPr fontAlgn="base"/>
            <a:r>
              <a:rPr lang="en-US" dirty="0"/>
              <a:t>A</a:t>
            </a:r>
            <a:r>
              <a:rPr lang="en-US" dirty="0" smtClean="0"/>
              <a:t>nd </a:t>
            </a:r>
            <a:r>
              <a:rPr lang="en-US" dirty="0"/>
              <a:t>Spark takes care of automatically distributing this </a:t>
            </a:r>
            <a:r>
              <a:rPr lang="en-US" dirty="0" smtClean="0"/>
              <a:t>processing</a:t>
            </a:r>
            <a:endParaRPr lang="en-US" dirty="0"/>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216702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Using Apache Spark</a:t>
            </a:r>
            <a:br>
              <a:rPr lang="en-US" sz="3600" dirty="0">
                <a:solidFill>
                  <a:srgbClr val="D2533C"/>
                </a:solidFill>
              </a:rPr>
            </a:br>
            <a:r>
              <a:rPr lang="en-US" sz="3100" dirty="0">
                <a:solidFill>
                  <a:srgbClr val="D2533C"/>
                </a:solidFill>
              </a:rPr>
              <a:t>Interactive Shells</a:t>
            </a:r>
            <a:endParaRPr lang="en-US" sz="4400" dirty="0"/>
          </a:p>
        </p:txBody>
      </p:sp>
      <p:sp>
        <p:nvSpPr>
          <p:cNvPr id="3" name="Content Placeholder 2"/>
          <p:cNvSpPr>
            <a:spLocks noGrp="1"/>
          </p:cNvSpPr>
          <p:nvPr>
            <p:ph idx="1"/>
          </p:nvPr>
        </p:nvSpPr>
        <p:spPr/>
        <p:txBody>
          <a:bodyPr>
            <a:normAutofit/>
          </a:bodyPr>
          <a:lstStyle/>
          <a:p>
            <a:pPr fontAlgn="base"/>
            <a:r>
              <a:rPr lang="en-US" dirty="0" smtClean="0"/>
              <a:t>Because </a:t>
            </a:r>
            <a:r>
              <a:rPr lang="en-US" dirty="0"/>
              <a:t>Spark can load data into memory on </a:t>
            </a:r>
            <a:r>
              <a:rPr lang="en-US" dirty="0" smtClean="0"/>
              <a:t>worker </a:t>
            </a:r>
            <a:r>
              <a:rPr lang="en-US" dirty="0"/>
              <a:t>nodes, many distributed computations, even ones that process terabytes of data across dozens of machines, can run in a few </a:t>
            </a:r>
            <a:r>
              <a:rPr lang="en-US" dirty="0" smtClean="0"/>
              <a:t>seconds</a:t>
            </a:r>
          </a:p>
          <a:p>
            <a:pPr fontAlgn="base"/>
            <a:r>
              <a:rPr lang="en-US" dirty="0" smtClean="0"/>
              <a:t>This </a:t>
            </a:r>
            <a:r>
              <a:rPr lang="en-US" dirty="0"/>
              <a:t>makes the sort of iterative, ad hoc, and exploratory analysis commonly done in shells a good fit for </a:t>
            </a:r>
            <a:r>
              <a:rPr lang="en-US" dirty="0" smtClean="0"/>
              <a:t>Spark</a:t>
            </a:r>
          </a:p>
          <a:p>
            <a:pPr fontAlgn="base"/>
            <a:r>
              <a:rPr lang="en-US" dirty="0" smtClean="0"/>
              <a:t>Spark </a:t>
            </a:r>
            <a:r>
              <a:rPr lang="en-US" dirty="0"/>
              <a:t>provides both Python and Scala shells that have been augmented to support connecting to a </a:t>
            </a:r>
            <a:r>
              <a:rPr lang="en-US" dirty="0" smtClean="0"/>
              <a:t>cluster</a:t>
            </a:r>
          </a:p>
          <a:p>
            <a:pPr fontAlgn="base"/>
            <a:r>
              <a:rPr lang="en-US" dirty="0" smtClean="0"/>
              <a:t>Spark shells provide a simple way to learn the Spark API as well as a powerful tool to analyze data interactively</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125331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solidFill>
                  <a:srgbClr val="D2533C"/>
                </a:solidFill>
              </a:rPr>
              <a:t>Using Apache Spark</a:t>
            </a:r>
            <a:br>
              <a:rPr lang="en-US" sz="3200" dirty="0">
                <a:solidFill>
                  <a:srgbClr val="D2533C"/>
                </a:solidFill>
              </a:rPr>
            </a:br>
            <a:r>
              <a:rPr lang="en-US" sz="3100" dirty="0">
                <a:solidFill>
                  <a:srgbClr val="D2533C"/>
                </a:solidFill>
              </a:rPr>
              <a:t>Interactive Shells</a:t>
            </a:r>
            <a:endParaRPr lang="en-US" sz="4400" dirty="0"/>
          </a:p>
        </p:txBody>
      </p:sp>
      <p:sp>
        <p:nvSpPr>
          <p:cNvPr id="3" name="Content Placeholder 2"/>
          <p:cNvSpPr>
            <a:spLocks noGrp="1"/>
          </p:cNvSpPr>
          <p:nvPr>
            <p:ph idx="1"/>
          </p:nvPr>
        </p:nvSpPr>
        <p:spPr/>
        <p:txBody>
          <a:bodyPr>
            <a:normAutofit lnSpcReduction="10000"/>
          </a:bodyPr>
          <a:lstStyle/>
          <a:p>
            <a:pPr fontAlgn="base"/>
            <a:r>
              <a:rPr lang="en-US" dirty="0"/>
              <a:t>The easiest way to demonstrate the power of Spark’s shells is to start using one of them for some simple data </a:t>
            </a:r>
            <a:r>
              <a:rPr lang="en-US" dirty="0" smtClean="0"/>
              <a:t>analysis</a:t>
            </a:r>
          </a:p>
          <a:p>
            <a:pPr fontAlgn="base"/>
            <a:r>
              <a:rPr lang="en-US" dirty="0" smtClean="0"/>
              <a:t>The </a:t>
            </a:r>
            <a:r>
              <a:rPr lang="en-US" dirty="0"/>
              <a:t>first step is to open up one of Spark’s </a:t>
            </a:r>
            <a:r>
              <a:rPr lang="en-US" dirty="0" smtClean="0"/>
              <a:t>shells</a:t>
            </a:r>
          </a:p>
          <a:p>
            <a:pPr fontAlgn="base"/>
            <a:r>
              <a:rPr lang="en-US" dirty="0" smtClean="0"/>
              <a:t>To </a:t>
            </a:r>
            <a:r>
              <a:rPr lang="en-US" dirty="0"/>
              <a:t>open the Python version of the Spark </a:t>
            </a:r>
            <a:r>
              <a:rPr lang="en-US" dirty="0" smtClean="0"/>
              <a:t>shell type</a:t>
            </a:r>
            <a:endParaRPr lang="en-US" dirty="0"/>
          </a:p>
          <a:p>
            <a:pPr marL="274320" lvl="1" indent="0" fontAlgn="base">
              <a:buNone/>
            </a:pPr>
            <a:r>
              <a:rPr lang="en-US" dirty="0" err="1" smtClean="0"/>
              <a:t>pyspark</a:t>
            </a:r>
            <a:r>
              <a:rPr lang="en-US" dirty="0" smtClean="0"/>
              <a:t> </a:t>
            </a:r>
            <a:r>
              <a:rPr lang="en-US" dirty="0" smtClean="0">
                <a:sym typeface="Wingdings" panose="05000000000000000000" pitchFamily="2" charset="2"/>
              </a:rPr>
              <a:t> this is the one we shall use in our course</a:t>
            </a:r>
            <a:endParaRPr lang="en-US" dirty="0"/>
          </a:p>
          <a:p>
            <a:pPr fontAlgn="base"/>
            <a:r>
              <a:rPr lang="en-US" dirty="0" smtClean="0"/>
              <a:t>To </a:t>
            </a:r>
            <a:r>
              <a:rPr lang="en-US" dirty="0"/>
              <a:t>open the Scala version of the </a:t>
            </a:r>
            <a:r>
              <a:rPr lang="en-US" dirty="0" smtClean="0"/>
              <a:t>Spark shell</a:t>
            </a:r>
            <a:r>
              <a:rPr lang="en-US" dirty="0"/>
              <a:t>, </a:t>
            </a:r>
            <a:r>
              <a:rPr lang="en-US" dirty="0" smtClean="0"/>
              <a:t>type</a:t>
            </a:r>
            <a:endParaRPr lang="en-US" dirty="0"/>
          </a:p>
          <a:p>
            <a:pPr marL="274320" lvl="1" indent="0" fontAlgn="base">
              <a:buNone/>
            </a:pPr>
            <a:r>
              <a:rPr lang="en-US" dirty="0" smtClean="0"/>
              <a:t>spark-shell</a:t>
            </a:r>
          </a:p>
          <a:p>
            <a:pPr fontAlgn="base"/>
            <a:r>
              <a:rPr lang="en-US" dirty="0" smtClean="0"/>
              <a:t>The </a:t>
            </a:r>
            <a:r>
              <a:rPr lang="en-US" dirty="0"/>
              <a:t>shell prompt should appear within a few </a:t>
            </a:r>
            <a:r>
              <a:rPr lang="en-US" dirty="0" smtClean="0"/>
              <a:t>seconds </a:t>
            </a:r>
          </a:p>
          <a:p>
            <a:pPr fontAlgn="base"/>
            <a:r>
              <a:rPr lang="en-US" dirty="0" smtClean="0"/>
              <a:t>When </a:t>
            </a:r>
            <a:r>
              <a:rPr lang="en-US" dirty="0"/>
              <a:t>the shell </a:t>
            </a:r>
            <a:r>
              <a:rPr lang="en-US" dirty="0" smtClean="0"/>
              <a:t>starts you </a:t>
            </a:r>
            <a:r>
              <a:rPr lang="en-US" dirty="0"/>
              <a:t>will </a:t>
            </a:r>
            <a:r>
              <a:rPr lang="en-US" dirty="0" smtClean="0"/>
              <a:t>see a lot of log messages</a:t>
            </a:r>
          </a:p>
          <a:p>
            <a:pPr fontAlgn="base"/>
            <a:r>
              <a:rPr lang="en-US" dirty="0" smtClean="0"/>
              <a:t>You </a:t>
            </a:r>
            <a:r>
              <a:rPr lang="en-US" dirty="0"/>
              <a:t>may need to press Enter once to clear the log output and get to a shell prompt</a:t>
            </a:r>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13112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D2533C"/>
                </a:solidFill>
              </a:rPr>
              <a:t>Using Apache Spark</a:t>
            </a:r>
            <a:br>
              <a:rPr lang="en-US" dirty="0">
                <a:solidFill>
                  <a:srgbClr val="D2533C"/>
                </a:solidFill>
              </a:rPr>
            </a:br>
            <a:r>
              <a:rPr lang="en-US" sz="3100" dirty="0">
                <a:solidFill>
                  <a:srgbClr val="D2533C"/>
                </a:solidFill>
              </a:rPr>
              <a:t>Interactive Shells</a:t>
            </a:r>
            <a:endParaRPr lang="en-US" sz="3100" dirty="0"/>
          </a:p>
        </p:txBody>
      </p:sp>
      <p:sp>
        <p:nvSpPr>
          <p:cNvPr id="3" name="Content Placeholder 2"/>
          <p:cNvSpPr>
            <a:spLocks noGrp="1"/>
          </p:cNvSpPr>
          <p:nvPr>
            <p:ph idx="1"/>
          </p:nvPr>
        </p:nvSpPr>
        <p:spPr/>
        <p:txBody>
          <a:bodyPr/>
          <a:lstStyle/>
          <a:p>
            <a:r>
              <a:rPr lang="en-US" dirty="0" err="1"/>
              <a:t>p</a:t>
            </a:r>
            <a:r>
              <a:rPr lang="en-US" dirty="0" err="1" smtClean="0"/>
              <a:t>yspark</a:t>
            </a:r>
            <a:r>
              <a:rPr lang="en-US" dirty="0" smtClean="0"/>
              <a:t> defines a special variable ‘</a:t>
            </a:r>
            <a:r>
              <a:rPr lang="en-US" dirty="0" err="1" smtClean="0"/>
              <a:t>sc</a:t>
            </a:r>
            <a:r>
              <a:rPr lang="en-US" dirty="0" smtClean="0"/>
              <a:t>’ which is initialized to reference an instance of the </a:t>
            </a:r>
            <a:r>
              <a:rPr lang="en-US" dirty="0" err="1" smtClean="0"/>
              <a:t>SparkContext</a:t>
            </a:r>
            <a:endParaRPr lang="en-US" dirty="0" smtClean="0"/>
          </a:p>
          <a:p>
            <a:r>
              <a:rPr lang="en-US" dirty="0" smtClean="0"/>
              <a:t>A </a:t>
            </a:r>
            <a:r>
              <a:rPr lang="en-US" dirty="0" err="1" smtClean="0"/>
              <a:t>SparkContext</a:t>
            </a:r>
            <a:r>
              <a:rPr lang="en-US" dirty="0" smtClean="0"/>
              <a:t> provides the Spark client app an interface to the Spark execution engine</a:t>
            </a:r>
          </a:p>
          <a:p>
            <a:r>
              <a:rPr lang="en-US" dirty="0" smtClean="0"/>
              <a:t>Once </a:t>
            </a:r>
            <a:r>
              <a:rPr lang="en-US" dirty="0" err="1" smtClean="0"/>
              <a:t>pyspark</a:t>
            </a:r>
            <a:r>
              <a:rPr lang="en-US" dirty="0" smtClean="0"/>
              <a:t> is started you can type lines of </a:t>
            </a:r>
            <a:r>
              <a:rPr lang="en-US" dirty="0" err="1" smtClean="0"/>
              <a:t>Saprk</a:t>
            </a:r>
            <a:r>
              <a:rPr lang="en-US" dirty="0" smtClean="0"/>
              <a:t> code in manually</a:t>
            </a:r>
          </a:p>
          <a:p>
            <a:r>
              <a:rPr lang="en-US" dirty="0" smtClean="0"/>
              <a:t>Or you can execute a file of Spark statements by using the ‘</a:t>
            </a:r>
            <a:r>
              <a:rPr lang="en-US" dirty="0" err="1" smtClean="0"/>
              <a:t>execfile</a:t>
            </a:r>
            <a:r>
              <a:rPr lang="en-US" dirty="0" smtClean="0"/>
              <a:t>(‘</a:t>
            </a:r>
            <a:r>
              <a:rPr lang="en-US" dirty="0" err="1" smtClean="0"/>
              <a:t>somefilepath</a:t>
            </a:r>
            <a:r>
              <a:rPr lang="en-US" dirty="0" smtClean="0"/>
              <a:t>’) function</a:t>
            </a:r>
          </a:p>
          <a:p>
            <a:pPr lvl="1"/>
            <a:r>
              <a:rPr lang="en-US" dirty="0" smtClean="0"/>
              <a:t>For example, </a:t>
            </a:r>
            <a:r>
              <a:rPr lang="en-US" dirty="0" err="1" smtClean="0"/>
              <a:t>execfile</a:t>
            </a:r>
            <a:r>
              <a:rPr lang="en-US" dirty="0" smtClean="0"/>
              <a:t>(‘/</a:t>
            </a:r>
            <a:r>
              <a:rPr lang="en-US" dirty="0" err="1" smtClean="0"/>
              <a:t>home.maria_dev</a:t>
            </a:r>
            <a:r>
              <a:rPr lang="en-US" dirty="0" smtClean="0"/>
              <a:t>/</a:t>
            </a:r>
            <a:r>
              <a:rPr lang="en-US" dirty="0" err="1" smtClean="0"/>
              <a:t>myfile.py</a:t>
            </a:r>
            <a:r>
              <a:rPr lang="en-US" dirty="0" smtClean="0"/>
              <a:t>’)</a:t>
            </a:r>
          </a:p>
          <a:p>
            <a:pPr lvl="1"/>
            <a:r>
              <a:rPr lang="en-US" dirty="0"/>
              <a:t>U</a:t>
            </a:r>
            <a:r>
              <a:rPr lang="en-US" dirty="0" smtClean="0"/>
              <a:t>nlike when you enter actions manually, you need to include print statements to see the results of such actions when using </a:t>
            </a:r>
            <a:r>
              <a:rPr lang="en-US" dirty="0" err="1" smtClean="0"/>
              <a:t>execfile</a:t>
            </a:r>
            <a:endParaRPr lang="en-US" dirty="0" smtClean="0"/>
          </a:p>
          <a:p>
            <a:pPr lvl="1"/>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20099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Apache Spark</a:t>
            </a:r>
            <a:br>
              <a:rPr lang="en-US" dirty="0" smtClean="0"/>
            </a:br>
            <a:r>
              <a:rPr lang="en-US" sz="3100" dirty="0" smtClean="0"/>
              <a:t>Self-Contained Applications</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r>
              <a:rPr lang="en-US" dirty="0"/>
              <a:t>Suppose we wish to write a self-contained application using the Spark </a:t>
            </a:r>
            <a:r>
              <a:rPr lang="en-US" dirty="0" smtClean="0"/>
              <a:t>API</a:t>
            </a:r>
            <a:endParaRPr lang="en-US" dirty="0"/>
          </a:p>
          <a:p>
            <a:endParaRPr lang="en-US" dirty="0"/>
          </a:p>
          <a:p>
            <a:r>
              <a:rPr lang="en-US" dirty="0"/>
              <a:t>As an example, we’ll create a simple Spark application, SimpleApp.py:</a:t>
            </a:r>
          </a:p>
          <a:p>
            <a:endParaRPr lang="en-US" dirty="0"/>
          </a:p>
          <a:p>
            <a:pPr marL="0" indent="0">
              <a:buNone/>
            </a:pPr>
            <a:r>
              <a:rPr lang="en-US" sz="1900" dirty="0"/>
              <a:t>"""SimpleApp.py"""</a:t>
            </a:r>
          </a:p>
          <a:p>
            <a:pPr marL="0" indent="0">
              <a:buNone/>
            </a:pPr>
            <a:r>
              <a:rPr lang="en-US" sz="1900" dirty="0"/>
              <a:t>from </a:t>
            </a:r>
            <a:r>
              <a:rPr lang="en-US" sz="1900" dirty="0" err="1"/>
              <a:t>pyspark</a:t>
            </a:r>
            <a:r>
              <a:rPr lang="en-US" sz="1900" dirty="0"/>
              <a:t> import </a:t>
            </a:r>
            <a:r>
              <a:rPr lang="en-US" sz="1900" dirty="0" err="1"/>
              <a:t>SparkContext</a:t>
            </a:r>
            <a:endParaRPr lang="en-US" sz="1900" dirty="0"/>
          </a:p>
          <a:p>
            <a:pPr marL="0" indent="0">
              <a:buNone/>
            </a:pPr>
            <a:endParaRPr lang="en-US" sz="1900" dirty="0"/>
          </a:p>
          <a:p>
            <a:pPr marL="0" indent="0">
              <a:buNone/>
            </a:pPr>
            <a:r>
              <a:rPr lang="en-US" sz="1900" dirty="0" err="1"/>
              <a:t>logFile</a:t>
            </a:r>
            <a:r>
              <a:rPr lang="en-US" sz="1900" dirty="0"/>
              <a:t> = "YOUR_SPARK_HOME/README.md"  # Should be some file on your system</a:t>
            </a:r>
          </a:p>
          <a:p>
            <a:pPr marL="0" indent="0">
              <a:buNone/>
            </a:pPr>
            <a:r>
              <a:rPr lang="en-US" sz="1900" dirty="0" err="1"/>
              <a:t>sc</a:t>
            </a:r>
            <a:r>
              <a:rPr lang="en-US" sz="1900" dirty="0"/>
              <a:t> = </a:t>
            </a:r>
            <a:r>
              <a:rPr lang="en-US" sz="1900" dirty="0" err="1"/>
              <a:t>SparkContext</a:t>
            </a:r>
            <a:r>
              <a:rPr lang="en-US" sz="1900" dirty="0"/>
              <a:t>("local", "Simple App")</a:t>
            </a:r>
          </a:p>
          <a:p>
            <a:pPr marL="0" indent="0">
              <a:buNone/>
            </a:pPr>
            <a:r>
              <a:rPr lang="en-US" sz="1900" dirty="0" err="1"/>
              <a:t>logData</a:t>
            </a:r>
            <a:r>
              <a:rPr lang="en-US" sz="1900" dirty="0"/>
              <a:t> = </a:t>
            </a:r>
            <a:r>
              <a:rPr lang="en-US" sz="1900" dirty="0" err="1"/>
              <a:t>sc.textFile</a:t>
            </a:r>
            <a:r>
              <a:rPr lang="en-US" sz="1900" dirty="0"/>
              <a:t>(</a:t>
            </a:r>
            <a:r>
              <a:rPr lang="en-US" sz="1900" dirty="0" err="1"/>
              <a:t>logFile</a:t>
            </a:r>
            <a:r>
              <a:rPr lang="en-US" sz="1900" dirty="0"/>
              <a:t>).cache()</a:t>
            </a:r>
          </a:p>
          <a:p>
            <a:pPr marL="0" indent="0">
              <a:buNone/>
            </a:pPr>
            <a:endParaRPr lang="en-US" sz="1900" dirty="0"/>
          </a:p>
          <a:p>
            <a:pPr marL="0" indent="0">
              <a:buNone/>
            </a:pPr>
            <a:r>
              <a:rPr lang="en-US" sz="1900" dirty="0" err="1"/>
              <a:t>numAs</a:t>
            </a:r>
            <a:r>
              <a:rPr lang="en-US" sz="1900" dirty="0"/>
              <a:t> = </a:t>
            </a:r>
            <a:r>
              <a:rPr lang="en-US" sz="1900" dirty="0" err="1"/>
              <a:t>logData.filter</a:t>
            </a:r>
            <a:r>
              <a:rPr lang="en-US" sz="1900" dirty="0"/>
              <a:t>(lambda s: 'a' in s).count()</a:t>
            </a:r>
          </a:p>
          <a:p>
            <a:pPr marL="0" indent="0">
              <a:buNone/>
            </a:pPr>
            <a:r>
              <a:rPr lang="en-US" sz="1900" dirty="0" err="1"/>
              <a:t>numBs</a:t>
            </a:r>
            <a:r>
              <a:rPr lang="en-US" sz="1900" dirty="0"/>
              <a:t> = </a:t>
            </a:r>
            <a:r>
              <a:rPr lang="en-US" sz="1900" dirty="0" err="1"/>
              <a:t>logData.filter</a:t>
            </a:r>
            <a:r>
              <a:rPr lang="en-US" sz="1900" dirty="0"/>
              <a:t>(lambda s: 'b' in s).count()</a:t>
            </a:r>
          </a:p>
          <a:p>
            <a:pPr marL="0" indent="0">
              <a:buNone/>
            </a:pPr>
            <a:endParaRPr lang="en-US" sz="1900" dirty="0"/>
          </a:p>
          <a:p>
            <a:pPr marL="0" indent="0">
              <a:buNone/>
            </a:pPr>
            <a:r>
              <a:rPr lang="en-US" sz="1900" dirty="0"/>
              <a:t>print("Lines with a: %</a:t>
            </a:r>
            <a:r>
              <a:rPr lang="en-US" sz="1900" dirty="0" err="1"/>
              <a:t>i</a:t>
            </a:r>
            <a:r>
              <a:rPr lang="en-US" sz="1900" dirty="0"/>
              <a:t>, lines with b: %</a:t>
            </a:r>
            <a:r>
              <a:rPr lang="en-US" sz="1900" dirty="0" err="1"/>
              <a:t>i</a:t>
            </a:r>
            <a:r>
              <a:rPr lang="en-US" sz="1900" dirty="0"/>
              <a:t>" % (</a:t>
            </a:r>
            <a:r>
              <a:rPr lang="en-US" sz="1900" dirty="0" err="1"/>
              <a:t>numAs</a:t>
            </a:r>
            <a:r>
              <a:rPr lang="en-US" sz="1900" dirty="0"/>
              <a:t>, </a:t>
            </a:r>
            <a:r>
              <a:rPr lang="en-US" sz="1900" dirty="0" err="1"/>
              <a:t>numBs</a:t>
            </a:r>
            <a:r>
              <a:rPr lang="en-US" sz="1900" dirty="0"/>
              <a:t>))</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80021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Using Apache Spark</a:t>
            </a:r>
            <a:br>
              <a:rPr lang="en-US" sz="3600" dirty="0">
                <a:solidFill>
                  <a:srgbClr val="D2533C"/>
                </a:solidFill>
              </a:rPr>
            </a:br>
            <a:r>
              <a:rPr lang="en-US" sz="3100" dirty="0">
                <a:solidFill>
                  <a:srgbClr val="D2533C"/>
                </a:solidFill>
              </a:rPr>
              <a:t>Self-Contained Applications</a:t>
            </a:r>
            <a:endParaRPr lang="en-US" dirty="0"/>
          </a:p>
        </p:txBody>
      </p:sp>
      <p:sp>
        <p:nvSpPr>
          <p:cNvPr id="3" name="Content Placeholder 2"/>
          <p:cNvSpPr>
            <a:spLocks noGrp="1"/>
          </p:cNvSpPr>
          <p:nvPr>
            <p:ph idx="1"/>
          </p:nvPr>
        </p:nvSpPr>
        <p:spPr>
          <a:xfrm>
            <a:off x="457200" y="1524000"/>
            <a:ext cx="8229600" cy="5334000"/>
          </a:xfrm>
        </p:spPr>
        <p:txBody>
          <a:bodyPr>
            <a:normAutofit fontScale="85000" lnSpcReduction="20000"/>
          </a:bodyPr>
          <a:lstStyle/>
          <a:p>
            <a:r>
              <a:rPr lang="en-US" dirty="0"/>
              <a:t>This program just counts the number of lines containing ‘a’ and the number containing ‘b’ in a text </a:t>
            </a:r>
            <a:r>
              <a:rPr lang="en-US" dirty="0" smtClean="0"/>
              <a:t>file</a:t>
            </a:r>
          </a:p>
          <a:p>
            <a:endParaRPr lang="en-US" dirty="0" smtClean="0"/>
          </a:p>
          <a:p>
            <a:r>
              <a:rPr lang="en-US" dirty="0" smtClean="0"/>
              <a:t>We </a:t>
            </a:r>
            <a:r>
              <a:rPr lang="en-US" dirty="0"/>
              <a:t>can pass Python functions to Spark, which are automatically serialized along with any variables that they </a:t>
            </a:r>
            <a:r>
              <a:rPr lang="en-US" dirty="0" smtClean="0"/>
              <a:t>reference</a:t>
            </a:r>
          </a:p>
          <a:p>
            <a:pPr marL="0" indent="0">
              <a:buNone/>
            </a:pPr>
            <a:endParaRPr lang="en-US" dirty="0" smtClean="0"/>
          </a:p>
          <a:p>
            <a:r>
              <a:rPr lang="en-US" dirty="0" smtClean="0"/>
              <a:t>For </a:t>
            </a:r>
            <a:r>
              <a:rPr lang="en-US" dirty="0"/>
              <a:t>applications that use custom classes or third-party libraries, we can also add code dependencies to spark-submit through its --</a:t>
            </a:r>
            <a:r>
              <a:rPr lang="en-US" dirty="0" err="1"/>
              <a:t>py</a:t>
            </a:r>
            <a:r>
              <a:rPr lang="en-US" dirty="0"/>
              <a:t>-files argument by packaging them into a .zip </a:t>
            </a:r>
            <a:r>
              <a:rPr lang="en-US" dirty="0" smtClean="0"/>
              <a:t>file</a:t>
            </a:r>
          </a:p>
          <a:p>
            <a:endParaRPr lang="en-US" dirty="0" smtClean="0"/>
          </a:p>
          <a:p>
            <a:r>
              <a:rPr lang="en-US" dirty="0" err="1" smtClean="0"/>
              <a:t>SimpleApp</a:t>
            </a:r>
            <a:r>
              <a:rPr lang="en-US" dirty="0" smtClean="0"/>
              <a:t> </a:t>
            </a:r>
            <a:r>
              <a:rPr lang="en-US" dirty="0"/>
              <a:t>is simple enough that we do not need to specify </a:t>
            </a:r>
            <a:r>
              <a:rPr lang="en-US" dirty="0" smtClean="0"/>
              <a:t>code </a:t>
            </a:r>
            <a:r>
              <a:rPr lang="en-US" dirty="0"/>
              <a:t>dependencies.</a:t>
            </a:r>
          </a:p>
          <a:p>
            <a:endParaRPr lang="en-US" dirty="0"/>
          </a:p>
          <a:p>
            <a:r>
              <a:rPr lang="en-US" dirty="0"/>
              <a:t>We can run this application using the bin/spark-submit script</a:t>
            </a:r>
            <a:r>
              <a:rPr lang="en-US" dirty="0" smtClean="0"/>
              <a:t>:</a:t>
            </a:r>
            <a:endParaRPr lang="en-US" dirty="0"/>
          </a:p>
          <a:p>
            <a:pPr marL="274320" lvl="1" indent="0">
              <a:buNone/>
            </a:pPr>
            <a:r>
              <a:rPr lang="en-US" dirty="0"/>
              <a:t># Use spark-submit to run your application</a:t>
            </a:r>
          </a:p>
          <a:p>
            <a:pPr marL="274320" lvl="1" indent="0">
              <a:buNone/>
            </a:pPr>
            <a:r>
              <a:rPr lang="en-US" dirty="0"/>
              <a:t>$ </a:t>
            </a:r>
            <a:r>
              <a:rPr lang="en-US" dirty="0" smtClean="0"/>
              <a:t>spark-submit --</a:t>
            </a:r>
            <a:r>
              <a:rPr lang="en-US" dirty="0"/>
              <a:t>master </a:t>
            </a:r>
            <a:r>
              <a:rPr lang="en-US" dirty="0" smtClean="0"/>
              <a:t>yarn -deploy-mode cluster SimpleApp.py</a:t>
            </a:r>
            <a:endParaRPr lang="en-US" dirty="0"/>
          </a:p>
          <a:p>
            <a:pPr marL="274320" lvl="1" indent="0">
              <a:buNone/>
            </a:pPr>
            <a:r>
              <a:rPr lang="en-US" dirty="0"/>
              <a:t>...</a:t>
            </a:r>
          </a:p>
          <a:p>
            <a:pPr marL="274320" lvl="1" indent="0">
              <a:buNone/>
            </a:pPr>
            <a:r>
              <a:rPr lang="en-US" dirty="0"/>
              <a:t>Lines with a: 46, Lines with b: 23</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1880194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Spark On Hadoop</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Spark application contains several </a:t>
            </a:r>
            <a:r>
              <a:rPr lang="en-US" dirty="0" smtClean="0"/>
              <a:t>components…</a:t>
            </a:r>
          </a:p>
          <a:p>
            <a:r>
              <a:rPr lang="en-US" dirty="0"/>
              <a:t>A</a:t>
            </a:r>
            <a:r>
              <a:rPr lang="en-US" dirty="0" smtClean="0"/>
              <a:t>ll </a:t>
            </a:r>
            <a:r>
              <a:rPr lang="en-US" dirty="0"/>
              <a:t>of which exist whether you are running Spark on a single machine or across a cluster of hundreds or thousands of </a:t>
            </a:r>
            <a:r>
              <a:rPr lang="en-US" dirty="0" smtClean="0"/>
              <a:t>nodes</a:t>
            </a:r>
            <a:endParaRPr lang="en-US" dirty="0"/>
          </a:p>
          <a:p>
            <a:r>
              <a:rPr lang="en-US" dirty="0"/>
              <a:t>Each component has a specific role in executing a Spark </a:t>
            </a:r>
            <a:r>
              <a:rPr lang="en-US" dirty="0" smtClean="0"/>
              <a:t>program</a:t>
            </a:r>
          </a:p>
          <a:p>
            <a:r>
              <a:rPr lang="en-US" dirty="0" smtClean="0"/>
              <a:t>Some </a:t>
            </a:r>
            <a:r>
              <a:rPr lang="en-US" dirty="0"/>
              <a:t>of these roles are passive during execution such as the client </a:t>
            </a:r>
            <a:r>
              <a:rPr lang="en-US" dirty="0" smtClean="0"/>
              <a:t>components…</a:t>
            </a:r>
          </a:p>
          <a:p>
            <a:r>
              <a:rPr lang="en-US" dirty="0"/>
              <a:t>A</a:t>
            </a:r>
            <a:r>
              <a:rPr lang="en-US" dirty="0" smtClean="0"/>
              <a:t>nd </a:t>
            </a:r>
            <a:r>
              <a:rPr lang="en-US" dirty="0"/>
              <a:t>other roles are active in the execution of the program, including components executing computation </a:t>
            </a:r>
            <a:r>
              <a:rPr lang="en-US" dirty="0" smtClean="0"/>
              <a:t>functions</a:t>
            </a:r>
            <a:endParaRPr lang="en-US" dirty="0"/>
          </a:p>
          <a:p>
            <a:r>
              <a:rPr lang="en-US" dirty="0"/>
              <a:t>The components of a Spark application are the driver, the </a:t>
            </a:r>
            <a:r>
              <a:rPr lang="en-US" dirty="0" smtClean="0"/>
              <a:t>application master</a:t>
            </a:r>
            <a:r>
              <a:rPr lang="en-US" dirty="0"/>
              <a:t>, the </a:t>
            </a:r>
            <a:r>
              <a:rPr lang="en-US" dirty="0" smtClean="0"/>
              <a:t>YARN cluster </a:t>
            </a:r>
            <a:r>
              <a:rPr lang="en-US" dirty="0"/>
              <a:t>manager, and the </a:t>
            </a:r>
            <a:r>
              <a:rPr lang="en-US" dirty="0" smtClean="0"/>
              <a:t>executors that run </a:t>
            </a:r>
            <a:r>
              <a:rPr lang="en-US" dirty="0"/>
              <a:t>on </a:t>
            </a:r>
            <a:r>
              <a:rPr lang="en-US" dirty="0" smtClean="0"/>
              <a:t>worker nodes</a:t>
            </a:r>
          </a:p>
          <a:p>
            <a:r>
              <a:rPr lang="en-US" dirty="0" smtClean="0"/>
              <a:t>All </a:t>
            </a:r>
            <a:r>
              <a:rPr lang="en-US" dirty="0"/>
              <a:t>of the Spark components, including the driver, master, and executor processes, run in Java virtual machines (</a:t>
            </a:r>
            <a:r>
              <a:rPr lang="en-US" dirty="0" smtClean="0"/>
              <a:t>JVMs)</a:t>
            </a:r>
          </a:p>
        </p:txBody>
      </p:sp>
      <p:sp>
        <p:nvSpPr>
          <p:cNvPr id="7" name="Footer Placeholder 6"/>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8" name="Slide Number Placeholder 7"/>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86037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en-US" dirty="0"/>
          </a:p>
        </p:txBody>
      </p:sp>
      <p:sp>
        <p:nvSpPr>
          <p:cNvPr id="3" name="Content Placeholder 2"/>
          <p:cNvSpPr>
            <a:spLocks noGrp="1"/>
          </p:cNvSpPr>
          <p:nvPr>
            <p:ph idx="1"/>
          </p:nvPr>
        </p:nvSpPr>
        <p:spPr/>
        <p:txBody>
          <a:bodyPr>
            <a:normAutofit/>
          </a:bodyPr>
          <a:lstStyle/>
          <a:p>
            <a:r>
              <a:rPr lang="en-US" dirty="0"/>
              <a:t>Apache Spark is an open source, Hadoop-compatible, fast and general purpose cluster-computing platform</a:t>
            </a:r>
          </a:p>
          <a:p>
            <a:r>
              <a:rPr lang="en-US" dirty="0"/>
              <a:t>It was created at </a:t>
            </a:r>
            <a:r>
              <a:rPr lang="en-US" dirty="0" err="1"/>
              <a:t>AMPLabs</a:t>
            </a:r>
            <a:r>
              <a:rPr lang="en-US" dirty="0"/>
              <a:t> in UC Berkeley as part of Berkeley Data Analytics Stack</a:t>
            </a:r>
          </a:p>
          <a:p>
            <a:r>
              <a:rPr lang="en-US" dirty="0" smtClean="0"/>
              <a:t>Includes SPARK </a:t>
            </a:r>
            <a:r>
              <a:rPr lang="en-US" dirty="0"/>
              <a:t>SQL, SPARK </a:t>
            </a:r>
            <a:r>
              <a:rPr lang="en-US" dirty="0" smtClean="0"/>
              <a:t>Streaming, </a:t>
            </a:r>
            <a:r>
              <a:rPr lang="en-US" dirty="0" err="1" smtClean="0"/>
              <a:t>MLlib</a:t>
            </a:r>
            <a:r>
              <a:rPr lang="en-US" dirty="0" smtClean="0"/>
              <a:t> </a:t>
            </a:r>
            <a:r>
              <a:rPr lang="en-US" dirty="0"/>
              <a:t>(Machine Learning) and </a:t>
            </a:r>
            <a:r>
              <a:rPr lang="en-US" dirty="0" err="1"/>
              <a:t>GraphX</a:t>
            </a:r>
            <a:r>
              <a:rPr lang="en-US" dirty="0"/>
              <a:t> (graph processing</a:t>
            </a:r>
            <a:r>
              <a:rPr lang="en-US" dirty="0" smtClean="0"/>
              <a:t>)</a:t>
            </a:r>
          </a:p>
          <a:p>
            <a:r>
              <a:rPr lang="en-US" dirty="0" smtClean="0"/>
              <a:t>Spark </a:t>
            </a:r>
            <a:r>
              <a:rPr lang="en-US" dirty="0"/>
              <a:t>capable to run programs up to 100x faster than </a:t>
            </a:r>
            <a:r>
              <a:rPr lang="en-US" dirty="0" smtClean="0"/>
              <a:t>Hadoop MapReduce </a:t>
            </a:r>
            <a:r>
              <a:rPr lang="en-US" dirty="0"/>
              <a:t>in memory, or 10x faster on </a:t>
            </a:r>
            <a:r>
              <a:rPr lang="en-US" dirty="0" smtClean="0"/>
              <a:t>disk</a:t>
            </a:r>
            <a:endParaRPr lang="en-US" dirty="0"/>
          </a:p>
          <a:p>
            <a:r>
              <a:rPr lang="en-US" dirty="0" smtClean="0"/>
              <a:t>Spark </a:t>
            </a:r>
            <a:r>
              <a:rPr lang="en-US" dirty="0"/>
              <a:t>can run on </a:t>
            </a:r>
            <a:r>
              <a:rPr lang="en-US" dirty="0" smtClean="0"/>
              <a:t>a Hadoop YARN cluster manager</a:t>
            </a:r>
            <a:r>
              <a:rPr lang="en-US" dirty="0"/>
              <a:t>, and can read any existing Hadoop </a:t>
            </a:r>
            <a:r>
              <a:rPr lang="en-US" dirty="0" smtClean="0"/>
              <a:t>data</a:t>
            </a:r>
          </a:p>
          <a:p>
            <a:r>
              <a:rPr lang="en-US" dirty="0"/>
              <a:t>Spark itself is written in </a:t>
            </a:r>
            <a:r>
              <a:rPr lang="en-US" dirty="0" smtClean="0"/>
              <a:t>the language Scala</a:t>
            </a:r>
            <a:r>
              <a:rPr lang="en-US" dirty="0"/>
              <a:t>, and runs on the Java Virtual Machine (JVM)</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53835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On Hadoop</a:t>
            </a:r>
            <a:br>
              <a:rPr lang="en-US" dirty="0"/>
            </a:br>
            <a:r>
              <a:rPr lang="en-US" sz="3100" dirty="0" smtClean="0"/>
              <a:t>Using an Interactive CLI </a:t>
            </a:r>
            <a:endParaRPr lang="en-US" sz="31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6858000" cy="501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1408758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On Hadoop</a:t>
            </a:r>
            <a:br>
              <a:rPr lang="en-US" dirty="0"/>
            </a:br>
            <a:r>
              <a:rPr lang="en-US" sz="3100" dirty="0"/>
              <a:t>Using an Interactive </a:t>
            </a:r>
            <a:r>
              <a:rPr lang="en-US" sz="3100" dirty="0" smtClean="0"/>
              <a:t>CLI</a:t>
            </a:r>
            <a:endParaRPr lang="en-US" sz="31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a:t>
            </a:r>
            <a:r>
              <a:rPr lang="en-US" dirty="0"/>
              <a:t>client submits a Spark application to the cluster manager (the YARN </a:t>
            </a:r>
            <a:r>
              <a:rPr lang="en-US" dirty="0" err="1"/>
              <a:t>ResourceManager</a:t>
            </a:r>
            <a:r>
              <a:rPr lang="en-US" dirty="0"/>
              <a:t>). The driver process is created and runs on the client.</a:t>
            </a:r>
          </a:p>
          <a:p>
            <a:pPr marL="457200" indent="-457200">
              <a:buFont typeface="+mj-lt"/>
              <a:buAutoNum type="arabicPeriod"/>
            </a:pPr>
            <a:r>
              <a:rPr lang="en-US" dirty="0" smtClean="0"/>
              <a:t>The </a:t>
            </a:r>
            <a:r>
              <a:rPr lang="en-US" dirty="0" err="1"/>
              <a:t>ResourceManager</a:t>
            </a:r>
            <a:r>
              <a:rPr lang="en-US" dirty="0"/>
              <a:t> assigns an </a:t>
            </a:r>
            <a:r>
              <a:rPr lang="en-US" dirty="0" err="1"/>
              <a:t>ApplicationsMaster</a:t>
            </a:r>
            <a:r>
              <a:rPr lang="en-US" dirty="0"/>
              <a:t> (the Spark master) for the application.</a:t>
            </a:r>
          </a:p>
          <a:p>
            <a:pPr marL="457200" indent="-457200">
              <a:buFont typeface="+mj-lt"/>
              <a:buAutoNum type="arabicPeriod"/>
            </a:pPr>
            <a:r>
              <a:rPr lang="en-US" dirty="0" smtClean="0"/>
              <a:t>The </a:t>
            </a:r>
            <a:r>
              <a:rPr lang="en-US" dirty="0" err="1"/>
              <a:t>ApplicationsMaster</a:t>
            </a:r>
            <a:r>
              <a:rPr lang="en-US" dirty="0"/>
              <a:t> requests containers for executors from the </a:t>
            </a:r>
            <a:r>
              <a:rPr lang="en-US" dirty="0" err="1" smtClean="0"/>
              <a:t>ResourceManager</a:t>
            </a:r>
            <a:r>
              <a:rPr lang="en-US" dirty="0" smtClean="0"/>
              <a:t>. The </a:t>
            </a:r>
            <a:r>
              <a:rPr lang="en-US" dirty="0"/>
              <a:t>containers are assigned and the executors are spawned.</a:t>
            </a:r>
          </a:p>
          <a:p>
            <a:pPr marL="457200" indent="-457200">
              <a:buFont typeface="+mj-lt"/>
              <a:buAutoNum type="arabicPeriod"/>
            </a:pPr>
            <a:r>
              <a:rPr lang="en-US" dirty="0" smtClean="0"/>
              <a:t>The </a:t>
            </a:r>
            <a:r>
              <a:rPr lang="en-US" dirty="0"/>
              <a:t>driver (located on the client) then communicates with the executors to marshal processing of tasks and stages of the Spark program. The driver returns progress, results, and status to the client</a:t>
            </a:r>
            <a:r>
              <a:rPr lang="en-US" dirty="0" smtClean="0"/>
              <a:t>.</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667881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Spark On </a:t>
            </a:r>
            <a:r>
              <a:rPr lang="en-US" dirty="0" smtClean="0"/>
              <a:t>Hadoop</a:t>
            </a:r>
            <a:br>
              <a:rPr lang="en-US" dirty="0" smtClean="0"/>
            </a:br>
            <a:r>
              <a:rPr lang="en-US" sz="3100" dirty="0" smtClean="0"/>
              <a:t>Using a Self-Contained Program</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324600" cy="512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160356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On Hadoop</a:t>
            </a:r>
            <a:br>
              <a:rPr lang="en-US" dirty="0"/>
            </a:br>
            <a:r>
              <a:rPr lang="en-US" sz="3100" dirty="0"/>
              <a:t>Using a Self-Contained Program</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The </a:t>
            </a:r>
            <a:r>
              <a:rPr lang="en-US" dirty="0"/>
              <a:t>client (a user process invoking spark-submit) submits a Spark application to the cluster manager (the YARN </a:t>
            </a:r>
            <a:r>
              <a:rPr lang="en-US" dirty="0" err="1"/>
              <a:t>ResourceManager</a:t>
            </a:r>
            <a:r>
              <a:rPr lang="en-US" dirty="0" smtClean="0"/>
              <a:t>)</a:t>
            </a:r>
            <a:endParaRPr lang="en-US" dirty="0"/>
          </a:p>
          <a:p>
            <a:pPr marL="457200" indent="-457200">
              <a:buFont typeface="+mj-lt"/>
              <a:buAutoNum type="arabicPeriod"/>
            </a:pPr>
            <a:r>
              <a:rPr lang="en-US" dirty="0" smtClean="0"/>
              <a:t>The </a:t>
            </a:r>
            <a:r>
              <a:rPr lang="en-US" dirty="0" err="1"/>
              <a:t>ResourceManager</a:t>
            </a:r>
            <a:r>
              <a:rPr lang="en-US" dirty="0"/>
              <a:t> assigns an </a:t>
            </a:r>
            <a:r>
              <a:rPr lang="en-US" dirty="0" err="1"/>
              <a:t>ApplicationsMaster</a:t>
            </a:r>
            <a:r>
              <a:rPr lang="en-US" dirty="0"/>
              <a:t> (the Spark master) for the application. The driver process is created on the same </a:t>
            </a:r>
            <a:r>
              <a:rPr lang="en-US" dirty="0" smtClean="0"/>
              <a:t>node</a:t>
            </a:r>
            <a:endParaRPr lang="en-US" dirty="0"/>
          </a:p>
          <a:p>
            <a:pPr marL="457200" indent="-457200">
              <a:buFont typeface="+mj-lt"/>
              <a:buAutoNum type="arabicPeriod"/>
            </a:pPr>
            <a:r>
              <a:rPr lang="en-US" dirty="0" smtClean="0"/>
              <a:t>The </a:t>
            </a:r>
            <a:r>
              <a:rPr lang="en-US" dirty="0" err="1"/>
              <a:t>ApplicationsMaster</a:t>
            </a:r>
            <a:r>
              <a:rPr lang="en-US" dirty="0"/>
              <a:t> requests containers for executors from the </a:t>
            </a:r>
            <a:r>
              <a:rPr lang="en-US" dirty="0" err="1"/>
              <a:t>ResourceManager</a:t>
            </a:r>
            <a:r>
              <a:rPr lang="en-US" dirty="0"/>
              <a:t>. The containers are assigned and the executors are spawned. The driver then communicates with the executors to marshal processing of tasks and stages of the Spark program.</a:t>
            </a:r>
          </a:p>
          <a:p>
            <a:pPr marL="457200" indent="-457200">
              <a:buFont typeface="+mj-lt"/>
              <a:buAutoNum type="arabicPeriod"/>
            </a:pPr>
            <a:r>
              <a:rPr lang="en-US" dirty="0" smtClean="0"/>
              <a:t>The </a:t>
            </a:r>
            <a:r>
              <a:rPr lang="en-US" dirty="0"/>
              <a:t>driver returns progress, results, and status to the </a:t>
            </a:r>
            <a:r>
              <a:rPr lang="en-US" dirty="0" smtClean="0"/>
              <a:t>client</a:t>
            </a: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702481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Relating Spark to Other Hadoop Systems</a:t>
            </a:r>
            <a:endParaRPr lang="en-US" dirty="0"/>
          </a:p>
        </p:txBody>
      </p:sp>
      <p:sp>
        <p:nvSpPr>
          <p:cNvPr id="3" name="Content Placeholder 2"/>
          <p:cNvSpPr>
            <a:spLocks noGrp="1"/>
          </p:cNvSpPr>
          <p:nvPr>
            <p:ph idx="1"/>
          </p:nvPr>
        </p:nvSpPr>
        <p:spPr/>
        <p:txBody>
          <a:bodyPr/>
          <a:lstStyle/>
          <a:p>
            <a:r>
              <a:rPr lang="en-US" dirty="0" smtClean="0"/>
              <a:t>Data Representation</a:t>
            </a:r>
          </a:p>
          <a:p>
            <a:pPr lvl="1"/>
            <a:r>
              <a:rPr lang="en-US" dirty="0"/>
              <a:t>MapReduce</a:t>
            </a:r>
            <a:r>
              <a:rPr lang="en-US" dirty="0" smtClean="0">
                <a:sym typeface="Wingdings" panose="05000000000000000000" pitchFamily="2" charset="2"/>
              </a:rPr>
              <a:t> key value pairs</a:t>
            </a:r>
          </a:p>
          <a:p>
            <a:pPr marL="274320" lvl="1" indent="0">
              <a:buNone/>
            </a:pPr>
            <a:endParaRPr lang="en-US" dirty="0"/>
          </a:p>
          <a:p>
            <a:pPr lvl="1"/>
            <a:r>
              <a:rPr lang="en-US" dirty="0" smtClean="0"/>
              <a:t>Hive 	</a:t>
            </a:r>
            <a:r>
              <a:rPr lang="en-US" dirty="0" smtClean="0">
                <a:sym typeface="Wingdings" panose="05000000000000000000" pitchFamily="2" charset="2"/>
              </a:rPr>
              <a:t> table (with schema)</a:t>
            </a:r>
          </a:p>
          <a:p>
            <a:pPr marL="274320" lvl="1" indent="0">
              <a:buNone/>
            </a:pPr>
            <a:endParaRPr lang="en-US" dirty="0" smtClean="0">
              <a:sym typeface="Wingdings" panose="05000000000000000000" pitchFamily="2" charset="2"/>
            </a:endParaRPr>
          </a:p>
          <a:p>
            <a:pPr lvl="1"/>
            <a:r>
              <a:rPr lang="en-US" dirty="0" smtClean="0">
                <a:sym typeface="Wingdings" panose="05000000000000000000" pitchFamily="2" charset="2"/>
              </a:rPr>
              <a:t>Pig 		 relation (without schema)</a:t>
            </a:r>
          </a:p>
          <a:p>
            <a:pPr marL="274320" lvl="1" indent="0">
              <a:buNone/>
            </a:pPr>
            <a:r>
              <a:rPr lang="en-US" dirty="0" smtClean="0">
                <a:sym typeface="Wingdings" panose="05000000000000000000" pitchFamily="2" charset="2"/>
              </a:rPr>
              <a:t> 		 relation (with schema)</a:t>
            </a:r>
          </a:p>
          <a:p>
            <a:pPr marL="274320" lvl="1" indent="0">
              <a:buNone/>
            </a:pPr>
            <a:endParaRPr lang="en-US" dirty="0" smtClean="0">
              <a:sym typeface="Wingdings" panose="05000000000000000000" pitchFamily="2" charset="2"/>
            </a:endParaRPr>
          </a:p>
          <a:p>
            <a:pPr lvl="1"/>
            <a:r>
              <a:rPr lang="en-US" dirty="0" smtClean="0">
                <a:sym typeface="Wingdings" panose="05000000000000000000" pitchFamily="2" charset="2"/>
              </a:rPr>
              <a:t>Spark	 Resilient </a:t>
            </a:r>
            <a:r>
              <a:rPr lang="en-US" dirty="0">
                <a:sym typeface="Wingdings" panose="05000000000000000000" pitchFamily="2" charset="2"/>
              </a:rPr>
              <a:t>D</a:t>
            </a:r>
            <a:r>
              <a:rPr lang="en-US" dirty="0" smtClean="0">
                <a:sym typeface="Wingdings" panose="05000000000000000000" pitchFamily="2" charset="2"/>
              </a:rPr>
              <a:t>istributed Datasets (RDDs)</a:t>
            </a:r>
            <a:endParaRPr lang="en-US" dirty="0">
              <a:sym typeface="Wingdings" panose="05000000000000000000" pitchFamily="2" charset="2"/>
            </a:endParaRPr>
          </a:p>
          <a:p>
            <a:pPr marL="274320" lvl="1" indent="0">
              <a:buNone/>
            </a:pPr>
            <a:r>
              <a:rPr lang="en-US" dirty="0" smtClean="0">
                <a:sym typeface="Wingdings" panose="05000000000000000000" pitchFamily="2" charset="2"/>
              </a:rPr>
              <a:t>                          </a:t>
            </a:r>
            <a:r>
              <a:rPr lang="en-US" i="1" dirty="0" smtClean="0">
                <a:sym typeface="Wingdings" panose="05000000000000000000" pitchFamily="2" charset="2"/>
              </a:rPr>
              <a:t>like a Pig relation without schema.</a:t>
            </a:r>
          </a:p>
          <a:p>
            <a:pPr marL="274320" lvl="1" indent="0">
              <a:buNone/>
            </a:pPr>
            <a:r>
              <a:rPr lang="en-US" i="1" dirty="0">
                <a:sym typeface="Wingdings" panose="05000000000000000000" pitchFamily="2" charset="2"/>
              </a:rPr>
              <a:t>	</a:t>
            </a:r>
            <a:r>
              <a:rPr lang="en-US" i="1" dirty="0" smtClean="0">
                <a:sym typeface="Wingdings" panose="05000000000000000000" pitchFamily="2" charset="2"/>
              </a:rPr>
              <a:t>	    like MapReduce can hold key value pairs </a:t>
            </a:r>
            <a:endParaRPr lang="en-US" i="1" dirty="0">
              <a:sym typeface="Wingdings" panose="05000000000000000000" pitchFamily="2" charset="2"/>
            </a:endParaRPr>
          </a:p>
          <a:p>
            <a:pPr marL="274320" lvl="1" indent="0">
              <a:buNone/>
            </a:pPr>
            <a:r>
              <a:rPr lang="en-US" dirty="0" smtClean="0">
                <a:sym typeface="Wingdings" panose="05000000000000000000" pitchFamily="2" charset="2"/>
              </a:rPr>
              <a:t>                      	 </a:t>
            </a:r>
            <a:r>
              <a:rPr lang="en-US" dirty="0" err="1" smtClean="0">
                <a:sym typeface="Wingdings" panose="05000000000000000000" pitchFamily="2" charset="2"/>
              </a:rPr>
              <a:t>DataFrames</a:t>
            </a:r>
            <a:endParaRPr lang="en-US" dirty="0" smtClean="0">
              <a:sym typeface="Wingdings" panose="05000000000000000000" pitchFamily="2" charset="2"/>
            </a:endParaRPr>
          </a:p>
          <a:p>
            <a:pPr marL="274320" lvl="1" indent="0">
              <a:buNone/>
            </a:pPr>
            <a:r>
              <a:rPr lang="en-US" dirty="0" smtClean="0">
                <a:sym typeface="Wingdings" panose="05000000000000000000" pitchFamily="2" charset="2"/>
              </a:rPr>
              <a:t>		     </a:t>
            </a:r>
            <a:r>
              <a:rPr lang="en-US" i="1" dirty="0" smtClean="0">
                <a:sym typeface="Wingdings" panose="05000000000000000000" pitchFamily="2" charset="2"/>
              </a:rPr>
              <a:t>like a Hive table with schema</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4189694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normAutofit/>
          </a:bodyPr>
          <a:lstStyle/>
          <a:p>
            <a:r>
              <a:rPr lang="en-US" dirty="0" smtClean="0"/>
              <a:t>Data Operations</a:t>
            </a:r>
          </a:p>
          <a:p>
            <a:pPr lvl="1"/>
            <a:r>
              <a:rPr lang="en-US" dirty="0" smtClean="0"/>
              <a:t>Hive 	</a:t>
            </a:r>
            <a:r>
              <a:rPr lang="en-US" dirty="0" smtClean="0">
                <a:sym typeface="Wingdings" panose="05000000000000000000" pitchFamily="2" charset="2"/>
              </a:rPr>
              <a:t> HQL (SQL-like language)</a:t>
            </a:r>
          </a:p>
          <a:p>
            <a:pPr marL="274320" lvl="1" indent="0">
              <a:buNone/>
            </a:pPr>
            <a:r>
              <a:rPr lang="en-US" dirty="0" smtClean="0">
                <a:sym typeface="Wingdings" panose="05000000000000000000" pitchFamily="2" charset="2"/>
              </a:rPr>
              <a:t>		 Hive CLI (or execute from .</a:t>
            </a:r>
            <a:r>
              <a:rPr lang="en-US" dirty="0" err="1" smtClean="0">
                <a:sym typeface="Wingdings" panose="05000000000000000000" pitchFamily="2" charset="2"/>
              </a:rPr>
              <a:t>hql</a:t>
            </a:r>
            <a:r>
              <a:rPr lang="en-US" dirty="0" smtClean="0">
                <a:sym typeface="Wingdings" panose="05000000000000000000" pitchFamily="2" charset="2"/>
              </a:rPr>
              <a:t> file)</a:t>
            </a:r>
          </a:p>
          <a:p>
            <a:pPr marL="274320" lvl="1" indent="0">
              <a:buNone/>
            </a:pPr>
            <a:endParaRPr lang="en-US" dirty="0" smtClean="0">
              <a:sym typeface="Wingdings" panose="05000000000000000000" pitchFamily="2" charset="2"/>
            </a:endParaRPr>
          </a:p>
          <a:p>
            <a:pPr lvl="1"/>
            <a:r>
              <a:rPr lang="en-US" dirty="0" smtClean="0">
                <a:sym typeface="Wingdings" panose="05000000000000000000" pitchFamily="2" charset="2"/>
              </a:rPr>
              <a:t>Pig 		 Pig Latin (scripting language)</a:t>
            </a:r>
          </a:p>
          <a:p>
            <a:pPr marL="274320" lvl="1" indent="0">
              <a:buNone/>
            </a:pPr>
            <a:r>
              <a:rPr lang="en-US" dirty="0">
                <a:sym typeface="Wingdings" panose="05000000000000000000" pitchFamily="2" charset="2"/>
              </a:rPr>
              <a:t>	</a:t>
            </a:r>
            <a:r>
              <a:rPr lang="en-US" dirty="0" smtClean="0">
                <a:sym typeface="Wingdings" panose="05000000000000000000" pitchFamily="2" charset="2"/>
              </a:rPr>
              <a:t>	 Pig CLI (or execute from .pig file)</a:t>
            </a:r>
          </a:p>
          <a:p>
            <a:pPr marL="274320" lvl="1" indent="0">
              <a:buNone/>
            </a:pPr>
            <a:endParaRPr lang="en-US" dirty="0" smtClean="0">
              <a:sym typeface="Wingdings" panose="05000000000000000000" pitchFamily="2" charset="2"/>
            </a:endParaRPr>
          </a:p>
          <a:p>
            <a:pPr lvl="1"/>
            <a:r>
              <a:rPr lang="en-US" dirty="0" smtClean="0">
                <a:sym typeface="Wingdings" panose="05000000000000000000" pitchFamily="2" charset="2"/>
              </a:rPr>
              <a:t>Spark	 Java, Scala, Python, R (programming languages)</a:t>
            </a:r>
            <a:endParaRPr lang="en-US" i="1" dirty="0">
              <a:sym typeface="Wingdings" panose="05000000000000000000" pitchFamily="2" charset="2"/>
            </a:endParaRPr>
          </a:p>
          <a:p>
            <a:pPr marL="274320" lvl="1" indent="0">
              <a:buNone/>
            </a:pPr>
            <a:r>
              <a:rPr lang="en-US" dirty="0" smtClean="0">
                <a:sym typeface="Wingdings" panose="05000000000000000000" pitchFamily="2" charset="2"/>
              </a:rPr>
              <a:t>                      	 Scala or Python CLI (or execute from program file)</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2089306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normAutofit/>
          </a:bodyPr>
          <a:lstStyle/>
          <a:p>
            <a:r>
              <a:rPr lang="en-US" dirty="0" smtClean="0"/>
              <a:t>Data Operations</a:t>
            </a:r>
          </a:p>
          <a:p>
            <a:pPr lvl="1"/>
            <a:r>
              <a:rPr lang="en-US" dirty="0"/>
              <a:t>MapReduce</a:t>
            </a:r>
            <a:r>
              <a:rPr lang="en-US" dirty="0">
                <a:sym typeface="Wingdings" panose="05000000000000000000" pitchFamily="2" charset="2"/>
              </a:rPr>
              <a:t> </a:t>
            </a:r>
            <a:r>
              <a:rPr lang="en-US" dirty="0" smtClean="0">
                <a:sym typeface="Wingdings" panose="05000000000000000000" pitchFamily="2" charset="2"/>
              </a:rPr>
              <a:t>map, reduce, sort</a:t>
            </a:r>
            <a:endParaRPr lang="en-US" dirty="0">
              <a:sym typeface="Wingdings" panose="05000000000000000000" pitchFamily="2" charset="2"/>
            </a:endParaRPr>
          </a:p>
          <a:p>
            <a:pPr lvl="1"/>
            <a:endParaRPr lang="en-US" dirty="0" smtClean="0"/>
          </a:p>
          <a:p>
            <a:pPr lvl="1"/>
            <a:r>
              <a:rPr lang="en-US" dirty="0" smtClean="0"/>
              <a:t>Hive 	</a:t>
            </a:r>
            <a:r>
              <a:rPr lang="en-US" dirty="0" smtClean="0">
                <a:sym typeface="Wingdings" panose="05000000000000000000" pitchFamily="2" charset="2"/>
              </a:rPr>
              <a:t> SQL-like operators</a:t>
            </a:r>
          </a:p>
          <a:p>
            <a:pPr marL="274320" lvl="1" indent="0">
              <a:buNone/>
            </a:pPr>
            <a:endParaRPr lang="en-US" dirty="0" smtClean="0">
              <a:sym typeface="Wingdings" panose="05000000000000000000" pitchFamily="2" charset="2"/>
            </a:endParaRPr>
          </a:p>
          <a:p>
            <a:pPr lvl="1"/>
            <a:r>
              <a:rPr lang="en-US" dirty="0" smtClean="0">
                <a:sym typeface="Wingdings" panose="05000000000000000000" pitchFamily="2" charset="2"/>
              </a:rPr>
              <a:t>Pig 		 Relational operators</a:t>
            </a:r>
          </a:p>
          <a:p>
            <a:pPr marL="274320" lvl="1" indent="0">
              <a:buNone/>
            </a:pPr>
            <a:r>
              <a:rPr lang="en-US" dirty="0">
                <a:sym typeface="Wingdings" panose="05000000000000000000" pitchFamily="2" charset="2"/>
              </a:rPr>
              <a:t> </a:t>
            </a:r>
            <a:r>
              <a:rPr lang="en-US" dirty="0" smtClean="0">
                <a:sym typeface="Wingdings" panose="05000000000000000000" pitchFamily="2" charset="2"/>
              </a:rPr>
              <a:t>                          </a:t>
            </a:r>
            <a:r>
              <a:rPr lang="en-US" i="1" dirty="0" smtClean="0">
                <a:sym typeface="Wingdings" panose="05000000000000000000" pitchFamily="2" charset="2"/>
              </a:rPr>
              <a:t>t</a:t>
            </a:r>
            <a:r>
              <a:rPr lang="en-US" i="1" dirty="0" smtClean="0"/>
              <a:t>akes </a:t>
            </a:r>
            <a:r>
              <a:rPr lang="en-US" i="1" dirty="0"/>
              <a:t>a relation as input and produces </a:t>
            </a:r>
            <a:endParaRPr lang="en-US" i="1" dirty="0" smtClean="0"/>
          </a:p>
          <a:p>
            <a:pPr marL="274320" lvl="1" indent="0">
              <a:buNone/>
            </a:pPr>
            <a:r>
              <a:rPr lang="en-US" i="1" dirty="0"/>
              <a:t>	</a:t>
            </a:r>
            <a:r>
              <a:rPr lang="en-US" i="1" dirty="0" smtClean="0"/>
              <a:t>	     another </a:t>
            </a:r>
            <a:r>
              <a:rPr lang="en-US" i="1" dirty="0"/>
              <a:t>relation as output</a:t>
            </a:r>
            <a:r>
              <a:rPr lang="en-US" i="1" dirty="0" smtClean="0"/>
              <a:t>.</a:t>
            </a:r>
          </a:p>
          <a:p>
            <a:pPr marL="274320" lvl="1" indent="0">
              <a:buNone/>
            </a:pPr>
            <a:r>
              <a:rPr lang="en-US" i="1" dirty="0" smtClean="0">
                <a:sym typeface="Wingdings" panose="05000000000000000000" pitchFamily="2" charset="2"/>
              </a:rPr>
              <a:t>		</a:t>
            </a:r>
            <a:r>
              <a:rPr lang="en-US" dirty="0" smtClean="0">
                <a:sym typeface="Wingdings" panose="05000000000000000000" pitchFamily="2" charset="2"/>
              </a:rPr>
              <a:t> Output operators</a:t>
            </a:r>
          </a:p>
          <a:p>
            <a:pPr marL="274320" lvl="1" indent="0">
              <a:buNone/>
            </a:pPr>
            <a:r>
              <a:rPr lang="en-US" dirty="0">
                <a:sym typeface="Wingdings" panose="05000000000000000000" pitchFamily="2" charset="2"/>
              </a:rPr>
              <a:t>	</a:t>
            </a:r>
            <a:r>
              <a:rPr lang="en-US" dirty="0" smtClean="0">
                <a:sym typeface="Wingdings" panose="05000000000000000000" pitchFamily="2" charset="2"/>
              </a:rPr>
              <a:t>	     </a:t>
            </a:r>
            <a:r>
              <a:rPr lang="en-US" i="1" dirty="0">
                <a:sym typeface="Wingdings" panose="05000000000000000000" pitchFamily="2" charset="2"/>
              </a:rPr>
              <a:t>a</a:t>
            </a:r>
            <a:r>
              <a:rPr lang="en-US" i="1" dirty="0" smtClean="0"/>
              <a:t> </a:t>
            </a:r>
            <a:r>
              <a:rPr lang="en-US" i="1" dirty="0"/>
              <a:t>DUMP or STORE statement is required </a:t>
            </a:r>
            <a:endParaRPr lang="en-US" i="1" dirty="0" smtClean="0"/>
          </a:p>
          <a:p>
            <a:pPr marL="274320" lvl="1" indent="0">
              <a:buNone/>
            </a:pPr>
            <a:r>
              <a:rPr lang="en-US" i="1" dirty="0"/>
              <a:t> </a:t>
            </a:r>
            <a:r>
              <a:rPr lang="en-US" i="1" dirty="0" smtClean="0"/>
              <a:t>                          to </a:t>
            </a:r>
            <a:r>
              <a:rPr lang="en-US" i="1" dirty="0"/>
              <a:t>generate output</a:t>
            </a:r>
            <a:endParaRPr lang="en-US" i="1" dirty="0" smtClean="0">
              <a:sym typeface="Wingdings" panose="05000000000000000000" pitchFamily="2" charset="2"/>
            </a:endParaRPr>
          </a:p>
          <a:p>
            <a:pPr marL="274320" lvl="1" indent="0">
              <a:buNone/>
            </a:pPr>
            <a:r>
              <a:rPr lang="en-US" dirty="0">
                <a:sym typeface="Wingdings" panose="05000000000000000000" pitchFamily="2" charset="2"/>
              </a:rPr>
              <a:t>	</a:t>
            </a:r>
            <a:r>
              <a:rPr lang="en-US" dirty="0" smtClean="0">
                <a:sym typeface="Wingdings" panose="05000000000000000000" pitchFamily="2" charset="2"/>
              </a:rPr>
              <a:t>	  </a:t>
            </a:r>
          </a:p>
          <a:p>
            <a:pPr marL="274320" lvl="1" indent="0">
              <a:buNone/>
            </a:pPr>
            <a:endParaRPr lang="en-US" i="1" dirty="0" smtClean="0">
              <a:sym typeface="Wingdings" panose="05000000000000000000" pitchFamily="2" charset="2"/>
            </a:endParaRP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2521987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normAutofit/>
          </a:bodyPr>
          <a:lstStyle/>
          <a:p>
            <a:r>
              <a:rPr lang="en-US" dirty="0" smtClean="0"/>
              <a:t>Data Operations</a:t>
            </a:r>
            <a:r>
              <a:rPr lang="en-US" dirty="0">
                <a:sym typeface="Wingdings" panose="05000000000000000000" pitchFamily="2" charset="2"/>
              </a:rPr>
              <a:t>	</a:t>
            </a:r>
            <a:r>
              <a:rPr lang="en-US" dirty="0" smtClean="0">
                <a:sym typeface="Wingdings" panose="05000000000000000000" pitchFamily="2" charset="2"/>
              </a:rPr>
              <a:t>	  </a:t>
            </a:r>
          </a:p>
          <a:p>
            <a:pPr lvl="1"/>
            <a:r>
              <a:rPr lang="en-US" dirty="0" smtClean="0">
                <a:sym typeface="Wingdings" panose="05000000000000000000" pitchFamily="2" charset="2"/>
              </a:rPr>
              <a:t>Spark	 </a:t>
            </a:r>
            <a:r>
              <a:rPr lang="en-US" dirty="0">
                <a:sym typeface="Wingdings" panose="05000000000000000000" pitchFamily="2" charset="2"/>
              </a:rPr>
              <a:t>SQL-like </a:t>
            </a:r>
            <a:r>
              <a:rPr lang="en-US" dirty="0" smtClean="0">
                <a:sym typeface="Wingdings" panose="05000000000000000000" pitchFamily="2" charset="2"/>
              </a:rPr>
              <a:t>operators (on </a:t>
            </a:r>
            <a:r>
              <a:rPr lang="en-US" dirty="0" err="1" smtClean="0">
                <a:sym typeface="Wingdings" panose="05000000000000000000" pitchFamily="2" charset="2"/>
              </a:rPr>
              <a:t>DataFrames</a:t>
            </a:r>
            <a:r>
              <a:rPr lang="en-US" dirty="0" smtClean="0">
                <a:sym typeface="Wingdings" panose="05000000000000000000" pitchFamily="2" charset="2"/>
              </a:rPr>
              <a:t>)	</a:t>
            </a:r>
          </a:p>
          <a:p>
            <a:pPr marL="274320" lvl="1" indent="0">
              <a:buNone/>
            </a:pPr>
            <a:r>
              <a:rPr lang="en-US" dirty="0">
                <a:sym typeface="Wingdings" panose="05000000000000000000" pitchFamily="2" charset="2"/>
              </a:rPr>
              <a:t>	</a:t>
            </a:r>
            <a:r>
              <a:rPr lang="en-US" dirty="0" smtClean="0">
                <a:sym typeface="Wingdings" panose="05000000000000000000" pitchFamily="2" charset="2"/>
              </a:rPr>
              <a:t>	 Transformation operators (on RDDs)</a:t>
            </a:r>
          </a:p>
          <a:p>
            <a:pPr marL="274320" lvl="1" indent="0">
              <a:buNone/>
            </a:pPr>
            <a:r>
              <a:rPr lang="en-US" i="1" dirty="0" smtClean="0">
                <a:sym typeface="Wingdings" panose="05000000000000000000" pitchFamily="2" charset="2"/>
              </a:rPr>
              <a:t>                           like Pig relational operators. </a:t>
            </a:r>
          </a:p>
          <a:p>
            <a:pPr marL="274320" lvl="1" indent="0">
              <a:buNone/>
            </a:pPr>
            <a:r>
              <a:rPr lang="en-US" i="1" dirty="0">
                <a:sym typeface="Wingdings" panose="05000000000000000000" pitchFamily="2" charset="2"/>
              </a:rPr>
              <a:t>	</a:t>
            </a:r>
            <a:r>
              <a:rPr lang="en-US" i="1" dirty="0" smtClean="0">
                <a:sym typeface="Wingdings" panose="05000000000000000000" pitchFamily="2" charset="2"/>
              </a:rPr>
              <a:t>	     t</a:t>
            </a:r>
            <a:r>
              <a:rPr lang="en-US" i="1" dirty="0" smtClean="0"/>
              <a:t>akes an RDD</a:t>
            </a:r>
            <a:r>
              <a:rPr lang="en-US" i="1" dirty="0"/>
              <a:t> as input </a:t>
            </a:r>
            <a:r>
              <a:rPr lang="en-US" i="1" dirty="0" smtClean="0"/>
              <a:t>and produces another </a:t>
            </a:r>
          </a:p>
          <a:p>
            <a:pPr marL="274320" lvl="1" indent="0">
              <a:buNone/>
            </a:pPr>
            <a:r>
              <a:rPr lang="en-US" i="1" dirty="0"/>
              <a:t>	</a:t>
            </a:r>
            <a:r>
              <a:rPr lang="en-US" i="1" dirty="0" smtClean="0"/>
              <a:t>	     relation </a:t>
            </a:r>
            <a:r>
              <a:rPr lang="en-US" i="1" dirty="0"/>
              <a:t>as output</a:t>
            </a:r>
            <a:r>
              <a:rPr lang="en-US" i="1" dirty="0" smtClean="0"/>
              <a:t>.</a:t>
            </a:r>
          </a:p>
          <a:p>
            <a:pPr marL="274320" lvl="1" indent="0">
              <a:buNone/>
            </a:pPr>
            <a:r>
              <a:rPr lang="en-US" i="1" dirty="0">
                <a:sym typeface="Wingdings" panose="05000000000000000000" pitchFamily="2" charset="2"/>
              </a:rPr>
              <a:t>	</a:t>
            </a:r>
            <a:r>
              <a:rPr lang="en-US" i="1" dirty="0" smtClean="0">
                <a:sym typeface="Wingdings" panose="05000000000000000000" pitchFamily="2" charset="2"/>
              </a:rPr>
              <a:t>	     includes MR map-like, reduce-like and sort-like</a:t>
            </a:r>
          </a:p>
          <a:p>
            <a:pPr marL="274320" lvl="1" indent="0">
              <a:buNone/>
            </a:pPr>
            <a:r>
              <a:rPr lang="en-US" i="1" dirty="0">
                <a:sym typeface="Wingdings" panose="05000000000000000000" pitchFamily="2" charset="2"/>
              </a:rPr>
              <a:t> </a:t>
            </a:r>
            <a:r>
              <a:rPr lang="en-US" i="1" dirty="0" smtClean="0">
                <a:sym typeface="Wingdings" panose="05000000000000000000" pitchFamily="2" charset="2"/>
              </a:rPr>
              <a:t>                  	     operations.</a:t>
            </a:r>
            <a:endParaRPr lang="en-US" i="1" dirty="0">
              <a:sym typeface="Wingdings" panose="05000000000000000000" pitchFamily="2" charset="2"/>
            </a:endParaRPr>
          </a:p>
          <a:p>
            <a:pPr marL="274320" lvl="1" indent="0">
              <a:buNone/>
            </a:pPr>
            <a:r>
              <a:rPr lang="en-US" dirty="0" smtClean="0">
                <a:sym typeface="Wingdings" panose="05000000000000000000" pitchFamily="2" charset="2"/>
              </a:rPr>
              <a:t>                      	 Action operators (on RDDs)</a:t>
            </a:r>
          </a:p>
          <a:p>
            <a:pPr marL="274320" lvl="1" indent="0">
              <a:buNone/>
            </a:pPr>
            <a:r>
              <a:rPr lang="en-US" dirty="0" smtClean="0">
                <a:sym typeface="Wingdings" panose="05000000000000000000" pitchFamily="2" charset="2"/>
              </a:rPr>
              <a:t>		     </a:t>
            </a:r>
            <a:r>
              <a:rPr lang="en-US" i="1" dirty="0" smtClean="0">
                <a:sym typeface="Wingdings" panose="05000000000000000000" pitchFamily="2" charset="2"/>
              </a:rPr>
              <a:t>like </a:t>
            </a:r>
            <a:r>
              <a:rPr lang="en-US" i="1" dirty="0">
                <a:sym typeface="Wingdings" panose="05000000000000000000" pitchFamily="2" charset="2"/>
              </a:rPr>
              <a:t>Pig </a:t>
            </a:r>
            <a:r>
              <a:rPr lang="en-US" i="1" dirty="0" smtClean="0">
                <a:sym typeface="Wingdings" panose="05000000000000000000" pitchFamily="2" charset="2"/>
              </a:rPr>
              <a:t>output operators.</a:t>
            </a:r>
          </a:p>
          <a:p>
            <a:pPr marL="274320" lvl="1" indent="0">
              <a:buNone/>
            </a:pPr>
            <a:r>
              <a:rPr lang="en-US" i="1" dirty="0">
                <a:sym typeface="Wingdings" panose="05000000000000000000" pitchFamily="2" charset="2"/>
              </a:rPr>
              <a:t> </a:t>
            </a:r>
            <a:r>
              <a:rPr lang="en-US" i="1" dirty="0" smtClean="0">
                <a:sym typeface="Wingdings" panose="05000000000000000000" pitchFamily="2" charset="2"/>
              </a:rPr>
              <a:t>                          t</a:t>
            </a:r>
            <a:r>
              <a:rPr lang="en-US" i="1" dirty="0" smtClean="0"/>
              <a:t>akes </a:t>
            </a:r>
            <a:r>
              <a:rPr lang="en-US" i="1" dirty="0"/>
              <a:t>an RDD as </a:t>
            </a:r>
            <a:r>
              <a:rPr lang="en-US" i="1" dirty="0" smtClean="0"/>
              <a:t>input and produces some </a:t>
            </a:r>
          </a:p>
          <a:p>
            <a:pPr marL="274320" lvl="1" indent="0">
              <a:buNone/>
            </a:pPr>
            <a:r>
              <a:rPr lang="en-US" i="1" dirty="0"/>
              <a:t>	</a:t>
            </a:r>
            <a:r>
              <a:rPr lang="en-US" i="1" dirty="0" smtClean="0"/>
              <a:t>	     result or stores into a file.</a:t>
            </a:r>
            <a:endParaRPr lang="en-US" i="1" dirty="0">
              <a:sym typeface="Wingdings" panose="05000000000000000000" pitchFamily="2" charset="2"/>
            </a:endParaRPr>
          </a:p>
          <a:p>
            <a:pPr marL="274320" lvl="1" indent="0">
              <a:buNone/>
            </a:pPr>
            <a:endParaRPr lang="en-US" i="1" dirty="0" smtClean="0">
              <a:sym typeface="Wingdings" panose="05000000000000000000" pitchFamily="2" charset="2"/>
            </a:endParaRP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2625035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Resilient Distributed Datasets (RDD)</a:t>
            </a:r>
            <a:endParaRPr lang="en-US" dirty="0"/>
          </a:p>
        </p:txBody>
      </p:sp>
      <p:sp>
        <p:nvSpPr>
          <p:cNvPr id="3" name="Content Placeholder 2"/>
          <p:cNvSpPr>
            <a:spLocks noGrp="1"/>
          </p:cNvSpPr>
          <p:nvPr>
            <p:ph idx="1"/>
          </p:nvPr>
        </p:nvSpPr>
        <p:spPr/>
        <p:txBody>
          <a:bodyPr/>
          <a:lstStyle/>
          <a:p>
            <a:r>
              <a:rPr lang="en-US" dirty="0"/>
              <a:t>Spark’s core abstraction for working with data, </a:t>
            </a:r>
            <a:r>
              <a:rPr lang="en-US" dirty="0" smtClean="0"/>
              <a:t>is the resilient </a:t>
            </a:r>
            <a:r>
              <a:rPr lang="en-US" dirty="0"/>
              <a:t>distributed dataset (</a:t>
            </a:r>
            <a:r>
              <a:rPr lang="en-US" dirty="0" smtClean="0"/>
              <a:t>RDD)</a:t>
            </a:r>
          </a:p>
          <a:p>
            <a:r>
              <a:rPr lang="en-US" dirty="0" smtClean="0"/>
              <a:t>An </a:t>
            </a:r>
            <a:r>
              <a:rPr lang="en-US" dirty="0"/>
              <a:t>RDD is simply a distributed collection of </a:t>
            </a:r>
            <a:r>
              <a:rPr lang="en-US" dirty="0" smtClean="0"/>
              <a:t>elements</a:t>
            </a:r>
          </a:p>
          <a:p>
            <a:r>
              <a:rPr lang="en-US" dirty="0" smtClean="0"/>
              <a:t>In </a:t>
            </a:r>
            <a:r>
              <a:rPr lang="en-US" dirty="0"/>
              <a:t>Spark all work is expressed as either creating new RDDs, transforming existing RDDs, or calling operations on RDDs to compute a </a:t>
            </a:r>
            <a:r>
              <a:rPr lang="en-US" dirty="0" smtClean="0"/>
              <a:t>result</a:t>
            </a:r>
          </a:p>
          <a:p>
            <a:r>
              <a:rPr lang="en-US" dirty="0" smtClean="0"/>
              <a:t>Under </a:t>
            </a:r>
            <a:r>
              <a:rPr lang="en-US" dirty="0"/>
              <a:t>the hood, Spark automatically distributes the data contained in RDDs across your </a:t>
            </a:r>
            <a:r>
              <a:rPr lang="en-US" dirty="0" smtClean="0"/>
              <a:t>cluster…</a:t>
            </a:r>
          </a:p>
          <a:p>
            <a:r>
              <a:rPr lang="en-US" dirty="0"/>
              <a:t>A</a:t>
            </a:r>
            <a:r>
              <a:rPr lang="en-US" dirty="0" smtClean="0"/>
              <a:t>nd </a:t>
            </a:r>
            <a:r>
              <a:rPr lang="en-US" dirty="0"/>
              <a:t>parallelizes the operations you perform on </a:t>
            </a:r>
            <a:r>
              <a:rPr lang="en-US" dirty="0" smtClean="0"/>
              <a:t>them</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651184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Datasets (RDD)</a:t>
            </a:r>
          </a:p>
        </p:txBody>
      </p:sp>
      <p:sp>
        <p:nvSpPr>
          <p:cNvPr id="3" name="Content Placeholder 2"/>
          <p:cNvSpPr>
            <a:spLocks noGrp="1"/>
          </p:cNvSpPr>
          <p:nvPr>
            <p:ph idx="1"/>
          </p:nvPr>
        </p:nvSpPr>
        <p:spPr/>
        <p:txBody>
          <a:bodyPr/>
          <a:lstStyle/>
          <a:p>
            <a:pPr fontAlgn="base"/>
            <a:r>
              <a:rPr lang="en-US" dirty="0"/>
              <a:t>An RDD in Spark is simply an immutable distributed collection of </a:t>
            </a:r>
            <a:r>
              <a:rPr lang="en-US" dirty="0" smtClean="0"/>
              <a:t>objects</a:t>
            </a:r>
          </a:p>
          <a:p>
            <a:pPr fontAlgn="base"/>
            <a:r>
              <a:rPr lang="en-US" dirty="0" smtClean="0"/>
              <a:t>Each </a:t>
            </a:r>
            <a:r>
              <a:rPr lang="en-US" dirty="0"/>
              <a:t>RDD is split into multiple </a:t>
            </a:r>
            <a:r>
              <a:rPr lang="en-US" i="1" dirty="0"/>
              <a:t>partitions</a:t>
            </a:r>
            <a:r>
              <a:rPr lang="en-US" dirty="0"/>
              <a:t>, which may be computed on different nodes of the </a:t>
            </a:r>
            <a:r>
              <a:rPr lang="en-US" dirty="0" smtClean="0"/>
              <a:t>cluster</a:t>
            </a:r>
          </a:p>
          <a:p>
            <a:pPr fontAlgn="base"/>
            <a:r>
              <a:rPr lang="en-US" dirty="0" smtClean="0"/>
              <a:t>RDDs </a:t>
            </a:r>
            <a:r>
              <a:rPr lang="en-US" dirty="0"/>
              <a:t>can contain any type of Python, Java, or Scala objects, including user-defined </a:t>
            </a:r>
            <a:r>
              <a:rPr lang="en-US" dirty="0" smtClean="0"/>
              <a:t>classes</a:t>
            </a:r>
            <a:endParaRPr lang="en-US" dirty="0"/>
          </a:p>
          <a:p>
            <a:pPr fontAlgn="base"/>
            <a:r>
              <a:rPr lang="en-US" dirty="0"/>
              <a:t>Users create RDDs in two ways: by loading an external dataset, or by distributing a collection of objects (e.g., a list or set) in their driver </a:t>
            </a:r>
            <a:r>
              <a:rPr lang="en-US" dirty="0" smtClean="0"/>
              <a:t>program</a:t>
            </a:r>
            <a:endParaRPr lang="en-US" dirty="0"/>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7890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br>
              <a:rPr lang="en-US" dirty="0" smtClean="0"/>
            </a:br>
            <a:r>
              <a:rPr lang="en-US" sz="3100" dirty="0" smtClean="0"/>
              <a:t>Architecture Landscape</a:t>
            </a:r>
            <a:endParaRPr lang="en-US" sz="3100" dirty="0"/>
          </a:p>
        </p:txBody>
      </p:sp>
      <p:sp>
        <p:nvSpPr>
          <p:cNvPr id="6" name="Rectangle 5"/>
          <p:cNvSpPr/>
          <p:nvPr/>
        </p:nvSpPr>
        <p:spPr>
          <a:xfrm>
            <a:off x="5536629" y="4876800"/>
            <a:ext cx="25146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HDFS</a:t>
            </a:r>
            <a:endParaRPr lang="en-US" dirty="0"/>
          </a:p>
        </p:txBody>
      </p:sp>
      <p:sp>
        <p:nvSpPr>
          <p:cNvPr id="8" name="Rectangle 7"/>
          <p:cNvSpPr/>
          <p:nvPr/>
        </p:nvSpPr>
        <p:spPr>
          <a:xfrm>
            <a:off x="2717229" y="4419600"/>
            <a:ext cx="5334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Spark Core Engine</a:t>
            </a:r>
            <a:endParaRPr lang="en-US" dirty="0"/>
          </a:p>
        </p:txBody>
      </p:sp>
      <p:sp>
        <p:nvSpPr>
          <p:cNvPr id="11" name="Rectangle 10"/>
          <p:cNvSpPr/>
          <p:nvPr/>
        </p:nvSpPr>
        <p:spPr>
          <a:xfrm>
            <a:off x="27172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smtClean="0"/>
              <a:t>Spark SQL</a:t>
            </a:r>
            <a:endParaRPr lang="en-US" sz="1600" dirty="0"/>
          </a:p>
        </p:txBody>
      </p:sp>
      <p:sp>
        <p:nvSpPr>
          <p:cNvPr id="12" name="Rectangle 11"/>
          <p:cNvSpPr/>
          <p:nvPr/>
        </p:nvSpPr>
        <p:spPr>
          <a:xfrm>
            <a:off x="69082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err="1" smtClean="0"/>
              <a:t>GraphX</a:t>
            </a:r>
            <a:endParaRPr lang="en-US" sz="1600" dirty="0"/>
          </a:p>
        </p:txBody>
      </p:sp>
      <p:sp>
        <p:nvSpPr>
          <p:cNvPr id="13" name="Rectangle 12"/>
          <p:cNvSpPr/>
          <p:nvPr/>
        </p:nvSpPr>
        <p:spPr>
          <a:xfrm>
            <a:off x="40888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smtClean="0"/>
              <a:t>Spark</a:t>
            </a:r>
          </a:p>
          <a:p>
            <a:pPr algn="ctr"/>
            <a:r>
              <a:rPr lang="en-US" sz="1600" dirty="0"/>
              <a:t>s</a:t>
            </a:r>
            <a:r>
              <a:rPr lang="en-US" sz="1600" dirty="0" smtClean="0"/>
              <a:t>treaming</a:t>
            </a:r>
            <a:endParaRPr lang="en-US" sz="1600" dirty="0"/>
          </a:p>
        </p:txBody>
      </p:sp>
      <p:sp>
        <p:nvSpPr>
          <p:cNvPr id="14" name="Rectangle 13"/>
          <p:cNvSpPr/>
          <p:nvPr/>
        </p:nvSpPr>
        <p:spPr>
          <a:xfrm>
            <a:off x="55366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err="1" smtClean="0"/>
              <a:t>MLib</a:t>
            </a:r>
            <a:endParaRPr lang="en-US" sz="1600" dirty="0"/>
          </a:p>
        </p:txBody>
      </p:sp>
      <p:sp>
        <p:nvSpPr>
          <p:cNvPr id="9" name="TextBox 8"/>
          <p:cNvSpPr txBox="1"/>
          <p:nvPr/>
        </p:nvSpPr>
        <p:spPr>
          <a:xfrm>
            <a:off x="2587181" y="2590800"/>
            <a:ext cx="1430200" cy="830997"/>
          </a:xfrm>
          <a:prstGeom prst="rect">
            <a:avLst/>
          </a:prstGeom>
          <a:noFill/>
        </p:spPr>
        <p:txBody>
          <a:bodyPr wrap="none" rtlCol="0">
            <a:spAutoFit/>
          </a:bodyPr>
          <a:lstStyle/>
          <a:p>
            <a:pPr algn="ctr"/>
            <a:r>
              <a:rPr lang="en-US" sz="1600" dirty="0" smtClean="0"/>
              <a:t>Fast engine </a:t>
            </a:r>
          </a:p>
          <a:p>
            <a:pPr algn="ctr"/>
            <a:r>
              <a:rPr lang="en-US" sz="1600" dirty="0" smtClean="0"/>
              <a:t>for Interactive</a:t>
            </a:r>
          </a:p>
          <a:p>
            <a:pPr algn="ctr"/>
            <a:r>
              <a:rPr lang="en-US" sz="1600" dirty="0" smtClean="0"/>
              <a:t>SQL queries</a:t>
            </a:r>
            <a:endParaRPr lang="en-US" sz="1600" dirty="0"/>
          </a:p>
        </p:txBody>
      </p:sp>
      <p:sp>
        <p:nvSpPr>
          <p:cNvPr id="16" name="TextBox 15"/>
          <p:cNvSpPr txBox="1"/>
          <p:nvPr/>
        </p:nvSpPr>
        <p:spPr>
          <a:xfrm>
            <a:off x="3983624" y="2590800"/>
            <a:ext cx="1380507" cy="830997"/>
          </a:xfrm>
          <a:prstGeom prst="rect">
            <a:avLst/>
          </a:prstGeom>
          <a:noFill/>
        </p:spPr>
        <p:txBody>
          <a:bodyPr wrap="none" rtlCol="0">
            <a:spAutoFit/>
          </a:bodyPr>
          <a:lstStyle/>
          <a:p>
            <a:pPr algn="ctr"/>
            <a:r>
              <a:rPr lang="en-US" sz="1600" dirty="0" smtClean="0"/>
              <a:t>Real-time </a:t>
            </a:r>
          </a:p>
          <a:p>
            <a:pPr algn="ctr"/>
            <a:r>
              <a:rPr lang="en-US" sz="1600" dirty="0"/>
              <a:t>s</a:t>
            </a:r>
            <a:r>
              <a:rPr lang="en-US" sz="1600" dirty="0" smtClean="0"/>
              <a:t>treaming</a:t>
            </a:r>
          </a:p>
          <a:p>
            <a:pPr algn="ctr"/>
            <a:r>
              <a:rPr lang="en-US" sz="1600" dirty="0"/>
              <a:t>d</a:t>
            </a:r>
            <a:r>
              <a:rPr lang="en-US" sz="1600" dirty="0" smtClean="0"/>
              <a:t>ata analysis</a:t>
            </a:r>
          </a:p>
        </p:txBody>
      </p:sp>
      <p:sp>
        <p:nvSpPr>
          <p:cNvPr id="17" name="TextBox 16"/>
          <p:cNvSpPr txBox="1"/>
          <p:nvPr/>
        </p:nvSpPr>
        <p:spPr>
          <a:xfrm>
            <a:off x="5575696" y="2590800"/>
            <a:ext cx="1130438" cy="830997"/>
          </a:xfrm>
          <a:prstGeom prst="rect">
            <a:avLst/>
          </a:prstGeom>
          <a:noFill/>
        </p:spPr>
        <p:txBody>
          <a:bodyPr wrap="none" rtlCol="0">
            <a:spAutoFit/>
          </a:bodyPr>
          <a:lstStyle/>
          <a:p>
            <a:pPr algn="ctr"/>
            <a:r>
              <a:rPr lang="en-US" sz="1600" dirty="0" smtClean="0"/>
              <a:t>Machine</a:t>
            </a:r>
          </a:p>
          <a:p>
            <a:pPr algn="ctr"/>
            <a:r>
              <a:rPr lang="en-US" sz="1600" dirty="0"/>
              <a:t>l</a:t>
            </a:r>
            <a:r>
              <a:rPr lang="en-US" sz="1600" dirty="0" smtClean="0"/>
              <a:t>earning</a:t>
            </a:r>
          </a:p>
          <a:p>
            <a:pPr algn="ctr"/>
            <a:r>
              <a:rPr lang="en-US" sz="1600" dirty="0" smtClean="0"/>
              <a:t>algorithms</a:t>
            </a:r>
          </a:p>
        </p:txBody>
      </p:sp>
      <p:sp>
        <p:nvSpPr>
          <p:cNvPr id="18" name="TextBox 17"/>
          <p:cNvSpPr txBox="1"/>
          <p:nvPr/>
        </p:nvSpPr>
        <p:spPr>
          <a:xfrm>
            <a:off x="6901878" y="2590800"/>
            <a:ext cx="1175322" cy="830997"/>
          </a:xfrm>
          <a:prstGeom prst="rect">
            <a:avLst/>
          </a:prstGeom>
          <a:noFill/>
        </p:spPr>
        <p:txBody>
          <a:bodyPr wrap="none" rtlCol="0">
            <a:spAutoFit/>
          </a:bodyPr>
          <a:lstStyle/>
          <a:p>
            <a:pPr algn="ctr"/>
            <a:r>
              <a:rPr lang="en-US" sz="1600" dirty="0" smtClean="0"/>
              <a:t>Graph</a:t>
            </a:r>
          </a:p>
          <a:p>
            <a:pPr algn="ctr"/>
            <a:r>
              <a:rPr lang="en-US" sz="1600" dirty="0"/>
              <a:t>p</a:t>
            </a:r>
            <a:r>
              <a:rPr lang="en-US" sz="1600" dirty="0" smtClean="0"/>
              <a:t>rocessing</a:t>
            </a:r>
          </a:p>
          <a:p>
            <a:pPr algn="ctr"/>
            <a:r>
              <a:rPr lang="en-US" sz="1600" dirty="0" smtClean="0"/>
              <a:t>algorithms</a:t>
            </a:r>
          </a:p>
        </p:txBody>
      </p:sp>
      <p:sp>
        <p:nvSpPr>
          <p:cNvPr id="19" name="Rectangle 18"/>
          <p:cNvSpPr/>
          <p:nvPr/>
        </p:nvSpPr>
        <p:spPr>
          <a:xfrm>
            <a:off x="762000" y="3505200"/>
            <a:ext cx="11430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err="1" smtClean="0"/>
              <a:t>pyspark</a:t>
            </a:r>
            <a:endParaRPr lang="en-US" sz="1600" dirty="0" smtClean="0"/>
          </a:p>
          <a:p>
            <a:pPr algn="ctr"/>
            <a:r>
              <a:rPr lang="en-US" sz="1400" dirty="0" smtClean="0">
                <a:solidFill>
                  <a:srgbClr val="0070C0"/>
                </a:solidFill>
              </a:rPr>
              <a:t>(Python)</a:t>
            </a:r>
            <a:endParaRPr lang="en-US" sz="1400" dirty="0">
              <a:solidFill>
                <a:srgbClr val="0070C0"/>
              </a:solidFill>
            </a:endParaRPr>
          </a:p>
        </p:txBody>
      </p:sp>
      <p:sp>
        <p:nvSpPr>
          <p:cNvPr id="20" name="Rectangle 19"/>
          <p:cNvSpPr/>
          <p:nvPr/>
        </p:nvSpPr>
        <p:spPr>
          <a:xfrm>
            <a:off x="762000" y="4572000"/>
            <a:ext cx="11430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spark-shell</a:t>
            </a:r>
          </a:p>
          <a:p>
            <a:pPr algn="ctr"/>
            <a:r>
              <a:rPr lang="en-US" sz="1400" dirty="0" smtClean="0">
                <a:solidFill>
                  <a:srgbClr val="0070C0"/>
                </a:solidFill>
              </a:rPr>
              <a:t>(Scala)</a:t>
            </a:r>
            <a:endParaRPr lang="en-US" sz="1400" dirty="0">
              <a:solidFill>
                <a:srgbClr val="0070C0"/>
              </a:solidFill>
            </a:endParaRPr>
          </a:p>
        </p:txBody>
      </p:sp>
      <p:cxnSp>
        <p:nvCxnSpPr>
          <p:cNvPr id="21" name="Elbow Connector 20"/>
          <p:cNvCxnSpPr>
            <a:stCxn id="19" idx="3"/>
            <a:endCxn id="8" idx="1"/>
          </p:cNvCxnSpPr>
          <p:nvPr/>
        </p:nvCxnSpPr>
        <p:spPr>
          <a:xfrm>
            <a:off x="1905000" y="3924300"/>
            <a:ext cx="812229" cy="685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0" idx="3"/>
          </p:cNvCxnSpPr>
          <p:nvPr/>
        </p:nvCxnSpPr>
        <p:spPr>
          <a:xfrm flipV="1">
            <a:off x="1905000" y="4610100"/>
            <a:ext cx="812229"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9" idx="3"/>
            <a:endCxn id="11" idx="1"/>
          </p:cNvCxnSpPr>
          <p:nvPr/>
        </p:nvCxnSpPr>
        <p:spPr>
          <a:xfrm>
            <a:off x="1905000" y="3924300"/>
            <a:ext cx="812229" cy="1143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77086" y="2590800"/>
            <a:ext cx="1130438" cy="830997"/>
          </a:xfrm>
          <a:prstGeom prst="rect">
            <a:avLst/>
          </a:prstGeom>
          <a:noFill/>
        </p:spPr>
        <p:txBody>
          <a:bodyPr wrap="none" rtlCol="0">
            <a:spAutoFit/>
          </a:bodyPr>
          <a:lstStyle/>
          <a:p>
            <a:pPr algn="ctr"/>
            <a:r>
              <a:rPr lang="en-US" sz="1600" dirty="0" smtClean="0"/>
              <a:t>Command</a:t>
            </a:r>
            <a:endParaRPr lang="en-US" sz="1600" dirty="0"/>
          </a:p>
          <a:p>
            <a:pPr algn="ctr"/>
            <a:r>
              <a:rPr lang="en-US" sz="1600" dirty="0"/>
              <a:t>l</a:t>
            </a:r>
            <a:r>
              <a:rPr lang="en-US" sz="1600" dirty="0" smtClean="0"/>
              <a:t>ine</a:t>
            </a:r>
          </a:p>
          <a:p>
            <a:pPr algn="ctr"/>
            <a:r>
              <a:rPr lang="en-US" sz="1600" dirty="0" smtClean="0"/>
              <a:t>interfaces</a:t>
            </a:r>
          </a:p>
        </p:txBody>
      </p:sp>
      <p:sp>
        <p:nvSpPr>
          <p:cNvPr id="34" name="Rectangle 33"/>
          <p:cNvSpPr/>
          <p:nvPr/>
        </p:nvSpPr>
        <p:spPr>
          <a:xfrm>
            <a:off x="2743200" y="4876800"/>
            <a:ext cx="25146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YARN</a:t>
            </a:r>
            <a:endParaRPr lang="en-US" dirty="0"/>
          </a:p>
        </p:txBody>
      </p:sp>
      <p:sp>
        <p:nvSpPr>
          <p:cNvPr id="10" name="Footer Placeholder 9"/>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15" name="Slide Number Placeholder 1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2911368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Datasets (RDD)</a:t>
            </a:r>
          </a:p>
        </p:txBody>
      </p:sp>
      <p:sp>
        <p:nvSpPr>
          <p:cNvPr id="3" name="Content Placeholder 2"/>
          <p:cNvSpPr>
            <a:spLocks noGrp="1"/>
          </p:cNvSpPr>
          <p:nvPr>
            <p:ph idx="1"/>
          </p:nvPr>
        </p:nvSpPr>
        <p:spPr/>
        <p:txBody>
          <a:bodyPr>
            <a:normAutofit fontScale="92500"/>
          </a:bodyPr>
          <a:lstStyle/>
          <a:p>
            <a:r>
              <a:rPr lang="en-US" dirty="0" smtClean="0"/>
              <a:t>As </a:t>
            </a:r>
            <a:r>
              <a:rPr lang="en-US" dirty="0"/>
              <a:t>one of the initial intended uses for Spark was to support machine learning, Spark’s RDDs provided a </a:t>
            </a:r>
            <a:r>
              <a:rPr lang="en-US" dirty="0" smtClean="0"/>
              <a:t>form </a:t>
            </a:r>
            <a:r>
              <a:rPr lang="en-US" dirty="0"/>
              <a:t>of shared memory that </a:t>
            </a:r>
            <a:r>
              <a:rPr lang="en-US" dirty="0" smtClean="0"/>
              <a:t>could make </a:t>
            </a:r>
            <a:r>
              <a:rPr lang="en-US" dirty="0"/>
              <a:t>efficient reuse of data for </a:t>
            </a:r>
            <a:r>
              <a:rPr lang="en-US" dirty="0" smtClean="0"/>
              <a:t>iterative operations</a:t>
            </a:r>
            <a:endParaRPr lang="en-US" dirty="0"/>
          </a:p>
          <a:p>
            <a:r>
              <a:rPr lang="en-US" dirty="0"/>
              <a:t>O</a:t>
            </a:r>
            <a:r>
              <a:rPr lang="en-US" dirty="0" smtClean="0"/>
              <a:t>ne </a:t>
            </a:r>
            <a:r>
              <a:rPr lang="en-US" dirty="0"/>
              <a:t>of the main downsides of Hadoop’s implementation of MapReduce was </a:t>
            </a:r>
            <a:r>
              <a:rPr lang="en-US" dirty="0" smtClean="0"/>
              <a:t>its persistence </a:t>
            </a:r>
            <a:r>
              <a:rPr lang="en-US" dirty="0"/>
              <a:t>of intermediate data to disk and the copying of this data between nodes at </a:t>
            </a:r>
            <a:r>
              <a:rPr lang="en-US" dirty="0" smtClean="0"/>
              <a:t>runtime</a:t>
            </a:r>
          </a:p>
          <a:p>
            <a:r>
              <a:rPr lang="en-US" dirty="0" smtClean="0"/>
              <a:t>This </a:t>
            </a:r>
            <a:r>
              <a:rPr lang="en-US" dirty="0"/>
              <a:t>distributed processing method of sharing data did provide resiliency and fault </a:t>
            </a:r>
            <a:r>
              <a:rPr lang="en-US" dirty="0" smtClean="0"/>
              <a:t>tolerance but it </a:t>
            </a:r>
            <a:r>
              <a:rPr lang="en-US" dirty="0"/>
              <a:t>was at the cost of </a:t>
            </a:r>
            <a:r>
              <a:rPr lang="en-US" dirty="0" smtClean="0"/>
              <a:t>latency</a:t>
            </a:r>
          </a:p>
          <a:p>
            <a:r>
              <a:rPr lang="en-US" dirty="0" smtClean="0"/>
              <a:t>As </a:t>
            </a:r>
            <a:r>
              <a:rPr lang="en-US" dirty="0"/>
              <a:t>data volumes increased along with the necessity for real-time data processing and </a:t>
            </a:r>
            <a:r>
              <a:rPr lang="en-US" dirty="0" smtClean="0"/>
              <a:t>insights…</a:t>
            </a:r>
          </a:p>
          <a:p>
            <a:r>
              <a:rPr lang="en-US" dirty="0" smtClean="0"/>
              <a:t>Spark’s </a:t>
            </a:r>
            <a:r>
              <a:rPr lang="en-US" dirty="0"/>
              <a:t>(mainly) in-memory processing framework based on the RDD </a:t>
            </a:r>
            <a:r>
              <a:rPr lang="en-US" dirty="0" smtClean="0"/>
              <a:t>has grown in popularity</a:t>
            </a:r>
            <a:endParaRPr lang="en-US" dirty="0"/>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2594386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a:t>
            </a:r>
            <a:br>
              <a:rPr lang="en-US" dirty="0" smtClean="0"/>
            </a:br>
            <a:r>
              <a:rPr lang="en-US" sz="3100" dirty="0" smtClean="0"/>
              <a:t>File Based Processing</a:t>
            </a:r>
            <a:endParaRPr lang="en-US" dirty="0"/>
          </a:p>
        </p:txBody>
      </p:sp>
      <p:sp>
        <p:nvSpPr>
          <p:cNvPr id="5" name="Rectangle 4"/>
          <p:cNvSpPr/>
          <p:nvPr/>
        </p:nvSpPr>
        <p:spPr>
          <a:xfrm>
            <a:off x="304800" y="4953000"/>
            <a:ext cx="845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endParaRPr lang="en-US" dirty="0"/>
          </a:p>
        </p:txBody>
      </p:sp>
      <p:sp>
        <p:nvSpPr>
          <p:cNvPr id="6" name="Rectangle 5"/>
          <p:cNvSpPr/>
          <p:nvPr/>
        </p:nvSpPr>
        <p:spPr>
          <a:xfrm>
            <a:off x="9144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7" name="Rectangle 6"/>
          <p:cNvSpPr/>
          <p:nvPr/>
        </p:nvSpPr>
        <p:spPr>
          <a:xfrm>
            <a:off x="25146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cxnSp>
        <p:nvCxnSpPr>
          <p:cNvPr id="11" name="Elbow Connector 10"/>
          <p:cNvCxnSpPr>
            <a:endCxn id="6" idx="1"/>
          </p:cNvCxnSpPr>
          <p:nvPr/>
        </p:nvCxnSpPr>
        <p:spPr>
          <a:xfrm rot="5400000" flipH="1" flipV="1">
            <a:off x="-323850" y="3714750"/>
            <a:ext cx="20193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66900" y="3733800"/>
            <a:ext cx="11049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Local</a:t>
            </a:r>
          </a:p>
          <a:p>
            <a:pPr algn="ctr"/>
            <a:r>
              <a:rPr lang="en-US" dirty="0" smtClean="0"/>
              <a:t>File</a:t>
            </a:r>
          </a:p>
          <a:p>
            <a:pPr algn="ctr"/>
            <a:r>
              <a:rPr lang="en-US" dirty="0" smtClean="0"/>
              <a:t>System</a:t>
            </a:r>
            <a:endParaRPr lang="en-US" dirty="0"/>
          </a:p>
        </p:txBody>
      </p:sp>
      <p:cxnSp>
        <p:nvCxnSpPr>
          <p:cNvPr id="14" name="Elbow Connector 13"/>
          <p:cNvCxnSpPr/>
          <p:nvPr/>
        </p:nvCxnSpPr>
        <p:spPr>
          <a:xfrm rot="16200000" flipH="1">
            <a:off x="1847850" y="3371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a:off x="2609850" y="3371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3"/>
          </p:cNvCxnSpPr>
          <p:nvPr/>
        </p:nvCxnSpPr>
        <p:spPr>
          <a:xfrm>
            <a:off x="3886200" y="2933700"/>
            <a:ext cx="381000" cy="2019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3340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27" name="Rectangle 26"/>
          <p:cNvSpPr/>
          <p:nvPr/>
        </p:nvSpPr>
        <p:spPr>
          <a:xfrm>
            <a:off x="69342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cxnSp>
        <p:nvCxnSpPr>
          <p:cNvPr id="28" name="Elbow Connector 27"/>
          <p:cNvCxnSpPr/>
          <p:nvPr/>
        </p:nvCxnSpPr>
        <p:spPr>
          <a:xfrm rot="5400000" flipH="1" flipV="1">
            <a:off x="4095750" y="3714750"/>
            <a:ext cx="20193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286500" y="3733800"/>
            <a:ext cx="11049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Local</a:t>
            </a:r>
          </a:p>
          <a:p>
            <a:pPr algn="ctr"/>
            <a:r>
              <a:rPr lang="en-US" dirty="0" smtClean="0"/>
              <a:t>File</a:t>
            </a:r>
          </a:p>
          <a:p>
            <a:pPr algn="ctr"/>
            <a:r>
              <a:rPr lang="en-US" dirty="0" smtClean="0"/>
              <a:t>System</a:t>
            </a:r>
            <a:endParaRPr lang="en-US" dirty="0"/>
          </a:p>
        </p:txBody>
      </p:sp>
      <p:cxnSp>
        <p:nvCxnSpPr>
          <p:cNvPr id="30" name="Elbow Connector 29"/>
          <p:cNvCxnSpPr/>
          <p:nvPr/>
        </p:nvCxnSpPr>
        <p:spPr>
          <a:xfrm rot="16200000" flipH="1">
            <a:off x="6267450" y="3371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a:off x="7029450" y="3371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3"/>
          </p:cNvCxnSpPr>
          <p:nvPr/>
        </p:nvCxnSpPr>
        <p:spPr>
          <a:xfrm>
            <a:off x="8305800" y="2933700"/>
            <a:ext cx="381000" cy="2019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4191419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a:t>
            </a:r>
            <a:br>
              <a:rPr lang="en-US" dirty="0" smtClean="0"/>
            </a:br>
            <a:r>
              <a:rPr lang="en-US" sz="3100" dirty="0" smtClean="0"/>
              <a:t>Adaptive (In Memory and File Based Processing)  </a:t>
            </a:r>
            <a:endParaRPr lang="en-US" sz="3100" dirty="0"/>
          </a:p>
        </p:txBody>
      </p:sp>
      <p:sp>
        <p:nvSpPr>
          <p:cNvPr id="5" name="Rectangle 4"/>
          <p:cNvSpPr/>
          <p:nvPr/>
        </p:nvSpPr>
        <p:spPr>
          <a:xfrm>
            <a:off x="304800" y="5715000"/>
            <a:ext cx="845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endParaRPr lang="en-US" dirty="0"/>
          </a:p>
        </p:txBody>
      </p:sp>
      <p:sp>
        <p:nvSpPr>
          <p:cNvPr id="6" name="Rectangle 5"/>
          <p:cNvSpPr/>
          <p:nvPr/>
        </p:nvSpPr>
        <p:spPr>
          <a:xfrm>
            <a:off x="14478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Stage1</a:t>
            </a:r>
            <a:endParaRPr lang="en-US" dirty="0"/>
          </a:p>
        </p:txBody>
      </p:sp>
      <p:sp>
        <p:nvSpPr>
          <p:cNvPr id="7" name="Rectangle 6"/>
          <p:cNvSpPr/>
          <p:nvPr/>
        </p:nvSpPr>
        <p:spPr>
          <a:xfrm>
            <a:off x="30480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Stage2</a:t>
            </a:r>
            <a:endParaRPr lang="en-US" dirty="0"/>
          </a:p>
        </p:txBody>
      </p:sp>
      <p:cxnSp>
        <p:nvCxnSpPr>
          <p:cNvPr id="11" name="Elbow Connector 10"/>
          <p:cNvCxnSpPr>
            <a:endCxn id="6" idx="1"/>
          </p:cNvCxnSpPr>
          <p:nvPr/>
        </p:nvCxnSpPr>
        <p:spPr>
          <a:xfrm rot="5400000" flipH="1" flipV="1">
            <a:off x="209550" y="4476750"/>
            <a:ext cx="20193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6200000" flipH="1">
            <a:off x="2381250" y="4133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a:off x="3143250" y="4133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8768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Stage3</a:t>
            </a:r>
            <a:endParaRPr lang="en-US" dirty="0"/>
          </a:p>
        </p:txBody>
      </p:sp>
      <p:sp>
        <p:nvSpPr>
          <p:cNvPr id="27" name="Rectangle 26"/>
          <p:cNvSpPr/>
          <p:nvPr/>
        </p:nvSpPr>
        <p:spPr>
          <a:xfrm>
            <a:off x="64770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Stage4</a:t>
            </a:r>
            <a:endParaRPr lang="en-US" dirty="0"/>
          </a:p>
        </p:txBody>
      </p:sp>
      <p:sp>
        <p:nvSpPr>
          <p:cNvPr id="29" name="Rectangle 28"/>
          <p:cNvSpPr/>
          <p:nvPr/>
        </p:nvSpPr>
        <p:spPr>
          <a:xfrm>
            <a:off x="5829300" y="4495800"/>
            <a:ext cx="11049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Local</a:t>
            </a:r>
          </a:p>
          <a:p>
            <a:pPr algn="ctr"/>
            <a:r>
              <a:rPr lang="en-US" sz="1200" dirty="0" smtClean="0"/>
              <a:t>File</a:t>
            </a:r>
          </a:p>
          <a:p>
            <a:pPr algn="ctr"/>
            <a:r>
              <a:rPr lang="en-US" sz="1200" dirty="0" smtClean="0"/>
              <a:t>System</a:t>
            </a:r>
            <a:endParaRPr lang="en-US" sz="1200" dirty="0"/>
          </a:p>
        </p:txBody>
      </p:sp>
      <p:cxnSp>
        <p:nvCxnSpPr>
          <p:cNvPr id="30" name="Elbow Connector 29"/>
          <p:cNvCxnSpPr/>
          <p:nvPr/>
        </p:nvCxnSpPr>
        <p:spPr>
          <a:xfrm rot="16200000" flipH="1">
            <a:off x="5810250" y="4133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a:off x="6572250" y="4133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3"/>
          </p:cNvCxnSpPr>
          <p:nvPr/>
        </p:nvCxnSpPr>
        <p:spPr>
          <a:xfrm>
            <a:off x="7848600" y="3695700"/>
            <a:ext cx="381000" cy="2019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076700" y="4495800"/>
            <a:ext cx="11049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Local</a:t>
            </a:r>
          </a:p>
          <a:p>
            <a:pPr algn="ctr"/>
            <a:r>
              <a:rPr lang="en-US" sz="1200" dirty="0" smtClean="0"/>
              <a:t>File</a:t>
            </a:r>
          </a:p>
          <a:p>
            <a:pPr algn="ctr"/>
            <a:r>
              <a:rPr lang="en-US" sz="1200" dirty="0" smtClean="0"/>
              <a:t>System</a:t>
            </a:r>
            <a:endParaRPr lang="en-US" sz="1200" dirty="0"/>
          </a:p>
        </p:txBody>
      </p:sp>
      <p:cxnSp>
        <p:nvCxnSpPr>
          <p:cNvPr id="34" name="Elbow Connector 33"/>
          <p:cNvCxnSpPr/>
          <p:nvPr/>
        </p:nvCxnSpPr>
        <p:spPr>
          <a:xfrm rot="16200000" flipH="1">
            <a:off x="4057650" y="4133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4819650" y="4133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31143" y="2895600"/>
            <a:ext cx="926857" cy="338554"/>
          </a:xfrm>
          <a:prstGeom prst="rect">
            <a:avLst/>
          </a:prstGeom>
          <a:noFill/>
        </p:spPr>
        <p:txBody>
          <a:bodyPr wrap="none" rtlCol="0">
            <a:spAutoFit/>
          </a:bodyPr>
          <a:lstStyle/>
          <a:p>
            <a:r>
              <a:rPr lang="en-US" sz="1600" dirty="0" smtClean="0"/>
              <a:t>Iteration</a:t>
            </a:r>
            <a:endParaRPr lang="en-US" sz="1600" dirty="0"/>
          </a:p>
        </p:txBody>
      </p:sp>
      <p:sp>
        <p:nvSpPr>
          <p:cNvPr id="37" name="Rectangle 36"/>
          <p:cNvSpPr/>
          <p:nvPr/>
        </p:nvSpPr>
        <p:spPr>
          <a:xfrm>
            <a:off x="5829300" y="2171700"/>
            <a:ext cx="1104900" cy="342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Local</a:t>
            </a:r>
          </a:p>
          <a:p>
            <a:pPr algn="ctr"/>
            <a:r>
              <a:rPr lang="en-US" sz="1200" dirty="0" smtClean="0"/>
              <a:t>File</a:t>
            </a:r>
          </a:p>
          <a:p>
            <a:pPr algn="ctr"/>
            <a:r>
              <a:rPr lang="en-US" sz="1200" dirty="0" smtClean="0"/>
              <a:t>System</a:t>
            </a:r>
            <a:endParaRPr lang="en-US" sz="1200" dirty="0"/>
          </a:p>
        </p:txBody>
      </p:sp>
      <p:sp>
        <p:nvSpPr>
          <p:cNvPr id="40" name="Rectangle 39"/>
          <p:cNvSpPr/>
          <p:nvPr/>
        </p:nvSpPr>
        <p:spPr>
          <a:xfrm>
            <a:off x="4076700" y="2171700"/>
            <a:ext cx="1104900" cy="342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Local</a:t>
            </a:r>
          </a:p>
          <a:p>
            <a:pPr algn="ctr"/>
            <a:r>
              <a:rPr lang="en-US" sz="1200" dirty="0" smtClean="0"/>
              <a:t>File</a:t>
            </a:r>
          </a:p>
          <a:p>
            <a:pPr algn="ctr"/>
            <a:r>
              <a:rPr lang="en-US" sz="1200" dirty="0" smtClean="0"/>
              <a:t>System</a:t>
            </a:r>
            <a:endParaRPr lang="en-US" sz="1200" dirty="0"/>
          </a:p>
        </p:txBody>
      </p:sp>
      <p:sp>
        <p:nvSpPr>
          <p:cNvPr id="12" name="Rectangle 11"/>
          <p:cNvSpPr/>
          <p:nvPr/>
        </p:nvSpPr>
        <p:spPr>
          <a:xfrm>
            <a:off x="2400300" y="4495800"/>
            <a:ext cx="45339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Local</a:t>
            </a:r>
          </a:p>
          <a:p>
            <a:pPr algn="ctr"/>
            <a:r>
              <a:rPr lang="en-US" sz="1200" dirty="0" smtClean="0"/>
              <a:t>File</a:t>
            </a:r>
          </a:p>
          <a:p>
            <a:pPr algn="ctr"/>
            <a:r>
              <a:rPr lang="en-US" sz="1200" dirty="0" smtClean="0"/>
              <a:t>System</a:t>
            </a:r>
            <a:endParaRPr lang="en-US" sz="1200" dirty="0"/>
          </a:p>
        </p:txBody>
      </p:sp>
      <p:sp>
        <p:nvSpPr>
          <p:cNvPr id="43" name="Rectangle 42"/>
          <p:cNvSpPr/>
          <p:nvPr/>
        </p:nvSpPr>
        <p:spPr>
          <a:xfrm>
            <a:off x="2438400" y="2057400"/>
            <a:ext cx="44958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RAM</a:t>
            </a:r>
          </a:p>
        </p:txBody>
      </p:sp>
      <p:cxnSp>
        <p:nvCxnSpPr>
          <p:cNvPr id="44" name="Elbow Connector 43"/>
          <p:cNvCxnSpPr>
            <a:stCxn id="6" idx="0"/>
          </p:cNvCxnSpPr>
          <p:nvPr/>
        </p:nvCxnSpPr>
        <p:spPr>
          <a:xfrm rot="5400000" flipH="1" flipV="1">
            <a:off x="2057401" y="2590799"/>
            <a:ext cx="762000" cy="6096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6200000" flipH="1">
            <a:off x="2993023" y="2683877"/>
            <a:ext cx="719554" cy="381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5400000" flipH="1" flipV="1">
            <a:off x="3888373" y="2702927"/>
            <a:ext cx="719554" cy="3429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H="1">
            <a:off x="4617242" y="2707480"/>
            <a:ext cx="762005" cy="3762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5400000" flipH="1" flipV="1">
            <a:off x="5345698" y="2579102"/>
            <a:ext cx="719556" cy="590549"/>
          </a:xfrm>
          <a:prstGeom prst="bentConnector3">
            <a:avLst>
              <a:gd name="adj1" fmla="val 711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16200000" flipH="1">
            <a:off x="6724650" y="2609850"/>
            <a:ext cx="762000" cy="571500"/>
          </a:xfrm>
          <a:prstGeom prst="bentConnector3">
            <a:avLst>
              <a:gd name="adj1" fmla="val 283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27" idx="0"/>
            <a:endCxn id="26" idx="0"/>
          </p:cNvCxnSpPr>
          <p:nvPr/>
        </p:nvCxnSpPr>
        <p:spPr>
          <a:xfrm rot="16200000" flipV="1">
            <a:off x="6362700" y="2476500"/>
            <a:ext cx="12700" cy="1600200"/>
          </a:xfrm>
          <a:prstGeom prst="bentConnector3">
            <a:avLst>
              <a:gd name="adj1" fmla="val 3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 name="Footer Placeholder 79"/>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81" name="Slide Number Placeholder 80"/>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3590241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a:t>
            </a:r>
            <a:r>
              <a:rPr lang="en-US" dirty="0" smtClean="0"/>
              <a:t>Dataset (RDD)</a:t>
            </a:r>
            <a:endParaRPr lang="en-US" dirty="0"/>
          </a:p>
        </p:txBody>
      </p:sp>
      <p:sp>
        <p:nvSpPr>
          <p:cNvPr id="3" name="Content Placeholder 2"/>
          <p:cNvSpPr>
            <a:spLocks noGrp="1"/>
          </p:cNvSpPr>
          <p:nvPr>
            <p:ph idx="1"/>
          </p:nvPr>
        </p:nvSpPr>
        <p:spPr/>
        <p:txBody>
          <a:bodyPr>
            <a:normAutofit lnSpcReduction="10000"/>
          </a:bodyPr>
          <a:lstStyle/>
          <a:p>
            <a:r>
              <a:rPr lang="en-US" dirty="0"/>
              <a:t>The term </a:t>
            </a:r>
            <a:r>
              <a:rPr lang="en-US" i="1" dirty="0"/>
              <a:t>Resilient Distributed Dataset</a:t>
            </a:r>
            <a:r>
              <a:rPr lang="en-US" dirty="0"/>
              <a:t> is an accurate and succinct descriptor for the concept. Here’s how it breaks down:</a:t>
            </a:r>
          </a:p>
          <a:p>
            <a:r>
              <a:rPr lang="en-US" dirty="0"/>
              <a:t> </a:t>
            </a:r>
            <a:r>
              <a:rPr lang="en-US" b="1" dirty="0" smtClean="0"/>
              <a:t>Resilient</a:t>
            </a:r>
          </a:p>
          <a:p>
            <a:pPr lvl="1"/>
            <a:r>
              <a:rPr lang="en-US" dirty="0" smtClean="0"/>
              <a:t>RDDs </a:t>
            </a:r>
            <a:r>
              <a:rPr lang="en-US" dirty="0"/>
              <a:t>are </a:t>
            </a:r>
            <a:r>
              <a:rPr lang="en-US" i="1" dirty="0"/>
              <a:t>resilient,</a:t>
            </a:r>
            <a:r>
              <a:rPr lang="en-US" dirty="0"/>
              <a:t> meaning that if a node performing an operation in Spark is lost, the dataset can be </a:t>
            </a:r>
            <a:r>
              <a:rPr lang="en-US" dirty="0" smtClean="0"/>
              <a:t>reconstructed</a:t>
            </a:r>
          </a:p>
          <a:p>
            <a:pPr lvl="1"/>
            <a:r>
              <a:rPr lang="en-US" dirty="0" smtClean="0"/>
              <a:t>This </a:t>
            </a:r>
            <a:r>
              <a:rPr lang="en-US" dirty="0"/>
              <a:t>is because Spark knows the </a:t>
            </a:r>
            <a:r>
              <a:rPr lang="en-US" i="1" dirty="0"/>
              <a:t>lineage</a:t>
            </a:r>
            <a:r>
              <a:rPr lang="en-US" dirty="0"/>
              <a:t> of each RDD, which is the sequence of steps to create the RDD.</a:t>
            </a:r>
          </a:p>
          <a:p>
            <a:r>
              <a:rPr lang="en-US" dirty="0"/>
              <a:t> </a:t>
            </a:r>
            <a:r>
              <a:rPr lang="en-US" b="1" dirty="0" smtClean="0"/>
              <a:t>Distributed</a:t>
            </a:r>
          </a:p>
          <a:p>
            <a:pPr lvl="1"/>
            <a:r>
              <a:rPr lang="en-US" dirty="0" smtClean="0"/>
              <a:t>RDDs </a:t>
            </a:r>
            <a:r>
              <a:rPr lang="en-US" dirty="0"/>
              <a:t>are </a:t>
            </a:r>
            <a:r>
              <a:rPr lang="en-US" i="1" dirty="0"/>
              <a:t>distributed,</a:t>
            </a:r>
            <a:r>
              <a:rPr lang="en-US" dirty="0"/>
              <a:t> meaning the data in RDDs is divided into one or many </a:t>
            </a:r>
            <a:r>
              <a:rPr lang="en-US" i="1" dirty="0"/>
              <a:t>partitions</a:t>
            </a:r>
            <a:r>
              <a:rPr lang="en-US" dirty="0"/>
              <a:t> and distributed as in-memory collections of objects across worker nodes in the </a:t>
            </a:r>
            <a:r>
              <a:rPr lang="en-US" dirty="0" smtClean="0"/>
              <a:t>cluster</a:t>
            </a:r>
          </a:p>
          <a:p>
            <a:pPr lvl="1"/>
            <a:r>
              <a:rPr lang="en-US" dirty="0" smtClean="0"/>
              <a:t>RDDs </a:t>
            </a:r>
            <a:r>
              <a:rPr lang="en-US" dirty="0"/>
              <a:t>provide an effective form of shared memory to exchange data between processes (executors) on different nodes (workers</a:t>
            </a:r>
            <a:r>
              <a:rPr lang="en-US" dirty="0" smtClean="0"/>
              <a:t>)</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1135607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a:t>
            </a:r>
            <a:r>
              <a:rPr lang="en-US" dirty="0" smtClean="0"/>
              <a:t>Dataset (RDD)</a:t>
            </a:r>
            <a:endParaRPr lang="en-US" dirty="0"/>
          </a:p>
        </p:txBody>
      </p:sp>
      <p:sp>
        <p:nvSpPr>
          <p:cNvPr id="3" name="Content Placeholder 2"/>
          <p:cNvSpPr>
            <a:spLocks noGrp="1"/>
          </p:cNvSpPr>
          <p:nvPr>
            <p:ph idx="1"/>
          </p:nvPr>
        </p:nvSpPr>
        <p:spPr/>
        <p:txBody>
          <a:bodyPr>
            <a:normAutofit/>
          </a:bodyPr>
          <a:lstStyle/>
          <a:p>
            <a:r>
              <a:rPr lang="en-US" dirty="0"/>
              <a:t> </a:t>
            </a:r>
            <a:r>
              <a:rPr lang="en-US" b="1" dirty="0" smtClean="0"/>
              <a:t>Dataset</a:t>
            </a:r>
          </a:p>
          <a:p>
            <a:pPr lvl="1"/>
            <a:r>
              <a:rPr lang="en-US" dirty="0" smtClean="0"/>
              <a:t>RDDs </a:t>
            </a:r>
            <a:r>
              <a:rPr lang="en-US" dirty="0"/>
              <a:t>are </a:t>
            </a:r>
            <a:r>
              <a:rPr lang="en-US" i="1" dirty="0"/>
              <a:t>datasets</a:t>
            </a:r>
            <a:r>
              <a:rPr lang="en-US" dirty="0"/>
              <a:t> that consist of </a:t>
            </a:r>
            <a:r>
              <a:rPr lang="en-US" i="1" dirty="0" smtClean="0"/>
              <a:t>records</a:t>
            </a:r>
            <a:endParaRPr lang="en-US" dirty="0"/>
          </a:p>
          <a:p>
            <a:pPr lvl="1"/>
            <a:r>
              <a:rPr lang="en-US" dirty="0" smtClean="0"/>
              <a:t>Records </a:t>
            </a:r>
            <a:r>
              <a:rPr lang="en-US" dirty="0"/>
              <a:t>are uniquely identifiable data collections within a </a:t>
            </a:r>
            <a:r>
              <a:rPr lang="en-US" dirty="0" smtClean="0"/>
              <a:t>dataset</a:t>
            </a:r>
          </a:p>
          <a:p>
            <a:pPr lvl="1"/>
            <a:r>
              <a:rPr lang="en-US" dirty="0" smtClean="0"/>
              <a:t>Records </a:t>
            </a:r>
            <a:r>
              <a:rPr lang="en-US" dirty="0"/>
              <a:t>could be a collection of fields similar to a row in a table in a relational database, a line of text in a file, or multiple other formats. </a:t>
            </a:r>
            <a:endParaRPr lang="en-US" dirty="0" smtClean="0"/>
          </a:p>
          <a:p>
            <a:pPr lvl="1"/>
            <a:r>
              <a:rPr lang="en-US" dirty="0" smtClean="0"/>
              <a:t>RDDs </a:t>
            </a:r>
            <a:r>
              <a:rPr lang="en-US" dirty="0"/>
              <a:t>are partitioned such that each partition contains a unique set of records and can be operated on </a:t>
            </a:r>
            <a:r>
              <a:rPr lang="en-US" dirty="0" smtClean="0"/>
              <a:t>independently</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671701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Datasets (RDD)</a:t>
            </a:r>
          </a:p>
        </p:txBody>
      </p:sp>
      <p:sp>
        <p:nvSpPr>
          <p:cNvPr id="3" name="Content Placeholder 2"/>
          <p:cNvSpPr>
            <a:spLocks noGrp="1"/>
          </p:cNvSpPr>
          <p:nvPr>
            <p:ph idx="1"/>
          </p:nvPr>
        </p:nvSpPr>
        <p:spPr/>
        <p:txBody>
          <a:bodyPr/>
          <a:lstStyle/>
          <a:p>
            <a:r>
              <a:rPr lang="en-US" dirty="0"/>
              <a:t>Another key property of RDDs is their </a:t>
            </a:r>
            <a:r>
              <a:rPr lang="en-US" dirty="0" smtClean="0"/>
              <a:t>immutability</a:t>
            </a:r>
          </a:p>
          <a:p>
            <a:r>
              <a:rPr lang="en-US" dirty="0" smtClean="0"/>
              <a:t>This means </a:t>
            </a:r>
            <a:r>
              <a:rPr lang="en-US" dirty="0"/>
              <a:t>that after they are instantiated and populated with data, they cannot be </a:t>
            </a:r>
            <a:r>
              <a:rPr lang="en-US" dirty="0" smtClean="0"/>
              <a:t>updated</a:t>
            </a:r>
          </a:p>
          <a:p>
            <a:r>
              <a:rPr lang="en-US" dirty="0" smtClean="0"/>
              <a:t>Rather, </a:t>
            </a:r>
            <a:r>
              <a:rPr lang="en-US" dirty="0"/>
              <a:t>new RDDs are created </a:t>
            </a:r>
            <a:r>
              <a:rPr lang="en-US" dirty="0" smtClean="0"/>
              <a:t>by performing one or more </a:t>
            </a:r>
            <a:r>
              <a:rPr lang="en-US" i="1" dirty="0" smtClean="0"/>
              <a:t>transformations </a:t>
            </a:r>
            <a:r>
              <a:rPr lang="en-US" dirty="0" smtClean="0"/>
              <a:t>such </a:t>
            </a:r>
            <a:r>
              <a:rPr lang="en-US" dirty="0"/>
              <a:t>as </a:t>
            </a:r>
            <a:r>
              <a:rPr lang="en-US" dirty="0" smtClean="0"/>
              <a:t>map() </a:t>
            </a:r>
            <a:r>
              <a:rPr lang="en-US" dirty="0"/>
              <a:t>or </a:t>
            </a:r>
            <a:r>
              <a:rPr lang="en-US" dirty="0" smtClean="0"/>
              <a:t>filter() on existing RDDs</a:t>
            </a:r>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679446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Locality with </a:t>
            </a:r>
            <a:r>
              <a:rPr lang="en-US" b="1" dirty="0" smtClean="0"/>
              <a:t>RDDs</a:t>
            </a:r>
            <a:endParaRPr lang="en-US" dirty="0"/>
          </a:p>
        </p:txBody>
      </p:sp>
      <p:sp>
        <p:nvSpPr>
          <p:cNvPr id="3" name="Content Placeholder 2"/>
          <p:cNvSpPr>
            <a:spLocks noGrp="1"/>
          </p:cNvSpPr>
          <p:nvPr>
            <p:ph idx="1"/>
          </p:nvPr>
        </p:nvSpPr>
        <p:spPr/>
        <p:txBody>
          <a:bodyPr/>
          <a:lstStyle/>
          <a:p>
            <a:r>
              <a:rPr lang="en-US" dirty="0" smtClean="0"/>
              <a:t>By </a:t>
            </a:r>
            <a:r>
              <a:rPr lang="en-US" dirty="0"/>
              <a:t>default, Spark tries to read data into an RDD from the nodes that are close to it. </a:t>
            </a:r>
            <a:endParaRPr lang="en-US" dirty="0" smtClean="0"/>
          </a:p>
          <a:p>
            <a:r>
              <a:rPr lang="en-US" dirty="0" smtClean="0"/>
              <a:t>As Spark </a:t>
            </a:r>
            <a:r>
              <a:rPr lang="en-US" dirty="0"/>
              <a:t>usually accesses distributed partitioned data </a:t>
            </a:r>
            <a:r>
              <a:rPr lang="en-US" dirty="0" smtClean="0"/>
              <a:t>to </a:t>
            </a:r>
            <a:r>
              <a:rPr lang="en-US" dirty="0"/>
              <a:t>optimize transformation </a:t>
            </a:r>
            <a:r>
              <a:rPr lang="en-US" dirty="0" smtClean="0"/>
              <a:t>operations…</a:t>
            </a:r>
          </a:p>
          <a:p>
            <a:r>
              <a:rPr lang="en-US" dirty="0"/>
              <a:t>I</a:t>
            </a:r>
            <a:r>
              <a:rPr lang="en-US" dirty="0" smtClean="0"/>
              <a:t>t </a:t>
            </a:r>
            <a:r>
              <a:rPr lang="en-US" dirty="0"/>
              <a:t>creates partitions to hold the underlying blocks </a:t>
            </a:r>
            <a:r>
              <a:rPr lang="en-US" dirty="0" smtClean="0"/>
              <a:t>from HDFS</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2217571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Dataset (RDD)</a:t>
            </a:r>
          </a:p>
        </p:txBody>
      </p:sp>
      <p:sp>
        <p:nvSpPr>
          <p:cNvPr id="3" name="Content Placeholder 2"/>
          <p:cNvSpPr>
            <a:spLocks noGrp="1"/>
          </p:cNvSpPr>
          <p:nvPr>
            <p:ph idx="1"/>
          </p:nvPr>
        </p:nvSpPr>
        <p:spPr/>
        <p:txBody>
          <a:bodyPr>
            <a:normAutofit/>
          </a:bodyPr>
          <a:lstStyle/>
          <a:p>
            <a:pPr fontAlgn="base"/>
            <a:r>
              <a:rPr lang="en-US" dirty="0" smtClean="0"/>
              <a:t>Because </a:t>
            </a:r>
            <a:r>
              <a:rPr lang="en-US" dirty="0"/>
              <a:t>Spark can load data into memory on the worker nodes, many distributed computations, even ones that process terabytes of data across dozens of machines, can run in a few </a:t>
            </a:r>
            <a:r>
              <a:rPr lang="en-US" dirty="0" smtClean="0"/>
              <a:t>seconds</a:t>
            </a:r>
          </a:p>
          <a:p>
            <a:pPr fontAlgn="base"/>
            <a:r>
              <a:rPr lang="en-US" dirty="0" smtClean="0"/>
              <a:t>This </a:t>
            </a:r>
            <a:r>
              <a:rPr lang="en-US" dirty="0"/>
              <a:t>makes the sort of iterative, ad hoc, and exploratory analysis commonly done in shells a good fit for </a:t>
            </a:r>
            <a:r>
              <a:rPr lang="en-US" dirty="0" smtClean="0"/>
              <a:t>Spark</a:t>
            </a:r>
          </a:p>
          <a:p>
            <a:pPr fontAlgn="base"/>
            <a:r>
              <a:rPr lang="en-US" dirty="0" smtClean="0"/>
              <a:t>Spark </a:t>
            </a:r>
            <a:r>
              <a:rPr lang="en-US" dirty="0"/>
              <a:t>provides both Python and Scala shells that have been augmented to support connecting to a </a:t>
            </a:r>
            <a:r>
              <a:rPr lang="en-US" dirty="0" smtClean="0"/>
              <a:t>cluster</a:t>
            </a:r>
            <a:endParaRPr lang="en-US" dirty="0"/>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3308837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Dataset (RDD</a:t>
            </a:r>
            <a:r>
              <a:rPr lang="en-US" dirty="0" smtClean="0"/>
              <a:t>)</a:t>
            </a:r>
            <a:br>
              <a:rPr lang="en-US" dirty="0" smtClean="0"/>
            </a:br>
            <a:r>
              <a:rPr lang="en-US" sz="3100" dirty="0" smtClean="0"/>
              <a:t>Transformation and Actions</a:t>
            </a:r>
            <a:endParaRPr lang="en-US" sz="3100" dirty="0"/>
          </a:p>
        </p:txBody>
      </p:sp>
      <p:sp>
        <p:nvSpPr>
          <p:cNvPr id="3" name="Content Placeholder 2"/>
          <p:cNvSpPr>
            <a:spLocks noGrp="1"/>
          </p:cNvSpPr>
          <p:nvPr>
            <p:ph idx="1"/>
          </p:nvPr>
        </p:nvSpPr>
        <p:spPr/>
        <p:txBody>
          <a:bodyPr/>
          <a:lstStyle/>
          <a:p>
            <a:r>
              <a:rPr lang="en-US" sz="2000" dirty="0"/>
              <a:t>Once created, RDDs offer two types of </a:t>
            </a:r>
            <a:r>
              <a:rPr lang="en-US" sz="2000" dirty="0" smtClean="0"/>
              <a:t>operations </a:t>
            </a:r>
            <a:r>
              <a:rPr lang="en-US" sz="2000" i="1" dirty="0" smtClean="0"/>
              <a:t>transformations</a:t>
            </a:r>
            <a:r>
              <a:rPr lang="en-US" sz="2000" dirty="0"/>
              <a:t> and </a:t>
            </a:r>
            <a:r>
              <a:rPr lang="en-US" sz="2000" i="1" dirty="0" smtClean="0"/>
              <a:t>actions</a:t>
            </a:r>
            <a:endParaRPr lang="en-US" sz="2000" dirty="0"/>
          </a:p>
          <a:p>
            <a:r>
              <a:rPr lang="en-US" sz="2000" i="1" dirty="0" smtClean="0"/>
              <a:t>Transformations</a:t>
            </a:r>
            <a:r>
              <a:rPr lang="en-US" sz="2000" dirty="0"/>
              <a:t> construct a new RDD from a previous one. </a:t>
            </a:r>
            <a:endParaRPr lang="en-US" sz="2000" dirty="0" smtClean="0"/>
          </a:p>
          <a:p>
            <a:r>
              <a:rPr lang="en-US" sz="2000" dirty="0" smtClean="0"/>
              <a:t>For </a:t>
            </a:r>
            <a:r>
              <a:rPr lang="en-US" sz="2000" dirty="0"/>
              <a:t>example, one common transformation is filtering data that matches a </a:t>
            </a:r>
            <a:r>
              <a:rPr lang="en-US" sz="2000" dirty="0" smtClean="0"/>
              <a:t>predicate</a:t>
            </a:r>
          </a:p>
          <a:p>
            <a:r>
              <a:rPr lang="en-US" sz="2000" dirty="0" smtClean="0"/>
              <a:t>In </a:t>
            </a:r>
            <a:r>
              <a:rPr lang="en-US" sz="2000" dirty="0"/>
              <a:t>our </a:t>
            </a:r>
            <a:r>
              <a:rPr lang="en-US" sz="2000" dirty="0" smtClean="0"/>
              <a:t>example</a:t>
            </a:r>
            <a:r>
              <a:rPr lang="en-US" sz="2000" dirty="0"/>
              <a:t>, we </a:t>
            </a:r>
            <a:r>
              <a:rPr lang="en-US" sz="2000" dirty="0" smtClean="0"/>
              <a:t>use </a:t>
            </a:r>
            <a:r>
              <a:rPr lang="en-US" sz="2000" dirty="0"/>
              <a:t>this to create a new RDD holding just the strings that contain the word </a:t>
            </a:r>
            <a:r>
              <a:rPr lang="en-US" sz="2000" i="1" dirty="0" smtClean="0"/>
              <a:t>Python</a:t>
            </a:r>
            <a:endParaRPr lang="en-US" sz="2000" dirty="0" smtClean="0"/>
          </a:p>
          <a:p>
            <a:endParaRPr lang="en-US" dirty="0" smtClean="0"/>
          </a:p>
          <a:p>
            <a:endParaRPr lang="en-US" dirty="0" smtClean="0"/>
          </a:p>
          <a:p>
            <a:endParaRPr lang="en-US" dirty="0"/>
          </a:p>
          <a:p>
            <a:pPr lvl="1"/>
            <a:r>
              <a:rPr lang="en-US" dirty="0" err="1"/>
              <a:t>pythonLines</a:t>
            </a:r>
            <a:r>
              <a:rPr lang="en-US" dirty="0"/>
              <a:t> = </a:t>
            </a:r>
            <a:r>
              <a:rPr lang="en-US" dirty="0" err="1" smtClean="0"/>
              <a:t>textLines.filter</a:t>
            </a:r>
            <a:r>
              <a:rPr lang="en-US" dirty="0" smtClean="0"/>
              <a:t>(lambda </a:t>
            </a:r>
            <a:r>
              <a:rPr lang="en-US" dirty="0"/>
              <a:t>line: "Python" in line)</a:t>
            </a:r>
          </a:p>
        </p:txBody>
      </p:sp>
      <p:sp>
        <p:nvSpPr>
          <p:cNvPr id="6" name="Rectangular Callout 5"/>
          <p:cNvSpPr/>
          <p:nvPr/>
        </p:nvSpPr>
        <p:spPr>
          <a:xfrm>
            <a:off x="4267200" y="4114800"/>
            <a:ext cx="4648200" cy="762000"/>
          </a:xfrm>
          <a:prstGeom prst="wedgeRectCallout">
            <a:avLst>
              <a:gd name="adj1" fmla="val -79450"/>
              <a:gd name="adj2" fmla="val 11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RDD holding lines of text. Some lines contain the word Python</a:t>
            </a:r>
            <a:endParaRPr lang="en-US" dirty="0"/>
          </a:p>
        </p:txBody>
      </p:sp>
      <p:sp>
        <p:nvSpPr>
          <p:cNvPr id="7" name="Rectangular Callout 6"/>
          <p:cNvSpPr/>
          <p:nvPr/>
        </p:nvSpPr>
        <p:spPr>
          <a:xfrm>
            <a:off x="152400" y="6096000"/>
            <a:ext cx="8610600" cy="457200"/>
          </a:xfrm>
          <a:prstGeom prst="wedgeRectCallout">
            <a:avLst>
              <a:gd name="adj1" fmla="val -31416"/>
              <a:gd name="adj2" fmla="val -11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RDD holding lines of text each of which contain the word Python</a:t>
            </a:r>
            <a:endParaRPr lang="en-US" dirty="0"/>
          </a:p>
        </p:txBody>
      </p:sp>
      <p:sp>
        <p:nvSpPr>
          <p:cNvPr id="8" name="Footer Placeholder 7"/>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3091350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Dataset (RDD)</a:t>
            </a:r>
            <a:br>
              <a:rPr lang="en-US" dirty="0"/>
            </a:br>
            <a:r>
              <a:rPr lang="en-US" sz="3100" dirty="0"/>
              <a:t>Transformation and Actions</a:t>
            </a:r>
            <a:endParaRPr lang="en-US" dirty="0"/>
          </a:p>
        </p:txBody>
      </p:sp>
      <p:sp>
        <p:nvSpPr>
          <p:cNvPr id="3" name="Content Placeholder 2"/>
          <p:cNvSpPr>
            <a:spLocks noGrp="1"/>
          </p:cNvSpPr>
          <p:nvPr>
            <p:ph idx="1"/>
          </p:nvPr>
        </p:nvSpPr>
        <p:spPr/>
        <p:txBody>
          <a:bodyPr/>
          <a:lstStyle/>
          <a:p>
            <a:r>
              <a:rPr lang="en-US" i="1" dirty="0"/>
              <a:t>Actions</a:t>
            </a:r>
            <a:r>
              <a:rPr lang="en-US" dirty="0"/>
              <a:t>, on the other hand, compute a result based on an RDD, and either return it to the driver program or save it to an external storage system (e.g., </a:t>
            </a:r>
            <a:r>
              <a:rPr lang="en-US" dirty="0" smtClean="0"/>
              <a:t>HDFS)</a:t>
            </a:r>
          </a:p>
          <a:p>
            <a:r>
              <a:rPr lang="en-US" dirty="0" smtClean="0"/>
              <a:t>One </a:t>
            </a:r>
            <a:r>
              <a:rPr lang="en-US" dirty="0"/>
              <a:t>example of an </a:t>
            </a:r>
            <a:r>
              <a:rPr lang="en-US" dirty="0" smtClean="0"/>
              <a:t>action is</a:t>
            </a:r>
            <a:r>
              <a:rPr lang="en-US" dirty="0"/>
              <a:t> first(), which returns the first element in an RDD </a:t>
            </a:r>
            <a:r>
              <a:rPr lang="en-US" dirty="0" smtClean="0"/>
              <a:t>as demonstrated</a:t>
            </a:r>
            <a:r>
              <a:rPr lang="en-US" dirty="0"/>
              <a:t> </a:t>
            </a:r>
            <a:endParaRPr lang="en-US" dirty="0" smtClean="0"/>
          </a:p>
          <a:p>
            <a:endParaRPr lang="en-US" dirty="0"/>
          </a:p>
          <a:p>
            <a:pPr marL="274320" lvl="1" indent="0">
              <a:buNone/>
            </a:pPr>
            <a:r>
              <a:rPr lang="en-US" dirty="0" err="1" smtClean="0"/>
              <a:t>someString</a:t>
            </a:r>
            <a:r>
              <a:rPr lang="en-US" dirty="0" smtClean="0"/>
              <a:t> = </a:t>
            </a:r>
            <a:r>
              <a:rPr lang="en-US" dirty="0" err="1" smtClean="0"/>
              <a:t>pythonLines.first</a:t>
            </a:r>
            <a:r>
              <a:rPr lang="en-US" dirty="0"/>
              <a:t>()</a:t>
            </a:r>
          </a:p>
        </p:txBody>
      </p:sp>
      <p:sp>
        <p:nvSpPr>
          <p:cNvPr id="6" name="Rectangular Callout 5"/>
          <p:cNvSpPr/>
          <p:nvPr/>
        </p:nvSpPr>
        <p:spPr>
          <a:xfrm>
            <a:off x="3810000" y="4927600"/>
            <a:ext cx="4648200" cy="762000"/>
          </a:xfrm>
          <a:prstGeom prst="wedgeRectCallout">
            <a:avLst>
              <a:gd name="adj1" fmla="val -60051"/>
              <a:gd name="adj2" fmla="val -10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Returns the first record of the RDD as a string. An </a:t>
            </a:r>
            <a:r>
              <a:rPr lang="en-US" dirty="0" err="1" smtClean="0"/>
              <a:t>aciton</a:t>
            </a:r>
            <a:r>
              <a:rPr lang="en-US" dirty="0" smtClean="0"/>
              <a:t> does not create an RDD.</a:t>
            </a:r>
            <a:endParaRPr lang="en-US" dirty="0"/>
          </a:p>
        </p:txBody>
      </p:sp>
      <p:sp>
        <p:nvSpPr>
          <p:cNvPr id="7" name="Footer Placeholder 6"/>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8" name="Slide Number Placeholder 7"/>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220759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r>
              <a:rPr lang="en-US" dirty="0"/>
              <a:t/>
            </a:r>
            <a:br>
              <a:rPr lang="en-US" dirty="0"/>
            </a:br>
            <a:r>
              <a:rPr lang="en-US" sz="3100" dirty="0" smtClean="0"/>
              <a:t>On the speed side…</a:t>
            </a:r>
            <a:endParaRPr lang="en-US" sz="3100" dirty="0"/>
          </a:p>
        </p:txBody>
      </p:sp>
      <p:sp>
        <p:nvSpPr>
          <p:cNvPr id="3" name="Content Placeholder 2"/>
          <p:cNvSpPr>
            <a:spLocks noGrp="1"/>
          </p:cNvSpPr>
          <p:nvPr>
            <p:ph idx="1"/>
          </p:nvPr>
        </p:nvSpPr>
        <p:spPr/>
        <p:txBody>
          <a:bodyPr>
            <a:normAutofit lnSpcReduction="10000"/>
          </a:bodyPr>
          <a:lstStyle/>
          <a:p>
            <a:pPr fontAlgn="base"/>
            <a:r>
              <a:rPr lang="en-US" dirty="0" smtClean="0"/>
              <a:t>Spark </a:t>
            </a:r>
            <a:r>
              <a:rPr lang="en-US" dirty="0"/>
              <a:t>extends the </a:t>
            </a:r>
            <a:r>
              <a:rPr lang="en-US" dirty="0" smtClean="0"/>
              <a:t>MapReduce </a:t>
            </a:r>
            <a:r>
              <a:rPr lang="en-US" dirty="0"/>
              <a:t>model to </a:t>
            </a:r>
            <a:r>
              <a:rPr lang="en-US" dirty="0" smtClean="0"/>
              <a:t>support </a:t>
            </a:r>
            <a:r>
              <a:rPr lang="en-US" dirty="0"/>
              <a:t>more types of </a:t>
            </a:r>
            <a:r>
              <a:rPr lang="en-US" dirty="0" smtClean="0"/>
              <a:t>computations…</a:t>
            </a:r>
          </a:p>
          <a:p>
            <a:pPr fontAlgn="base"/>
            <a:r>
              <a:rPr lang="en-US" dirty="0"/>
              <a:t>I</a:t>
            </a:r>
            <a:r>
              <a:rPr lang="en-US" dirty="0" smtClean="0"/>
              <a:t>ncluding </a:t>
            </a:r>
            <a:r>
              <a:rPr lang="en-US" dirty="0"/>
              <a:t>interactive queries and stream </a:t>
            </a:r>
            <a:r>
              <a:rPr lang="en-US" dirty="0" smtClean="0"/>
              <a:t>processing</a:t>
            </a:r>
          </a:p>
          <a:p>
            <a:pPr fontAlgn="base"/>
            <a:r>
              <a:rPr lang="en-US" dirty="0" smtClean="0"/>
              <a:t>Speed </a:t>
            </a:r>
            <a:r>
              <a:rPr lang="en-US" dirty="0"/>
              <a:t>is important in processing large </a:t>
            </a:r>
            <a:r>
              <a:rPr lang="en-US" dirty="0" smtClean="0"/>
              <a:t>datasets…</a:t>
            </a:r>
          </a:p>
          <a:p>
            <a:pPr fontAlgn="base"/>
            <a:r>
              <a:rPr lang="en-US" dirty="0"/>
              <a:t>I</a:t>
            </a:r>
            <a:r>
              <a:rPr lang="en-US" dirty="0" smtClean="0"/>
              <a:t>t </a:t>
            </a:r>
            <a:r>
              <a:rPr lang="en-US" dirty="0"/>
              <a:t>means the difference between exploring data interactively and waiting minutes or </a:t>
            </a:r>
            <a:r>
              <a:rPr lang="en-US" dirty="0" smtClean="0"/>
              <a:t>hours</a:t>
            </a:r>
          </a:p>
          <a:p>
            <a:pPr fontAlgn="base"/>
            <a:r>
              <a:rPr lang="en-US" dirty="0" smtClean="0"/>
              <a:t>One </a:t>
            </a:r>
            <a:r>
              <a:rPr lang="en-US" dirty="0"/>
              <a:t>of the main features Spark offers for speed is the ability to run computations in </a:t>
            </a:r>
            <a:r>
              <a:rPr lang="en-US" dirty="0" smtClean="0"/>
              <a:t>memory</a:t>
            </a:r>
          </a:p>
          <a:p>
            <a:pPr fontAlgn="base"/>
            <a:r>
              <a:rPr lang="en-US" dirty="0"/>
              <a:t>B</a:t>
            </a:r>
            <a:r>
              <a:rPr lang="en-US" dirty="0" smtClean="0"/>
              <a:t>ut </a:t>
            </a:r>
            <a:r>
              <a:rPr lang="en-US" dirty="0"/>
              <a:t>the system is also more efficient than MapReduce for complex applications running on </a:t>
            </a:r>
            <a:r>
              <a:rPr lang="en-US" dirty="0" smtClean="0"/>
              <a:t>disk</a:t>
            </a:r>
          </a:p>
          <a:p>
            <a:pPr fontAlgn="base"/>
            <a:r>
              <a:rPr lang="en-US" dirty="0" smtClean="0"/>
              <a:t>Spark is capable to run programs up to 100x faster then Hadoop MapReduce in memory or 10x faster on disk</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4170081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own Arrow 39"/>
          <p:cNvSpPr/>
          <p:nvPr/>
        </p:nvSpPr>
        <p:spPr>
          <a:xfrm>
            <a:off x="3542520" y="3766851"/>
            <a:ext cx="1981200" cy="614649"/>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91438" tIns="45719" rIns="91438" bIns="45719" rtlCol="0" anchor="ctr"/>
          <a:lstStyle/>
          <a:p>
            <a:pPr algn="ctr"/>
            <a:endParaRPr lang="en-US"/>
          </a:p>
        </p:txBody>
      </p:sp>
      <p:sp>
        <p:nvSpPr>
          <p:cNvPr id="41986" name="Title 1"/>
          <p:cNvSpPr>
            <a:spLocks noGrp="1"/>
          </p:cNvSpPr>
          <p:nvPr>
            <p:ph type="title"/>
          </p:nvPr>
        </p:nvSpPr>
        <p:spPr>
          <a:xfrm>
            <a:off x="457200" y="304800"/>
            <a:ext cx="8229600" cy="1143000"/>
          </a:xfrm>
        </p:spPr>
        <p:txBody>
          <a:bodyPr/>
          <a:lstStyle/>
          <a:p>
            <a:r>
              <a:rPr lang="en-US" dirty="0" smtClean="0">
                <a:ea typeface="ＭＳ Ｐゴシック" charset="-128"/>
                <a:cs typeface="ＭＳ Ｐゴシック" charset="-128"/>
              </a:rPr>
              <a:t>RDD Fault Tolerance</a:t>
            </a:r>
          </a:p>
        </p:txBody>
      </p:sp>
      <p:sp>
        <p:nvSpPr>
          <p:cNvPr id="3" name="Content Placeholder 2"/>
          <p:cNvSpPr>
            <a:spLocks noGrp="1"/>
          </p:cNvSpPr>
          <p:nvPr>
            <p:ph idx="1"/>
          </p:nvPr>
        </p:nvSpPr>
        <p:spPr>
          <a:xfrm>
            <a:off x="457200" y="1699490"/>
            <a:ext cx="8305800" cy="4167910"/>
          </a:xfrm>
        </p:spPr>
        <p:txBody>
          <a:bodyPr>
            <a:normAutofit/>
          </a:bodyPr>
          <a:lstStyle/>
          <a:p>
            <a:pPr marL="0" indent="0">
              <a:spcBef>
                <a:spcPts val="1800"/>
              </a:spcBef>
              <a:buNone/>
              <a:defRPr/>
            </a:pPr>
            <a:r>
              <a:rPr lang="en-US" dirty="0" smtClean="0">
                <a:ea typeface="ＭＳ Ｐゴシック" charset="-128"/>
                <a:cs typeface="ＭＳ Ｐゴシック" charset="-128"/>
              </a:rPr>
              <a:t>RDDs track the transformations used to build them (their </a:t>
            </a:r>
            <a:r>
              <a:rPr lang="en-US" i="1" dirty="0" smtClean="0">
                <a:ea typeface="ＭＳ Ｐゴシック" charset="-128"/>
                <a:cs typeface="ＭＳ Ｐゴシック" charset="-128"/>
              </a:rPr>
              <a:t>lineage</a:t>
            </a:r>
            <a:r>
              <a:rPr lang="en-US" dirty="0" smtClean="0">
                <a:ea typeface="ＭＳ Ｐゴシック" charset="-128"/>
                <a:cs typeface="ＭＳ Ｐゴシック" charset="-128"/>
              </a:rPr>
              <a:t>) to </a:t>
            </a:r>
            <a:r>
              <a:rPr lang="en-US" dirty="0" err="1" smtClean="0">
                <a:ea typeface="ＭＳ Ｐゴシック" charset="-128"/>
                <a:cs typeface="ＭＳ Ｐゴシック" charset="-128"/>
              </a:rPr>
              <a:t>recompute</a:t>
            </a:r>
            <a:r>
              <a:rPr lang="en-US" dirty="0" smtClean="0">
                <a:ea typeface="ＭＳ Ｐゴシック" charset="-128"/>
                <a:cs typeface="ＭＳ Ｐゴシック" charset="-128"/>
              </a:rPr>
              <a:t> lost data</a:t>
            </a:r>
          </a:p>
          <a:p>
            <a:pPr marL="0" indent="0">
              <a:spcBef>
                <a:spcPts val="1800"/>
              </a:spcBef>
              <a:buNone/>
              <a:defRPr/>
            </a:pPr>
            <a:r>
              <a:rPr lang="en-US" dirty="0" err="1" smtClean="0">
                <a:ea typeface="ＭＳ Ｐゴシック" charset="-128"/>
                <a:cs typeface="ＭＳ Ｐゴシック" charset="-128"/>
              </a:rPr>
              <a:t>E.g</a:t>
            </a:r>
            <a:r>
              <a:rPr lang="en-US" dirty="0" smtClean="0">
                <a:ea typeface="ＭＳ Ｐゴシック" charset="-128"/>
                <a:cs typeface="ＭＳ Ｐゴシック" charset="-128"/>
              </a:rPr>
              <a:t>:</a:t>
            </a:r>
          </a:p>
          <a:p>
            <a:pPr marL="0" indent="0">
              <a:spcBef>
                <a:spcPts val="1400"/>
              </a:spcBef>
              <a:buNone/>
              <a:defRPr/>
            </a:pPr>
            <a:endParaRPr lang="en-US" dirty="0" smtClean="0">
              <a:ea typeface="ＭＳ Ｐゴシック" charset="-128"/>
              <a:cs typeface="ＭＳ Ｐゴシック" charset="-128"/>
            </a:endParaRPr>
          </a:p>
          <a:p>
            <a:pPr marL="0" indent="0">
              <a:spcBef>
                <a:spcPts val="1400"/>
              </a:spcBef>
              <a:buNone/>
              <a:defRPr/>
            </a:pPr>
            <a:endParaRPr lang="en-US" dirty="0" smtClean="0">
              <a:ea typeface="ＭＳ Ｐゴシック" charset="-128"/>
              <a:cs typeface="ＭＳ Ｐゴシック" charset="-128"/>
            </a:endParaRPr>
          </a:p>
        </p:txBody>
      </p:sp>
      <p:sp>
        <p:nvSpPr>
          <p:cNvPr id="5" name="TextBox 4"/>
          <p:cNvSpPr txBox="1"/>
          <p:nvPr/>
        </p:nvSpPr>
        <p:spPr>
          <a:xfrm>
            <a:off x="1232294" y="2895600"/>
            <a:ext cx="7571091" cy="830995"/>
          </a:xfrm>
          <a:prstGeom prst="rect">
            <a:avLst/>
          </a:prstGeom>
          <a:noFill/>
        </p:spPr>
        <p:txBody>
          <a:bodyPr wrap="square" lIns="91438" tIns="45719" rIns="91438" bIns="45719" rtlCol="0">
            <a:spAutoFit/>
          </a:bodyPr>
          <a:lstStyle/>
          <a:p>
            <a:r>
              <a:rPr lang="en-US" sz="1600" dirty="0">
                <a:latin typeface="Consolas"/>
                <a:cs typeface="Consolas"/>
              </a:rPr>
              <a:t>messages = </a:t>
            </a:r>
            <a:r>
              <a:rPr lang="en-US" sz="1600" dirty="0" err="1">
                <a:latin typeface="Consolas"/>
                <a:cs typeface="Consolas"/>
              </a:rPr>
              <a:t>textFile</a:t>
            </a:r>
            <a:r>
              <a:rPr lang="en-US" sz="1600" dirty="0">
                <a:latin typeface="Consolas"/>
                <a:cs typeface="Consolas"/>
              </a:rPr>
              <a:t>(...).</a:t>
            </a:r>
            <a:r>
              <a:rPr lang="en-US" sz="1600" dirty="0">
                <a:solidFill>
                  <a:srgbClr val="3366FF"/>
                </a:solidFill>
                <a:latin typeface="Consolas"/>
                <a:cs typeface="Consolas"/>
              </a:rPr>
              <a:t>filter</a:t>
            </a:r>
            <a:r>
              <a:rPr lang="en-US" sz="1600" dirty="0">
                <a:latin typeface="Consolas"/>
                <a:cs typeface="Consolas"/>
              </a:rPr>
              <a:t>(</a:t>
            </a:r>
            <a:r>
              <a:rPr lang="en-US" sz="1600" dirty="0">
                <a:solidFill>
                  <a:srgbClr val="FF0080"/>
                </a:solidFill>
                <a:latin typeface="Consolas"/>
                <a:cs typeface="Consolas"/>
              </a:rPr>
              <a:t>lambda s: </a:t>
            </a:r>
            <a:r>
              <a:rPr lang="en-US" sz="1600" dirty="0" err="1">
                <a:solidFill>
                  <a:srgbClr val="FF0080"/>
                </a:solidFill>
                <a:latin typeface="Consolas"/>
                <a:cs typeface="Consolas"/>
              </a:rPr>
              <a:t>s.contains</a:t>
            </a:r>
            <a:r>
              <a:rPr lang="en-US" sz="1600" dirty="0">
                <a:solidFill>
                  <a:srgbClr val="FF0080"/>
                </a:solidFill>
                <a:latin typeface="Consolas"/>
                <a:cs typeface="Consolas"/>
              </a:rPr>
              <a:t>(“ERROR”)</a:t>
            </a:r>
            <a:r>
              <a:rPr lang="en-US" sz="1600" dirty="0">
                <a:latin typeface="Consolas"/>
                <a:cs typeface="Consolas"/>
              </a:rPr>
              <a:t>)</a:t>
            </a:r>
          </a:p>
          <a:p>
            <a:r>
              <a:rPr lang="en-US" sz="1600" dirty="0">
                <a:latin typeface="Consolas"/>
                <a:cs typeface="Consolas"/>
              </a:rPr>
              <a:t>                        .</a:t>
            </a:r>
            <a:r>
              <a:rPr lang="en-US" sz="1600" dirty="0">
                <a:solidFill>
                  <a:srgbClr val="3366FF"/>
                </a:solidFill>
                <a:latin typeface="Consolas"/>
                <a:cs typeface="Consolas"/>
              </a:rPr>
              <a:t>map</a:t>
            </a:r>
            <a:r>
              <a:rPr lang="en-US" sz="1600" dirty="0">
                <a:latin typeface="Consolas"/>
                <a:cs typeface="Consolas"/>
              </a:rPr>
              <a:t>(</a:t>
            </a:r>
            <a:r>
              <a:rPr lang="en-US" sz="1600" dirty="0">
                <a:solidFill>
                  <a:srgbClr val="FF0080"/>
                </a:solidFill>
                <a:latin typeface="Consolas"/>
                <a:cs typeface="Consolas"/>
              </a:rPr>
              <a:t>lambda s: </a:t>
            </a:r>
            <a:r>
              <a:rPr lang="en-US" sz="1600" dirty="0" err="1">
                <a:solidFill>
                  <a:srgbClr val="FF0080"/>
                </a:solidFill>
                <a:latin typeface="Consolas"/>
                <a:cs typeface="Consolas"/>
              </a:rPr>
              <a:t>s.split</a:t>
            </a:r>
            <a:r>
              <a:rPr lang="en-US" sz="1600" dirty="0">
                <a:solidFill>
                  <a:srgbClr val="FF0080"/>
                </a:solidFill>
                <a:latin typeface="Consolas"/>
                <a:cs typeface="Consolas"/>
              </a:rPr>
              <a:t>(‘\t’)[2]</a:t>
            </a:r>
            <a:r>
              <a:rPr lang="en-US" sz="1600" dirty="0">
                <a:latin typeface="Consolas"/>
                <a:cs typeface="Consolas"/>
              </a:rPr>
              <a:t>)</a:t>
            </a:r>
          </a:p>
          <a:p>
            <a:r>
              <a:rPr lang="en-US" sz="1600" dirty="0">
                <a:latin typeface="Consolas"/>
                <a:cs typeface="Consolas"/>
              </a:rPr>
              <a:t>                        </a:t>
            </a:r>
          </a:p>
        </p:txBody>
      </p:sp>
      <p:grpSp>
        <p:nvGrpSpPr>
          <p:cNvPr id="34" name="Group 33"/>
          <p:cNvGrpSpPr/>
          <p:nvPr/>
        </p:nvGrpSpPr>
        <p:grpSpPr>
          <a:xfrm>
            <a:off x="992958" y="4610100"/>
            <a:ext cx="7085298" cy="871974"/>
            <a:chOff x="1039465" y="4756967"/>
            <a:chExt cx="5107436" cy="653233"/>
          </a:xfrm>
        </p:grpSpPr>
        <p:sp>
          <p:nvSpPr>
            <p:cNvPr id="10" name="Rounded Rectangle 9"/>
            <p:cNvSpPr/>
            <p:nvPr/>
          </p:nvSpPr>
          <p:spPr>
            <a:xfrm>
              <a:off x="1039465"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HadoopRDD</a:t>
              </a:r>
              <a:endParaRPr lang="en-US" dirty="0"/>
            </a:p>
            <a:p>
              <a:pPr algn="ctr"/>
              <a:r>
                <a:rPr lang="en-US" sz="1600" dirty="0"/>
                <a:t>path = </a:t>
              </a:r>
              <a:r>
                <a:rPr lang="en-US" sz="1600" dirty="0" err="1"/>
                <a:t>hdfs</a:t>
              </a:r>
              <a:r>
                <a:rPr lang="en-US" sz="1600" dirty="0"/>
                <a:t>://…</a:t>
              </a:r>
            </a:p>
          </p:txBody>
        </p:sp>
        <p:sp>
          <p:nvSpPr>
            <p:cNvPr id="11" name="Rounded Rectangle 10"/>
            <p:cNvSpPr/>
            <p:nvPr/>
          </p:nvSpPr>
          <p:spPr>
            <a:xfrm>
              <a:off x="2893563"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FilteredRDD</a:t>
              </a:r>
              <a:endParaRPr lang="en-US" dirty="0"/>
            </a:p>
            <a:p>
              <a:pPr algn="ctr"/>
              <a:r>
                <a:rPr lang="en-US" sz="1600" dirty="0" err="1"/>
                <a:t>func</a:t>
              </a:r>
              <a:r>
                <a:rPr lang="en-US" sz="1600" dirty="0"/>
                <a:t> = contains(...)</a:t>
              </a:r>
            </a:p>
          </p:txBody>
        </p:sp>
        <p:sp>
          <p:nvSpPr>
            <p:cNvPr id="12" name="Rounded Rectangle 11"/>
            <p:cNvSpPr/>
            <p:nvPr/>
          </p:nvSpPr>
          <p:spPr>
            <a:xfrm>
              <a:off x="4747661"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MappedRDD</a:t>
              </a:r>
              <a:endParaRPr lang="en-US" dirty="0"/>
            </a:p>
            <a:p>
              <a:pPr algn="ctr"/>
              <a:r>
                <a:rPr lang="en-US" sz="1600" dirty="0" err="1"/>
                <a:t>func</a:t>
              </a:r>
              <a:r>
                <a:rPr lang="en-US" sz="1600" dirty="0"/>
                <a:t> = split(…)</a:t>
              </a:r>
            </a:p>
          </p:txBody>
        </p:sp>
        <p:cxnSp>
          <p:nvCxnSpPr>
            <p:cNvPr id="21" name="Straight Arrow Connector 20"/>
            <p:cNvCxnSpPr>
              <a:stCxn id="11" idx="1"/>
              <a:endCxn id="10" idx="3"/>
            </p:cNvCxnSpPr>
            <p:nvPr/>
          </p:nvCxnSpPr>
          <p:spPr>
            <a:xfrm rot="10800000">
              <a:off x="2438705" y="5083584"/>
              <a:ext cx="454858" cy="15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1"/>
              <a:endCxn id="11" idx="3"/>
            </p:cNvCxnSpPr>
            <p:nvPr/>
          </p:nvCxnSpPr>
          <p:spPr>
            <a:xfrm rot="10800000">
              <a:off x="4292803" y="5083584"/>
              <a:ext cx="454858" cy="15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3430343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Dataset (RDD)</a:t>
            </a:r>
            <a:br>
              <a:rPr lang="en-US" dirty="0"/>
            </a:br>
            <a:r>
              <a:rPr lang="en-US" sz="3100" dirty="0"/>
              <a:t>Transformation and Actions</a:t>
            </a:r>
            <a:endParaRPr lang="en-US" dirty="0"/>
          </a:p>
        </p:txBody>
      </p:sp>
      <p:sp>
        <p:nvSpPr>
          <p:cNvPr id="3" name="Content Placeholder 2"/>
          <p:cNvSpPr>
            <a:spLocks noGrp="1"/>
          </p:cNvSpPr>
          <p:nvPr>
            <p:ph idx="1"/>
          </p:nvPr>
        </p:nvSpPr>
        <p:spPr/>
        <p:txBody>
          <a:bodyPr>
            <a:normAutofit/>
          </a:bodyPr>
          <a:lstStyle/>
          <a:p>
            <a:r>
              <a:rPr lang="en-US" dirty="0"/>
              <a:t>Transformations and actions are different because of the way Spark computes </a:t>
            </a:r>
            <a:r>
              <a:rPr lang="en-US" dirty="0" smtClean="0"/>
              <a:t>RDDs</a:t>
            </a:r>
          </a:p>
          <a:p>
            <a:r>
              <a:rPr lang="en-US" dirty="0" smtClean="0"/>
              <a:t>Although </a:t>
            </a:r>
            <a:r>
              <a:rPr lang="en-US" dirty="0"/>
              <a:t>you can define new RDDs any time, Spark computes them only in a </a:t>
            </a:r>
            <a:r>
              <a:rPr lang="en-US" i="1" dirty="0"/>
              <a:t>lazy</a:t>
            </a:r>
            <a:r>
              <a:rPr lang="en-US" dirty="0"/>
              <a:t> fashion—that is, the first time they are used in an </a:t>
            </a:r>
            <a:r>
              <a:rPr lang="en-US" dirty="0" smtClean="0"/>
              <a:t>action</a:t>
            </a:r>
          </a:p>
          <a:p>
            <a:r>
              <a:rPr lang="en-US" dirty="0"/>
              <a:t>O</a:t>
            </a:r>
            <a:r>
              <a:rPr lang="en-US" dirty="0" smtClean="0"/>
              <a:t>nce </a:t>
            </a:r>
            <a:r>
              <a:rPr lang="en-US" dirty="0"/>
              <a:t>Spark sees </a:t>
            </a:r>
            <a:r>
              <a:rPr lang="en-US" dirty="0" smtClean="0"/>
              <a:t>a whole </a:t>
            </a:r>
            <a:r>
              <a:rPr lang="en-US" dirty="0"/>
              <a:t>chain of transformations, it can compute just the data needed for its </a:t>
            </a:r>
            <a:r>
              <a:rPr lang="en-US" dirty="0" smtClean="0"/>
              <a:t>result</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1114262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And Actions</a:t>
            </a:r>
            <a:endParaRPr 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8620125" cy="252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321766191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 and Actions</a:t>
            </a:r>
            <a:br>
              <a:rPr lang="en-US" dirty="0" smtClean="0"/>
            </a:br>
            <a:r>
              <a:rPr lang="en-US" sz="3100" dirty="0" smtClean="0"/>
              <a:t>Summary</a:t>
            </a:r>
            <a:endParaRPr lang="en-US" sz="31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34" y="1752600"/>
            <a:ext cx="8717466"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150990671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Dataset (RDD)</a:t>
            </a:r>
            <a:br>
              <a:rPr lang="en-US" dirty="0"/>
            </a:br>
            <a:r>
              <a:rPr lang="en-US" sz="3100" dirty="0" smtClean="0"/>
              <a:t>Caching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Finally, Spark’s RDDs are by default recomputed each time you run an action on </a:t>
            </a:r>
            <a:r>
              <a:rPr lang="en-US" dirty="0" smtClean="0"/>
              <a:t>them</a:t>
            </a:r>
          </a:p>
          <a:p>
            <a:r>
              <a:rPr lang="en-US" dirty="0" smtClean="0"/>
              <a:t>If </a:t>
            </a:r>
            <a:r>
              <a:rPr lang="en-US" dirty="0"/>
              <a:t>you would like to reuse an RDD in multiple actions, you can ask Spark to </a:t>
            </a:r>
            <a:r>
              <a:rPr lang="en-US" i="1" dirty="0"/>
              <a:t>persist</a:t>
            </a:r>
            <a:r>
              <a:rPr lang="en-US" dirty="0"/>
              <a:t> it using </a:t>
            </a:r>
            <a:r>
              <a:rPr lang="en-US" dirty="0" err="1"/>
              <a:t>RDD.persist</a:t>
            </a:r>
            <a:r>
              <a:rPr lang="en-US" dirty="0" smtClean="0"/>
              <a:t>()/</a:t>
            </a:r>
            <a:r>
              <a:rPr lang="en-US" dirty="0" err="1" smtClean="0"/>
              <a:t>RDD.cache</a:t>
            </a:r>
            <a:r>
              <a:rPr lang="en-US" dirty="0" smtClean="0"/>
              <a:t>()</a:t>
            </a:r>
          </a:p>
          <a:p>
            <a:r>
              <a:rPr lang="en-US" dirty="0" smtClean="0"/>
              <a:t>We </a:t>
            </a:r>
            <a:r>
              <a:rPr lang="en-US" dirty="0"/>
              <a:t>can ask Spark to persist our data in a number of different </a:t>
            </a:r>
            <a:r>
              <a:rPr lang="en-US" dirty="0" smtClean="0"/>
              <a:t>places</a:t>
            </a:r>
          </a:p>
          <a:p>
            <a:r>
              <a:rPr lang="en-US" dirty="0" smtClean="0"/>
              <a:t>After </a:t>
            </a:r>
            <a:r>
              <a:rPr lang="en-US" dirty="0"/>
              <a:t>computing it the first time, Spark will store the RDD contents in memory (partitioned across the machines in your cluster), and reuse them in future </a:t>
            </a:r>
            <a:r>
              <a:rPr lang="en-US" dirty="0" smtClean="0"/>
              <a:t>actions</a:t>
            </a:r>
          </a:p>
          <a:p>
            <a:r>
              <a:rPr lang="en-US" dirty="0" smtClean="0"/>
              <a:t>Persisting </a:t>
            </a:r>
            <a:r>
              <a:rPr lang="en-US" dirty="0"/>
              <a:t>RDDs on disk instead of memory is also </a:t>
            </a:r>
            <a:r>
              <a:rPr lang="en-US" dirty="0" smtClean="0"/>
              <a:t>possible</a:t>
            </a:r>
          </a:p>
          <a:p>
            <a:r>
              <a:rPr lang="en-US" dirty="0" smtClean="0"/>
              <a:t>The </a:t>
            </a:r>
            <a:r>
              <a:rPr lang="en-US" dirty="0"/>
              <a:t>behavior of not persisting by default may again seem unusual, but it makes a lot of sense for big </a:t>
            </a:r>
            <a:r>
              <a:rPr lang="en-US" dirty="0" smtClean="0"/>
              <a:t>datasets</a:t>
            </a:r>
          </a:p>
          <a:p>
            <a:r>
              <a:rPr lang="en-US" dirty="0"/>
              <a:t>I</a:t>
            </a:r>
            <a:r>
              <a:rPr lang="en-US" dirty="0" smtClean="0"/>
              <a:t>f </a:t>
            </a:r>
            <a:r>
              <a:rPr lang="en-US" dirty="0"/>
              <a:t>you will not reuse the RDD, there’s no reason to waste storage space when Spark could instead stream through the data once and just compute the </a:t>
            </a:r>
            <a:r>
              <a:rPr lang="en-US" dirty="0" smtClean="0"/>
              <a:t>result</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950438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Dataset (RDD)</a:t>
            </a:r>
            <a:br>
              <a:rPr lang="en-US" dirty="0"/>
            </a:br>
            <a:r>
              <a:rPr lang="en-US" sz="3100" dirty="0"/>
              <a:t>Caching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Caching is </a:t>
            </a:r>
            <a:r>
              <a:rPr lang="en-US" dirty="0"/>
              <a:t>very useful when data is accessed repeatedly, such as when querying a small “hot” </a:t>
            </a:r>
            <a:r>
              <a:rPr lang="en-US" dirty="0" smtClean="0"/>
              <a:t>dataset, </a:t>
            </a:r>
            <a:r>
              <a:rPr lang="en-US" dirty="0"/>
              <a:t>or when running an iterative algorithm like </a:t>
            </a:r>
            <a:r>
              <a:rPr lang="en-US" dirty="0" smtClean="0"/>
              <a:t>PageRank</a:t>
            </a:r>
          </a:p>
          <a:p>
            <a:r>
              <a:rPr lang="en-US" dirty="0" smtClean="0"/>
              <a:t>As </a:t>
            </a:r>
            <a:r>
              <a:rPr lang="en-US" dirty="0"/>
              <a:t>a simple example, let’s mark our </a:t>
            </a:r>
            <a:r>
              <a:rPr lang="en-US" dirty="0" err="1"/>
              <a:t>linesWithSpark</a:t>
            </a:r>
            <a:r>
              <a:rPr lang="en-US" dirty="0"/>
              <a:t> dataset to be cached:</a:t>
            </a:r>
          </a:p>
          <a:p>
            <a:endParaRPr lang="en-US" dirty="0"/>
          </a:p>
          <a:p>
            <a:pPr marL="274320" lvl="1" indent="0">
              <a:buNone/>
            </a:pPr>
            <a:r>
              <a:rPr lang="en-US" dirty="0" smtClean="0"/>
              <a:t>&gt;&gt;&gt; </a:t>
            </a:r>
            <a:r>
              <a:rPr lang="en-US" dirty="0" err="1"/>
              <a:t>linesWithSpark.cache</a:t>
            </a:r>
            <a:r>
              <a:rPr lang="en-US" dirty="0"/>
              <a:t>()</a:t>
            </a:r>
          </a:p>
          <a:p>
            <a:pPr marL="274320" lvl="1" indent="0">
              <a:buNone/>
            </a:pPr>
            <a:endParaRPr lang="en-US" dirty="0"/>
          </a:p>
          <a:p>
            <a:pPr marL="274320" lvl="1" indent="0">
              <a:buNone/>
            </a:pPr>
            <a:r>
              <a:rPr lang="en-US" dirty="0"/>
              <a:t>&gt;&gt;&gt; </a:t>
            </a:r>
            <a:r>
              <a:rPr lang="en-US" dirty="0" err="1"/>
              <a:t>linesWithSpark.count</a:t>
            </a:r>
            <a:r>
              <a:rPr lang="en-US" dirty="0"/>
              <a:t>()</a:t>
            </a:r>
          </a:p>
          <a:p>
            <a:pPr marL="274320" lvl="1" indent="0">
              <a:buNone/>
            </a:pPr>
            <a:r>
              <a:rPr lang="en-US" dirty="0"/>
              <a:t>19</a:t>
            </a:r>
          </a:p>
          <a:p>
            <a:pPr marL="274320" lvl="1" indent="0">
              <a:buNone/>
            </a:pPr>
            <a:endParaRPr lang="en-US" dirty="0"/>
          </a:p>
          <a:p>
            <a:pPr marL="274320" lvl="1" indent="0">
              <a:buNone/>
            </a:pPr>
            <a:r>
              <a:rPr lang="en-US" dirty="0"/>
              <a:t>&gt;&gt;&gt; </a:t>
            </a:r>
            <a:r>
              <a:rPr lang="en-US" dirty="0" err="1"/>
              <a:t>linesWithSpark.count</a:t>
            </a:r>
            <a:r>
              <a:rPr lang="en-US" dirty="0"/>
              <a:t>()</a:t>
            </a:r>
          </a:p>
          <a:p>
            <a:pPr marL="274320" lvl="1" indent="0">
              <a:buNone/>
            </a:pPr>
            <a:r>
              <a:rPr lang="en-US" dirty="0" smtClean="0"/>
              <a:t>19</a:t>
            </a:r>
          </a:p>
          <a:p>
            <a:endParaRPr lang="en-US" dirty="0"/>
          </a:p>
          <a:p>
            <a:r>
              <a:rPr lang="en-US" dirty="0" smtClean="0"/>
              <a:t>These same </a:t>
            </a:r>
            <a:r>
              <a:rPr lang="en-US" dirty="0"/>
              <a:t>functions can be used on very large data sets, even when they are striped across tens or hundreds of </a:t>
            </a:r>
            <a:r>
              <a:rPr lang="en-US" dirty="0" smtClean="0"/>
              <a:t>nodes</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3210691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Resilient Distributed Dataset (RDD</a:t>
            </a:r>
            <a:r>
              <a:rPr lang="en-US" dirty="0" smtClean="0"/>
              <a:t>)</a:t>
            </a:r>
            <a:br>
              <a:rPr lang="en-US" dirty="0" smtClean="0"/>
            </a:br>
            <a:r>
              <a:rPr lang="en-US" sz="3100" dirty="0" smtClean="0"/>
              <a:t>Processing</a:t>
            </a:r>
            <a:endParaRPr lang="en-US" sz="3100" dirty="0"/>
          </a:p>
        </p:txBody>
      </p:sp>
      <p:sp>
        <p:nvSpPr>
          <p:cNvPr id="3" name="Content Placeholder 2"/>
          <p:cNvSpPr>
            <a:spLocks noGrp="1"/>
          </p:cNvSpPr>
          <p:nvPr>
            <p:ph idx="1"/>
          </p:nvPr>
        </p:nvSpPr>
        <p:spPr/>
        <p:txBody>
          <a:bodyPr/>
          <a:lstStyle/>
          <a:p>
            <a:pPr fontAlgn="base"/>
            <a:r>
              <a:rPr lang="en-US" dirty="0"/>
              <a:t>To summarize, every Spark program and shell session will work as follows:</a:t>
            </a:r>
          </a:p>
          <a:p>
            <a:pPr fontAlgn="base"/>
            <a:r>
              <a:rPr lang="en-US" dirty="0"/>
              <a:t>Create some input RDDs from external data.</a:t>
            </a:r>
          </a:p>
          <a:p>
            <a:pPr fontAlgn="base"/>
            <a:r>
              <a:rPr lang="en-US" dirty="0"/>
              <a:t>Transform them to define new RDDs using transformations like filter().</a:t>
            </a:r>
          </a:p>
          <a:p>
            <a:pPr fontAlgn="base"/>
            <a:r>
              <a:rPr lang="en-US" dirty="0"/>
              <a:t>Ask Spark to persist</a:t>
            </a:r>
            <a:r>
              <a:rPr lang="en-US" dirty="0" smtClean="0"/>
              <a:t>()/cache() any </a:t>
            </a:r>
            <a:r>
              <a:rPr lang="en-US" dirty="0"/>
              <a:t>intermediate RDDs that will need to be reused.</a:t>
            </a:r>
          </a:p>
          <a:p>
            <a:pPr fontAlgn="base"/>
            <a:r>
              <a:rPr lang="en-US" dirty="0"/>
              <a:t>Launch actions such as count() and first() to kick off a parallel computation, which is then optimized and executed by </a:t>
            </a:r>
            <a:r>
              <a:rPr lang="en-US" dirty="0" smtClean="0"/>
              <a:t>Spark</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4036830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br>
              <a:rPr lang="en-US" dirty="0" smtClean="0"/>
            </a:br>
            <a:r>
              <a:rPr lang="en-US" sz="3100" dirty="0" smtClean="0"/>
              <a:t>Lambda Functions</a:t>
            </a:r>
            <a:endParaRPr lang="en-US" dirty="0"/>
          </a:p>
        </p:txBody>
      </p:sp>
      <p:sp>
        <p:nvSpPr>
          <p:cNvPr id="3" name="Content Placeholder 2"/>
          <p:cNvSpPr>
            <a:spLocks noGrp="1"/>
          </p:cNvSpPr>
          <p:nvPr>
            <p:ph idx="1"/>
          </p:nvPr>
        </p:nvSpPr>
        <p:spPr/>
        <p:txBody>
          <a:bodyPr>
            <a:normAutofit fontScale="92500"/>
          </a:bodyPr>
          <a:lstStyle/>
          <a:p>
            <a:r>
              <a:rPr lang="en-US" dirty="0"/>
              <a:t>In Python, </a:t>
            </a:r>
            <a:r>
              <a:rPr lang="en-US" dirty="0" smtClean="0"/>
              <a:t>an anonymous </a:t>
            </a:r>
            <a:r>
              <a:rPr lang="en-US" dirty="0"/>
              <a:t>function is a </a:t>
            </a:r>
            <a:r>
              <a:rPr lang="en-US" dirty="0" smtClean="0"/>
              <a:t>function</a:t>
            </a:r>
            <a:r>
              <a:rPr lang="en-US" dirty="0"/>
              <a:t> </a:t>
            </a:r>
            <a:r>
              <a:rPr lang="en-US" dirty="0" smtClean="0"/>
              <a:t>that </a:t>
            </a:r>
            <a:r>
              <a:rPr lang="en-US" dirty="0"/>
              <a:t>is defined without a </a:t>
            </a:r>
            <a:r>
              <a:rPr lang="en-US" dirty="0" smtClean="0"/>
              <a:t>name</a:t>
            </a:r>
            <a:endParaRPr lang="en-US" dirty="0"/>
          </a:p>
          <a:p>
            <a:r>
              <a:rPr lang="en-US" dirty="0"/>
              <a:t>N</a:t>
            </a:r>
            <a:r>
              <a:rPr lang="en-US" dirty="0" smtClean="0"/>
              <a:t>ormal Python functions </a:t>
            </a:r>
            <a:r>
              <a:rPr lang="en-US" dirty="0"/>
              <a:t>are defined </a:t>
            </a:r>
            <a:r>
              <a:rPr lang="en-US" dirty="0" smtClean="0"/>
              <a:t>using the “</a:t>
            </a:r>
            <a:r>
              <a:rPr lang="en-US" dirty="0" err="1" smtClean="0"/>
              <a:t>def</a:t>
            </a:r>
            <a:r>
              <a:rPr lang="en-US" dirty="0" smtClean="0"/>
              <a:t>” keyword</a:t>
            </a:r>
          </a:p>
          <a:p>
            <a:r>
              <a:rPr lang="en-US" dirty="0"/>
              <a:t>A</a:t>
            </a:r>
            <a:r>
              <a:rPr lang="en-US" dirty="0" smtClean="0"/>
              <a:t>nonymous </a:t>
            </a:r>
            <a:r>
              <a:rPr lang="en-US" dirty="0"/>
              <a:t>functions are defined </a:t>
            </a:r>
            <a:r>
              <a:rPr lang="en-US" dirty="0" smtClean="0"/>
              <a:t>using the lambda keyword</a:t>
            </a:r>
          </a:p>
          <a:p>
            <a:pPr lvl="1"/>
            <a:r>
              <a:rPr lang="en-US" dirty="0" smtClean="0"/>
              <a:t>Hence</a:t>
            </a:r>
            <a:r>
              <a:rPr lang="en-US" dirty="0"/>
              <a:t>, anonymous functions are also called lambda </a:t>
            </a:r>
            <a:r>
              <a:rPr lang="en-US" dirty="0" smtClean="0"/>
              <a:t>functions</a:t>
            </a:r>
          </a:p>
          <a:p>
            <a:r>
              <a:rPr lang="en-US" dirty="0"/>
              <a:t>A lambda function has the following </a:t>
            </a:r>
            <a:r>
              <a:rPr lang="en-US" dirty="0" smtClean="0"/>
              <a:t>syntax…</a:t>
            </a:r>
          </a:p>
          <a:p>
            <a:pPr marL="274320" lvl="1" indent="0">
              <a:buNone/>
            </a:pPr>
            <a:r>
              <a:rPr lang="en-US" dirty="0" smtClean="0"/>
              <a:t>lambda </a:t>
            </a:r>
            <a:r>
              <a:rPr lang="en-US" dirty="0"/>
              <a:t>arguments: </a:t>
            </a:r>
            <a:r>
              <a:rPr lang="en-US" dirty="0" smtClean="0"/>
              <a:t>expression</a:t>
            </a:r>
          </a:p>
          <a:p>
            <a:pPr lvl="1"/>
            <a:r>
              <a:rPr lang="en-US" dirty="0" smtClean="0"/>
              <a:t>Lambda </a:t>
            </a:r>
            <a:r>
              <a:rPr lang="en-US" dirty="0"/>
              <a:t>functions can have any number of arguments but only one </a:t>
            </a:r>
            <a:r>
              <a:rPr lang="en-US" dirty="0" smtClean="0"/>
              <a:t>expression</a:t>
            </a:r>
          </a:p>
          <a:p>
            <a:pPr lvl="1"/>
            <a:r>
              <a:rPr lang="en-US" dirty="0" smtClean="0"/>
              <a:t>The </a:t>
            </a:r>
            <a:r>
              <a:rPr lang="en-US" dirty="0"/>
              <a:t>expression is evaluated and </a:t>
            </a:r>
            <a:r>
              <a:rPr lang="en-US" dirty="0" smtClean="0"/>
              <a:t>returned</a:t>
            </a:r>
          </a:p>
          <a:p>
            <a:r>
              <a:rPr lang="en-US" dirty="0" smtClean="0"/>
              <a:t>Lambda </a:t>
            </a:r>
            <a:r>
              <a:rPr lang="en-US" dirty="0"/>
              <a:t>functions can be used wherever function objects are </a:t>
            </a:r>
            <a:r>
              <a:rPr lang="en-US" dirty="0" smtClean="0"/>
              <a:t>required</a:t>
            </a: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3372430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br>
              <a:rPr lang="en-US" dirty="0" smtClean="0"/>
            </a:br>
            <a:r>
              <a:rPr lang="en-US" sz="3100" dirty="0" smtClean="0"/>
              <a:t>Lambda Functions</a:t>
            </a:r>
            <a:endParaRPr lang="en-US" sz="3100" dirty="0"/>
          </a:p>
        </p:txBody>
      </p:sp>
      <p:sp>
        <p:nvSpPr>
          <p:cNvPr id="3" name="Content Placeholder 2"/>
          <p:cNvSpPr>
            <a:spLocks noGrp="1"/>
          </p:cNvSpPr>
          <p:nvPr>
            <p:ph idx="1"/>
          </p:nvPr>
        </p:nvSpPr>
        <p:spPr/>
        <p:txBody>
          <a:bodyPr>
            <a:normAutofit fontScale="92500" lnSpcReduction="10000"/>
          </a:bodyPr>
          <a:lstStyle/>
          <a:p>
            <a:r>
              <a:rPr lang="en-US" dirty="0" smtClean="0"/>
              <a:t>So for Spark it is correct to code either of the following</a:t>
            </a:r>
          </a:p>
          <a:p>
            <a:r>
              <a:rPr lang="en-US" dirty="0" smtClean="0"/>
              <a:t>Using a named function</a:t>
            </a:r>
          </a:p>
          <a:p>
            <a:pPr marL="274320" lvl="1" indent="0">
              <a:buNone/>
            </a:pPr>
            <a:r>
              <a:rPr lang="en-US" dirty="0" err="1"/>
              <a:t>d</a:t>
            </a:r>
            <a:r>
              <a:rPr lang="en-US" dirty="0" err="1" smtClean="0"/>
              <a:t>ef</a:t>
            </a:r>
            <a:r>
              <a:rPr lang="en-US" dirty="0" smtClean="0"/>
              <a:t> g (x):</a:t>
            </a:r>
          </a:p>
          <a:p>
            <a:pPr marL="548640" lvl="2" indent="0">
              <a:buNone/>
            </a:pPr>
            <a:r>
              <a:rPr lang="en-US" dirty="0" smtClean="0"/>
              <a:t>x &lt; 25</a:t>
            </a:r>
          </a:p>
          <a:p>
            <a:pPr marL="274320" lvl="1" indent="0">
              <a:buNone/>
            </a:pPr>
            <a:endParaRPr lang="en-US" dirty="0" smtClean="0"/>
          </a:p>
          <a:p>
            <a:pPr marL="274320" lvl="1" indent="0">
              <a:buNone/>
            </a:pPr>
            <a:r>
              <a:rPr lang="en-US" dirty="0" smtClean="0"/>
              <a:t># include in </a:t>
            </a:r>
            <a:r>
              <a:rPr lang="en-US" dirty="0" err="1" smtClean="0"/>
              <a:t>otherRdd</a:t>
            </a:r>
            <a:r>
              <a:rPr lang="en-US" dirty="0" smtClean="0"/>
              <a:t> only those records of </a:t>
            </a:r>
            <a:r>
              <a:rPr lang="en-US" dirty="0" err="1" smtClean="0"/>
              <a:t>someRdd</a:t>
            </a:r>
            <a:r>
              <a:rPr lang="en-US" dirty="0" smtClean="0"/>
              <a:t> with value less </a:t>
            </a:r>
          </a:p>
          <a:p>
            <a:pPr marL="274320" lvl="1" indent="0">
              <a:buNone/>
            </a:pPr>
            <a:r>
              <a:rPr lang="en-US" dirty="0" smtClean="0"/>
              <a:t># than 25</a:t>
            </a:r>
            <a:endParaRPr lang="en-US" dirty="0"/>
          </a:p>
          <a:p>
            <a:pPr marL="274320" lvl="1" indent="0">
              <a:buNone/>
            </a:pPr>
            <a:r>
              <a:rPr lang="en-US" dirty="0" err="1" smtClean="0"/>
              <a:t>otherRdd</a:t>
            </a:r>
            <a:r>
              <a:rPr lang="en-US" dirty="0" smtClean="0"/>
              <a:t> = </a:t>
            </a:r>
            <a:r>
              <a:rPr lang="en-US" dirty="0" err="1" smtClean="0"/>
              <a:t>someRdd.filter</a:t>
            </a:r>
            <a:r>
              <a:rPr lang="en-US" dirty="0" smtClean="0"/>
              <a:t>(g)</a:t>
            </a:r>
          </a:p>
          <a:p>
            <a:pPr lvl="1"/>
            <a:endParaRPr lang="en-US" dirty="0"/>
          </a:p>
          <a:p>
            <a:r>
              <a:rPr lang="en-US" dirty="0" smtClean="0"/>
              <a:t>Using a lambda function</a:t>
            </a:r>
          </a:p>
          <a:p>
            <a:pPr marL="274320" lvl="1" indent="0">
              <a:buNone/>
            </a:pPr>
            <a:r>
              <a:rPr lang="en-US" dirty="0" err="1" smtClean="0"/>
              <a:t>otherRdd</a:t>
            </a:r>
            <a:r>
              <a:rPr lang="en-US" dirty="0" smtClean="0"/>
              <a:t> = </a:t>
            </a:r>
            <a:r>
              <a:rPr lang="en-US" dirty="0" err="1" smtClean="0"/>
              <a:t>someRdd.filter</a:t>
            </a:r>
            <a:r>
              <a:rPr lang="en-US" dirty="0" smtClean="0"/>
              <a:t>(lambda x: x &lt; 25)</a:t>
            </a:r>
          </a:p>
          <a:p>
            <a:endParaRPr lang="en-US" dirty="0"/>
          </a:p>
          <a:p>
            <a:r>
              <a:rPr lang="en-US" dirty="0" smtClean="0"/>
              <a:t>The lambda approach is often more readable in Scala and Python, but less so when using Java</a:t>
            </a:r>
          </a:p>
          <a:p>
            <a:pPr lvl="1"/>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94727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br>
              <a:rPr lang="en-US" dirty="0" smtClean="0"/>
            </a:br>
            <a:r>
              <a:rPr lang="en-US" sz="3100" dirty="0" err="1" smtClean="0"/>
              <a:t>WordCount</a:t>
            </a:r>
            <a:r>
              <a:rPr lang="en-US" sz="3100" dirty="0" smtClean="0"/>
              <a:t>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Load a file from HDFS into an RDD. Each record is a line from the original file</a:t>
            </a:r>
          </a:p>
          <a:p>
            <a:r>
              <a:rPr lang="en-US" dirty="0" smtClean="0"/>
              <a:t>Here ‘</a:t>
            </a:r>
            <a:r>
              <a:rPr lang="en-US" dirty="0" err="1" smtClean="0"/>
              <a:t>sc</a:t>
            </a:r>
            <a:r>
              <a:rPr lang="en-US" dirty="0" smtClean="0"/>
              <a:t>’ represents the system context—a connection to the Hadoop cluster</a:t>
            </a:r>
          </a:p>
          <a:p>
            <a:pPr marL="274320" lvl="1" indent="0">
              <a:buNone/>
            </a:pPr>
            <a:r>
              <a:rPr lang="en-US" b="1" dirty="0" smtClean="0"/>
              <a:t>lines </a:t>
            </a:r>
            <a:r>
              <a:rPr lang="en-US" b="1" dirty="0"/>
              <a:t>= </a:t>
            </a:r>
            <a:r>
              <a:rPr lang="en-US" b="1" dirty="0" err="1"/>
              <a:t>sc.textFile</a:t>
            </a:r>
            <a:r>
              <a:rPr lang="en-US" b="1" dirty="0" smtClean="0"/>
              <a:t>(“/user/</a:t>
            </a:r>
            <a:r>
              <a:rPr lang="en-US" b="1" dirty="0" err="1" smtClean="0"/>
              <a:t>jrosen</a:t>
            </a:r>
            <a:r>
              <a:rPr lang="en-US" b="1" dirty="0" smtClean="0"/>
              <a:t>/document.txt")</a:t>
            </a:r>
          </a:p>
          <a:p>
            <a:pPr marL="274320" lvl="1" indent="0">
              <a:buNone/>
            </a:pPr>
            <a:endParaRPr lang="en-US" dirty="0"/>
          </a:p>
          <a:p>
            <a:r>
              <a:rPr lang="en-US" dirty="0" smtClean="0"/>
              <a:t>Split apart the words in each record of the lines RDD</a:t>
            </a:r>
          </a:p>
          <a:p>
            <a:r>
              <a:rPr lang="en-US" dirty="0" smtClean="0"/>
              <a:t>Make each word its own record in a new words RDD using the </a:t>
            </a:r>
            <a:r>
              <a:rPr lang="en-US" dirty="0" err="1" smtClean="0"/>
              <a:t>flatMap</a:t>
            </a:r>
            <a:r>
              <a:rPr lang="en-US" dirty="0" smtClean="0"/>
              <a:t>() transformation</a:t>
            </a:r>
          </a:p>
          <a:p>
            <a:r>
              <a:rPr lang="en-US" dirty="0" smtClean="0"/>
              <a:t>Note from one record “line” </a:t>
            </a:r>
            <a:r>
              <a:rPr lang="en-US" dirty="0" err="1" smtClean="0"/>
              <a:t>flatMap</a:t>
            </a:r>
            <a:r>
              <a:rPr lang="en-US" dirty="0"/>
              <a:t> </a:t>
            </a:r>
            <a:r>
              <a:rPr lang="en-US" dirty="0" smtClean="0"/>
              <a:t>produces a list of records each one a word</a:t>
            </a:r>
            <a:endParaRPr lang="en-US" dirty="0"/>
          </a:p>
          <a:p>
            <a:pPr marL="274320" lvl="1" indent="0">
              <a:buNone/>
            </a:pPr>
            <a:r>
              <a:rPr lang="en-US" b="1" dirty="0" smtClean="0"/>
              <a:t>words = </a:t>
            </a:r>
            <a:r>
              <a:rPr lang="en-US" b="1" dirty="0" err="1" smtClean="0"/>
              <a:t>lines.flatMap</a:t>
            </a:r>
            <a:r>
              <a:rPr lang="en-US" b="1" dirty="0" smtClean="0"/>
              <a:t>(lambda </a:t>
            </a:r>
            <a:r>
              <a:rPr lang="en-US" b="1" dirty="0"/>
              <a:t>line: </a:t>
            </a:r>
            <a:r>
              <a:rPr lang="en-US" b="1" dirty="0" err="1"/>
              <a:t>line.split</a:t>
            </a:r>
            <a:r>
              <a:rPr lang="en-US" b="1" dirty="0"/>
              <a:t>(" </a:t>
            </a:r>
            <a:r>
              <a:rPr lang="en-US" b="1" dirty="0" smtClean="0"/>
              <a:t>"))</a:t>
            </a:r>
          </a:p>
          <a:p>
            <a:endParaRPr lang="en-US" dirty="0" smtClean="0"/>
          </a:p>
          <a:p>
            <a:r>
              <a:rPr lang="en-US" dirty="0" smtClean="0"/>
              <a:t>For each word in the words RDD create a key value pair of the form (word, 1) using the map transformation</a:t>
            </a:r>
          </a:p>
          <a:p>
            <a:pPr marL="274320" lvl="1" indent="0">
              <a:buNone/>
            </a:pPr>
            <a:r>
              <a:rPr lang="en-US" b="1" dirty="0" err="1" smtClean="0"/>
              <a:t>wordPairs</a:t>
            </a:r>
            <a:r>
              <a:rPr lang="en-US" b="1" dirty="0" smtClean="0"/>
              <a:t> = </a:t>
            </a:r>
            <a:r>
              <a:rPr lang="en-US" b="1" dirty="0" err="1" smtClean="0"/>
              <a:t>words.map</a:t>
            </a:r>
            <a:r>
              <a:rPr lang="en-US" b="1" dirty="0" smtClean="0"/>
              <a:t>(lambda </a:t>
            </a:r>
            <a:r>
              <a:rPr lang="en-US" b="1" dirty="0"/>
              <a:t>word: (word, 1</a:t>
            </a:r>
            <a:r>
              <a:rPr lang="en-US" b="1" dirty="0" smtClean="0"/>
              <a:t>))</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109230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r>
              <a:rPr lang="en-US" dirty="0"/>
              <a:t/>
            </a:r>
            <a:br>
              <a:rPr lang="en-US" dirty="0"/>
            </a:br>
            <a:r>
              <a:rPr lang="en-US" sz="3100" dirty="0" smtClean="0"/>
              <a:t>On the general purpose side…</a:t>
            </a:r>
            <a:endParaRPr lang="en-US" sz="3100" dirty="0"/>
          </a:p>
        </p:txBody>
      </p:sp>
      <p:sp>
        <p:nvSpPr>
          <p:cNvPr id="3" name="Content Placeholder 2"/>
          <p:cNvSpPr>
            <a:spLocks noGrp="1"/>
          </p:cNvSpPr>
          <p:nvPr>
            <p:ph idx="1"/>
          </p:nvPr>
        </p:nvSpPr>
        <p:spPr/>
        <p:txBody>
          <a:bodyPr>
            <a:normAutofit/>
          </a:bodyPr>
          <a:lstStyle/>
          <a:p>
            <a:pPr fontAlgn="base"/>
            <a:r>
              <a:rPr lang="en-US" dirty="0" smtClean="0"/>
              <a:t>Spark </a:t>
            </a:r>
            <a:r>
              <a:rPr lang="en-US" dirty="0"/>
              <a:t>is designed to cover a wide range of workloads that </a:t>
            </a:r>
            <a:r>
              <a:rPr lang="en-US" dirty="0" smtClean="0"/>
              <a:t>previously needed </a:t>
            </a:r>
            <a:r>
              <a:rPr lang="en-US" dirty="0"/>
              <a:t> </a:t>
            </a:r>
            <a:r>
              <a:rPr lang="en-US" dirty="0" smtClean="0"/>
              <a:t>separate </a:t>
            </a:r>
            <a:r>
              <a:rPr lang="en-US" dirty="0"/>
              <a:t>distributed </a:t>
            </a:r>
            <a:r>
              <a:rPr lang="en-US" dirty="0" smtClean="0"/>
              <a:t>systems…</a:t>
            </a:r>
          </a:p>
          <a:p>
            <a:pPr fontAlgn="base"/>
            <a:r>
              <a:rPr lang="en-US" dirty="0"/>
              <a:t>I</a:t>
            </a:r>
            <a:r>
              <a:rPr lang="en-US" dirty="0" smtClean="0"/>
              <a:t>ncluding </a:t>
            </a:r>
            <a:r>
              <a:rPr lang="en-US" dirty="0"/>
              <a:t>batch applications, iterative algorithms, interactive queries, and </a:t>
            </a:r>
            <a:r>
              <a:rPr lang="en-US" dirty="0" smtClean="0"/>
              <a:t>streaming</a:t>
            </a:r>
          </a:p>
          <a:p>
            <a:pPr fontAlgn="base"/>
            <a:r>
              <a:rPr lang="en-US" dirty="0" smtClean="0"/>
              <a:t>By </a:t>
            </a:r>
            <a:r>
              <a:rPr lang="en-US" dirty="0"/>
              <a:t>supporting these workloads in the same engine, Spark makes it easy </a:t>
            </a:r>
            <a:r>
              <a:rPr lang="en-US" dirty="0" smtClean="0"/>
              <a:t>to</a:t>
            </a:r>
            <a:r>
              <a:rPr lang="en-US" dirty="0"/>
              <a:t> </a:t>
            </a:r>
            <a:r>
              <a:rPr lang="en-US" i="1" dirty="0"/>
              <a:t>combine</a:t>
            </a:r>
            <a:r>
              <a:rPr lang="en-US" dirty="0"/>
              <a:t> different processing </a:t>
            </a:r>
            <a:r>
              <a:rPr lang="en-US" dirty="0" smtClean="0"/>
              <a:t>types... Which </a:t>
            </a:r>
            <a:r>
              <a:rPr lang="en-US" dirty="0"/>
              <a:t>is often necessary in </a:t>
            </a:r>
            <a:r>
              <a:rPr lang="en-US" dirty="0" smtClean="0"/>
              <a:t>big data </a:t>
            </a:r>
            <a:r>
              <a:rPr lang="en-US" dirty="0"/>
              <a:t>analysis </a:t>
            </a:r>
            <a:r>
              <a:rPr lang="en-US" dirty="0" smtClean="0"/>
              <a:t>pipelines</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2786103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a:t>
            </a:r>
            <a:br>
              <a:rPr lang="en-US" dirty="0" smtClean="0"/>
            </a:br>
            <a:r>
              <a:rPr lang="en-US" sz="3100" dirty="0" err="1" smtClean="0"/>
              <a:t>WordCount</a:t>
            </a:r>
            <a:r>
              <a:rPr lang="en-US" sz="3100" dirty="0" smtClean="0"/>
              <a:t> Example</a:t>
            </a:r>
            <a:endParaRPr lang="en-US" dirty="0"/>
          </a:p>
        </p:txBody>
      </p:sp>
      <p:sp>
        <p:nvSpPr>
          <p:cNvPr id="3" name="Content Placeholder 2"/>
          <p:cNvSpPr>
            <a:spLocks noGrp="1"/>
          </p:cNvSpPr>
          <p:nvPr>
            <p:ph idx="1"/>
          </p:nvPr>
        </p:nvSpPr>
        <p:spPr/>
        <p:txBody>
          <a:bodyPr>
            <a:normAutofit/>
          </a:bodyPr>
          <a:lstStyle/>
          <a:p>
            <a:r>
              <a:rPr lang="en-US" dirty="0" smtClean="0"/>
              <a:t>Now group each of the values in the </a:t>
            </a:r>
            <a:r>
              <a:rPr lang="en-US" dirty="0" err="1" smtClean="0"/>
              <a:t>wordPairs</a:t>
            </a:r>
            <a:r>
              <a:rPr lang="en-US" dirty="0" smtClean="0"/>
              <a:t> RDD by key of the form (key, (1, 1, …)) using the </a:t>
            </a:r>
            <a:r>
              <a:rPr lang="en-US" dirty="0" err="1" smtClean="0"/>
              <a:t>reduceByKey</a:t>
            </a:r>
            <a:r>
              <a:rPr lang="en-US" dirty="0" smtClean="0"/>
              <a:t>() transformation</a:t>
            </a:r>
          </a:p>
          <a:p>
            <a:r>
              <a:rPr lang="en-US" dirty="0" smtClean="0"/>
              <a:t>And add all the 1’s for a key together to get the count of times a word appears</a:t>
            </a:r>
            <a:endParaRPr lang="en-US" dirty="0"/>
          </a:p>
          <a:p>
            <a:pPr marL="274320" lvl="1" indent="0">
              <a:buNone/>
            </a:pPr>
            <a:r>
              <a:rPr lang="en-US" dirty="0" smtClean="0"/>
              <a:t> </a:t>
            </a:r>
            <a:r>
              <a:rPr lang="en-US" b="1" dirty="0" err="1" smtClean="0"/>
              <a:t>wordCounts</a:t>
            </a:r>
            <a:r>
              <a:rPr lang="en-US" b="1" dirty="0" smtClean="0"/>
              <a:t> = </a:t>
            </a:r>
            <a:r>
              <a:rPr lang="en-US" b="1" dirty="0" err="1" smtClean="0"/>
              <a:t>wordPairs.reduceByKey</a:t>
            </a:r>
            <a:r>
              <a:rPr lang="en-US" b="1" dirty="0" smtClean="0"/>
              <a:t>(lambda </a:t>
            </a:r>
            <a:r>
              <a:rPr lang="en-US" b="1" dirty="0"/>
              <a:t>a, b: a + b</a:t>
            </a:r>
            <a:r>
              <a:rPr lang="en-US" b="1" dirty="0" smtClean="0"/>
              <a:t>)</a:t>
            </a:r>
          </a:p>
          <a:p>
            <a:pPr marL="274320" lvl="1" indent="0">
              <a:buNone/>
            </a:pPr>
            <a:endParaRPr lang="en-US" dirty="0"/>
          </a:p>
          <a:p>
            <a:r>
              <a:rPr lang="en-US" dirty="0" smtClean="0"/>
              <a:t>Now store the word count RDD to HDFS using the </a:t>
            </a:r>
            <a:r>
              <a:rPr lang="en-US" dirty="0" err="1" smtClean="0"/>
              <a:t>saveAsTextFile</a:t>
            </a:r>
            <a:r>
              <a:rPr lang="en-US" dirty="0" smtClean="0"/>
              <a:t>() action</a:t>
            </a:r>
            <a:endParaRPr lang="en-US" dirty="0"/>
          </a:p>
          <a:p>
            <a:pPr marL="274320" lvl="1" indent="0">
              <a:buNone/>
            </a:pPr>
            <a:r>
              <a:rPr lang="en-US" b="1" dirty="0" err="1" smtClean="0"/>
              <a:t>wordCount.saveAsTextFile</a:t>
            </a:r>
            <a:r>
              <a:rPr lang="en-US" b="1" dirty="0" smtClean="0"/>
              <a:t>(“/user/</a:t>
            </a:r>
            <a:r>
              <a:rPr lang="en-US" b="1" dirty="0" err="1" smtClean="0"/>
              <a:t>jrosen</a:t>
            </a:r>
            <a:r>
              <a:rPr lang="en-US" b="1" dirty="0" smtClean="0"/>
              <a:t>/wordCounts.txt")</a:t>
            </a:r>
            <a:endParaRPr lang="en-US" b="1"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24080623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Recall that transformations execute in a lazy fashion…</a:t>
            </a:r>
          </a:p>
          <a:p>
            <a:pPr lvl="1"/>
            <a:r>
              <a:rPr lang="en-US" dirty="0" smtClean="0"/>
              <a:t>Only upon execution of an action</a:t>
            </a:r>
          </a:p>
          <a:p>
            <a:r>
              <a:rPr lang="en-US" dirty="0" smtClean="0"/>
              <a:t>So if you provide a wrong argument to a transformation that can only be checked at run time…</a:t>
            </a:r>
          </a:p>
          <a:p>
            <a:pPr lvl="1"/>
            <a:r>
              <a:rPr lang="en-US" dirty="0" smtClean="0"/>
              <a:t>This will only become apparent when you execute an action</a:t>
            </a:r>
          </a:p>
          <a:p>
            <a:r>
              <a:rPr lang="en-US" dirty="0" smtClean="0"/>
              <a:t>For example, let’s say you want to load a text file named “/user/test123.txt”</a:t>
            </a:r>
          </a:p>
          <a:p>
            <a:r>
              <a:rPr lang="en-US" dirty="0" smtClean="0"/>
              <a:t>But you enter the following incorrect file name in your load command</a:t>
            </a:r>
          </a:p>
          <a:p>
            <a:pPr lvl="1"/>
            <a:r>
              <a:rPr lang="en-US" dirty="0" err="1" smtClean="0"/>
              <a:t>someRdd</a:t>
            </a:r>
            <a:r>
              <a:rPr lang="en-US" dirty="0" smtClean="0"/>
              <a:t> = </a:t>
            </a:r>
            <a:r>
              <a:rPr lang="en-US" dirty="0" err="1" smtClean="0"/>
              <a:t>sc.textFile</a:t>
            </a:r>
            <a:r>
              <a:rPr lang="en-US" dirty="0" smtClean="0"/>
              <a:t>(“/user/test123”)</a:t>
            </a:r>
          </a:p>
          <a:p>
            <a:pPr lvl="1"/>
            <a:r>
              <a:rPr lang="en-US" dirty="0" smtClean="0"/>
              <a:t>Notice that you left off the “.txt” suffix </a:t>
            </a:r>
          </a:p>
          <a:p>
            <a:r>
              <a:rPr lang="en-US" dirty="0" smtClean="0"/>
              <a:t>This will be accepted by the spark shell without complaint at entry time</a:t>
            </a:r>
          </a:p>
          <a:p>
            <a:r>
              <a:rPr lang="en-US" dirty="0" smtClean="0"/>
              <a:t>But if you try to employ the following you will get an error, not from the action, but form the prior transformation</a:t>
            </a:r>
          </a:p>
          <a:p>
            <a:pPr lvl="1"/>
            <a:r>
              <a:rPr lang="en-US" dirty="0" err="1" smtClean="0"/>
              <a:t>someRdd.take</a:t>
            </a:r>
            <a:r>
              <a:rPr lang="en-US" dirty="0" smtClean="0"/>
              <a:t>(5)</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1434112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r>
              <a:rPr lang="en-US" dirty="0" smtClean="0"/>
              <a:t>So as you are starting to explore spark just execute a simple action after you enter each transformation</a:t>
            </a:r>
          </a:p>
          <a:p>
            <a:pPr lvl="1"/>
            <a:r>
              <a:rPr lang="en-US" dirty="0" smtClean="0"/>
              <a:t>A good choice is the “take(n)” transformation where n is some usually some small number, say 5</a:t>
            </a:r>
          </a:p>
          <a:p>
            <a:r>
              <a:rPr lang="en-US" dirty="0" smtClean="0"/>
              <a:t>If that works you are assured your transformation arguments are basically correct</a:t>
            </a:r>
          </a:p>
          <a:p>
            <a:r>
              <a:rPr lang="en-US" dirty="0" smtClean="0"/>
              <a:t>It also provides some idea of what the form and content of your transformation might be</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2037162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r>
              <a:rPr lang="en-US" dirty="0" smtClean="0"/>
              <a:t>Sometimes after executing a spark statement interactively the prompt does not display again until you hit “enter” one or two times</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429482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API Overview</a:t>
            </a:r>
            <a:endParaRPr lang="en-US" dirty="0"/>
          </a:p>
        </p:txBody>
      </p:sp>
      <p:sp>
        <p:nvSpPr>
          <p:cNvPr id="3" name="Content Placeholder 2"/>
          <p:cNvSpPr>
            <a:spLocks noGrp="1"/>
          </p:cNvSpPr>
          <p:nvPr>
            <p:ph idx="1"/>
          </p:nvPr>
        </p:nvSpPr>
        <p:spPr/>
        <p:txBody>
          <a:bodyPr>
            <a:normAutofit lnSpcReduction="10000"/>
          </a:bodyPr>
          <a:lstStyle/>
          <a:p>
            <a:r>
              <a:rPr lang="en-US" dirty="0"/>
              <a:t>Spark’s capabilities can all be accessed and controlled using a rich </a:t>
            </a:r>
            <a:r>
              <a:rPr lang="en-US" dirty="0" smtClean="0"/>
              <a:t>API</a:t>
            </a:r>
          </a:p>
          <a:p>
            <a:r>
              <a:rPr lang="en-US" dirty="0" smtClean="0"/>
              <a:t>This</a:t>
            </a:r>
            <a:r>
              <a:rPr lang="en-US" dirty="0"/>
              <a:t> </a:t>
            </a:r>
            <a:r>
              <a:rPr lang="en-US" dirty="0" smtClean="0"/>
              <a:t>supports </a:t>
            </a:r>
            <a:r>
              <a:rPr lang="en-US" dirty="0"/>
              <a:t>Spark’s four principal development </a:t>
            </a:r>
            <a:r>
              <a:rPr lang="en-US" dirty="0" smtClean="0"/>
              <a:t>environments</a:t>
            </a:r>
            <a:endParaRPr lang="en-US" dirty="0"/>
          </a:p>
          <a:p>
            <a:pPr lvl="1"/>
            <a:r>
              <a:rPr lang="en-US" dirty="0" smtClean="0"/>
              <a:t>Scala</a:t>
            </a:r>
            <a:r>
              <a:rPr lang="en-US" dirty="0"/>
              <a:t>, </a:t>
            </a:r>
            <a:r>
              <a:rPr lang="en-US" dirty="0" smtClean="0"/>
              <a:t>Java, Python</a:t>
            </a:r>
            <a:r>
              <a:rPr lang="en-US" dirty="0"/>
              <a:t>, </a:t>
            </a:r>
            <a:r>
              <a:rPr lang="en-US" dirty="0" smtClean="0"/>
              <a:t>R</a:t>
            </a:r>
          </a:p>
          <a:p>
            <a:r>
              <a:rPr lang="en-US" dirty="0"/>
              <a:t>E</a:t>
            </a:r>
            <a:r>
              <a:rPr lang="en-US" dirty="0" smtClean="0"/>
              <a:t>xtensive </a:t>
            </a:r>
            <a:r>
              <a:rPr lang="en-US" dirty="0"/>
              <a:t>documentation is provided regarding the API’s </a:t>
            </a:r>
            <a:r>
              <a:rPr lang="en-US" dirty="0" smtClean="0"/>
              <a:t>instantiation in </a:t>
            </a:r>
            <a:r>
              <a:rPr lang="en-US" dirty="0"/>
              <a:t>each of these </a:t>
            </a:r>
            <a:r>
              <a:rPr lang="en-US" dirty="0" smtClean="0"/>
              <a:t>languages</a:t>
            </a:r>
          </a:p>
          <a:p>
            <a:r>
              <a:rPr lang="en-US" dirty="0" smtClean="0"/>
              <a:t>The </a:t>
            </a:r>
            <a:r>
              <a:rPr lang="en-US" b="1" dirty="0"/>
              <a:t>Spark Programming Guide </a:t>
            </a:r>
            <a:r>
              <a:rPr lang="en-US" dirty="0" smtClean="0"/>
              <a:t>provides further </a:t>
            </a:r>
            <a:r>
              <a:rPr lang="en-US" dirty="0"/>
              <a:t>detail, with comprehensive code snippets in Scala, Java </a:t>
            </a:r>
            <a:r>
              <a:rPr lang="en-US" dirty="0" smtClean="0"/>
              <a:t>and Python</a:t>
            </a:r>
          </a:p>
          <a:p>
            <a:r>
              <a:rPr lang="en-US" dirty="0" smtClean="0"/>
              <a:t>The </a:t>
            </a:r>
            <a:r>
              <a:rPr lang="en-US" dirty="0"/>
              <a:t>Spark API was optimized for manipulating </a:t>
            </a:r>
            <a:r>
              <a:rPr lang="en-US" dirty="0" smtClean="0"/>
              <a:t>data, with </a:t>
            </a:r>
            <a:r>
              <a:rPr lang="en-US" dirty="0"/>
              <a:t>a design </a:t>
            </a:r>
            <a:r>
              <a:rPr lang="en-US" dirty="0" smtClean="0"/>
              <a:t>that reduced some common data </a:t>
            </a:r>
            <a:r>
              <a:rPr lang="en-US" dirty="0"/>
              <a:t>science tasks </a:t>
            </a:r>
            <a:r>
              <a:rPr lang="en-US" dirty="0" smtClean="0"/>
              <a:t>from 100’s or 1000’s of lines of code to </a:t>
            </a:r>
            <a:r>
              <a:rPr lang="en-US" dirty="0"/>
              <a:t>only a </a:t>
            </a:r>
            <a:r>
              <a:rPr lang="en-US" dirty="0" smtClean="0"/>
              <a:t>few</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142294555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Transformations</a:t>
            </a: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0155"/>
            <a:ext cx="8839200" cy="3905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279562264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a:t>There are two kinds of transformations:</a:t>
            </a:r>
          </a:p>
          <a:p>
            <a:pPr lvl="1"/>
            <a:r>
              <a:rPr lang="en-US" dirty="0"/>
              <a:t>narrow transformations</a:t>
            </a:r>
          </a:p>
          <a:p>
            <a:pPr lvl="1"/>
            <a:r>
              <a:rPr lang="en-US" dirty="0"/>
              <a:t>wide transformations</a:t>
            </a:r>
          </a:p>
          <a:p>
            <a:r>
              <a:rPr lang="en-US" dirty="0"/>
              <a:t>Narrow </a:t>
            </a:r>
            <a:r>
              <a:rPr lang="en-US" dirty="0" smtClean="0"/>
              <a:t>Transformations (single node, single partition)</a:t>
            </a:r>
          </a:p>
          <a:p>
            <a:pPr lvl="1"/>
            <a:r>
              <a:rPr lang="en-US" dirty="0" smtClean="0"/>
              <a:t>Narrow </a:t>
            </a:r>
            <a:r>
              <a:rPr lang="en-US" dirty="0"/>
              <a:t>transformations are the result of map, filter </a:t>
            </a:r>
            <a:r>
              <a:rPr lang="en-US" dirty="0" smtClean="0"/>
              <a:t>and similar, </a:t>
            </a:r>
            <a:r>
              <a:rPr lang="en-US" dirty="0"/>
              <a:t>that </a:t>
            </a:r>
            <a:r>
              <a:rPr lang="en-US" dirty="0" smtClean="0"/>
              <a:t>is, using the </a:t>
            </a:r>
            <a:r>
              <a:rPr lang="en-US" dirty="0"/>
              <a:t>data from a single partition </a:t>
            </a:r>
            <a:r>
              <a:rPr lang="en-US" dirty="0" smtClean="0"/>
              <a:t>only.</a:t>
            </a:r>
          </a:p>
          <a:p>
            <a:pPr lvl="1"/>
            <a:r>
              <a:rPr lang="en-US" dirty="0" smtClean="0"/>
              <a:t>An </a:t>
            </a:r>
            <a:r>
              <a:rPr lang="en-US" dirty="0"/>
              <a:t>output RDD has partitions with records that originate from a single partition in the parent </a:t>
            </a:r>
            <a:r>
              <a:rPr lang="en-US" dirty="0" smtClean="0"/>
              <a:t>RDD</a:t>
            </a:r>
          </a:p>
          <a:p>
            <a:pPr lvl="1"/>
            <a:r>
              <a:rPr lang="en-US" dirty="0" smtClean="0"/>
              <a:t>Only </a:t>
            </a:r>
            <a:r>
              <a:rPr lang="en-US" dirty="0"/>
              <a:t>a limited subset of partitions used to calculate the </a:t>
            </a:r>
            <a:r>
              <a:rPr lang="en-US" dirty="0" smtClean="0"/>
              <a:t>result.</a:t>
            </a:r>
          </a:p>
          <a:p>
            <a:pPr lvl="1"/>
            <a:r>
              <a:rPr lang="en-US" dirty="0" smtClean="0"/>
              <a:t>Spark </a:t>
            </a:r>
            <a:r>
              <a:rPr lang="en-US" dirty="0"/>
              <a:t>groups narrow transformations as a stage which is called </a:t>
            </a:r>
            <a:r>
              <a:rPr lang="en-US" dirty="0" smtClean="0"/>
              <a:t>pipelining</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37079670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Wide Transformations (multiple node, multiple partitions)</a:t>
            </a:r>
            <a:endParaRPr lang="en-US" dirty="0"/>
          </a:p>
          <a:p>
            <a:pPr lvl="1"/>
            <a:r>
              <a:rPr lang="en-US" dirty="0"/>
              <a:t>Wide transformations are the result of </a:t>
            </a:r>
            <a:r>
              <a:rPr lang="en-US" dirty="0" err="1"/>
              <a:t>groupByKey</a:t>
            </a:r>
            <a:r>
              <a:rPr lang="en-US" dirty="0"/>
              <a:t> and </a:t>
            </a:r>
            <a:r>
              <a:rPr lang="en-US" dirty="0" err="1"/>
              <a:t>reduceByKey</a:t>
            </a:r>
            <a:r>
              <a:rPr lang="en-US" dirty="0"/>
              <a:t>. </a:t>
            </a:r>
            <a:endParaRPr lang="en-US" dirty="0" smtClean="0"/>
          </a:p>
          <a:p>
            <a:pPr lvl="1"/>
            <a:r>
              <a:rPr lang="en-US" dirty="0" smtClean="0"/>
              <a:t>The </a:t>
            </a:r>
            <a:r>
              <a:rPr lang="en-US" dirty="0"/>
              <a:t>data required to compute the records in a single partition may reside in many partitions of the parent </a:t>
            </a:r>
            <a:r>
              <a:rPr lang="en-US" dirty="0" smtClean="0"/>
              <a:t>RDD.</a:t>
            </a:r>
          </a:p>
          <a:p>
            <a:pPr lvl="1"/>
            <a:r>
              <a:rPr lang="en-US" dirty="0" smtClean="0"/>
              <a:t>Note, wide </a:t>
            </a:r>
            <a:r>
              <a:rPr lang="en-US" dirty="0"/>
              <a:t>transformations are also called shuffle transformations as they may or may not depend on a </a:t>
            </a:r>
            <a:r>
              <a:rPr lang="en-US" dirty="0" smtClean="0"/>
              <a:t>shuffle.</a:t>
            </a:r>
          </a:p>
          <a:p>
            <a:pPr lvl="1"/>
            <a:r>
              <a:rPr lang="en-US" dirty="0" smtClean="0"/>
              <a:t>All </a:t>
            </a:r>
            <a:r>
              <a:rPr lang="en-US" dirty="0"/>
              <a:t>of the tuples with the same key must end up in the same partition, processed by the same </a:t>
            </a:r>
            <a:r>
              <a:rPr lang="en-US" dirty="0" smtClean="0"/>
              <a:t>task</a:t>
            </a:r>
          </a:p>
          <a:p>
            <a:pPr lvl="1"/>
            <a:r>
              <a:rPr lang="en-US" dirty="0" smtClean="0"/>
              <a:t>To </a:t>
            </a:r>
            <a:r>
              <a:rPr lang="en-US" dirty="0"/>
              <a:t>satisfy these operations, Spark must execute RDD shuffle, which transfers data across cluster and results in a new stage with a new set of </a:t>
            </a:r>
            <a:r>
              <a:rPr lang="en-US" dirty="0" smtClean="0"/>
              <a:t>partitions</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28827713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filter(</a:t>
            </a:r>
            <a:r>
              <a:rPr lang="en-US" dirty="0" err="1" smtClean="0"/>
              <a:t>func</a:t>
            </a:r>
            <a:r>
              <a:rPr lang="en-US" dirty="0" smtClean="0"/>
              <a:t>)</a:t>
            </a:r>
            <a:endParaRPr lang="en-US" dirty="0"/>
          </a:p>
        </p:txBody>
      </p:sp>
      <p:sp>
        <p:nvSpPr>
          <p:cNvPr id="3" name="Content Placeholder 2"/>
          <p:cNvSpPr>
            <a:spLocks noGrp="1"/>
          </p:cNvSpPr>
          <p:nvPr>
            <p:ph idx="1"/>
          </p:nvPr>
        </p:nvSpPr>
        <p:spPr/>
        <p:txBody>
          <a:bodyPr/>
          <a:lstStyle/>
          <a:p>
            <a:r>
              <a:rPr lang="en-US" dirty="0" smtClean="0"/>
              <a:t>Description</a:t>
            </a:r>
          </a:p>
          <a:p>
            <a:pPr lvl="1"/>
            <a:r>
              <a:rPr lang="en-US" dirty="0" smtClean="0"/>
              <a:t>Return </a:t>
            </a:r>
            <a:r>
              <a:rPr lang="en-US" dirty="0"/>
              <a:t>a new dataset formed by selecting those elements of the source on which </a:t>
            </a:r>
            <a:r>
              <a:rPr lang="en-US" i="1" dirty="0" err="1"/>
              <a:t>func</a:t>
            </a:r>
            <a:r>
              <a:rPr lang="en-US" dirty="0"/>
              <a:t> returns </a:t>
            </a:r>
            <a:r>
              <a:rPr lang="en-US" dirty="0" smtClean="0"/>
              <a:t>true</a:t>
            </a:r>
          </a:p>
          <a:p>
            <a:pPr lvl="1"/>
            <a:r>
              <a:rPr lang="en-US" dirty="0" smtClean="0"/>
              <a:t>Filter operator is somewhat equivalent to the WHERE clause in SQL</a:t>
            </a:r>
          </a:p>
          <a:p>
            <a:pPr lvl="1"/>
            <a:r>
              <a:rPr lang="en-US" dirty="0" smtClean="0"/>
              <a:t>The function expression must always evaluate to (and return) a </a:t>
            </a:r>
            <a:r>
              <a:rPr lang="en-US" dirty="0" err="1" smtClean="0"/>
              <a:t>boolean</a:t>
            </a:r>
            <a:r>
              <a:rPr lang="en-US" dirty="0" smtClean="0"/>
              <a:t> type</a:t>
            </a:r>
          </a:p>
          <a:p>
            <a:pPr marL="274320" lvl="1" indent="0">
              <a:buNone/>
            </a:pP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4648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filter(</a:t>
            </a:r>
            <a:r>
              <a:rPr lang="en-US" dirty="0" err="1" smtClean="0"/>
              <a:t>func</a:t>
            </a:r>
            <a:r>
              <a:rPr lang="en-US" dirty="0" smtClean="0"/>
              <a:t>)</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smtClean="0"/>
              <a:t>u'Mel,9,23,17,2‘</a:t>
            </a:r>
          </a:p>
          <a:p>
            <a:pPr marL="548640" lvl="2" indent="0">
              <a:buNone/>
            </a:pPr>
            <a:r>
              <a:rPr lang="en-US" dirty="0" smtClean="0"/>
              <a:t>…</a:t>
            </a:r>
            <a:endParaRPr lang="en-US" dirty="0"/>
          </a:p>
          <a:p>
            <a:pPr marL="548640" lvl="2" indent="0">
              <a:buNone/>
            </a:pPr>
            <a:endParaRPr lang="en-US" dirty="0" smtClean="0"/>
          </a:p>
          <a:p>
            <a:pPr lvl="1"/>
            <a:r>
              <a:rPr lang="en-US" dirty="0" smtClean="0"/>
              <a:t>Operation</a:t>
            </a:r>
          </a:p>
          <a:p>
            <a:pPr lvl="2"/>
            <a:r>
              <a:rPr lang="en-US" dirty="0" err="1" smtClean="0"/>
              <a:t>inRdd</a:t>
            </a:r>
            <a:r>
              <a:rPr lang="en-US" dirty="0" smtClean="0"/>
              <a:t> = </a:t>
            </a:r>
            <a:r>
              <a:rPr lang="en-US" dirty="0" err="1" smtClean="0"/>
              <a:t>sc.textFile</a:t>
            </a:r>
            <a:r>
              <a:rPr lang="en-US" dirty="0" smtClean="0"/>
              <a:t>(“user/test123.txt”)</a:t>
            </a:r>
          </a:p>
          <a:p>
            <a:pPr lvl="2"/>
            <a:r>
              <a:rPr lang="en-US" dirty="0" err="1" smtClean="0"/>
              <a:t>filterRdd</a:t>
            </a:r>
            <a:r>
              <a:rPr lang="en-US" dirty="0" smtClean="0"/>
              <a:t> = </a:t>
            </a:r>
            <a:r>
              <a:rPr lang="en-US" dirty="0" err="1" smtClean="0"/>
              <a:t>inRdd.filter</a:t>
            </a:r>
            <a:r>
              <a:rPr lang="en-US" dirty="0" smtClean="0"/>
              <a:t>(lambda line: “Jill” in line)</a:t>
            </a:r>
          </a:p>
          <a:p>
            <a:pPr lvl="2"/>
            <a:endParaRPr lang="en-US" dirty="0" smtClean="0"/>
          </a:p>
          <a:p>
            <a:pPr lvl="2"/>
            <a:endParaRPr lang="en-US" dirty="0" smtClean="0"/>
          </a:p>
          <a:p>
            <a:pPr lvl="2"/>
            <a:endParaRPr lang="en-US" dirty="0" smtClean="0">
              <a:latin typeface="Lucida Console" panose="020B0609040504020204" pitchFamily="49" charset="0"/>
            </a:endParaRP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9111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Spark Components</a:t>
            </a:r>
            <a:br>
              <a:rPr lang="en-US" dirty="0" smtClean="0"/>
            </a:br>
            <a:r>
              <a:rPr lang="en-US" sz="3100" dirty="0" smtClean="0"/>
              <a:t>Spark Core</a:t>
            </a:r>
            <a:endParaRPr lang="en-US" sz="3100" dirty="0"/>
          </a:p>
        </p:txBody>
      </p:sp>
      <p:sp>
        <p:nvSpPr>
          <p:cNvPr id="3" name="Content Placeholder 2"/>
          <p:cNvSpPr>
            <a:spLocks noGrp="1"/>
          </p:cNvSpPr>
          <p:nvPr>
            <p:ph idx="1"/>
          </p:nvPr>
        </p:nvSpPr>
        <p:spPr/>
        <p:txBody>
          <a:bodyPr>
            <a:normAutofit/>
          </a:bodyPr>
          <a:lstStyle/>
          <a:p>
            <a:pPr fontAlgn="base"/>
            <a:r>
              <a:rPr lang="en-US" dirty="0" smtClean="0"/>
              <a:t>Spark </a:t>
            </a:r>
            <a:r>
              <a:rPr lang="en-US" dirty="0"/>
              <a:t>Core contains the basic functionality of </a:t>
            </a:r>
            <a:r>
              <a:rPr lang="en-US" dirty="0" smtClean="0"/>
              <a:t>Spark</a:t>
            </a:r>
          </a:p>
          <a:p>
            <a:pPr lvl="1" fontAlgn="base"/>
            <a:r>
              <a:rPr lang="en-US" dirty="0"/>
              <a:t>I</a:t>
            </a:r>
            <a:r>
              <a:rPr lang="en-US" dirty="0" smtClean="0"/>
              <a:t>ncluding </a:t>
            </a:r>
            <a:r>
              <a:rPr lang="en-US" dirty="0"/>
              <a:t>components for task scheduling, memory management, fault recovery, interacting with storage systems, and </a:t>
            </a:r>
            <a:r>
              <a:rPr lang="en-US" dirty="0" smtClean="0"/>
              <a:t>more</a:t>
            </a:r>
          </a:p>
          <a:p>
            <a:pPr fontAlgn="base"/>
            <a:r>
              <a:rPr lang="en-US" dirty="0" smtClean="0"/>
              <a:t>Spark </a:t>
            </a:r>
            <a:r>
              <a:rPr lang="en-US" dirty="0"/>
              <a:t>Core is also home to the API that defines </a:t>
            </a:r>
            <a:r>
              <a:rPr lang="en-US" i="1" dirty="0"/>
              <a:t>resilient distributed datasets</a:t>
            </a:r>
            <a:r>
              <a:rPr lang="en-US" dirty="0"/>
              <a:t> (</a:t>
            </a:r>
            <a:r>
              <a:rPr lang="en-US" dirty="0" smtClean="0"/>
              <a:t>RDDs)</a:t>
            </a:r>
          </a:p>
          <a:p>
            <a:pPr lvl="1" fontAlgn="base"/>
            <a:r>
              <a:rPr lang="en-US" dirty="0" smtClean="0"/>
              <a:t>RDDs are </a:t>
            </a:r>
            <a:r>
              <a:rPr lang="en-US" dirty="0"/>
              <a:t>Spark’s main programming </a:t>
            </a:r>
            <a:r>
              <a:rPr lang="en-US" dirty="0" smtClean="0"/>
              <a:t>abstraction</a:t>
            </a:r>
          </a:p>
          <a:p>
            <a:pPr lvl="1" fontAlgn="base"/>
            <a:r>
              <a:rPr lang="en-US" dirty="0" smtClean="0"/>
              <a:t>RDDs </a:t>
            </a:r>
            <a:r>
              <a:rPr lang="en-US" dirty="0"/>
              <a:t>represent a collection of items distributed across many compute nodes that can be manipulated in </a:t>
            </a:r>
            <a:r>
              <a:rPr lang="en-US" dirty="0" smtClean="0"/>
              <a:t>parallel</a:t>
            </a:r>
          </a:p>
          <a:p>
            <a:pPr fontAlgn="base"/>
            <a:r>
              <a:rPr lang="en-US" dirty="0" smtClean="0"/>
              <a:t>Spark </a:t>
            </a:r>
            <a:r>
              <a:rPr lang="en-US" dirty="0"/>
              <a:t>Core provides Java, Scala, </a:t>
            </a:r>
            <a:r>
              <a:rPr lang="en-US" dirty="0" smtClean="0"/>
              <a:t>R and </a:t>
            </a:r>
            <a:r>
              <a:rPr lang="en-US" dirty="0"/>
              <a:t>Python APIs for ease of </a:t>
            </a:r>
            <a:r>
              <a:rPr lang="en-US" dirty="0" smtClean="0"/>
              <a:t>development, and for </a:t>
            </a:r>
            <a:r>
              <a:rPr lang="en-US" dirty="0"/>
              <a:t>building and </a:t>
            </a:r>
            <a:r>
              <a:rPr lang="en-US" dirty="0" smtClean="0"/>
              <a:t>manipulating these collections</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1971363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filter(</a:t>
            </a:r>
            <a:r>
              <a:rPr lang="en-US" dirty="0" err="1" smtClean="0"/>
              <a:t>func</a:t>
            </a:r>
            <a:r>
              <a:rPr lang="en-US" dirty="0" smtClean="0"/>
              <a:t>)</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Output RDD</a:t>
            </a:r>
          </a:p>
          <a:p>
            <a:pPr marL="548640" lvl="2" indent="0">
              <a:buNone/>
            </a:pPr>
            <a:r>
              <a:rPr lang="en-US" dirty="0"/>
              <a:t>u'Jill,32,25,4,6'</a:t>
            </a:r>
            <a:endParaRPr lang="en-US" sz="3000" dirty="0"/>
          </a:p>
          <a:p>
            <a:pPr marL="548640" lvl="2" indent="0">
              <a:buNone/>
            </a:pPr>
            <a:r>
              <a:rPr lang="en-US" dirty="0"/>
              <a:t>u'Jill,3,37,15,4'</a:t>
            </a:r>
            <a:endParaRPr lang="en-US" sz="3000" dirty="0"/>
          </a:p>
          <a:p>
            <a:pPr marL="548640" lvl="2" indent="0">
              <a:buNone/>
            </a:pPr>
            <a:r>
              <a:rPr lang="en-US" dirty="0"/>
              <a:t>u'Jill,14,41,7,25', </a:t>
            </a:r>
            <a:endParaRPr lang="en-US" sz="3000" dirty="0"/>
          </a:p>
          <a:p>
            <a:pPr marL="548640" lvl="2" indent="0">
              <a:buNone/>
            </a:pPr>
            <a:r>
              <a:rPr lang="en-US" dirty="0"/>
              <a:t>u'Jill,38,20,47,46'</a:t>
            </a:r>
            <a:endParaRPr lang="en-US" sz="3000" dirty="0"/>
          </a:p>
          <a:p>
            <a:pPr marL="548640" lvl="2" indent="0">
              <a:buNone/>
            </a:pPr>
            <a:r>
              <a:rPr lang="en-US" dirty="0" smtClean="0"/>
              <a:t>u'Jill,12,45,40,8</a:t>
            </a:r>
            <a:endParaRPr lang="en-US" dirty="0"/>
          </a:p>
          <a:p>
            <a:pPr marL="548640" lvl="2" indent="0">
              <a:buNone/>
            </a:pPr>
            <a:r>
              <a:rPr lang="en-US" dirty="0" smtClean="0"/>
              <a:t>…</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1125640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map(</a:t>
            </a:r>
            <a:r>
              <a:rPr lang="en-US" dirty="0" err="1" smtClean="0"/>
              <a:t>func</a:t>
            </a:r>
            <a:r>
              <a:rPr lang="en-US" dirty="0" smtClean="0"/>
              <a:t>)</a:t>
            </a:r>
            <a:endParaRPr lang="en-US" dirty="0"/>
          </a:p>
        </p:txBody>
      </p:sp>
      <p:sp>
        <p:nvSpPr>
          <p:cNvPr id="3" name="Content Placeholder 2"/>
          <p:cNvSpPr>
            <a:spLocks noGrp="1"/>
          </p:cNvSpPr>
          <p:nvPr>
            <p:ph idx="1"/>
          </p:nvPr>
        </p:nvSpPr>
        <p:spPr/>
        <p:txBody>
          <a:bodyPr/>
          <a:lstStyle/>
          <a:p>
            <a:r>
              <a:rPr lang="en-US" dirty="0"/>
              <a:t>Return a new distributed dataset formed by passing each element of the source through a function </a:t>
            </a:r>
            <a:r>
              <a:rPr lang="en-US" i="1" dirty="0" err="1" smtClean="0"/>
              <a:t>func</a:t>
            </a:r>
            <a:endParaRPr lang="en-US" i="1" dirty="0" smtClean="0"/>
          </a:p>
          <a:p>
            <a:r>
              <a:rPr lang="en-US" dirty="0" smtClean="0"/>
              <a:t>If </a:t>
            </a:r>
            <a:r>
              <a:rPr lang="en-US" i="1" dirty="0" err="1" smtClean="0"/>
              <a:t>func</a:t>
            </a:r>
            <a:r>
              <a:rPr lang="en-US" i="1" dirty="0" smtClean="0"/>
              <a:t> </a:t>
            </a:r>
            <a:r>
              <a:rPr lang="en-US" dirty="0" smtClean="0"/>
              <a:t>returns a collection of results then all those results are still grouped into one record</a:t>
            </a:r>
          </a:p>
          <a:p>
            <a:endParaRPr lang="en-US"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9951440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map(</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i="1" dirty="0" smtClean="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r>
              <a:rPr lang="en-US" dirty="0"/>
              <a:t>Operation</a:t>
            </a:r>
          </a:p>
          <a:p>
            <a:pPr marL="274320" lvl="1" indent="0">
              <a:buNone/>
            </a:pPr>
            <a:r>
              <a:rPr lang="en-US" dirty="0" err="1" smtClean="0"/>
              <a:t>inRdd</a:t>
            </a:r>
            <a:r>
              <a:rPr lang="en-US" dirty="0" smtClean="0"/>
              <a:t> </a:t>
            </a:r>
            <a:r>
              <a:rPr lang="en-US" dirty="0"/>
              <a:t>= </a:t>
            </a:r>
            <a:r>
              <a:rPr lang="en-US" dirty="0" err="1"/>
              <a:t>sc.textFile</a:t>
            </a:r>
            <a:r>
              <a:rPr lang="en-US" dirty="0"/>
              <a:t>(“user/test123.txt</a:t>
            </a:r>
            <a:r>
              <a:rPr lang="en-US" dirty="0" smtClean="0"/>
              <a:t>”)</a:t>
            </a:r>
          </a:p>
          <a:p>
            <a:pPr marL="274320" lvl="1" indent="0">
              <a:buNone/>
            </a:pPr>
            <a:r>
              <a:rPr lang="en-US" dirty="0" err="1" smtClean="0"/>
              <a:t>upperRdd</a:t>
            </a:r>
            <a:r>
              <a:rPr lang="en-US" dirty="0" smtClean="0"/>
              <a:t> = </a:t>
            </a:r>
            <a:r>
              <a:rPr lang="en-US" dirty="0" err="1" smtClean="0"/>
              <a:t>inRdd.map</a:t>
            </a:r>
            <a:r>
              <a:rPr lang="en-US" dirty="0" smtClean="0"/>
              <a:t>(lambda line: </a:t>
            </a:r>
            <a:r>
              <a:rPr lang="en-US" dirty="0" err="1" smtClean="0"/>
              <a:t>line.upper</a:t>
            </a:r>
            <a:r>
              <a:rPr lang="en-US" dirty="0" smtClean="0"/>
              <a:t>())</a:t>
            </a:r>
          </a:p>
          <a:p>
            <a:pPr lvl="1"/>
            <a:r>
              <a:rPr lang="en-US" dirty="0" smtClean="0"/>
              <a:t>Note, the upper function accepts a string as input and returns a single string as output</a:t>
            </a:r>
            <a:endParaRPr lang="en-US" dirty="0"/>
          </a:p>
          <a:p>
            <a:endParaRPr lang="en-US" i="1"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191289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map(</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a:bodyPr>
          <a:lstStyle/>
          <a:p>
            <a:r>
              <a:rPr lang="en-US" i="1" dirty="0" smtClean="0"/>
              <a:t>Example</a:t>
            </a:r>
          </a:p>
          <a:p>
            <a:pPr lvl="1"/>
            <a:r>
              <a:rPr lang="en-US" dirty="0" smtClean="0"/>
              <a:t>Output RDD</a:t>
            </a:r>
            <a:endParaRPr lang="en-US" dirty="0"/>
          </a:p>
          <a:p>
            <a:pPr marL="548640" lvl="2" indent="0">
              <a:buNone/>
            </a:pPr>
            <a:r>
              <a:rPr lang="en-US" dirty="0" err="1" smtClean="0"/>
              <a:t>u'JOE</a:t>
            </a:r>
            <a:r>
              <a:rPr lang="en-US" dirty="0" smtClean="0"/>
              <a:t>', </a:t>
            </a:r>
            <a:r>
              <a:rPr lang="en-US" dirty="0"/>
              <a:t>u'44', u'33', u'41', </a:t>
            </a:r>
            <a:r>
              <a:rPr lang="en-US" dirty="0" smtClean="0"/>
              <a:t>u'1‘</a:t>
            </a:r>
          </a:p>
          <a:p>
            <a:pPr marL="548640" lvl="2" indent="0">
              <a:buNone/>
            </a:pPr>
            <a:r>
              <a:rPr lang="en-US" dirty="0" err="1" smtClean="0"/>
              <a:t>u‘MELl</a:t>
            </a:r>
            <a:r>
              <a:rPr lang="en-US" dirty="0"/>
              <a:t>', u'13', u'33', u'30', </a:t>
            </a:r>
            <a:r>
              <a:rPr lang="en-US" dirty="0" smtClean="0"/>
              <a:t>u'50‘</a:t>
            </a:r>
          </a:p>
          <a:p>
            <a:pPr marL="548640" lvl="2" indent="0">
              <a:buNone/>
            </a:pPr>
            <a:r>
              <a:rPr lang="en-US" dirty="0" err="1" smtClean="0"/>
              <a:t>u‘MELl</a:t>
            </a:r>
            <a:r>
              <a:rPr lang="en-US" dirty="0"/>
              <a:t>', u'12', u'40', u'30', </a:t>
            </a:r>
            <a:r>
              <a:rPr lang="en-US" dirty="0" smtClean="0"/>
              <a:t>u'42‘</a:t>
            </a:r>
          </a:p>
          <a:p>
            <a:pPr marL="548640" lvl="2" indent="0">
              <a:buNone/>
            </a:pPr>
            <a:r>
              <a:rPr lang="en-US" dirty="0" err="1" smtClean="0"/>
              <a:t>u'SAM</a:t>
            </a:r>
            <a:r>
              <a:rPr lang="en-US" dirty="0" smtClean="0"/>
              <a:t>', </a:t>
            </a:r>
            <a:r>
              <a:rPr lang="en-US" dirty="0"/>
              <a:t>u'15', u'28', u'28', </a:t>
            </a:r>
            <a:r>
              <a:rPr lang="en-US" dirty="0" smtClean="0"/>
              <a:t>u'39‘</a:t>
            </a:r>
          </a:p>
          <a:p>
            <a:pPr marL="548640" lvl="2" indent="0">
              <a:buNone/>
            </a:pPr>
            <a:r>
              <a:rPr lang="en-US" dirty="0" err="1" smtClean="0"/>
              <a:t>u'MEL</a:t>
            </a:r>
            <a:r>
              <a:rPr lang="en-US" dirty="0" smtClean="0"/>
              <a:t>', </a:t>
            </a:r>
            <a:r>
              <a:rPr lang="en-US" dirty="0"/>
              <a:t>u'9', u'23', u'17', </a:t>
            </a:r>
            <a:r>
              <a:rPr lang="en-US" dirty="0" smtClean="0"/>
              <a:t>u'2‘</a:t>
            </a:r>
          </a:p>
          <a:p>
            <a:pPr marL="548640" lvl="2" indent="0">
              <a:buNone/>
            </a:pPr>
            <a:r>
              <a:rPr lang="en-US" dirty="0" smtClean="0"/>
              <a:t>…</a:t>
            </a:r>
          </a:p>
          <a:p>
            <a:pPr marL="548640" lvl="2" indent="0">
              <a:buNone/>
            </a:pPr>
            <a:endParaRPr lang="en-US" dirty="0" smtClean="0"/>
          </a:p>
          <a:p>
            <a:r>
              <a:rPr lang="en-US" dirty="0" smtClean="0"/>
              <a:t>Note we still take one record as input to the map function and produce one record as output</a:t>
            </a:r>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10870108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map(</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a:bodyPr>
          <a:lstStyle/>
          <a:p>
            <a:r>
              <a:rPr lang="en-US" i="1" dirty="0" smtClean="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r>
              <a:rPr lang="en-US" dirty="0"/>
              <a:t>Operation</a:t>
            </a:r>
          </a:p>
          <a:p>
            <a:pPr marL="274320" lvl="1" indent="0">
              <a:buNone/>
            </a:pPr>
            <a:r>
              <a:rPr lang="en-US" dirty="0" err="1" smtClean="0"/>
              <a:t>inRdd</a:t>
            </a:r>
            <a:r>
              <a:rPr lang="en-US" dirty="0" smtClean="0"/>
              <a:t> </a:t>
            </a:r>
            <a:r>
              <a:rPr lang="en-US" dirty="0"/>
              <a:t>= </a:t>
            </a:r>
            <a:r>
              <a:rPr lang="en-US" dirty="0" err="1"/>
              <a:t>sc.textFile</a:t>
            </a:r>
            <a:r>
              <a:rPr lang="en-US" dirty="0"/>
              <a:t>(“user/test123.txt</a:t>
            </a:r>
            <a:r>
              <a:rPr lang="en-US" dirty="0" smtClean="0"/>
              <a:t>”)</a:t>
            </a:r>
          </a:p>
          <a:p>
            <a:pPr marL="274320" lvl="1" indent="0">
              <a:buNone/>
            </a:pPr>
            <a:r>
              <a:rPr lang="en-US" dirty="0" err="1" smtClean="0"/>
              <a:t>splitRdd</a:t>
            </a:r>
            <a:r>
              <a:rPr lang="en-US" dirty="0" smtClean="0"/>
              <a:t> = </a:t>
            </a:r>
            <a:r>
              <a:rPr lang="en-US" dirty="0" err="1" smtClean="0"/>
              <a:t>inRdd.map</a:t>
            </a:r>
            <a:r>
              <a:rPr lang="en-US" dirty="0" smtClean="0"/>
              <a:t>(lambda line: </a:t>
            </a:r>
            <a:r>
              <a:rPr lang="en-US" dirty="0" err="1" smtClean="0"/>
              <a:t>line.split</a:t>
            </a:r>
            <a:r>
              <a:rPr lang="en-US" dirty="0" smtClean="0"/>
              <a:t>(“,”))</a:t>
            </a:r>
          </a:p>
          <a:p>
            <a:pPr lvl="1"/>
            <a:r>
              <a:rPr lang="en-US" dirty="0" smtClean="0"/>
              <a:t>Note, the split function returns a list (collection) of words</a:t>
            </a:r>
            <a:endParaRPr lang="en-US" dirty="0"/>
          </a:p>
          <a:p>
            <a:endParaRPr lang="en-US" i="1"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1607061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map(</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Example</a:t>
            </a:r>
          </a:p>
          <a:p>
            <a:pPr lvl="1"/>
            <a:r>
              <a:rPr lang="en-US" dirty="0" smtClean="0"/>
              <a:t>Output RDD</a:t>
            </a:r>
            <a:endParaRPr lang="en-US" dirty="0"/>
          </a:p>
          <a:p>
            <a:pPr marL="548640" lvl="2" indent="0">
              <a:buNone/>
            </a:pPr>
            <a:r>
              <a:rPr lang="en-US" dirty="0" err="1" smtClean="0"/>
              <a:t>u'Joe</a:t>
            </a:r>
            <a:r>
              <a:rPr lang="en-US" dirty="0"/>
              <a:t>', u'44', u'33', u'41', </a:t>
            </a:r>
            <a:r>
              <a:rPr lang="en-US" dirty="0" smtClean="0"/>
              <a:t>u'1‘  </a:t>
            </a:r>
            <a:r>
              <a:rPr lang="en-US" dirty="0" smtClean="0">
                <a:sym typeface="Wingdings" panose="05000000000000000000" pitchFamily="2" charset="2"/>
              </a:rPr>
              <a:t> each record is composed of a list of items</a:t>
            </a:r>
            <a:endParaRPr lang="en-US" dirty="0" smtClean="0"/>
          </a:p>
          <a:p>
            <a:pPr marL="548640" lvl="2" indent="0">
              <a:buNone/>
            </a:pPr>
            <a:r>
              <a:rPr lang="en-US" dirty="0" err="1" smtClean="0"/>
              <a:t>u'Mel</a:t>
            </a:r>
            <a:r>
              <a:rPr lang="en-US" dirty="0"/>
              <a:t>', u'13', u'33', u'30', </a:t>
            </a:r>
            <a:r>
              <a:rPr lang="en-US" dirty="0" smtClean="0"/>
              <a:t>u'50‘</a:t>
            </a:r>
          </a:p>
          <a:p>
            <a:pPr marL="548640" lvl="2" indent="0">
              <a:buNone/>
            </a:pPr>
            <a:r>
              <a:rPr lang="en-US" dirty="0" err="1" smtClean="0"/>
              <a:t>u'Mel</a:t>
            </a:r>
            <a:r>
              <a:rPr lang="en-US" dirty="0"/>
              <a:t>', u'12', u'40', u'30', </a:t>
            </a:r>
            <a:r>
              <a:rPr lang="en-US" dirty="0" smtClean="0"/>
              <a:t>u'42‘</a:t>
            </a:r>
          </a:p>
          <a:p>
            <a:pPr marL="548640" lvl="2" indent="0">
              <a:buNone/>
            </a:pPr>
            <a:r>
              <a:rPr lang="en-US" dirty="0" err="1" smtClean="0"/>
              <a:t>u'Sam</a:t>
            </a:r>
            <a:r>
              <a:rPr lang="en-US" dirty="0"/>
              <a:t>', u'15', u'28', u'28', </a:t>
            </a:r>
            <a:r>
              <a:rPr lang="en-US" dirty="0" smtClean="0"/>
              <a:t>u'39‘</a:t>
            </a:r>
          </a:p>
          <a:p>
            <a:pPr marL="548640" lvl="2" indent="0">
              <a:buNone/>
            </a:pPr>
            <a:r>
              <a:rPr lang="en-US" dirty="0" err="1" smtClean="0"/>
              <a:t>u'Mel</a:t>
            </a:r>
            <a:r>
              <a:rPr lang="en-US" dirty="0"/>
              <a:t>', u'9', u'23', u'17', </a:t>
            </a:r>
            <a:r>
              <a:rPr lang="en-US" dirty="0" smtClean="0"/>
              <a:t>u'2‘</a:t>
            </a:r>
          </a:p>
          <a:p>
            <a:pPr marL="548640" lvl="2" indent="0">
              <a:buNone/>
            </a:pPr>
            <a:r>
              <a:rPr lang="en-US" dirty="0" smtClean="0"/>
              <a:t>…</a:t>
            </a:r>
          </a:p>
          <a:p>
            <a:pPr marL="548640" lvl="2" indent="0">
              <a:buNone/>
            </a:pPr>
            <a:endParaRPr lang="en-US" dirty="0" smtClean="0"/>
          </a:p>
          <a:p>
            <a:r>
              <a:rPr lang="en-US" dirty="0" smtClean="0"/>
              <a:t>Note we still take one record as input to the map function and produce one record as output</a:t>
            </a:r>
          </a:p>
          <a:p>
            <a:r>
              <a:rPr lang="en-US" dirty="0" smtClean="0"/>
              <a:t>Here each output record, rather than being a single string, is split into a collection of strings after using “,” as the delimiter</a:t>
            </a:r>
          </a:p>
          <a:p>
            <a:r>
              <a:rPr lang="en-US" dirty="0" smtClean="0"/>
              <a:t>This collection of strings is then take to be a single output record and not a record per collection member</a:t>
            </a:r>
          </a:p>
          <a:p>
            <a:endParaRPr lang="en-US" dirty="0" smtClean="0"/>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3389417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flatMap</a:t>
            </a:r>
            <a:r>
              <a:rPr lang="en-US" dirty="0" smtClean="0"/>
              <a:t>(</a:t>
            </a:r>
            <a:r>
              <a:rPr lang="en-US" dirty="0" err="1" smtClean="0"/>
              <a:t>func</a:t>
            </a:r>
            <a:r>
              <a:rPr lang="en-US" dirty="0" smtClean="0"/>
              <a:t>)</a:t>
            </a:r>
            <a:endParaRPr lang="en-US" dirty="0"/>
          </a:p>
        </p:txBody>
      </p:sp>
      <p:sp>
        <p:nvSpPr>
          <p:cNvPr id="3" name="Content Placeholder 2"/>
          <p:cNvSpPr>
            <a:spLocks noGrp="1"/>
          </p:cNvSpPr>
          <p:nvPr>
            <p:ph idx="1"/>
          </p:nvPr>
        </p:nvSpPr>
        <p:spPr/>
        <p:txBody>
          <a:bodyPr/>
          <a:lstStyle/>
          <a:p>
            <a:r>
              <a:rPr lang="en-US" dirty="0"/>
              <a:t>Similar to map, but each input </a:t>
            </a:r>
            <a:r>
              <a:rPr lang="en-US" dirty="0" smtClean="0"/>
              <a:t>record can </a:t>
            </a:r>
            <a:r>
              <a:rPr lang="en-US" dirty="0"/>
              <a:t>be mapped to 0 or more output </a:t>
            </a:r>
            <a:r>
              <a:rPr lang="en-US" dirty="0" smtClean="0"/>
              <a:t>records…</a:t>
            </a:r>
          </a:p>
          <a:p>
            <a:r>
              <a:rPr lang="en-US" dirty="0" smtClean="0"/>
              <a:t>So</a:t>
            </a:r>
            <a:r>
              <a:rPr lang="en-US" dirty="0"/>
              <a:t> </a:t>
            </a:r>
            <a:r>
              <a:rPr lang="en-US" dirty="0" smtClean="0"/>
              <a:t>if </a:t>
            </a:r>
            <a:r>
              <a:rPr lang="en-US" i="1" dirty="0" err="1" smtClean="0"/>
              <a:t>func</a:t>
            </a:r>
            <a:r>
              <a:rPr lang="en-US" dirty="0"/>
              <a:t> should return a </a:t>
            </a:r>
            <a:r>
              <a:rPr lang="en-US" dirty="0" smtClean="0"/>
              <a:t>collection </a:t>
            </a:r>
            <a:r>
              <a:rPr lang="en-US" dirty="0"/>
              <a:t>rather than </a:t>
            </a:r>
            <a:r>
              <a:rPr lang="en-US" dirty="0" smtClean="0"/>
              <a:t>a </a:t>
            </a:r>
            <a:r>
              <a:rPr lang="en-US" dirty="0"/>
              <a:t>single </a:t>
            </a:r>
            <a:r>
              <a:rPr lang="en-US" dirty="0" smtClean="0"/>
              <a:t>item each collection member becomes a new record</a:t>
            </a:r>
          </a:p>
          <a:p>
            <a:pPr lvl="1"/>
            <a:r>
              <a:rPr lang="en-US" dirty="0" smtClean="0"/>
              <a:t>Here one record at a time is passed to </a:t>
            </a:r>
            <a:r>
              <a:rPr lang="en-US" i="1" dirty="0" err="1" smtClean="0"/>
              <a:t>func</a:t>
            </a:r>
            <a:r>
              <a:rPr lang="en-US" i="1" dirty="0" smtClean="0"/>
              <a:t> which </a:t>
            </a:r>
            <a:r>
              <a:rPr lang="en-US" dirty="0" smtClean="0"/>
              <a:t>then outputs zero or more results as a collection</a:t>
            </a:r>
          </a:p>
          <a:p>
            <a:pPr lvl="1"/>
            <a:r>
              <a:rPr lang="en-US" dirty="0" smtClean="0"/>
              <a:t>Each member of the collection becomes a new record in the resulting RDD</a:t>
            </a:r>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18005338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flatMap</a:t>
            </a:r>
            <a:r>
              <a:rPr lang="en-US" dirty="0" smtClean="0"/>
              <a:t>(</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a:bodyPr>
          <a:lstStyle/>
          <a:p>
            <a:r>
              <a:rPr lang="en-US" i="1" dirty="0" smtClean="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r>
              <a:rPr lang="en-US" dirty="0"/>
              <a:t>Operation</a:t>
            </a:r>
          </a:p>
          <a:p>
            <a:pPr marL="274320" lvl="1" indent="0">
              <a:buNone/>
            </a:pPr>
            <a:r>
              <a:rPr lang="en-US" dirty="0" err="1" smtClean="0"/>
              <a:t>inRdd</a:t>
            </a:r>
            <a:r>
              <a:rPr lang="en-US" dirty="0" smtClean="0"/>
              <a:t> </a:t>
            </a:r>
            <a:r>
              <a:rPr lang="en-US" dirty="0"/>
              <a:t>= </a:t>
            </a:r>
            <a:r>
              <a:rPr lang="en-US" dirty="0" err="1"/>
              <a:t>sc.textFile</a:t>
            </a:r>
            <a:r>
              <a:rPr lang="en-US" dirty="0"/>
              <a:t>(“user/test123.txt</a:t>
            </a:r>
            <a:r>
              <a:rPr lang="en-US" dirty="0" smtClean="0"/>
              <a:t>”)</a:t>
            </a:r>
          </a:p>
          <a:p>
            <a:pPr marL="274320" lvl="1" indent="0">
              <a:buNone/>
            </a:pPr>
            <a:r>
              <a:rPr lang="en-US" dirty="0" err="1" smtClean="0"/>
              <a:t>flatRdd</a:t>
            </a:r>
            <a:r>
              <a:rPr lang="en-US" dirty="0" smtClean="0"/>
              <a:t> = </a:t>
            </a:r>
            <a:r>
              <a:rPr lang="en-US" dirty="0" err="1" smtClean="0"/>
              <a:t>inRdd.flatMap</a:t>
            </a:r>
            <a:r>
              <a:rPr lang="en-US" dirty="0" smtClean="0"/>
              <a:t>(lambda line: </a:t>
            </a:r>
            <a:r>
              <a:rPr lang="en-US" dirty="0" err="1" smtClean="0"/>
              <a:t>line.upper</a:t>
            </a:r>
            <a:r>
              <a:rPr lang="en-US" dirty="0" smtClean="0"/>
              <a:t>())</a:t>
            </a:r>
          </a:p>
          <a:p>
            <a:pPr lvl="1"/>
            <a:r>
              <a:rPr lang="en-US" dirty="0" smtClean="0"/>
              <a:t>The function upper returns a single string</a:t>
            </a:r>
            <a:endParaRPr lang="en-US" dirty="0"/>
          </a:p>
          <a:p>
            <a:endParaRPr lang="en-US" i="1"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2389719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flatMap</a:t>
            </a:r>
            <a:r>
              <a:rPr lang="en-US" dirty="0" smtClean="0"/>
              <a:t>(</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a:bodyPr>
          <a:lstStyle/>
          <a:p>
            <a:r>
              <a:rPr lang="en-US" i="1" dirty="0" smtClean="0"/>
              <a:t>Example</a:t>
            </a:r>
          </a:p>
          <a:p>
            <a:pPr lvl="1"/>
            <a:r>
              <a:rPr lang="en-US" dirty="0" smtClean="0"/>
              <a:t>Output RDD</a:t>
            </a:r>
            <a:endParaRPr lang="en-US" dirty="0"/>
          </a:p>
          <a:p>
            <a:pPr marL="548640" lvl="2" indent="0">
              <a:buNone/>
            </a:pPr>
            <a:r>
              <a:rPr lang="en-US" dirty="0" smtClean="0"/>
              <a:t>u'JOE,44,33,41,1</a:t>
            </a:r>
            <a:r>
              <a:rPr lang="en-US" dirty="0"/>
              <a:t>' </a:t>
            </a:r>
            <a:endParaRPr lang="en-US" sz="3000" dirty="0"/>
          </a:p>
          <a:p>
            <a:pPr marL="548640" lvl="2" indent="0">
              <a:buNone/>
            </a:pPr>
            <a:r>
              <a:rPr lang="en-US" dirty="0" smtClean="0"/>
              <a:t>u'MEL,13,33,30,50</a:t>
            </a:r>
            <a:r>
              <a:rPr lang="en-US" dirty="0"/>
              <a:t>'</a:t>
            </a:r>
            <a:endParaRPr lang="en-US" sz="3000" dirty="0"/>
          </a:p>
          <a:p>
            <a:pPr marL="548640" lvl="2" indent="0">
              <a:buNone/>
            </a:pPr>
            <a:r>
              <a:rPr lang="en-US" dirty="0" smtClean="0"/>
              <a:t>u'MEL,12,40,30,42</a:t>
            </a:r>
            <a:r>
              <a:rPr lang="en-US" dirty="0"/>
              <a:t>'</a:t>
            </a:r>
            <a:endParaRPr lang="en-US" sz="3000" dirty="0"/>
          </a:p>
          <a:p>
            <a:pPr marL="548640" lvl="2" indent="0">
              <a:buNone/>
            </a:pPr>
            <a:r>
              <a:rPr lang="en-US" dirty="0" smtClean="0"/>
              <a:t>u‘SAM,15,28,28,39</a:t>
            </a:r>
            <a:r>
              <a:rPr lang="en-US" dirty="0"/>
              <a:t>'</a:t>
            </a:r>
            <a:endParaRPr lang="en-US" sz="3000" dirty="0"/>
          </a:p>
          <a:p>
            <a:pPr marL="548640" lvl="2" indent="0">
              <a:buNone/>
            </a:pPr>
            <a:r>
              <a:rPr lang="en-US" dirty="0" smtClean="0"/>
              <a:t>u'MEL,9,23,17,2</a:t>
            </a:r>
            <a:r>
              <a:rPr lang="en-US" dirty="0"/>
              <a:t>‘</a:t>
            </a:r>
          </a:p>
          <a:p>
            <a:pPr marL="548640" lvl="2" indent="0">
              <a:buNone/>
            </a:pPr>
            <a:r>
              <a:rPr lang="en-US" dirty="0" smtClean="0"/>
              <a:t>…</a:t>
            </a:r>
          </a:p>
          <a:p>
            <a:pPr marL="548640" lvl="2" indent="0">
              <a:buNone/>
            </a:pPr>
            <a:endParaRPr lang="en-US" dirty="0" smtClean="0"/>
          </a:p>
          <a:p>
            <a:r>
              <a:rPr lang="en-US" dirty="0" smtClean="0"/>
              <a:t>Note we still take one record as input to the map function and produce one record as output</a:t>
            </a:r>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8444208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flatMap</a:t>
            </a:r>
            <a:r>
              <a:rPr lang="en-US" dirty="0" smtClean="0"/>
              <a:t>(</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i="1" dirty="0" smtClean="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r>
              <a:rPr lang="en-US" dirty="0"/>
              <a:t>Operation</a:t>
            </a:r>
          </a:p>
          <a:p>
            <a:pPr lvl="1"/>
            <a:r>
              <a:rPr lang="en-US" dirty="0" err="1" smtClean="0"/>
              <a:t>inRdd</a:t>
            </a:r>
            <a:r>
              <a:rPr lang="en-US" dirty="0" smtClean="0"/>
              <a:t> </a:t>
            </a:r>
            <a:r>
              <a:rPr lang="en-US" dirty="0"/>
              <a:t>= </a:t>
            </a:r>
            <a:r>
              <a:rPr lang="en-US" dirty="0" err="1"/>
              <a:t>sc.textFile</a:t>
            </a:r>
            <a:r>
              <a:rPr lang="en-US" dirty="0"/>
              <a:t>(“user/test123.txt</a:t>
            </a:r>
            <a:r>
              <a:rPr lang="en-US" dirty="0" smtClean="0"/>
              <a:t>”)</a:t>
            </a:r>
          </a:p>
          <a:p>
            <a:pPr lvl="1"/>
            <a:r>
              <a:rPr lang="en-US" dirty="0" err="1" smtClean="0"/>
              <a:t>flatRdd</a:t>
            </a:r>
            <a:r>
              <a:rPr lang="en-US" dirty="0" smtClean="0"/>
              <a:t> = </a:t>
            </a:r>
            <a:r>
              <a:rPr lang="en-US" dirty="0" err="1" smtClean="0"/>
              <a:t>inRdd</a:t>
            </a:r>
            <a:r>
              <a:rPr lang="en-US" dirty="0" err="1"/>
              <a:t>.</a:t>
            </a:r>
            <a:r>
              <a:rPr lang="en-US" dirty="0" err="1" smtClean="0"/>
              <a:t>flatMap</a:t>
            </a:r>
            <a:r>
              <a:rPr lang="en-US" dirty="0" smtClean="0"/>
              <a:t>(lambda line: </a:t>
            </a:r>
            <a:r>
              <a:rPr lang="en-US" dirty="0" err="1" smtClean="0"/>
              <a:t>line.split</a:t>
            </a:r>
            <a:r>
              <a:rPr lang="en-US" dirty="0" smtClean="0"/>
              <a:t>(“,”))</a:t>
            </a:r>
          </a:p>
          <a:p>
            <a:pPr lvl="1"/>
            <a:endParaRPr lang="en-US" dirty="0"/>
          </a:p>
          <a:p>
            <a:r>
              <a:rPr lang="en-US" dirty="0" smtClean="0"/>
              <a:t>The function split returns a list (collection) of strings</a:t>
            </a:r>
            <a:endParaRPr lang="en-US" dirty="0"/>
          </a:p>
          <a:p>
            <a:endParaRPr lang="en-US" i="1"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864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 Components</a:t>
            </a:r>
            <a:br>
              <a:rPr lang="en-US" dirty="0"/>
            </a:br>
            <a:r>
              <a:rPr lang="en-US" sz="3100" dirty="0"/>
              <a:t>Spark </a:t>
            </a:r>
            <a:r>
              <a:rPr lang="en-US" sz="3100" dirty="0" smtClean="0"/>
              <a:t>Streaming</a:t>
            </a:r>
            <a:endParaRPr lang="en-US" dirty="0"/>
          </a:p>
        </p:txBody>
      </p:sp>
      <p:sp>
        <p:nvSpPr>
          <p:cNvPr id="3" name="Content Placeholder 2"/>
          <p:cNvSpPr>
            <a:spLocks noGrp="1"/>
          </p:cNvSpPr>
          <p:nvPr>
            <p:ph idx="1"/>
          </p:nvPr>
        </p:nvSpPr>
        <p:spPr/>
        <p:txBody>
          <a:bodyPr>
            <a:normAutofit/>
          </a:bodyPr>
          <a:lstStyle/>
          <a:p>
            <a:r>
              <a:rPr lang="en-US" dirty="0"/>
              <a:t>Spark Streaming is a Spark component that enables processing of live streams of </a:t>
            </a:r>
            <a:r>
              <a:rPr lang="en-US" dirty="0" smtClean="0"/>
              <a:t>data…</a:t>
            </a:r>
          </a:p>
          <a:p>
            <a:pPr lvl="1"/>
            <a:r>
              <a:rPr lang="en-US" dirty="0" smtClean="0"/>
              <a:t>In the form of micro-batches of logs, messages or events</a:t>
            </a:r>
          </a:p>
          <a:p>
            <a:r>
              <a:rPr lang="en-US" dirty="0" smtClean="0"/>
              <a:t>Spark </a:t>
            </a:r>
            <a:r>
              <a:rPr lang="en-US" dirty="0"/>
              <a:t>Streaming provides an API for manipulating data streams that closely matches the Spark Core’s RDD </a:t>
            </a:r>
            <a:r>
              <a:rPr lang="en-US" dirty="0" smtClean="0"/>
              <a:t>API</a:t>
            </a:r>
          </a:p>
          <a:p>
            <a:r>
              <a:rPr lang="en-US" dirty="0" smtClean="0"/>
              <a:t>Underneath </a:t>
            </a:r>
            <a:r>
              <a:rPr lang="en-US" dirty="0"/>
              <a:t>its API, Spark Streaming was designed to provide the same degree of fault tolerance, throughput, and scalability as Spark </a:t>
            </a:r>
            <a:r>
              <a:rPr lang="en-US" dirty="0" smtClean="0"/>
              <a:t>Core</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2697888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map(</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Example</a:t>
            </a:r>
          </a:p>
          <a:p>
            <a:pPr lvl="1"/>
            <a:r>
              <a:rPr lang="en-US" dirty="0" smtClean="0"/>
              <a:t>Output RDD</a:t>
            </a:r>
            <a:endParaRPr lang="en-US" dirty="0"/>
          </a:p>
          <a:p>
            <a:pPr marL="548640" lvl="2" indent="0">
              <a:buNone/>
            </a:pPr>
            <a:r>
              <a:rPr lang="en-US" dirty="0" err="1" smtClean="0"/>
              <a:t>u'Joe</a:t>
            </a:r>
            <a:r>
              <a:rPr lang="en-US" dirty="0" smtClean="0"/>
              <a:t>'</a:t>
            </a:r>
          </a:p>
          <a:p>
            <a:pPr marL="548640" lvl="2" indent="0">
              <a:buNone/>
            </a:pPr>
            <a:r>
              <a:rPr lang="en-US" dirty="0" smtClean="0"/>
              <a:t>u'44‘</a:t>
            </a:r>
          </a:p>
          <a:p>
            <a:pPr marL="548640" lvl="2" indent="0">
              <a:buNone/>
            </a:pPr>
            <a:r>
              <a:rPr lang="en-US" dirty="0" smtClean="0"/>
              <a:t>u'33‘</a:t>
            </a:r>
          </a:p>
          <a:p>
            <a:pPr marL="548640" lvl="2" indent="0">
              <a:buNone/>
            </a:pPr>
            <a:r>
              <a:rPr lang="en-US" dirty="0" smtClean="0"/>
              <a:t>u'41‘</a:t>
            </a:r>
          </a:p>
          <a:p>
            <a:pPr marL="548640" lvl="2" indent="0">
              <a:buNone/>
            </a:pPr>
            <a:r>
              <a:rPr lang="en-US" dirty="0" smtClean="0"/>
              <a:t>u'1‘</a:t>
            </a:r>
          </a:p>
          <a:p>
            <a:pPr marL="548640" lvl="2" indent="0">
              <a:buNone/>
            </a:pPr>
            <a:r>
              <a:rPr lang="en-US" dirty="0" err="1" smtClean="0"/>
              <a:t>u'Mel</a:t>
            </a:r>
            <a:r>
              <a:rPr lang="en-US" dirty="0" smtClean="0"/>
              <a:t>‘</a:t>
            </a:r>
          </a:p>
          <a:p>
            <a:pPr marL="548640" lvl="2" indent="0">
              <a:buNone/>
            </a:pPr>
            <a:r>
              <a:rPr lang="en-US" dirty="0" smtClean="0"/>
              <a:t>u'13‘</a:t>
            </a:r>
          </a:p>
          <a:p>
            <a:pPr marL="548640" lvl="2" indent="0">
              <a:buNone/>
            </a:pPr>
            <a:r>
              <a:rPr lang="en-US" dirty="0" smtClean="0"/>
              <a:t>u'33‘</a:t>
            </a:r>
          </a:p>
          <a:p>
            <a:pPr marL="548640" lvl="2" indent="0">
              <a:buNone/>
            </a:pPr>
            <a:r>
              <a:rPr lang="en-US" dirty="0" smtClean="0"/>
              <a:t>…</a:t>
            </a:r>
            <a:endParaRPr lang="en-US" i="1" dirty="0" smtClean="0"/>
          </a:p>
          <a:p>
            <a:pPr marL="548640" lvl="2" indent="0">
              <a:buNone/>
            </a:pPr>
            <a:endParaRPr lang="en-US" i="1" dirty="0"/>
          </a:p>
          <a:p>
            <a:r>
              <a:rPr lang="en-US" dirty="0" smtClean="0"/>
              <a:t>Again each </a:t>
            </a:r>
            <a:r>
              <a:rPr lang="en-US" dirty="0"/>
              <a:t>output record, rather than being a single string, is split into </a:t>
            </a:r>
            <a:r>
              <a:rPr lang="en-US" dirty="0" smtClean="0"/>
              <a:t>a collection of strings after using </a:t>
            </a:r>
            <a:r>
              <a:rPr lang="en-US" dirty="0"/>
              <a:t>“,” as the delimiter</a:t>
            </a:r>
          </a:p>
          <a:p>
            <a:r>
              <a:rPr lang="en-US" dirty="0" smtClean="0"/>
              <a:t>Here each collection member becomes a new output record</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28307358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smtClean="0"/>
              <a:t>Working </a:t>
            </a:r>
            <a:r>
              <a:rPr lang="en-US" dirty="0"/>
              <a:t>with Key-Value </a:t>
            </a:r>
            <a:r>
              <a:rPr lang="en-US" dirty="0" smtClean="0"/>
              <a:t>Pairs</a:t>
            </a:r>
            <a:endParaRPr lang="en-US" dirty="0"/>
          </a:p>
        </p:txBody>
      </p:sp>
      <p:sp>
        <p:nvSpPr>
          <p:cNvPr id="3" name="Content Placeholder 2"/>
          <p:cNvSpPr>
            <a:spLocks noGrp="1"/>
          </p:cNvSpPr>
          <p:nvPr>
            <p:ph idx="1"/>
          </p:nvPr>
        </p:nvSpPr>
        <p:spPr/>
        <p:txBody>
          <a:bodyPr>
            <a:normAutofit fontScale="92500"/>
          </a:bodyPr>
          <a:lstStyle/>
          <a:p>
            <a:r>
              <a:rPr lang="en-US" dirty="0"/>
              <a:t>M</a:t>
            </a:r>
            <a:r>
              <a:rPr lang="en-US" dirty="0" smtClean="0"/>
              <a:t>ost </a:t>
            </a:r>
            <a:r>
              <a:rPr lang="en-US" dirty="0"/>
              <a:t>Spark operations work on RDDs containing any type of </a:t>
            </a:r>
            <a:r>
              <a:rPr lang="en-US" dirty="0" smtClean="0"/>
              <a:t>objects</a:t>
            </a:r>
          </a:p>
          <a:p>
            <a:r>
              <a:rPr lang="en-US" dirty="0" smtClean="0"/>
              <a:t>But there a </a:t>
            </a:r>
            <a:r>
              <a:rPr lang="en-US" dirty="0"/>
              <a:t>few special operations </a:t>
            </a:r>
            <a:r>
              <a:rPr lang="en-US" dirty="0" smtClean="0"/>
              <a:t>only available </a:t>
            </a:r>
            <a:r>
              <a:rPr lang="en-US" dirty="0"/>
              <a:t>on </a:t>
            </a:r>
            <a:r>
              <a:rPr lang="en-US" dirty="0" smtClean="0"/>
              <a:t>RDDs holding key-value pairs</a:t>
            </a:r>
          </a:p>
          <a:p>
            <a:pPr lvl="1"/>
            <a:r>
              <a:rPr lang="en-US" dirty="0" smtClean="0"/>
              <a:t>These RDDs are called “pair RDDs”</a:t>
            </a:r>
          </a:p>
          <a:p>
            <a:r>
              <a:rPr lang="en-US" dirty="0"/>
              <a:t>Pair RDDs are a useful </a:t>
            </a:r>
            <a:r>
              <a:rPr lang="en-US" dirty="0" smtClean="0"/>
              <a:t>as </a:t>
            </a:r>
            <a:r>
              <a:rPr lang="en-US" dirty="0"/>
              <a:t>they </a:t>
            </a:r>
            <a:r>
              <a:rPr lang="en-US" dirty="0" smtClean="0"/>
              <a:t>allow operations </a:t>
            </a:r>
            <a:r>
              <a:rPr lang="en-US" dirty="0"/>
              <a:t>that allow you to act on each key </a:t>
            </a:r>
            <a:r>
              <a:rPr lang="en-US" dirty="0" smtClean="0"/>
              <a:t>in </a:t>
            </a:r>
            <a:r>
              <a:rPr lang="en-US" dirty="0"/>
              <a:t>parallel or </a:t>
            </a:r>
            <a:r>
              <a:rPr lang="en-US" dirty="0" smtClean="0"/>
              <a:t>group </a:t>
            </a:r>
            <a:r>
              <a:rPr lang="en-US" dirty="0"/>
              <a:t>data across the </a:t>
            </a:r>
            <a:r>
              <a:rPr lang="en-US" dirty="0" smtClean="0"/>
              <a:t>network</a:t>
            </a:r>
          </a:p>
          <a:p>
            <a:r>
              <a:rPr lang="en-US" dirty="0" smtClean="0"/>
              <a:t>The </a:t>
            </a:r>
            <a:r>
              <a:rPr lang="en-US" dirty="0"/>
              <a:t>most common </a:t>
            </a:r>
            <a:r>
              <a:rPr lang="en-US" dirty="0" smtClean="0"/>
              <a:t>operations are </a:t>
            </a:r>
            <a:r>
              <a:rPr lang="en-US" dirty="0"/>
              <a:t>distributed “shuffle” </a:t>
            </a:r>
            <a:r>
              <a:rPr lang="en-US" dirty="0" smtClean="0"/>
              <a:t>operations…</a:t>
            </a:r>
          </a:p>
          <a:p>
            <a:pPr lvl="1"/>
            <a:r>
              <a:rPr lang="en-US" dirty="0" smtClean="0"/>
              <a:t>These include </a:t>
            </a:r>
            <a:r>
              <a:rPr lang="en-US" dirty="0"/>
              <a:t>grouping or aggregating the elements by a </a:t>
            </a:r>
            <a:r>
              <a:rPr lang="en-US" dirty="0" smtClean="0"/>
              <a:t>key</a:t>
            </a:r>
            <a:endParaRPr lang="en-US" dirty="0"/>
          </a:p>
          <a:p>
            <a:r>
              <a:rPr lang="en-US" dirty="0"/>
              <a:t>In Python, these operations work on RDDs containing built-in Python </a:t>
            </a:r>
            <a:r>
              <a:rPr lang="en-US" dirty="0" smtClean="0"/>
              <a:t>tuples such as (1, 2)</a:t>
            </a:r>
          </a:p>
          <a:p>
            <a:pPr lvl="1"/>
            <a:r>
              <a:rPr lang="en-US" dirty="0" smtClean="0"/>
              <a:t>Simply </a:t>
            </a:r>
            <a:r>
              <a:rPr lang="en-US" dirty="0"/>
              <a:t>create such tuples and then call your desired </a:t>
            </a:r>
            <a:r>
              <a:rPr lang="en-US" dirty="0" smtClean="0"/>
              <a:t>operation</a:t>
            </a:r>
            <a:endParaRPr lang="en-US" dirty="0"/>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2678862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Pair RDD </a:t>
            </a:r>
            <a:endParaRPr lang="en-US" dirty="0"/>
          </a:p>
        </p:txBody>
      </p:sp>
      <p:sp>
        <p:nvSpPr>
          <p:cNvPr id="3" name="Content Placeholder 2"/>
          <p:cNvSpPr>
            <a:spLocks noGrp="1"/>
          </p:cNvSpPr>
          <p:nvPr>
            <p:ph idx="1"/>
          </p:nvPr>
        </p:nvSpPr>
        <p:spPr/>
        <p:txBody>
          <a:bodyPr/>
          <a:lstStyle/>
          <a:p>
            <a:r>
              <a:rPr lang="en-US" dirty="0"/>
              <a:t>Pair RDDs can be created by running a map() function that returns </a:t>
            </a:r>
            <a:r>
              <a:rPr lang="en-US" dirty="0" smtClean="0"/>
              <a:t>key-value pairs</a:t>
            </a:r>
          </a:p>
          <a:p>
            <a:r>
              <a:rPr lang="en-US" dirty="0" smtClean="0"/>
              <a:t>The </a:t>
            </a:r>
            <a:r>
              <a:rPr lang="en-US" dirty="0"/>
              <a:t>procedure to build the key-value RDDs differs by </a:t>
            </a:r>
            <a:r>
              <a:rPr lang="en-US" dirty="0" smtClean="0"/>
              <a:t>language</a:t>
            </a:r>
          </a:p>
          <a:p>
            <a:r>
              <a:rPr lang="en-US" dirty="0" smtClean="0"/>
              <a:t>In </a:t>
            </a:r>
            <a:r>
              <a:rPr lang="en-US" dirty="0"/>
              <a:t>Python language, for the functions on keyed data to work we need to return an RDD composed of </a:t>
            </a:r>
            <a:r>
              <a:rPr lang="en-US" dirty="0" smtClean="0"/>
              <a:t>tuples</a:t>
            </a:r>
          </a:p>
          <a:p>
            <a:pPr marL="0" indent="0">
              <a:buNone/>
            </a:pPr>
            <a:endParaRPr lang="en-US" dirty="0" smtClean="0"/>
          </a:p>
          <a:p>
            <a:r>
              <a:rPr lang="en-US" dirty="0" smtClean="0"/>
              <a:t>Creating </a:t>
            </a:r>
            <a:r>
              <a:rPr lang="en-US" dirty="0"/>
              <a:t>a pair RDD using the first word as the key in Python programming </a:t>
            </a:r>
            <a:r>
              <a:rPr lang="en-US" dirty="0" smtClean="0"/>
              <a:t>language:</a:t>
            </a:r>
            <a:endParaRPr lang="en-US" dirty="0"/>
          </a:p>
          <a:p>
            <a:endParaRPr lang="en-US" dirty="0"/>
          </a:p>
          <a:p>
            <a:pPr marL="274320" lvl="1" indent="0">
              <a:buNone/>
            </a:pPr>
            <a:r>
              <a:rPr lang="en-US" dirty="0"/>
              <a:t>pairs = </a:t>
            </a:r>
            <a:r>
              <a:rPr lang="en-US" dirty="0" err="1"/>
              <a:t>lines.map</a:t>
            </a:r>
            <a:r>
              <a:rPr lang="en-US" dirty="0"/>
              <a:t>(lambda x: (</a:t>
            </a:r>
            <a:r>
              <a:rPr lang="en-US" dirty="0" err="1"/>
              <a:t>x.split</a:t>
            </a:r>
            <a:r>
              <a:rPr lang="en-US" dirty="0"/>
              <a:t>(" ")[0], x))</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21428490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Pair RDD </a:t>
            </a:r>
          </a:p>
        </p:txBody>
      </p:sp>
      <p:sp>
        <p:nvSpPr>
          <p:cNvPr id="3" name="Content Placeholder 2"/>
          <p:cNvSpPr>
            <a:spLocks noGrp="1"/>
          </p:cNvSpPr>
          <p:nvPr>
            <p:ph idx="1"/>
          </p:nvPr>
        </p:nvSpPr>
        <p:spPr/>
        <p:txBody>
          <a:bodyPr>
            <a:normAutofit lnSpcReduction="10000"/>
          </a:bodyPr>
          <a:lstStyle/>
          <a:p>
            <a:r>
              <a:rPr lang="en-US" dirty="0" smtClean="0"/>
              <a:t>Example</a:t>
            </a:r>
          </a:p>
          <a:p>
            <a:pPr lvl="1"/>
            <a:r>
              <a:rPr lang="en-US" dirty="0" smtClean="0"/>
              <a:t>Input RDD</a:t>
            </a:r>
          </a:p>
          <a:p>
            <a:pPr marL="548640" lvl="2" indent="0">
              <a:buNone/>
            </a:pPr>
            <a:r>
              <a:rPr lang="en-US" dirty="0" err="1"/>
              <a:t>u'Joe</a:t>
            </a:r>
            <a:r>
              <a:rPr lang="en-US" dirty="0"/>
              <a:t>'</a:t>
            </a:r>
          </a:p>
          <a:p>
            <a:pPr marL="548640" lvl="2" indent="0">
              <a:buNone/>
            </a:pPr>
            <a:r>
              <a:rPr lang="en-US" dirty="0"/>
              <a:t>u'44‘</a:t>
            </a:r>
          </a:p>
          <a:p>
            <a:pPr marL="548640" lvl="2" indent="0">
              <a:buNone/>
            </a:pPr>
            <a:r>
              <a:rPr lang="en-US" dirty="0"/>
              <a:t>u'33‘</a:t>
            </a:r>
          </a:p>
          <a:p>
            <a:pPr marL="548640" lvl="2" indent="0">
              <a:buNone/>
            </a:pPr>
            <a:r>
              <a:rPr lang="en-US" dirty="0"/>
              <a:t>u'41‘</a:t>
            </a:r>
          </a:p>
          <a:p>
            <a:pPr marL="548640" lvl="2" indent="0">
              <a:buNone/>
            </a:pPr>
            <a:r>
              <a:rPr lang="en-US" dirty="0"/>
              <a:t>u'1‘</a:t>
            </a:r>
          </a:p>
          <a:p>
            <a:pPr marL="548640" lvl="2" indent="0">
              <a:buNone/>
            </a:pPr>
            <a:r>
              <a:rPr lang="en-US" dirty="0" err="1"/>
              <a:t>u'Mel</a:t>
            </a:r>
            <a:r>
              <a:rPr lang="en-US" dirty="0"/>
              <a:t>‘</a:t>
            </a:r>
          </a:p>
          <a:p>
            <a:pPr marL="548640" lvl="2" indent="0">
              <a:buNone/>
            </a:pPr>
            <a:r>
              <a:rPr lang="en-US" dirty="0"/>
              <a:t>u'13‘</a:t>
            </a:r>
          </a:p>
          <a:p>
            <a:pPr marL="548640" lvl="2" indent="0">
              <a:buNone/>
            </a:pPr>
            <a:r>
              <a:rPr lang="en-US" dirty="0"/>
              <a:t>u'33</a:t>
            </a:r>
            <a:r>
              <a:rPr lang="en-US" dirty="0" smtClean="0"/>
              <a:t>‘</a:t>
            </a:r>
          </a:p>
          <a:p>
            <a:pPr marL="548640" lvl="2" indent="0">
              <a:buNone/>
            </a:pPr>
            <a:r>
              <a:rPr lang="en-US" dirty="0" smtClean="0"/>
              <a:t>…</a:t>
            </a:r>
          </a:p>
          <a:p>
            <a:pPr marL="548640" lvl="2" indent="0">
              <a:buNone/>
            </a:pPr>
            <a:endParaRPr lang="en-US" dirty="0" smtClean="0"/>
          </a:p>
          <a:p>
            <a:pPr lvl="1"/>
            <a:r>
              <a:rPr lang="en-US" dirty="0" smtClean="0"/>
              <a:t>Operation</a:t>
            </a:r>
          </a:p>
          <a:p>
            <a:pPr lvl="2"/>
            <a:r>
              <a:rPr lang="en-US" dirty="0" err="1" smtClean="0"/>
              <a:t>wordsRdd</a:t>
            </a:r>
            <a:r>
              <a:rPr lang="en-US" dirty="0" smtClean="0"/>
              <a:t> = </a:t>
            </a:r>
            <a:r>
              <a:rPr lang="en-US" dirty="0" err="1" smtClean="0"/>
              <a:t>inRdd.map</a:t>
            </a:r>
            <a:r>
              <a:rPr lang="en-US" dirty="0" smtClean="0"/>
              <a:t>(lambda word: (word, 1))</a:t>
            </a:r>
          </a:p>
          <a:p>
            <a:pPr lvl="2"/>
            <a:r>
              <a:rPr lang="en-US" dirty="0" smtClean="0"/>
              <a:t>For each word (record) in the input RDD form a pair (word, 1)</a:t>
            </a:r>
            <a:endParaRPr lang="en-US" dirty="0"/>
          </a:p>
          <a:p>
            <a:pPr lvl="2"/>
            <a:endParaRPr lang="en-US" dirty="0" smtClean="0"/>
          </a:p>
          <a:p>
            <a:pPr lvl="1"/>
            <a:endParaRPr lang="en-US" dirty="0"/>
          </a:p>
          <a:p>
            <a:pPr lvl="2"/>
            <a:endParaRPr lang="en-US"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3493547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Pair RDD </a:t>
            </a:r>
          </a:p>
        </p:txBody>
      </p:sp>
      <p:sp>
        <p:nvSpPr>
          <p:cNvPr id="3" name="Content Placeholder 2"/>
          <p:cNvSpPr>
            <a:spLocks noGrp="1"/>
          </p:cNvSpPr>
          <p:nvPr>
            <p:ph idx="1"/>
          </p:nvPr>
        </p:nvSpPr>
        <p:spPr/>
        <p:txBody>
          <a:bodyPr/>
          <a:lstStyle/>
          <a:p>
            <a:r>
              <a:rPr lang="en-US" dirty="0" smtClean="0"/>
              <a:t>Example</a:t>
            </a:r>
          </a:p>
          <a:p>
            <a:pPr lvl="1"/>
            <a:r>
              <a:rPr lang="en-US" dirty="0" smtClean="0"/>
              <a:t>Output RDD</a:t>
            </a:r>
          </a:p>
          <a:p>
            <a:pPr marL="548640" lvl="2" indent="0">
              <a:buNone/>
            </a:pPr>
            <a:r>
              <a:rPr lang="en-US" dirty="0" smtClean="0"/>
              <a:t>(</a:t>
            </a:r>
            <a:r>
              <a:rPr lang="en-US" dirty="0" err="1"/>
              <a:t>u'Joe</a:t>
            </a:r>
            <a:r>
              <a:rPr lang="en-US" dirty="0"/>
              <a:t>', 1</a:t>
            </a:r>
            <a:r>
              <a:rPr lang="en-US" dirty="0" smtClean="0"/>
              <a:t>)</a:t>
            </a:r>
          </a:p>
          <a:p>
            <a:pPr marL="548640" lvl="2" indent="0">
              <a:buNone/>
            </a:pPr>
            <a:r>
              <a:rPr lang="en-US" dirty="0" smtClean="0"/>
              <a:t>(</a:t>
            </a:r>
            <a:r>
              <a:rPr lang="en-US" dirty="0"/>
              <a:t>u'44', 1</a:t>
            </a:r>
            <a:r>
              <a:rPr lang="en-US" dirty="0" smtClean="0"/>
              <a:t>)</a:t>
            </a:r>
          </a:p>
          <a:p>
            <a:pPr marL="548640" lvl="2" indent="0">
              <a:buNone/>
            </a:pPr>
            <a:r>
              <a:rPr lang="en-US" dirty="0" smtClean="0"/>
              <a:t>(</a:t>
            </a:r>
            <a:r>
              <a:rPr lang="en-US" dirty="0"/>
              <a:t>u'33', 1</a:t>
            </a:r>
            <a:r>
              <a:rPr lang="en-US" dirty="0" smtClean="0"/>
              <a:t>)</a:t>
            </a:r>
          </a:p>
          <a:p>
            <a:pPr marL="548640" lvl="2" indent="0">
              <a:buNone/>
            </a:pPr>
            <a:r>
              <a:rPr lang="en-US" dirty="0" smtClean="0"/>
              <a:t>(</a:t>
            </a:r>
            <a:r>
              <a:rPr lang="en-US" dirty="0"/>
              <a:t>u'41', 1</a:t>
            </a:r>
            <a:r>
              <a:rPr lang="en-US" dirty="0" smtClean="0"/>
              <a:t>)</a:t>
            </a:r>
          </a:p>
          <a:p>
            <a:pPr marL="548640" lvl="2" indent="0">
              <a:buNone/>
            </a:pPr>
            <a:r>
              <a:rPr lang="en-US" dirty="0" smtClean="0"/>
              <a:t>(</a:t>
            </a:r>
            <a:r>
              <a:rPr lang="en-US" dirty="0"/>
              <a:t>u'1', 1</a:t>
            </a:r>
            <a:r>
              <a:rPr lang="en-US" dirty="0" smtClean="0"/>
              <a:t>)]</a:t>
            </a:r>
          </a:p>
          <a:p>
            <a:pPr marL="548640" lvl="2" indent="0">
              <a:buNone/>
            </a:pPr>
            <a:r>
              <a:rPr lang="en-US" dirty="0" smtClean="0"/>
              <a:t>…</a:t>
            </a:r>
          </a:p>
          <a:p>
            <a:pPr marL="548640" lvl="2" indent="0">
              <a:buNone/>
            </a:pPr>
            <a:endParaRPr lang="en-US" dirty="0" smtClean="0"/>
          </a:p>
          <a:p>
            <a:pPr lvl="1"/>
            <a:endParaRPr lang="en-US" dirty="0"/>
          </a:p>
          <a:p>
            <a:pPr lvl="2"/>
            <a:endParaRPr lang="en-US"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4136633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Transformations on Pair </a:t>
            </a:r>
            <a:r>
              <a:rPr lang="en-US" dirty="0" smtClean="0"/>
              <a:t>RDDs</a:t>
            </a:r>
            <a:endParaRPr lang="en-US" dirty="0"/>
          </a:p>
        </p:txBody>
      </p:sp>
      <p:sp>
        <p:nvSpPr>
          <p:cNvPr id="3" name="Content Placeholder 2"/>
          <p:cNvSpPr>
            <a:spLocks noGrp="1"/>
          </p:cNvSpPr>
          <p:nvPr>
            <p:ph idx="1"/>
          </p:nvPr>
        </p:nvSpPr>
        <p:spPr/>
        <p:txBody>
          <a:bodyPr/>
          <a:lstStyle/>
          <a:p>
            <a:r>
              <a:rPr lang="en-US" dirty="0" smtClean="0"/>
              <a:t>Aggregation</a:t>
            </a:r>
          </a:p>
          <a:p>
            <a:r>
              <a:rPr lang="en-US" dirty="0" smtClean="0"/>
              <a:t>Grouping</a:t>
            </a:r>
          </a:p>
          <a:p>
            <a:r>
              <a:rPr lang="en-US" dirty="0" smtClean="0"/>
              <a:t>Joining</a:t>
            </a:r>
          </a:p>
          <a:p>
            <a:r>
              <a:rPr lang="en-US" dirty="0" smtClean="0"/>
              <a:t>Sorting</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778715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Aggregations</a:t>
            </a:r>
            <a:endParaRPr lang="en-US" dirty="0"/>
          </a:p>
        </p:txBody>
      </p:sp>
      <p:sp>
        <p:nvSpPr>
          <p:cNvPr id="3" name="Content Placeholder 2"/>
          <p:cNvSpPr>
            <a:spLocks noGrp="1"/>
          </p:cNvSpPr>
          <p:nvPr>
            <p:ph idx="1"/>
          </p:nvPr>
        </p:nvSpPr>
        <p:spPr/>
        <p:txBody>
          <a:bodyPr/>
          <a:lstStyle/>
          <a:p>
            <a:r>
              <a:rPr lang="en-US" dirty="0" smtClean="0"/>
              <a:t>When </a:t>
            </a:r>
            <a:r>
              <a:rPr lang="en-US" dirty="0"/>
              <a:t>datasets are described in terms of key or value </a:t>
            </a:r>
            <a:r>
              <a:rPr lang="en-US" dirty="0" smtClean="0"/>
              <a:t>pairs…</a:t>
            </a:r>
          </a:p>
          <a:p>
            <a:r>
              <a:rPr lang="en-US" dirty="0"/>
              <a:t>I</a:t>
            </a:r>
            <a:r>
              <a:rPr lang="en-US" dirty="0" smtClean="0"/>
              <a:t>t </a:t>
            </a:r>
            <a:r>
              <a:rPr lang="en-US" dirty="0"/>
              <a:t>is common </a:t>
            </a:r>
            <a:r>
              <a:rPr lang="en-US" dirty="0" smtClean="0"/>
              <a:t>need is aggregate statistics </a:t>
            </a:r>
            <a:r>
              <a:rPr lang="en-US" dirty="0"/>
              <a:t>across </a:t>
            </a:r>
            <a:r>
              <a:rPr lang="en-US" dirty="0" smtClean="0"/>
              <a:t>all elements </a:t>
            </a:r>
            <a:r>
              <a:rPr lang="en-US" dirty="0"/>
              <a:t>with the same </a:t>
            </a:r>
            <a:r>
              <a:rPr lang="en-US" dirty="0" smtClean="0"/>
              <a:t>key</a:t>
            </a:r>
          </a:p>
          <a:p>
            <a:r>
              <a:rPr lang="en-US" dirty="0" smtClean="0"/>
              <a:t>Spark </a:t>
            </a:r>
            <a:r>
              <a:rPr lang="en-US" dirty="0"/>
              <a:t>has a set of operations that </a:t>
            </a:r>
            <a:r>
              <a:rPr lang="en-US" dirty="0" smtClean="0"/>
              <a:t>process values associated with the same key </a:t>
            </a:r>
          </a:p>
          <a:p>
            <a:r>
              <a:rPr lang="en-US" dirty="0" smtClean="0"/>
              <a:t>These </a:t>
            </a:r>
            <a:r>
              <a:rPr lang="en-US" dirty="0"/>
              <a:t>operations return RDDs and </a:t>
            </a:r>
            <a:r>
              <a:rPr lang="en-US" dirty="0" smtClean="0"/>
              <a:t>are </a:t>
            </a:r>
            <a:r>
              <a:rPr lang="en-US" dirty="0"/>
              <a:t>transformations rather than </a:t>
            </a:r>
            <a:r>
              <a:rPr lang="en-US" dirty="0" smtClean="0"/>
              <a:t>actions</a:t>
            </a:r>
          </a:p>
          <a:p>
            <a:pPr lvl="1"/>
            <a:r>
              <a:rPr lang="en-US" dirty="0" err="1" smtClean="0"/>
              <a:t>reduceByKey</a:t>
            </a:r>
            <a:r>
              <a:rPr lang="en-US" dirty="0" smtClean="0"/>
              <a:t>()</a:t>
            </a:r>
          </a:p>
          <a:p>
            <a:pPr lvl="1"/>
            <a:r>
              <a:rPr lang="en-US" dirty="0" err="1" smtClean="0"/>
              <a:t>foldByKey</a:t>
            </a:r>
            <a:r>
              <a:rPr lang="en-US" dirty="0" smtClean="0"/>
              <a:t>() [not discussed further]</a:t>
            </a:r>
          </a:p>
          <a:p>
            <a:pPr lvl="1"/>
            <a:r>
              <a:rPr lang="en-US" dirty="0" err="1" smtClean="0"/>
              <a:t>combineByKey</a:t>
            </a:r>
            <a:r>
              <a:rPr lang="en-US" dirty="0" smtClean="0"/>
              <a:t>() [not discussed further]</a:t>
            </a:r>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2570566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reduceByKey</a:t>
            </a:r>
            <a:r>
              <a:rPr lang="en-US" dirty="0" smtClean="0"/>
              <a:t>(</a:t>
            </a:r>
            <a:r>
              <a:rPr lang="en-US" dirty="0" err="1" smtClean="0"/>
              <a:t>func</a:t>
            </a:r>
            <a:r>
              <a:rPr lang="en-US" dirty="0" smtClean="0"/>
              <a:t>, [</a:t>
            </a:r>
            <a:r>
              <a:rPr lang="en-US" dirty="0" err="1" smtClean="0"/>
              <a:t>numTasks</a:t>
            </a:r>
            <a:r>
              <a:rPr lang="en-US" dirty="0" smtClean="0"/>
              <a:t>])</a:t>
            </a:r>
            <a:endParaRPr lang="en-US" dirty="0"/>
          </a:p>
        </p:txBody>
      </p:sp>
      <p:sp>
        <p:nvSpPr>
          <p:cNvPr id="3" name="Content Placeholder 2"/>
          <p:cNvSpPr>
            <a:spLocks noGrp="1"/>
          </p:cNvSpPr>
          <p:nvPr>
            <p:ph idx="1"/>
          </p:nvPr>
        </p:nvSpPr>
        <p:spPr/>
        <p:txBody>
          <a:bodyPr/>
          <a:lstStyle/>
          <a:p>
            <a:r>
              <a:rPr lang="en-US" dirty="0" smtClean="0"/>
              <a:t>We start with a dataset of (K, V) pairs</a:t>
            </a:r>
          </a:p>
          <a:p>
            <a:r>
              <a:rPr lang="en-US" dirty="0"/>
              <a:t>T</a:t>
            </a:r>
            <a:r>
              <a:rPr lang="en-US" dirty="0" smtClean="0"/>
              <a:t>he values </a:t>
            </a:r>
            <a:r>
              <a:rPr lang="en-US" dirty="0"/>
              <a:t>for each key are aggregated using the given reduce function </a:t>
            </a:r>
            <a:r>
              <a:rPr lang="en-US" i="1" dirty="0" err="1"/>
              <a:t>func</a:t>
            </a:r>
            <a:r>
              <a:rPr lang="en-US" dirty="0"/>
              <a:t>, which must be of type (V,V) =&gt; </a:t>
            </a:r>
            <a:r>
              <a:rPr lang="en-US" dirty="0" smtClean="0"/>
              <a:t>V</a:t>
            </a:r>
          </a:p>
          <a:p>
            <a:r>
              <a:rPr lang="en-US" dirty="0"/>
              <a:t>T</a:t>
            </a:r>
            <a:r>
              <a:rPr lang="en-US" dirty="0" smtClean="0"/>
              <a:t>he </a:t>
            </a:r>
            <a:r>
              <a:rPr lang="en-US" dirty="0"/>
              <a:t>number of reduce tasks is configurable through an optional second </a:t>
            </a:r>
            <a:r>
              <a:rPr lang="en-US" dirty="0" smtClean="0"/>
              <a:t>argument</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21361550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reduceByKey</a:t>
            </a:r>
            <a:r>
              <a:rPr lang="en-US" dirty="0"/>
              <a:t>(</a:t>
            </a:r>
            <a:r>
              <a:rPr lang="en-US" dirty="0" err="1"/>
              <a:t>func</a:t>
            </a:r>
            <a:r>
              <a:rPr lang="en-US" dirty="0"/>
              <a:t>, [</a:t>
            </a:r>
            <a:r>
              <a:rPr lang="en-US" dirty="0" err="1"/>
              <a:t>numTasks</a:t>
            </a:r>
            <a:r>
              <a:rPr lang="en-US" dirty="0"/>
              <a:t>])</a:t>
            </a:r>
          </a:p>
        </p:txBody>
      </p:sp>
      <p:sp>
        <p:nvSpPr>
          <p:cNvPr id="3" name="Content Placeholder 2"/>
          <p:cNvSpPr>
            <a:spLocks noGrp="1"/>
          </p:cNvSpPr>
          <p:nvPr>
            <p:ph idx="1"/>
          </p:nvPr>
        </p:nvSpPr>
        <p:spPr/>
        <p:txBody>
          <a:bodyPr>
            <a:normAutofit fontScale="92500"/>
          </a:bodyPr>
          <a:lstStyle/>
          <a:p>
            <a:r>
              <a:rPr lang="en-US" dirty="0" smtClean="0"/>
              <a:t>Let’s begin with a simple function to be used as an argument to </a:t>
            </a:r>
            <a:r>
              <a:rPr lang="en-US" dirty="0" err="1" smtClean="0"/>
              <a:t>reduceByKey</a:t>
            </a:r>
            <a:r>
              <a:rPr lang="en-US" dirty="0" smtClean="0"/>
              <a:t>()</a:t>
            </a:r>
          </a:p>
          <a:p>
            <a:r>
              <a:rPr lang="en-US" dirty="0" smtClean="0"/>
              <a:t>Now let’s assume we have a pair RDD that looks as follows…</a:t>
            </a:r>
          </a:p>
          <a:p>
            <a:pPr lvl="1"/>
            <a:r>
              <a:rPr lang="en-US" dirty="0" smtClean="0"/>
              <a:t>(“</a:t>
            </a:r>
            <a:r>
              <a:rPr lang="en-US" dirty="0" err="1" smtClean="0"/>
              <a:t>jill</a:t>
            </a:r>
            <a:r>
              <a:rPr lang="en-US" dirty="0" smtClean="0"/>
              <a:t>”, 1)</a:t>
            </a:r>
          </a:p>
          <a:p>
            <a:pPr lvl="1"/>
            <a:r>
              <a:rPr lang="en-US" dirty="0"/>
              <a:t>(“</a:t>
            </a:r>
            <a:r>
              <a:rPr lang="en-US" dirty="0" err="1"/>
              <a:t>jill</a:t>
            </a:r>
            <a:r>
              <a:rPr lang="en-US" dirty="0"/>
              <a:t>”, 1)</a:t>
            </a:r>
          </a:p>
          <a:p>
            <a:pPr lvl="1"/>
            <a:r>
              <a:rPr lang="en-US" dirty="0" smtClean="0"/>
              <a:t>(“</a:t>
            </a:r>
            <a:r>
              <a:rPr lang="en-US" dirty="0"/>
              <a:t>J</a:t>
            </a:r>
            <a:r>
              <a:rPr lang="en-US" dirty="0" smtClean="0"/>
              <a:t>ack”, </a:t>
            </a:r>
            <a:r>
              <a:rPr lang="en-US" dirty="0"/>
              <a:t>1</a:t>
            </a:r>
            <a:r>
              <a:rPr lang="en-US" dirty="0" smtClean="0"/>
              <a:t>)</a:t>
            </a:r>
          </a:p>
          <a:p>
            <a:pPr lvl="1"/>
            <a:r>
              <a:rPr lang="en-US" dirty="0"/>
              <a:t>(“Jack”, 1)</a:t>
            </a:r>
          </a:p>
          <a:p>
            <a:pPr lvl="1"/>
            <a:r>
              <a:rPr lang="en-US" dirty="0"/>
              <a:t>(“Jack”, 1</a:t>
            </a:r>
            <a:r>
              <a:rPr lang="en-US" dirty="0" smtClean="0"/>
              <a:t>)</a:t>
            </a:r>
          </a:p>
          <a:p>
            <a:pPr lvl="1"/>
            <a:endParaRPr lang="en-US" dirty="0"/>
          </a:p>
          <a:p>
            <a:r>
              <a:rPr lang="en-US" dirty="0" smtClean="0"/>
              <a:t>What we want to do is create an output RDD with all the 1’s associated with each name summed up follows:</a:t>
            </a:r>
          </a:p>
          <a:p>
            <a:pPr lvl="1"/>
            <a:r>
              <a:rPr lang="en-US" dirty="0" smtClean="0"/>
              <a:t>(“Jill</a:t>
            </a:r>
            <a:r>
              <a:rPr lang="en-US" dirty="0"/>
              <a:t>”, </a:t>
            </a:r>
            <a:r>
              <a:rPr lang="en-US" dirty="0" smtClean="0"/>
              <a:t>2)</a:t>
            </a:r>
            <a:endParaRPr lang="en-US" dirty="0"/>
          </a:p>
          <a:p>
            <a:pPr lvl="1"/>
            <a:r>
              <a:rPr lang="en-US" dirty="0"/>
              <a:t>(“Jack”, </a:t>
            </a:r>
            <a:r>
              <a:rPr lang="en-US" dirty="0" smtClean="0"/>
              <a:t>3)</a:t>
            </a:r>
            <a:endParaRPr lang="en-US" dirty="0"/>
          </a:p>
          <a:p>
            <a:pPr lvl="1"/>
            <a:endParaRPr lang="en-US" dirty="0"/>
          </a:p>
          <a:p>
            <a:pPr lvl="1"/>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33395768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reduceByKey</a:t>
            </a:r>
            <a:r>
              <a:rPr lang="en-US" dirty="0"/>
              <a:t>(</a:t>
            </a:r>
            <a:r>
              <a:rPr lang="en-US" dirty="0" err="1"/>
              <a:t>func</a:t>
            </a:r>
            <a:r>
              <a:rPr lang="en-US" dirty="0"/>
              <a:t>, [</a:t>
            </a:r>
            <a:r>
              <a:rPr lang="en-US" dirty="0" err="1"/>
              <a:t>numTasks</a:t>
            </a:r>
            <a:r>
              <a:rPr lang="en-US" dirty="0"/>
              <a:t>])</a:t>
            </a:r>
          </a:p>
        </p:txBody>
      </p:sp>
      <p:sp>
        <p:nvSpPr>
          <p:cNvPr id="3" name="Content Placeholder 2"/>
          <p:cNvSpPr>
            <a:spLocks noGrp="1"/>
          </p:cNvSpPr>
          <p:nvPr>
            <p:ph idx="1"/>
          </p:nvPr>
        </p:nvSpPr>
        <p:spPr/>
        <p:txBody>
          <a:bodyPr>
            <a:normAutofit/>
          </a:bodyPr>
          <a:lstStyle/>
          <a:p>
            <a:r>
              <a:rPr lang="en-US" dirty="0" smtClean="0"/>
              <a:t>Conceptually this can be done as a two step process</a:t>
            </a:r>
          </a:p>
          <a:p>
            <a:pPr lvl="1"/>
            <a:r>
              <a:rPr lang="en-US" dirty="0" smtClean="0"/>
              <a:t>First group all the values associated with a single key into a collection</a:t>
            </a:r>
          </a:p>
          <a:p>
            <a:pPr marL="548640" lvl="2" indent="0">
              <a:buNone/>
            </a:pPr>
            <a:r>
              <a:rPr lang="en-US" dirty="0"/>
              <a:t>(“</a:t>
            </a:r>
            <a:r>
              <a:rPr lang="en-US" dirty="0" err="1"/>
              <a:t>jill</a:t>
            </a:r>
            <a:r>
              <a:rPr lang="en-US" dirty="0"/>
              <a:t>”, </a:t>
            </a:r>
            <a:r>
              <a:rPr lang="en-US" dirty="0" smtClean="0"/>
              <a:t>[1, 1])</a:t>
            </a:r>
            <a:endParaRPr lang="en-US" dirty="0"/>
          </a:p>
          <a:p>
            <a:pPr marL="548640" lvl="2" indent="0">
              <a:buNone/>
            </a:pPr>
            <a:r>
              <a:rPr lang="en-US" dirty="0"/>
              <a:t>(“Jack”, </a:t>
            </a:r>
            <a:r>
              <a:rPr lang="en-US" dirty="0" smtClean="0"/>
              <a:t>[1, 1, 1])</a:t>
            </a:r>
          </a:p>
          <a:p>
            <a:pPr lvl="2"/>
            <a:r>
              <a:rPr lang="en-US" dirty="0"/>
              <a:t>Note this step is conceptually the same as </a:t>
            </a:r>
            <a:r>
              <a:rPr lang="en-US" dirty="0" err="1"/>
              <a:t>groupByKey</a:t>
            </a:r>
            <a:r>
              <a:rPr lang="en-US" dirty="0" smtClean="0"/>
              <a:t>()</a:t>
            </a:r>
          </a:p>
          <a:p>
            <a:pPr lvl="1"/>
            <a:r>
              <a:rPr lang="en-US" dirty="0" smtClean="0"/>
              <a:t>Next sum up the 1’s in the list associated with each key together</a:t>
            </a:r>
          </a:p>
          <a:p>
            <a:pPr lvl="2"/>
            <a:r>
              <a:rPr lang="en-US" dirty="0" smtClean="0"/>
              <a:t>The way this is represented in a spark aggregation function is as follows</a:t>
            </a:r>
          </a:p>
          <a:p>
            <a:pPr marL="548640" lvl="2" indent="0">
              <a:buNone/>
            </a:pPr>
            <a:r>
              <a:rPr lang="en-US" dirty="0" smtClean="0"/>
              <a:t>lambda (x, x) : x + x</a:t>
            </a:r>
          </a:p>
          <a:p>
            <a:pPr lvl="1"/>
            <a:r>
              <a:rPr lang="en-US" dirty="0" smtClean="0"/>
              <a:t>But how is this function applied by spark to arrive at the following?</a:t>
            </a:r>
          </a:p>
          <a:p>
            <a:pPr marL="274320" lvl="1" indent="0">
              <a:buNone/>
            </a:pPr>
            <a:r>
              <a:rPr lang="en-US" dirty="0"/>
              <a:t>(“Jill”, 2)</a:t>
            </a:r>
          </a:p>
          <a:p>
            <a:pPr marL="274320" lvl="1" indent="0">
              <a:buNone/>
            </a:pPr>
            <a:r>
              <a:rPr lang="en-US" dirty="0"/>
              <a:t>(“Jack”, 3</a:t>
            </a:r>
            <a:r>
              <a:rPr lang="en-US" dirty="0" smtClean="0"/>
              <a:t>)</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118657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 Components</a:t>
            </a:r>
            <a:br>
              <a:rPr lang="en-US" dirty="0"/>
            </a:br>
            <a:r>
              <a:rPr lang="en-US" sz="3100" dirty="0"/>
              <a:t>Spark </a:t>
            </a:r>
            <a:r>
              <a:rPr lang="en-US" sz="3100" dirty="0" smtClean="0"/>
              <a:t>SQL</a:t>
            </a:r>
            <a:endParaRPr lang="en-US" dirty="0"/>
          </a:p>
        </p:txBody>
      </p:sp>
      <p:sp>
        <p:nvSpPr>
          <p:cNvPr id="3" name="Content Placeholder 2"/>
          <p:cNvSpPr>
            <a:spLocks noGrp="1"/>
          </p:cNvSpPr>
          <p:nvPr>
            <p:ph idx="1"/>
          </p:nvPr>
        </p:nvSpPr>
        <p:spPr/>
        <p:txBody>
          <a:bodyPr/>
          <a:lstStyle/>
          <a:p>
            <a:r>
              <a:rPr lang="en-US" dirty="0"/>
              <a:t>Spark SQL is Spark’s package for working with structured </a:t>
            </a:r>
            <a:r>
              <a:rPr lang="en-US" dirty="0" smtClean="0"/>
              <a:t>data</a:t>
            </a:r>
          </a:p>
          <a:p>
            <a:r>
              <a:rPr lang="en-US" dirty="0" smtClean="0"/>
              <a:t>It </a:t>
            </a:r>
            <a:r>
              <a:rPr lang="en-US" dirty="0"/>
              <a:t>allows querying data via SQL as well as </a:t>
            </a:r>
            <a:r>
              <a:rPr lang="en-US" dirty="0" smtClean="0"/>
              <a:t>the Hive Query </a:t>
            </a:r>
            <a:r>
              <a:rPr lang="en-US" dirty="0"/>
              <a:t>Language (</a:t>
            </a:r>
            <a:r>
              <a:rPr lang="en-US" dirty="0" smtClean="0"/>
              <a:t>HQL)</a:t>
            </a:r>
          </a:p>
          <a:p>
            <a:r>
              <a:rPr lang="en-US" dirty="0"/>
              <a:t>I</a:t>
            </a:r>
            <a:r>
              <a:rPr lang="en-US" dirty="0" smtClean="0"/>
              <a:t>t </a:t>
            </a:r>
            <a:r>
              <a:rPr lang="en-US" dirty="0"/>
              <a:t>supports many sources of data, including Hive </a:t>
            </a:r>
            <a:r>
              <a:rPr lang="en-US" dirty="0" smtClean="0"/>
              <a:t>tables </a:t>
            </a:r>
            <a:r>
              <a:rPr lang="en-US" dirty="0"/>
              <a:t>and </a:t>
            </a:r>
            <a:r>
              <a:rPr lang="en-US" dirty="0" smtClean="0"/>
              <a:t>JSON</a:t>
            </a:r>
          </a:p>
          <a:p>
            <a:r>
              <a:rPr lang="en-US" dirty="0" smtClean="0"/>
              <a:t>Beyond </a:t>
            </a:r>
            <a:r>
              <a:rPr lang="en-US" dirty="0"/>
              <a:t>providing a SQL interface to Spark, Spark SQL allows developers to </a:t>
            </a:r>
            <a:r>
              <a:rPr lang="en-US" dirty="0" smtClean="0"/>
              <a:t>mix </a:t>
            </a:r>
            <a:r>
              <a:rPr lang="en-US" dirty="0"/>
              <a:t>SQL queries with </a:t>
            </a:r>
            <a:r>
              <a:rPr lang="en-US" dirty="0" smtClean="0"/>
              <a:t>use of data </a:t>
            </a:r>
            <a:r>
              <a:rPr lang="en-US" dirty="0"/>
              <a:t>manipulations supported by </a:t>
            </a:r>
            <a:r>
              <a:rPr lang="en-US" dirty="0" smtClean="0"/>
              <a:t>RDDs</a:t>
            </a:r>
          </a:p>
          <a:p>
            <a:r>
              <a:rPr lang="en-US" dirty="0" smtClean="0"/>
              <a:t>Allows combining </a:t>
            </a:r>
            <a:r>
              <a:rPr lang="en-US" dirty="0"/>
              <a:t>SQL with complex </a:t>
            </a:r>
            <a:r>
              <a:rPr lang="en-US" dirty="0" smtClean="0"/>
              <a:t>analytics</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41617642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reduceByKey</a:t>
            </a:r>
            <a:r>
              <a:rPr lang="en-US" dirty="0"/>
              <a:t>(</a:t>
            </a:r>
            <a:r>
              <a:rPr lang="en-US" dirty="0" err="1"/>
              <a:t>func</a:t>
            </a:r>
            <a:r>
              <a:rPr lang="en-US" dirty="0"/>
              <a:t>, [</a:t>
            </a:r>
            <a:r>
              <a:rPr lang="en-US" dirty="0" err="1"/>
              <a:t>numTasks</a:t>
            </a:r>
            <a:r>
              <a:rPr lang="en-US" dirty="0"/>
              <a:t>])</a:t>
            </a:r>
          </a:p>
        </p:txBody>
      </p:sp>
      <p:sp>
        <p:nvSpPr>
          <p:cNvPr id="3" name="Content Placeholder 2"/>
          <p:cNvSpPr>
            <a:spLocks noGrp="1"/>
          </p:cNvSpPr>
          <p:nvPr>
            <p:ph idx="1"/>
          </p:nvPr>
        </p:nvSpPr>
        <p:spPr>
          <a:xfrm>
            <a:off x="457200" y="1600200"/>
            <a:ext cx="8229600" cy="685800"/>
          </a:xfrm>
        </p:spPr>
        <p:txBody>
          <a:bodyPr/>
          <a:lstStyle/>
          <a:p>
            <a:r>
              <a:rPr lang="en-US" dirty="0" smtClean="0"/>
              <a:t>It works as follows for key “Jack”</a:t>
            </a:r>
            <a:endParaRPr lang="en-US" dirty="0"/>
          </a:p>
        </p:txBody>
      </p:sp>
      <p:sp>
        <p:nvSpPr>
          <p:cNvPr id="6" name="Rectangle 5"/>
          <p:cNvSpPr/>
          <p:nvPr/>
        </p:nvSpPr>
        <p:spPr>
          <a:xfrm>
            <a:off x="4032220" y="2667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Rectangle 6"/>
          <p:cNvSpPr/>
          <p:nvPr/>
        </p:nvSpPr>
        <p:spPr>
          <a:xfrm>
            <a:off x="5175220" y="2667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Rectangle 7"/>
          <p:cNvSpPr/>
          <p:nvPr/>
        </p:nvSpPr>
        <p:spPr>
          <a:xfrm>
            <a:off x="6318220" y="2667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TextBox 8"/>
          <p:cNvSpPr txBox="1"/>
          <p:nvPr/>
        </p:nvSpPr>
        <p:spPr>
          <a:xfrm>
            <a:off x="3575020" y="2603212"/>
            <a:ext cx="298480" cy="584775"/>
          </a:xfrm>
          <a:prstGeom prst="rect">
            <a:avLst/>
          </a:prstGeom>
          <a:noFill/>
        </p:spPr>
        <p:txBody>
          <a:bodyPr wrap="none" rtlCol="0">
            <a:spAutoFit/>
          </a:bodyPr>
          <a:lstStyle/>
          <a:p>
            <a:r>
              <a:rPr lang="en-US" sz="3200" dirty="0" smtClean="0"/>
              <a:t>[</a:t>
            </a:r>
            <a:endParaRPr lang="en-US" sz="3200" dirty="0"/>
          </a:p>
        </p:txBody>
      </p:sp>
      <p:sp>
        <p:nvSpPr>
          <p:cNvPr id="10" name="TextBox 9"/>
          <p:cNvSpPr txBox="1"/>
          <p:nvPr/>
        </p:nvSpPr>
        <p:spPr>
          <a:xfrm>
            <a:off x="7321520" y="2590512"/>
            <a:ext cx="298480" cy="584775"/>
          </a:xfrm>
          <a:prstGeom prst="rect">
            <a:avLst/>
          </a:prstGeom>
          <a:noFill/>
        </p:spPr>
        <p:txBody>
          <a:bodyPr wrap="none" rtlCol="0">
            <a:spAutoFit/>
          </a:bodyPr>
          <a:lstStyle/>
          <a:p>
            <a:r>
              <a:rPr lang="en-US" sz="3200" dirty="0"/>
              <a:t>]</a:t>
            </a:r>
          </a:p>
        </p:txBody>
      </p:sp>
      <p:sp>
        <p:nvSpPr>
          <p:cNvPr id="11" name="Rectangle 10"/>
          <p:cNvSpPr/>
          <p:nvPr/>
        </p:nvSpPr>
        <p:spPr>
          <a:xfrm>
            <a:off x="4641820" y="3886200"/>
            <a:ext cx="838200" cy="457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2</a:t>
            </a:r>
          </a:p>
        </p:txBody>
      </p:sp>
      <p:cxnSp>
        <p:nvCxnSpPr>
          <p:cNvPr id="13" name="Straight Arrow Connector 12"/>
          <p:cNvCxnSpPr>
            <a:stCxn id="6" idx="2"/>
            <a:endCxn id="11" idx="0"/>
          </p:cNvCxnSpPr>
          <p:nvPr/>
        </p:nvCxnSpPr>
        <p:spPr>
          <a:xfrm>
            <a:off x="4451320" y="3124200"/>
            <a:ext cx="6096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11" idx="0"/>
          </p:cNvCxnSpPr>
          <p:nvPr/>
        </p:nvCxnSpPr>
        <p:spPr>
          <a:xfrm flipH="1">
            <a:off x="5060920" y="3124200"/>
            <a:ext cx="5334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24420" y="4343400"/>
            <a:ext cx="6096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14920" y="5118100"/>
            <a:ext cx="838200" cy="457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3</a:t>
            </a:r>
            <a:endParaRPr lang="en-US" dirty="0"/>
          </a:p>
        </p:txBody>
      </p:sp>
      <p:cxnSp>
        <p:nvCxnSpPr>
          <p:cNvPr id="18" name="Straight Arrow Connector 17"/>
          <p:cNvCxnSpPr>
            <a:endCxn id="17" idx="0"/>
          </p:cNvCxnSpPr>
          <p:nvPr/>
        </p:nvCxnSpPr>
        <p:spPr>
          <a:xfrm flipH="1">
            <a:off x="5734020" y="3136900"/>
            <a:ext cx="977900" cy="1981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48100" y="3974068"/>
            <a:ext cx="704039" cy="369332"/>
          </a:xfrm>
          <a:prstGeom prst="rect">
            <a:avLst/>
          </a:prstGeom>
          <a:noFill/>
        </p:spPr>
        <p:txBody>
          <a:bodyPr wrap="none" rtlCol="0">
            <a:spAutoFit/>
          </a:bodyPr>
          <a:lstStyle/>
          <a:p>
            <a:pPr marL="0" lvl="1"/>
            <a:r>
              <a:rPr lang="en-US" dirty="0" smtClean="0"/>
              <a:t>1 + 1</a:t>
            </a:r>
            <a:endParaRPr lang="en-US" dirty="0"/>
          </a:p>
        </p:txBody>
      </p:sp>
      <p:sp>
        <p:nvSpPr>
          <p:cNvPr id="21" name="TextBox 20"/>
          <p:cNvSpPr txBox="1"/>
          <p:nvPr/>
        </p:nvSpPr>
        <p:spPr>
          <a:xfrm>
            <a:off x="4526491" y="5193268"/>
            <a:ext cx="704039" cy="369332"/>
          </a:xfrm>
          <a:prstGeom prst="rect">
            <a:avLst/>
          </a:prstGeom>
          <a:noFill/>
        </p:spPr>
        <p:txBody>
          <a:bodyPr wrap="none" rtlCol="0">
            <a:spAutoFit/>
          </a:bodyPr>
          <a:lstStyle/>
          <a:p>
            <a:pPr marL="0" lvl="1"/>
            <a:r>
              <a:rPr lang="en-US" dirty="0" smtClean="0"/>
              <a:t>2 + 1</a:t>
            </a:r>
            <a:endParaRPr lang="en-US" dirty="0"/>
          </a:p>
        </p:txBody>
      </p:sp>
      <p:sp>
        <p:nvSpPr>
          <p:cNvPr id="22" name="TextBox 21"/>
          <p:cNvSpPr txBox="1"/>
          <p:nvPr/>
        </p:nvSpPr>
        <p:spPr>
          <a:xfrm>
            <a:off x="381000" y="3581400"/>
            <a:ext cx="2876108" cy="461665"/>
          </a:xfrm>
          <a:prstGeom prst="rect">
            <a:avLst/>
          </a:prstGeom>
          <a:noFill/>
        </p:spPr>
        <p:txBody>
          <a:bodyPr wrap="none" rtlCol="0">
            <a:spAutoFit/>
          </a:bodyPr>
          <a:lstStyle/>
          <a:p>
            <a:pPr marL="0" lvl="1"/>
            <a:r>
              <a:rPr lang="en-US" sz="2400" dirty="0"/>
              <a:t>lambda (x, </a:t>
            </a:r>
            <a:r>
              <a:rPr lang="en-US" sz="2400" dirty="0" smtClean="0"/>
              <a:t>y) </a:t>
            </a:r>
            <a:r>
              <a:rPr lang="en-US" sz="2400" dirty="0"/>
              <a:t>: x + y</a:t>
            </a:r>
          </a:p>
        </p:txBody>
      </p:sp>
      <p:sp>
        <p:nvSpPr>
          <p:cNvPr id="12" name="Footer Placeholder 11"/>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14" name="Slide Number Placeholder 13"/>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17293915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reduceByKey</a:t>
            </a:r>
            <a:r>
              <a:rPr lang="en-US" dirty="0"/>
              <a:t>(</a:t>
            </a:r>
            <a:r>
              <a:rPr lang="en-US" dirty="0" err="1"/>
              <a:t>func</a:t>
            </a:r>
            <a:r>
              <a:rPr lang="en-US" dirty="0"/>
              <a:t>, [</a:t>
            </a:r>
            <a:r>
              <a:rPr lang="en-US" dirty="0" err="1"/>
              <a:t>numTasks</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smtClean="0"/>
              <a:t>Input RDD</a:t>
            </a:r>
            <a:endParaRPr lang="en-US" dirty="0"/>
          </a:p>
          <a:p>
            <a:pPr marL="548640" lvl="2" indent="0">
              <a:buNone/>
            </a:pPr>
            <a:r>
              <a:rPr lang="en-US" dirty="0"/>
              <a:t>(</a:t>
            </a:r>
            <a:r>
              <a:rPr lang="en-US" dirty="0" err="1"/>
              <a:t>u'Joe</a:t>
            </a:r>
            <a:r>
              <a:rPr lang="en-US" dirty="0"/>
              <a:t>', 1)</a:t>
            </a:r>
          </a:p>
          <a:p>
            <a:pPr marL="548640" lvl="2" indent="0">
              <a:buNone/>
            </a:pPr>
            <a:r>
              <a:rPr lang="en-US" dirty="0"/>
              <a:t>(u'44', 1)</a:t>
            </a:r>
          </a:p>
          <a:p>
            <a:pPr marL="548640" lvl="2" indent="0">
              <a:buNone/>
            </a:pPr>
            <a:r>
              <a:rPr lang="en-US" dirty="0"/>
              <a:t>(</a:t>
            </a:r>
            <a:r>
              <a:rPr lang="en-US" dirty="0" smtClean="0"/>
              <a:t>u‘12', </a:t>
            </a:r>
            <a:r>
              <a:rPr lang="en-US" dirty="0"/>
              <a:t>1)</a:t>
            </a:r>
          </a:p>
          <a:p>
            <a:pPr marL="548640" lvl="2" indent="0">
              <a:buNone/>
            </a:pPr>
            <a:r>
              <a:rPr lang="en-US" dirty="0"/>
              <a:t>(u'41', 1)</a:t>
            </a:r>
          </a:p>
          <a:p>
            <a:pPr marL="548640" lvl="2" indent="0">
              <a:buNone/>
            </a:pPr>
            <a:r>
              <a:rPr lang="en-US" dirty="0"/>
              <a:t>(u'1', 1</a:t>
            </a:r>
            <a:r>
              <a:rPr lang="en-US" dirty="0" smtClean="0"/>
              <a:t>)]</a:t>
            </a:r>
          </a:p>
          <a:p>
            <a:pPr marL="548640" lvl="2" indent="0">
              <a:buNone/>
            </a:pPr>
            <a:r>
              <a:rPr lang="en-US" dirty="0"/>
              <a:t>(</a:t>
            </a:r>
            <a:r>
              <a:rPr lang="en-US" dirty="0" err="1"/>
              <a:t>u'Joe</a:t>
            </a:r>
            <a:r>
              <a:rPr lang="en-US" dirty="0"/>
              <a:t>', 1)</a:t>
            </a:r>
          </a:p>
          <a:p>
            <a:pPr marL="548640" lvl="2" indent="0">
              <a:buNone/>
            </a:pPr>
            <a:r>
              <a:rPr lang="en-US" dirty="0"/>
              <a:t>(</a:t>
            </a:r>
            <a:r>
              <a:rPr lang="en-US" dirty="0" smtClean="0"/>
              <a:t>u‘12', </a:t>
            </a:r>
            <a:r>
              <a:rPr lang="en-US" dirty="0"/>
              <a:t>1)</a:t>
            </a:r>
          </a:p>
          <a:p>
            <a:pPr marL="548640" lvl="2" indent="0">
              <a:buNone/>
            </a:pPr>
            <a:r>
              <a:rPr lang="en-US" dirty="0"/>
              <a:t>(u'33', 1)</a:t>
            </a:r>
          </a:p>
          <a:p>
            <a:pPr marL="548640" lvl="2" indent="0">
              <a:buNone/>
            </a:pPr>
            <a:r>
              <a:rPr lang="en-US" dirty="0"/>
              <a:t>(</a:t>
            </a:r>
            <a:r>
              <a:rPr lang="en-US" dirty="0" smtClean="0"/>
              <a:t>u‘21', </a:t>
            </a:r>
            <a:r>
              <a:rPr lang="en-US" dirty="0"/>
              <a:t>1)</a:t>
            </a:r>
          </a:p>
          <a:p>
            <a:pPr marL="548640" lvl="2" indent="0">
              <a:buNone/>
            </a:pPr>
            <a:r>
              <a:rPr lang="en-US" dirty="0"/>
              <a:t>(</a:t>
            </a:r>
            <a:r>
              <a:rPr lang="en-US" dirty="0" smtClean="0"/>
              <a:t>u'11', </a:t>
            </a:r>
            <a:r>
              <a:rPr lang="en-US" dirty="0"/>
              <a:t>1</a:t>
            </a:r>
            <a:r>
              <a:rPr lang="en-US" dirty="0" smtClean="0"/>
              <a:t>)</a:t>
            </a:r>
            <a:endParaRPr lang="en-US" dirty="0"/>
          </a:p>
          <a:p>
            <a:pPr marL="548640" lvl="2" indent="0">
              <a:buNone/>
            </a:pPr>
            <a:r>
              <a:rPr lang="en-US" dirty="0" smtClean="0"/>
              <a:t>…</a:t>
            </a:r>
            <a:endParaRPr lang="en-US" dirty="0"/>
          </a:p>
          <a:p>
            <a:pPr lvl="1"/>
            <a:r>
              <a:rPr lang="en-US" dirty="0"/>
              <a:t>Operation</a:t>
            </a:r>
          </a:p>
          <a:p>
            <a:pPr lvl="2"/>
            <a:r>
              <a:rPr lang="en-US" dirty="0" err="1" smtClean="0"/>
              <a:t>wordsRdd</a:t>
            </a:r>
            <a:r>
              <a:rPr lang="en-US" dirty="0" smtClean="0"/>
              <a:t> = </a:t>
            </a:r>
            <a:r>
              <a:rPr lang="en-US" dirty="0" err="1" smtClean="0"/>
              <a:t>inRdd.reduce</a:t>
            </a:r>
            <a:r>
              <a:rPr lang="en-US" dirty="0" smtClean="0"/>
              <a:t>(lambda (x, y) : x + y)</a:t>
            </a:r>
          </a:p>
          <a:p>
            <a:pPr lvl="2"/>
            <a:r>
              <a:rPr lang="en-US" dirty="0" smtClean="0"/>
              <a:t>Sum the 1’s associated with each key</a:t>
            </a:r>
            <a:endParaRPr lang="en-US" dirty="0"/>
          </a:p>
          <a:p>
            <a:endParaRPr lang="en-US" dirty="0" smtClean="0"/>
          </a:p>
          <a:p>
            <a:endParaRPr lang="en-US"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20877535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reduceByKey</a:t>
            </a:r>
            <a:r>
              <a:rPr lang="en-US" dirty="0"/>
              <a:t>(</a:t>
            </a:r>
            <a:r>
              <a:rPr lang="en-US" dirty="0" err="1"/>
              <a:t>func</a:t>
            </a:r>
            <a:r>
              <a:rPr lang="en-US" dirty="0"/>
              <a:t>, [</a:t>
            </a:r>
            <a:r>
              <a:rPr lang="en-US" dirty="0" err="1"/>
              <a:t>numTasks</a:t>
            </a:r>
            <a:r>
              <a:rPr lang="en-US" dirty="0"/>
              <a:t>])</a:t>
            </a:r>
          </a:p>
        </p:txBody>
      </p:sp>
      <p:sp>
        <p:nvSpPr>
          <p:cNvPr id="3" name="Content Placeholder 2"/>
          <p:cNvSpPr>
            <a:spLocks noGrp="1"/>
          </p:cNvSpPr>
          <p:nvPr>
            <p:ph idx="1"/>
          </p:nvPr>
        </p:nvSpPr>
        <p:spPr/>
        <p:txBody>
          <a:bodyPr/>
          <a:lstStyle/>
          <a:p>
            <a:r>
              <a:rPr lang="en-US" dirty="0"/>
              <a:t>Example</a:t>
            </a:r>
          </a:p>
          <a:p>
            <a:pPr lvl="1"/>
            <a:r>
              <a:rPr lang="en-US" dirty="0" smtClean="0"/>
              <a:t>Output RDD</a:t>
            </a:r>
            <a:endParaRPr lang="en-US" dirty="0"/>
          </a:p>
          <a:p>
            <a:pPr marL="548640" lvl="2" indent="0">
              <a:buNone/>
            </a:pPr>
            <a:r>
              <a:rPr lang="en-US" dirty="0"/>
              <a:t>(</a:t>
            </a:r>
            <a:r>
              <a:rPr lang="en-US" dirty="0" err="1"/>
              <a:t>u'Joe</a:t>
            </a:r>
            <a:r>
              <a:rPr lang="en-US" dirty="0"/>
              <a:t>', </a:t>
            </a:r>
            <a:r>
              <a:rPr lang="en-US" dirty="0" smtClean="0"/>
              <a:t>2)</a:t>
            </a:r>
            <a:endParaRPr lang="en-US" dirty="0"/>
          </a:p>
          <a:p>
            <a:pPr marL="548640" lvl="2" indent="0">
              <a:buNone/>
            </a:pPr>
            <a:r>
              <a:rPr lang="en-US" dirty="0"/>
              <a:t>(u'44', 1)</a:t>
            </a:r>
          </a:p>
          <a:p>
            <a:pPr marL="548640" lvl="2" indent="0">
              <a:buNone/>
            </a:pPr>
            <a:r>
              <a:rPr lang="en-US" dirty="0"/>
              <a:t>(u‘12', </a:t>
            </a:r>
            <a:r>
              <a:rPr lang="en-US" dirty="0" smtClean="0"/>
              <a:t>2)</a:t>
            </a:r>
            <a:endParaRPr lang="en-US" dirty="0"/>
          </a:p>
          <a:p>
            <a:pPr marL="548640" lvl="2" indent="0">
              <a:buNone/>
            </a:pPr>
            <a:r>
              <a:rPr lang="en-US" dirty="0"/>
              <a:t>(u'41', 1)</a:t>
            </a:r>
          </a:p>
          <a:p>
            <a:pPr marL="548640" lvl="2" indent="0">
              <a:buNone/>
            </a:pPr>
            <a:r>
              <a:rPr lang="en-US" dirty="0"/>
              <a:t>(u'1', 1)]</a:t>
            </a:r>
          </a:p>
          <a:p>
            <a:pPr marL="548640" lvl="2" indent="0">
              <a:buNone/>
            </a:pPr>
            <a:r>
              <a:rPr lang="en-US" dirty="0" smtClean="0"/>
              <a:t>(</a:t>
            </a:r>
            <a:r>
              <a:rPr lang="en-US" dirty="0"/>
              <a:t>u'33', 1)</a:t>
            </a:r>
          </a:p>
          <a:p>
            <a:pPr marL="548640" lvl="2" indent="0">
              <a:buNone/>
            </a:pPr>
            <a:r>
              <a:rPr lang="en-US" dirty="0"/>
              <a:t>(u‘21', 1)</a:t>
            </a:r>
          </a:p>
          <a:p>
            <a:pPr marL="548640" lvl="2" indent="0">
              <a:buNone/>
            </a:pPr>
            <a:r>
              <a:rPr lang="en-US" dirty="0"/>
              <a:t>(u'11', 1</a:t>
            </a:r>
            <a:r>
              <a:rPr lang="en-US" dirty="0" smtClean="0"/>
              <a:t>)</a:t>
            </a:r>
            <a:endParaRPr lang="en-US" dirty="0"/>
          </a:p>
          <a:p>
            <a:pPr marL="548640" lvl="2" indent="0">
              <a:buNone/>
            </a:pPr>
            <a:r>
              <a:rPr lang="en-US" dirty="0"/>
              <a:t>…</a:t>
            </a:r>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82</a:t>
            </a:fld>
            <a:endParaRPr lang="en-US" dirty="0"/>
          </a:p>
        </p:txBody>
      </p:sp>
    </p:spTree>
    <p:extLst>
      <p:ext uri="{BB962C8B-B14F-4D97-AF65-F5344CB8AC3E}">
        <p14:creationId xmlns:p14="http://schemas.microsoft.com/office/powerpoint/2010/main" val="33259649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Grouping </a:t>
            </a:r>
            <a:r>
              <a:rPr lang="en-US" dirty="0" smtClean="0"/>
              <a:t>Data</a:t>
            </a:r>
            <a:endParaRPr lang="en-US" dirty="0"/>
          </a:p>
        </p:txBody>
      </p:sp>
      <p:sp>
        <p:nvSpPr>
          <p:cNvPr id="3" name="Content Placeholder 2"/>
          <p:cNvSpPr>
            <a:spLocks noGrp="1"/>
          </p:cNvSpPr>
          <p:nvPr>
            <p:ph idx="1"/>
          </p:nvPr>
        </p:nvSpPr>
        <p:spPr/>
        <p:txBody>
          <a:bodyPr/>
          <a:lstStyle/>
          <a:p>
            <a:r>
              <a:rPr lang="en-US" dirty="0" smtClean="0"/>
              <a:t>With </a:t>
            </a:r>
            <a:r>
              <a:rPr lang="en-US" dirty="0"/>
              <a:t>key </a:t>
            </a:r>
            <a:r>
              <a:rPr lang="en-US" dirty="0" smtClean="0"/>
              <a:t>value data a </a:t>
            </a:r>
            <a:r>
              <a:rPr lang="en-US" dirty="0"/>
              <a:t>common </a:t>
            </a:r>
            <a:r>
              <a:rPr lang="en-US" dirty="0" smtClean="0"/>
              <a:t>use </a:t>
            </a:r>
            <a:r>
              <a:rPr lang="en-US" dirty="0"/>
              <a:t>case </a:t>
            </a:r>
            <a:r>
              <a:rPr lang="en-US" dirty="0" smtClean="0"/>
              <a:t>is </a:t>
            </a:r>
            <a:r>
              <a:rPr lang="en-US" dirty="0"/>
              <a:t>grouping our data </a:t>
            </a:r>
            <a:r>
              <a:rPr lang="en-US" dirty="0" smtClean="0"/>
              <a:t>sets with </a:t>
            </a:r>
            <a:r>
              <a:rPr lang="en-US" dirty="0"/>
              <a:t>respect to predefined key </a:t>
            </a:r>
            <a:r>
              <a:rPr lang="en-US" dirty="0" smtClean="0"/>
              <a:t>value</a:t>
            </a:r>
          </a:p>
          <a:p>
            <a:r>
              <a:rPr lang="en-US" dirty="0"/>
              <a:t>F</a:t>
            </a:r>
            <a:r>
              <a:rPr lang="en-US" dirty="0" smtClean="0"/>
              <a:t>or </a:t>
            </a:r>
            <a:r>
              <a:rPr lang="en-US" dirty="0"/>
              <a:t>example, viewing all of a customer’s orders together </a:t>
            </a:r>
            <a:r>
              <a:rPr lang="en-US" dirty="0" smtClean="0"/>
              <a:t>as one unit</a:t>
            </a:r>
            <a:endParaRPr lang="en-US" dirty="0"/>
          </a:p>
          <a:p>
            <a:r>
              <a:rPr lang="en-US" dirty="0"/>
              <a:t>If our </a:t>
            </a:r>
            <a:r>
              <a:rPr lang="en-US" dirty="0" smtClean="0"/>
              <a:t>customer data is organized as key value pairs where each key is as name and each value is an order</a:t>
            </a:r>
          </a:p>
          <a:p>
            <a:r>
              <a:rPr lang="en-US" dirty="0" smtClean="0"/>
              <a:t>We can use </a:t>
            </a:r>
            <a:r>
              <a:rPr lang="en-US" dirty="0" err="1" smtClean="0"/>
              <a:t>groupByKey</a:t>
            </a:r>
            <a:r>
              <a:rPr lang="en-US" dirty="0"/>
              <a:t>() </a:t>
            </a:r>
            <a:r>
              <a:rPr lang="en-US" dirty="0" smtClean="0"/>
              <a:t>to our order data by customer name into an RDD </a:t>
            </a:r>
          </a:p>
          <a:p>
            <a:r>
              <a:rPr lang="en-US" dirty="0" smtClean="0"/>
              <a:t>On </a:t>
            </a:r>
            <a:r>
              <a:rPr lang="en-US" dirty="0"/>
              <a:t>an RDD consisting of keys of type K and values of type </a:t>
            </a:r>
            <a:r>
              <a:rPr lang="en-US" dirty="0" smtClean="0"/>
              <a:t>V…</a:t>
            </a:r>
          </a:p>
          <a:p>
            <a:r>
              <a:rPr lang="en-US" dirty="0"/>
              <a:t>W</a:t>
            </a:r>
            <a:r>
              <a:rPr lang="en-US" dirty="0" smtClean="0"/>
              <a:t>e </a:t>
            </a:r>
            <a:r>
              <a:rPr lang="en-US" dirty="0"/>
              <a:t>get back an RDD operation of type [K, </a:t>
            </a:r>
            <a:r>
              <a:rPr lang="en-US" dirty="0" err="1"/>
              <a:t>Iterable</a:t>
            </a:r>
            <a:r>
              <a:rPr lang="en-US" dirty="0"/>
              <a:t>[V</a:t>
            </a:r>
            <a:r>
              <a:rPr lang="en-US" dirty="0" smtClean="0"/>
              <a:t>]]</a:t>
            </a:r>
            <a:endParaRPr lang="en-US" dirty="0"/>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23934293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groupByKey</a:t>
            </a:r>
            <a:r>
              <a:rPr lang="en-US" dirty="0" smtClean="0"/>
              <a:t>([</a:t>
            </a:r>
            <a:r>
              <a:rPr lang="en-US" dirty="0" err="1" smtClean="0"/>
              <a:t>numTasks</a:t>
            </a:r>
            <a:r>
              <a:rPr lang="en-US" dirty="0" smtClean="0"/>
              <a:t>])</a:t>
            </a:r>
            <a:endParaRPr lang="en-US" dirty="0"/>
          </a:p>
        </p:txBody>
      </p:sp>
      <p:sp>
        <p:nvSpPr>
          <p:cNvPr id="3" name="Content Placeholder 2"/>
          <p:cNvSpPr>
            <a:spLocks noGrp="1"/>
          </p:cNvSpPr>
          <p:nvPr>
            <p:ph idx="1"/>
          </p:nvPr>
        </p:nvSpPr>
        <p:spPr/>
        <p:txBody>
          <a:bodyPr/>
          <a:lstStyle/>
          <a:p>
            <a:r>
              <a:rPr lang="en-US" dirty="0"/>
              <a:t>When called on a dataset of (K, V) pairs, returns a dataset of (K, </a:t>
            </a:r>
            <a:r>
              <a:rPr lang="en-US" dirty="0" err="1"/>
              <a:t>Iterable</a:t>
            </a:r>
            <a:r>
              <a:rPr lang="en-US" dirty="0"/>
              <a:t>&lt;V&gt;) </a:t>
            </a:r>
            <a:r>
              <a:rPr lang="en-US" dirty="0" smtClean="0"/>
              <a:t>pairs</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84</a:t>
            </a:fld>
            <a:endParaRPr lang="en-US" dirty="0"/>
          </a:p>
        </p:txBody>
      </p:sp>
    </p:spTree>
    <p:extLst>
      <p:ext uri="{BB962C8B-B14F-4D97-AF65-F5344CB8AC3E}">
        <p14:creationId xmlns:p14="http://schemas.microsoft.com/office/powerpoint/2010/main" val="42094221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smtClean="0"/>
              <a:t>groupByKey</a:t>
            </a:r>
            <a:r>
              <a:rPr lang="en-US" dirty="0" smtClean="0"/>
              <a:t>([</a:t>
            </a:r>
            <a:r>
              <a:rPr lang="en-US" dirty="0" err="1" smtClean="0"/>
              <a:t>numTasks</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smtClean="0"/>
              <a:t>Input RDD</a:t>
            </a:r>
            <a:endParaRPr lang="en-US" dirty="0"/>
          </a:p>
          <a:p>
            <a:pPr marL="548640" lvl="2" indent="0">
              <a:buNone/>
            </a:pPr>
            <a:r>
              <a:rPr lang="en-US" dirty="0"/>
              <a:t>(</a:t>
            </a:r>
            <a:r>
              <a:rPr lang="en-US" dirty="0" err="1"/>
              <a:t>u'Joe</a:t>
            </a:r>
            <a:r>
              <a:rPr lang="en-US" dirty="0"/>
              <a:t>', 1)</a:t>
            </a:r>
          </a:p>
          <a:p>
            <a:pPr marL="548640" lvl="2" indent="0">
              <a:buNone/>
            </a:pPr>
            <a:r>
              <a:rPr lang="en-US" dirty="0"/>
              <a:t>(u'44', 1)</a:t>
            </a:r>
          </a:p>
          <a:p>
            <a:pPr marL="548640" lvl="2" indent="0">
              <a:buNone/>
            </a:pPr>
            <a:r>
              <a:rPr lang="en-US" dirty="0"/>
              <a:t>(</a:t>
            </a:r>
            <a:r>
              <a:rPr lang="en-US" dirty="0" smtClean="0"/>
              <a:t>u‘12', </a:t>
            </a:r>
            <a:r>
              <a:rPr lang="en-US" dirty="0"/>
              <a:t>1)</a:t>
            </a:r>
          </a:p>
          <a:p>
            <a:pPr marL="548640" lvl="2" indent="0">
              <a:buNone/>
            </a:pPr>
            <a:r>
              <a:rPr lang="en-US" dirty="0"/>
              <a:t>(u'41', 1)</a:t>
            </a:r>
          </a:p>
          <a:p>
            <a:pPr marL="548640" lvl="2" indent="0">
              <a:buNone/>
            </a:pPr>
            <a:r>
              <a:rPr lang="en-US" dirty="0"/>
              <a:t>(u'1', 1</a:t>
            </a:r>
            <a:r>
              <a:rPr lang="en-US" dirty="0" smtClean="0"/>
              <a:t>)]</a:t>
            </a:r>
          </a:p>
          <a:p>
            <a:pPr marL="548640" lvl="2" indent="0">
              <a:buNone/>
            </a:pPr>
            <a:r>
              <a:rPr lang="en-US" dirty="0"/>
              <a:t>(</a:t>
            </a:r>
            <a:r>
              <a:rPr lang="en-US" dirty="0" err="1"/>
              <a:t>u'Joe</a:t>
            </a:r>
            <a:r>
              <a:rPr lang="en-US" dirty="0"/>
              <a:t>', 1)</a:t>
            </a:r>
          </a:p>
          <a:p>
            <a:pPr marL="548640" lvl="2" indent="0">
              <a:buNone/>
            </a:pPr>
            <a:r>
              <a:rPr lang="en-US" dirty="0"/>
              <a:t>(</a:t>
            </a:r>
            <a:r>
              <a:rPr lang="en-US" dirty="0" smtClean="0"/>
              <a:t>u‘12', </a:t>
            </a:r>
            <a:r>
              <a:rPr lang="en-US" dirty="0"/>
              <a:t>1)</a:t>
            </a:r>
          </a:p>
          <a:p>
            <a:pPr marL="548640" lvl="2" indent="0">
              <a:buNone/>
            </a:pPr>
            <a:r>
              <a:rPr lang="en-US" dirty="0"/>
              <a:t>(u'33', 1)</a:t>
            </a:r>
          </a:p>
          <a:p>
            <a:pPr marL="548640" lvl="2" indent="0">
              <a:buNone/>
            </a:pPr>
            <a:r>
              <a:rPr lang="en-US" dirty="0"/>
              <a:t>(</a:t>
            </a:r>
            <a:r>
              <a:rPr lang="en-US" dirty="0" smtClean="0"/>
              <a:t>u‘21', </a:t>
            </a:r>
            <a:r>
              <a:rPr lang="en-US" dirty="0"/>
              <a:t>1)</a:t>
            </a:r>
          </a:p>
          <a:p>
            <a:pPr marL="548640" lvl="2" indent="0">
              <a:buNone/>
            </a:pPr>
            <a:r>
              <a:rPr lang="en-US" dirty="0"/>
              <a:t>(</a:t>
            </a:r>
            <a:r>
              <a:rPr lang="en-US" dirty="0" smtClean="0"/>
              <a:t>u'11', </a:t>
            </a:r>
            <a:r>
              <a:rPr lang="en-US" dirty="0"/>
              <a:t>1</a:t>
            </a:r>
            <a:r>
              <a:rPr lang="en-US" dirty="0" smtClean="0"/>
              <a:t>)</a:t>
            </a:r>
            <a:endParaRPr lang="en-US" dirty="0"/>
          </a:p>
          <a:p>
            <a:pPr marL="548640" lvl="2" indent="0">
              <a:buNone/>
            </a:pPr>
            <a:r>
              <a:rPr lang="en-US" dirty="0" smtClean="0"/>
              <a:t>…</a:t>
            </a:r>
            <a:endParaRPr lang="en-US" dirty="0"/>
          </a:p>
          <a:p>
            <a:pPr lvl="1"/>
            <a:r>
              <a:rPr lang="en-US" dirty="0"/>
              <a:t>Operation</a:t>
            </a:r>
          </a:p>
          <a:p>
            <a:pPr lvl="2"/>
            <a:r>
              <a:rPr lang="en-US" dirty="0" err="1" smtClean="0"/>
              <a:t>wordsRdd</a:t>
            </a:r>
            <a:r>
              <a:rPr lang="en-US" dirty="0" smtClean="0"/>
              <a:t> = </a:t>
            </a:r>
            <a:r>
              <a:rPr lang="en-US" dirty="0" err="1" smtClean="0"/>
              <a:t>inRdd.groupByKey</a:t>
            </a:r>
            <a:r>
              <a:rPr lang="en-US" dirty="0" smtClean="0"/>
              <a:t>()</a:t>
            </a:r>
          </a:p>
          <a:p>
            <a:pPr lvl="2"/>
            <a:r>
              <a:rPr lang="en-US" dirty="0" smtClean="0"/>
              <a:t>Collects the 1’s associated with each key</a:t>
            </a:r>
          </a:p>
          <a:p>
            <a:endParaRPr lang="en-US"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85</a:t>
            </a:fld>
            <a:endParaRPr lang="en-US" dirty="0"/>
          </a:p>
        </p:txBody>
      </p:sp>
    </p:spTree>
    <p:extLst>
      <p:ext uri="{BB962C8B-B14F-4D97-AF65-F5344CB8AC3E}">
        <p14:creationId xmlns:p14="http://schemas.microsoft.com/office/powerpoint/2010/main" val="24505116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smtClean="0"/>
              <a:t>groupByKey</a:t>
            </a:r>
            <a:r>
              <a:rPr lang="en-US" dirty="0" smtClean="0"/>
              <a:t>([</a:t>
            </a:r>
            <a:r>
              <a:rPr lang="en-US" dirty="0" err="1" smtClean="0"/>
              <a:t>numTasks</a:t>
            </a:r>
            <a:r>
              <a:rPr lang="en-US" dirty="0"/>
              <a:t>])</a:t>
            </a:r>
          </a:p>
        </p:txBody>
      </p:sp>
      <p:sp>
        <p:nvSpPr>
          <p:cNvPr id="3" name="Content Placeholder 2"/>
          <p:cNvSpPr>
            <a:spLocks noGrp="1"/>
          </p:cNvSpPr>
          <p:nvPr>
            <p:ph idx="1"/>
          </p:nvPr>
        </p:nvSpPr>
        <p:spPr/>
        <p:txBody>
          <a:bodyPr>
            <a:normAutofit/>
          </a:bodyPr>
          <a:lstStyle/>
          <a:p>
            <a:r>
              <a:rPr lang="en-US" dirty="0"/>
              <a:t>Example</a:t>
            </a:r>
          </a:p>
          <a:p>
            <a:pPr lvl="1"/>
            <a:r>
              <a:rPr lang="en-US" dirty="0" smtClean="0"/>
              <a:t>Output RDD</a:t>
            </a:r>
            <a:endParaRPr lang="en-US" dirty="0"/>
          </a:p>
          <a:p>
            <a:pPr marL="548640" lvl="2" indent="0">
              <a:buNone/>
            </a:pPr>
            <a:r>
              <a:rPr lang="en-US" dirty="0"/>
              <a:t>(</a:t>
            </a:r>
            <a:r>
              <a:rPr lang="en-US" dirty="0" err="1"/>
              <a:t>u'Joe</a:t>
            </a:r>
            <a:r>
              <a:rPr lang="en-US" dirty="0"/>
              <a:t>', </a:t>
            </a:r>
            <a:r>
              <a:rPr lang="en-US" dirty="0" smtClean="0"/>
              <a:t>[1, 1])</a:t>
            </a:r>
            <a:endParaRPr lang="en-US" dirty="0"/>
          </a:p>
          <a:p>
            <a:pPr marL="548640" lvl="2" indent="0">
              <a:buNone/>
            </a:pPr>
            <a:r>
              <a:rPr lang="en-US" dirty="0"/>
              <a:t>(u'44', 1)</a:t>
            </a:r>
          </a:p>
          <a:p>
            <a:pPr marL="548640" lvl="2" indent="0">
              <a:buNone/>
            </a:pPr>
            <a:r>
              <a:rPr lang="en-US" dirty="0"/>
              <a:t>(</a:t>
            </a:r>
            <a:r>
              <a:rPr lang="en-US" dirty="0" smtClean="0"/>
              <a:t>u‘12', [1, 1])</a:t>
            </a:r>
            <a:endParaRPr lang="en-US" dirty="0"/>
          </a:p>
          <a:p>
            <a:pPr marL="548640" lvl="2" indent="0">
              <a:buNone/>
            </a:pPr>
            <a:r>
              <a:rPr lang="en-US" dirty="0"/>
              <a:t>(u'41', 1)</a:t>
            </a:r>
          </a:p>
          <a:p>
            <a:pPr marL="548640" lvl="2" indent="0">
              <a:buNone/>
            </a:pPr>
            <a:r>
              <a:rPr lang="en-US" dirty="0"/>
              <a:t>(u'1', 1</a:t>
            </a:r>
            <a:r>
              <a:rPr lang="en-US" dirty="0" smtClean="0"/>
              <a:t>)]</a:t>
            </a:r>
          </a:p>
          <a:p>
            <a:pPr marL="548640" lvl="2" indent="0">
              <a:buNone/>
            </a:pPr>
            <a:r>
              <a:rPr lang="en-US" dirty="0" smtClean="0"/>
              <a:t>(</a:t>
            </a:r>
            <a:r>
              <a:rPr lang="en-US" dirty="0"/>
              <a:t>u'33', 1)</a:t>
            </a:r>
          </a:p>
          <a:p>
            <a:pPr marL="548640" lvl="2" indent="0">
              <a:buNone/>
            </a:pPr>
            <a:r>
              <a:rPr lang="en-US" dirty="0"/>
              <a:t>(</a:t>
            </a:r>
            <a:r>
              <a:rPr lang="en-US" dirty="0" smtClean="0"/>
              <a:t>u‘21', </a:t>
            </a:r>
            <a:r>
              <a:rPr lang="en-US" dirty="0"/>
              <a:t>1)</a:t>
            </a:r>
          </a:p>
          <a:p>
            <a:pPr marL="548640" lvl="2" indent="0">
              <a:buNone/>
            </a:pPr>
            <a:r>
              <a:rPr lang="en-US" dirty="0"/>
              <a:t>(</a:t>
            </a:r>
            <a:r>
              <a:rPr lang="en-US" dirty="0" smtClean="0"/>
              <a:t>u'11', </a:t>
            </a:r>
            <a:r>
              <a:rPr lang="en-US" dirty="0"/>
              <a:t>1</a:t>
            </a:r>
            <a:r>
              <a:rPr lang="en-US" dirty="0" smtClean="0"/>
              <a:t>)</a:t>
            </a:r>
            <a:endParaRPr lang="en-US" dirty="0"/>
          </a:p>
          <a:p>
            <a:pPr marL="548640" lvl="2" indent="0">
              <a:buNone/>
            </a:pPr>
            <a:r>
              <a:rPr lang="en-US" dirty="0" smtClean="0"/>
              <a:t>…</a:t>
            </a:r>
            <a:endParaRPr lang="en-US" dirty="0"/>
          </a:p>
          <a:p>
            <a:endParaRPr lang="en-US"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86</a:t>
            </a:fld>
            <a:endParaRPr lang="en-US" dirty="0"/>
          </a:p>
        </p:txBody>
      </p:sp>
    </p:spTree>
    <p:extLst>
      <p:ext uri="{BB962C8B-B14F-4D97-AF65-F5344CB8AC3E}">
        <p14:creationId xmlns:p14="http://schemas.microsoft.com/office/powerpoint/2010/main" val="40858405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ReduceByKey</a:t>
            </a:r>
            <a:r>
              <a:rPr lang="en-US" dirty="0" smtClean="0"/>
              <a:t>() Versus </a:t>
            </a:r>
            <a:r>
              <a:rPr lang="en-US" dirty="0" err="1" smtClean="0"/>
              <a:t>GroupByKey</a:t>
            </a:r>
            <a:r>
              <a:rPr lang="en-US" dirty="0" smtClean="0"/>
              <a:t>()</a:t>
            </a:r>
            <a:endParaRPr lang="en-US" dirty="0"/>
          </a:p>
        </p:txBody>
      </p:sp>
      <p:sp>
        <p:nvSpPr>
          <p:cNvPr id="3" name="Content Placeholder 2"/>
          <p:cNvSpPr>
            <a:spLocks noGrp="1"/>
          </p:cNvSpPr>
          <p:nvPr>
            <p:ph idx="1"/>
          </p:nvPr>
        </p:nvSpPr>
        <p:spPr/>
        <p:txBody>
          <a:bodyPr/>
          <a:lstStyle/>
          <a:p>
            <a:r>
              <a:rPr lang="en-US" dirty="0"/>
              <a:t>While both of these functions will produce the correct answer,  </a:t>
            </a:r>
            <a:r>
              <a:rPr lang="en-US" dirty="0" err="1"/>
              <a:t>reduceByKey</a:t>
            </a:r>
            <a:r>
              <a:rPr lang="en-US" dirty="0"/>
              <a:t> </a:t>
            </a:r>
            <a:r>
              <a:rPr lang="en-US" dirty="0" smtClean="0"/>
              <a:t>works </a:t>
            </a:r>
            <a:r>
              <a:rPr lang="en-US" dirty="0"/>
              <a:t>much better on a large </a:t>
            </a:r>
            <a:r>
              <a:rPr lang="en-US" dirty="0" smtClean="0"/>
              <a:t>dataset</a:t>
            </a:r>
          </a:p>
          <a:p>
            <a:r>
              <a:rPr lang="en-US" dirty="0" smtClean="0"/>
              <a:t>That's </a:t>
            </a:r>
            <a:r>
              <a:rPr lang="en-US" dirty="0"/>
              <a:t>because Spark knows it can combine output with a common key on each partition before shuffling the data.</a:t>
            </a:r>
          </a:p>
          <a:p>
            <a:r>
              <a:rPr lang="en-US" dirty="0"/>
              <a:t>Look at the diagram below to understand what happens with </a:t>
            </a:r>
            <a:r>
              <a:rPr lang="en-US" dirty="0" err="1"/>
              <a:t>reduceByKey</a:t>
            </a:r>
            <a:r>
              <a:rPr lang="en-US" dirty="0"/>
              <a:t>. Notice how pairs on the same machine with the same key are combined (by using the </a:t>
            </a:r>
            <a:r>
              <a:rPr lang="en-US" dirty="0" err="1"/>
              <a:t>lamdba</a:t>
            </a:r>
            <a:r>
              <a:rPr lang="en-US" dirty="0"/>
              <a:t> function passed into </a:t>
            </a:r>
            <a:r>
              <a:rPr lang="en-US" dirty="0" err="1"/>
              <a:t>reduceByKey</a:t>
            </a:r>
            <a:r>
              <a:rPr lang="en-US" dirty="0"/>
              <a:t>) before the data is shuffled. Then the </a:t>
            </a:r>
            <a:r>
              <a:rPr lang="en-US" dirty="0" err="1"/>
              <a:t>lamdba</a:t>
            </a:r>
            <a:r>
              <a:rPr lang="en-US" dirty="0"/>
              <a:t> function is called again to reduce all the values from each partition to produce one final result.</a:t>
            </a:r>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87</a:t>
            </a:fld>
            <a:endParaRPr lang="en-US" dirty="0"/>
          </a:p>
        </p:txBody>
      </p:sp>
    </p:spTree>
    <p:extLst>
      <p:ext uri="{BB962C8B-B14F-4D97-AF65-F5344CB8AC3E}">
        <p14:creationId xmlns:p14="http://schemas.microsoft.com/office/powerpoint/2010/main" val="3870058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a:t>ReduceByKey</a:t>
            </a:r>
            <a:r>
              <a:rPr lang="en-US" dirty="0"/>
              <a:t>() Versus </a:t>
            </a:r>
            <a:r>
              <a:rPr lang="en-US" dirty="0" err="1"/>
              <a:t>GroupByKey</a:t>
            </a:r>
            <a:r>
              <a:rPr lang="en-US" dirty="0"/>
              <a:t>()</a:t>
            </a:r>
          </a:p>
        </p:txBody>
      </p:sp>
      <p:sp>
        <p:nvSpPr>
          <p:cNvPr id="6" name="Content Placeholder 5"/>
          <p:cNvSpPr>
            <a:spLocks noGrp="1"/>
          </p:cNvSpPr>
          <p:nvPr>
            <p:ph idx="1"/>
          </p:nvPr>
        </p:nvSpPr>
        <p:spPr>
          <a:xfrm>
            <a:off x="457200" y="1600200"/>
            <a:ext cx="8229600" cy="1600200"/>
          </a:xfrm>
        </p:spPr>
        <p:txBody>
          <a:bodyPr>
            <a:normAutofit fontScale="77500" lnSpcReduction="20000"/>
          </a:bodyPr>
          <a:lstStyle/>
          <a:p>
            <a:r>
              <a:rPr lang="en-US" dirty="0"/>
              <a:t>Look at the diagram below to </a:t>
            </a:r>
            <a:r>
              <a:rPr lang="en-US" dirty="0" smtClean="0"/>
              <a:t>see what </a:t>
            </a:r>
            <a:r>
              <a:rPr lang="en-US" dirty="0"/>
              <a:t>happens with </a:t>
            </a:r>
            <a:r>
              <a:rPr lang="en-US" dirty="0" err="1"/>
              <a:t>reduceByKey</a:t>
            </a:r>
            <a:r>
              <a:rPr lang="en-US" dirty="0"/>
              <a:t>. </a:t>
            </a:r>
            <a:endParaRPr lang="en-US" dirty="0" smtClean="0"/>
          </a:p>
          <a:p>
            <a:r>
              <a:rPr lang="en-US" dirty="0"/>
              <a:t>P</a:t>
            </a:r>
            <a:r>
              <a:rPr lang="en-US" dirty="0" smtClean="0"/>
              <a:t>airs </a:t>
            </a:r>
            <a:r>
              <a:rPr lang="en-US" dirty="0"/>
              <a:t>on the same machine with the same key are combined (by using </a:t>
            </a:r>
            <a:r>
              <a:rPr lang="en-US" dirty="0" err="1" smtClean="0"/>
              <a:t>lamdba</a:t>
            </a:r>
            <a:r>
              <a:rPr lang="en-US" dirty="0" smtClean="0"/>
              <a:t> </a:t>
            </a:r>
            <a:r>
              <a:rPr lang="en-US" dirty="0"/>
              <a:t>function passed into </a:t>
            </a:r>
            <a:r>
              <a:rPr lang="en-US" dirty="0" err="1"/>
              <a:t>reduceByKey</a:t>
            </a:r>
            <a:r>
              <a:rPr lang="en-US" dirty="0"/>
              <a:t>) before the data is </a:t>
            </a:r>
            <a:r>
              <a:rPr lang="en-US" dirty="0" smtClean="0"/>
              <a:t>shuffled</a:t>
            </a:r>
            <a:endParaRPr lang="en-US" dirty="0"/>
          </a:p>
          <a:p>
            <a:r>
              <a:rPr lang="en-US" dirty="0"/>
              <a:t>Then the </a:t>
            </a:r>
            <a:r>
              <a:rPr lang="en-US" dirty="0" err="1"/>
              <a:t>lamdba</a:t>
            </a:r>
            <a:r>
              <a:rPr lang="en-US" dirty="0"/>
              <a:t> function is called again to reduce all the values from each partition to produce one final result.</a:t>
            </a:r>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733" b="9999"/>
          <a:stretch/>
        </p:blipFill>
        <p:spPr bwMode="auto">
          <a:xfrm>
            <a:off x="1066800" y="3124200"/>
            <a:ext cx="6858000" cy="344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88</a:t>
            </a:fld>
            <a:endParaRPr lang="en-US" dirty="0"/>
          </a:p>
        </p:txBody>
      </p:sp>
    </p:spTree>
    <p:extLst>
      <p:ext uri="{BB962C8B-B14F-4D97-AF65-F5344CB8AC3E}">
        <p14:creationId xmlns:p14="http://schemas.microsoft.com/office/powerpoint/2010/main" val="21029240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a:t>ReduceByKey</a:t>
            </a:r>
            <a:r>
              <a:rPr lang="en-US" dirty="0"/>
              <a:t>() Versus </a:t>
            </a:r>
            <a:r>
              <a:rPr lang="en-US" dirty="0" err="1"/>
              <a:t>GroupByKey</a:t>
            </a:r>
            <a:r>
              <a:rPr lang="en-US" dirty="0"/>
              <a:t>()</a:t>
            </a:r>
          </a:p>
        </p:txBody>
      </p:sp>
      <p:sp>
        <p:nvSpPr>
          <p:cNvPr id="6" name="Content Placeholder 5"/>
          <p:cNvSpPr>
            <a:spLocks noGrp="1"/>
          </p:cNvSpPr>
          <p:nvPr>
            <p:ph idx="1"/>
          </p:nvPr>
        </p:nvSpPr>
        <p:spPr>
          <a:xfrm>
            <a:off x="457200" y="1600200"/>
            <a:ext cx="8229600" cy="1371600"/>
          </a:xfrm>
        </p:spPr>
        <p:txBody>
          <a:bodyPr>
            <a:normAutofit fontScale="92500" lnSpcReduction="10000"/>
          </a:bodyPr>
          <a:lstStyle/>
          <a:p>
            <a:r>
              <a:rPr lang="en-US" dirty="0"/>
              <a:t>On the other hand, when calling </a:t>
            </a:r>
            <a:r>
              <a:rPr lang="en-US" dirty="0" err="1"/>
              <a:t>groupByKey</a:t>
            </a:r>
            <a:r>
              <a:rPr lang="en-US" dirty="0"/>
              <a:t> - all the key-value pairs are shuffled </a:t>
            </a:r>
            <a:r>
              <a:rPr lang="en-US" dirty="0" smtClean="0"/>
              <a:t>around</a:t>
            </a:r>
          </a:p>
          <a:p>
            <a:r>
              <a:rPr lang="en-US" dirty="0" smtClean="0"/>
              <a:t>This </a:t>
            </a:r>
            <a:r>
              <a:rPr lang="en-US" dirty="0"/>
              <a:t>is a lot of </a:t>
            </a:r>
            <a:r>
              <a:rPr lang="en-US" dirty="0" smtClean="0"/>
              <a:t>unnecessary </a:t>
            </a:r>
            <a:r>
              <a:rPr lang="en-US" dirty="0"/>
              <a:t>data to being transferred over the network.</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467" b="6400"/>
          <a:stretch/>
        </p:blipFill>
        <p:spPr bwMode="auto">
          <a:xfrm>
            <a:off x="1143000" y="3175000"/>
            <a:ext cx="6858000" cy="353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89</a:t>
            </a:fld>
            <a:endParaRPr lang="en-US" dirty="0"/>
          </a:p>
        </p:txBody>
      </p:sp>
    </p:spTree>
    <p:extLst>
      <p:ext uri="{BB962C8B-B14F-4D97-AF65-F5344CB8AC3E}">
        <p14:creationId xmlns:p14="http://schemas.microsoft.com/office/powerpoint/2010/main" val="401150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 Components</a:t>
            </a:r>
            <a:br>
              <a:rPr lang="en-US" dirty="0"/>
            </a:br>
            <a:r>
              <a:rPr lang="en-US" sz="3100" dirty="0" err="1" smtClean="0"/>
              <a:t>MLib</a:t>
            </a:r>
            <a:endParaRPr lang="en-US" dirty="0"/>
          </a:p>
        </p:txBody>
      </p:sp>
      <p:sp>
        <p:nvSpPr>
          <p:cNvPr id="3" name="Content Placeholder 2"/>
          <p:cNvSpPr>
            <a:spLocks noGrp="1"/>
          </p:cNvSpPr>
          <p:nvPr>
            <p:ph idx="1"/>
          </p:nvPr>
        </p:nvSpPr>
        <p:spPr/>
        <p:txBody>
          <a:bodyPr/>
          <a:lstStyle/>
          <a:p>
            <a:r>
              <a:rPr lang="en-US" dirty="0"/>
              <a:t>Spark comes with a library containing common machine learning (ML) functionality, called </a:t>
            </a:r>
            <a:r>
              <a:rPr lang="en-US" dirty="0" err="1" smtClean="0"/>
              <a:t>Mllib</a:t>
            </a:r>
            <a:endParaRPr lang="en-US" dirty="0" smtClean="0"/>
          </a:p>
          <a:p>
            <a:r>
              <a:rPr lang="en-US" dirty="0" err="1" smtClean="0"/>
              <a:t>MLlib</a:t>
            </a:r>
            <a:r>
              <a:rPr lang="en-US" dirty="0" smtClean="0"/>
              <a:t> </a:t>
            </a:r>
            <a:r>
              <a:rPr lang="en-US" dirty="0"/>
              <a:t>provides multiple types of machine learning </a:t>
            </a:r>
            <a:r>
              <a:rPr lang="en-US" dirty="0" smtClean="0"/>
              <a:t>algorithms…</a:t>
            </a:r>
          </a:p>
          <a:p>
            <a:r>
              <a:rPr lang="en-US" dirty="0"/>
              <a:t>I</a:t>
            </a:r>
            <a:r>
              <a:rPr lang="en-US" dirty="0" smtClean="0"/>
              <a:t>ncluding </a:t>
            </a:r>
            <a:r>
              <a:rPr lang="en-US" dirty="0"/>
              <a:t>classification, regression, clustering, and collaborative </a:t>
            </a:r>
            <a:r>
              <a:rPr lang="en-US" dirty="0" smtClean="0"/>
              <a:t>filtering…</a:t>
            </a:r>
          </a:p>
          <a:p>
            <a:r>
              <a:rPr lang="en-US" dirty="0"/>
              <a:t>A</a:t>
            </a:r>
            <a:r>
              <a:rPr lang="en-US" dirty="0" smtClean="0"/>
              <a:t>s </a:t>
            </a:r>
            <a:r>
              <a:rPr lang="en-US" dirty="0"/>
              <a:t>well as supporting functionality such as model evaluation and data </a:t>
            </a:r>
            <a:r>
              <a:rPr lang="en-US" dirty="0" smtClean="0"/>
              <a:t>import</a:t>
            </a:r>
          </a:p>
          <a:p>
            <a:r>
              <a:rPr lang="en-US" dirty="0" smtClean="0"/>
              <a:t>It </a:t>
            </a:r>
            <a:r>
              <a:rPr lang="en-US" dirty="0"/>
              <a:t>also provides some lower-level ML primitives, including a generic gradient descent optimization </a:t>
            </a:r>
            <a:r>
              <a:rPr lang="en-US" dirty="0" smtClean="0"/>
              <a:t>algorithm</a:t>
            </a:r>
          </a:p>
          <a:p>
            <a:r>
              <a:rPr lang="en-US" dirty="0" smtClean="0"/>
              <a:t>All </a:t>
            </a:r>
            <a:r>
              <a:rPr lang="en-US" dirty="0"/>
              <a:t>of these methods are designed to scale </a:t>
            </a:r>
            <a:r>
              <a:rPr lang="en-US" dirty="0" smtClean="0"/>
              <a:t>across </a:t>
            </a:r>
            <a:r>
              <a:rPr lang="en-US" dirty="0"/>
              <a:t>a </a:t>
            </a:r>
            <a:r>
              <a:rPr lang="en-US" dirty="0" smtClean="0"/>
              <a:t>cluster</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34253705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sp>
        <p:nvSpPr>
          <p:cNvPr id="3" name="Content Placeholder 2"/>
          <p:cNvSpPr>
            <a:spLocks noGrp="1"/>
          </p:cNvSpPr>
          <p:nvPr>
            <p:ph idx="1"/>
          </p:nvPr>
        </p:nvSpPr>
        <p:spPr/>
        <p:txBody>
          <a:bodyPr>
            <a:normAutofit/>
          </a:bodyPr>
          <a:lstStyle/>
          <a:p>
            <a:r>
              <a:rPr lang="en-US" dirty="0"/>
              <a:t>The most useful and effective operations we get with keyed data values comes from using it </a:t>
            </a:r>
            <a:r>
              <a:rPr lang="en-US" dirty="0" smtClean="0"/>
              <a:t>with </a:t>
            </a:r>
            <a:r>
              <a:rPr lang="en-US" dirty="0"/>
              <a:t>other keyed </a:t>
            </a:r>
            <a:r>
              <a:rPr lang="en-US" dirty="0" smtClean="0"/>
              <a:t>data</a:t>
            </a:r>
          </a:p>
          <a:p>
            <a:r>
              <a:rPr lang="en-US" dirty="0" smtClean="0"/>
              <a:t>Joining </a:t>
            </a:r>
            <a:r>
              <a:rPr lang="en-US" dirty="0"/>
              <a:t>datasets together is </a:t>
            </a:r>
            <a:r>
              <a:rPr lang="en-US" dirty="0" smtClean="0"/>
              <a:t>one </a:t>
            </a:r>
            <a:r>
              <a:rPr lang="en-US" dirty="0"/>
              <a:t>of the most common type of operations you can find out on a pair </a:t>
            </a:r>
            <a:r>
              <a:rPr lang="en-US" dirty="0" smtClean="0"/>
              <a:t>RDD</a:t>
            </a:r>
            <a:endParaRPr lang="en-US" dirty="0"/>
          </a:p>
          <a:p>
            <a:pPr lvl="1"/>
            <a:r>
              <a:rPr lang="en-US" dirty="0"/>
              <a:t>Inner </a:t>
            </a:r>
            <a:r>
              <a:rPr lang="en-US" dirty="0" smtClean="0"/>
              <a:t>Join() </a:t>
            </a:r>
            <a:r>
              <a:rPr lang="en-US" dirty="0"/>
              <a:t>: Only keys that are present in both pair RDDs </a:t>
            </a:r>
            <a:r>
              <a:rPr lang="en-US" dirty="0" smtClean="0"/>
              <a:t>have values that in the output RDD</a:t>
            </a:r>
            <a:endParaRPr lang="en-US" dirty="0"/>
          </a:p>
          <a:p>
            <a:pPr lvl="1"/>
            <a:r>
              <a:rPr lang="en-US" dirty="0" err="1" smtClean="0"/>
              <a:t>leftOuterJoin</a:t>
            </a:r>
            <a:r>
              <a:rPr lang="en-US" dirty="0" smtClean="0"/>
              <a:t>() </a:t>
            </a:r>
            <a:r>
              <a:rPr lang="en-US" dirty="0"/>
              <a:t>: The resulting pair RDD has entries for each key in the source </a:t>
            </a:r>
            <a:r>
              <a:rPr lang="en-US" dirty="0" smtClean="0"/>
              <a:t>RDD</a:t>
            </a:r>
          </a:p>
          <a:p>
            <a:pPr lvl="1"/>
            <a:r>
              <a:rPr lang="en-US" dirty="0" err="1" smtClean="0"/>
              <a:t>rightOuterJoin</a:t>
            </a:r>
            <a:r>
              <a:rPr lang="en-US" dirty="0"/>
              <a:t>() : is almost identical functioning to </a:t>
            </a:r>
            <a:r>
              <a:rPr lang="en-US" dirty="0" err="1"/>
              <a:t>leftOuterJoin</a:t>
            </a:r>
            <a:r>
              <a:rPr lang="en-US" dirty="0"/>
              <a:t> () except the key must be present in the other </a:t>
            </a:r>
            <a:r>
              <a:rPr lang="en-US" dirty="0" smtClean="0"/>
              <a:t>RDD</a:t>
            </a:r>
            <a:endParaRPr lang="en-US" dirty="0"/>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90</a:t>
            </a:fld>
            <a:endParaRPr lang="en-US" dirty="0"/>
          </a:p>
        </p:txBody>
      </p:sp>
    </p:spTree>
    <p:extLst>
      <p:ext uri="{BB962C8B-B14F-4D97-AF65-F5344CB8AC3E}">
        <p14:creationId xmlns:p14="http://schemas.microsoft.com/office/powerpoint/2010/main" val="10733063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a:t>join(</a:t>
            </a:r>
            <a:r>
              <a:rPr lang="en-US" i="1" dirty="0" err="1"/>
              <a:t>otherDataset</a:t>
            </a:r>
            <a:r>
              <a:rPr lang="en-US" dirty="0"/>
              <a:t>, [</a:t>
            </a:r>
            <a:r>
              <a:rPr lang="en-US" i="1" dirty="0" err="1"/>
              <a:t>numTasks</a:t>
            </a:r>
            <a:r>
              <a:rPr lang="en-US" dirty="0"/>
              <a:t>])</a:t>
            </a:r>
          </a:p>
        </p:txBody>
      </p:sp>
      <p:sp>
        <p:nvSpPr>
          <p:cNvPr id="3" name="Content Placeholder 2"/>
          <p:cNvSpPr>
            <a:spLocks noGrp="1"/>
          </p:cNvSpPr>
          <p:nvPr>
            <p:ph idx="1"/>
          </p:nvPr>
        </p:nvSpPr>
        <p:spPr/>
        <p:txBody>
          <a:bodyPr/>
          <a:lstStyle/>
          <a:p>
            <a:r>
              <a:rPr lang="en-US" dirty="0"/>
              <a:t>When called on datasets of type (K, V) and (K, </a:t>
            </a:r>
            <a:r>
              <a:rPr lang="en-US" dirty="0" smtClean="0"/>
              <a:t>W), returns </a:t>
            </a:r>
            <a:r>
              <a:rPr lang="en-US" dirty="0"/>
              <a:t>a dataset of (K, (V, W)) </a:t>
            </a:r>
            <a:r>
              <a:rPr lang="en-US" dirty="0" smtClean="0"/>
              <a:t>pairs, </a:t>
            </a:r>
            <a:r>
              <a:rPr lang="en-US" dirty="0"/>
              <a:t>with all pairs of elements for each </a:t>
            </a:r>
            <a:r>
              <a:rPr lang="en-US" dirty="0" smtClean="0"/>
              <a:t>key</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91</a:t>
            </a:fld>
            <a:endParaRPr lang="en-US" dirty="0"/>
          </a:p>
        </p:txBody>
      </p:sp>
    </p:spTree>
    <p:extLst>
      <p:ext uri="{BB962C8B-B14F-4D97-AF65-F5344CB8AC3E}">
        <p14:creationId xmlns:p14="http://schemas.microsoft.com/office/powerpoint/2010/main" val="28779961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join(</a:t>
            </a:r>
            <a:r>
              <a:rPr lang="en-US" i="1" dirty="0" err="1"/>
              <a:t>otherDataset</a:t>
            </a:r>
            <a:r>
              <a:rPr lang="en-US" dirty="0"/>
              <a:t>, [</a:t>
            </a:r>
            <a:r>
              <a:rPr lang="en-US" i="1" dirty="0" err="1"/>
              <a:t>numTasks</a:t>
            </a:r>
            <a:r>
              <a:rPr lang="en-US" dirty="0"/>
              <a:t>])</a:t>
            </a:r>
          </a:p>
        </p:txBody>
      </p:sp>
      <p:sp>
        <p:nvSpPr>
          <p:cNvPr id="3" name="Content Placeholder 2"/>
          <p:cNvSpPr>
            <a:spLocks noGrp="1"/>
          </p:cNvSpPr>
          <p:nvPr>
            <p:ph idx="1"/>
          </p:nvPr>
        </p:nvSpPr>
        <p:spPr/>
        <p:txBody>
          <a:bodyPr>
            <a:normAutofit/>
          </a:bodyPr>
          <a:lstStyle/>
          <a:p>
            <a:r>
              <a:rPr lang="en-US" dirty="0"/>
              <a:t>Example</a:t>
            </a:r>
          </a:p>
          <a:p>
            <a:pPr lvl="1"/>
            <a:r>
              <a:rPr lang="en-US" dirty="0" smtClean="0"/>
              <a:t>Input RDD1 (in1Rdd)</a:t>
            </a:r>
            <a:endParaRPr lang="en-US" dirty="0"/>
          </a:p>
          <a:p>
            <a:pPr marL="548640" lvl="2" indent="0">
              <a:buNone/>
            </a:pPr>
            <a:r>
              <a:rPr lang="en-US" dirty="0"/>
              <a:t>(</a:t>
            </a:r>
            <a:r>
              <a:rPr lang="en-US" dirty="0" err="1"/>
              <a:t>u'Joe</a:t>
            </a:r>
            <a:r>
              <a:rPr lang="en-US" dirty="0"/>
              <a:t>', 1)</a:t>
            </a:r>
          </a:p>
          <a:p>
            <a:pPr marL="548640" lvl="2" indent="0">
              <a:buNone/>
            </a:pPr>
            <a:r>
              <a:rPr lang="en-US" dirty="0"/>
              <a:t>(u'44', 1)</a:t>
            </a:r>
          </a:p>
          <a:p>
            <a:pPr marL="548640" lvl="2" indent="0">
              <a:buNone/>
            </a:pPr>
            <a:r>
              <a:rPr lang="en-US" dirty="0"/>
              <a:t>(</a:t>
            </a:r>
            <a:r>
              <a:rPr lang="en-US" dirty="0" smtClean="0"/>
              <a:t>u‘12', </a:t>
            </a:r>
            <a:r>
              <a:rPr lang="en-US" dirty="0"/>
              <a:t>1)</a:t>
            </a:r>
          </a:p>
          <a:p>
            <a:pPr marL="548640" lvl="2" indent="0">
              <a:buNone/>
            </a:pPr>
            <a:r>
              <a:rPr lang="en-US" dirty="0"/>
              <a:t>(u'41', 1)</a:t>
            </a:r>
          </a:p>
          <a:p>
            <a:pPr marL="548640" lvl="2" indent="0">
              <a:buNone/>
            </a:pPr>
            <a:r>
              <a:rPr lang="en-US" dirty="0"/>
              <a:t>(u'1', 1</a:t>
            </a:r>
            <a:r>
              <a:rPr lang="en-US" dirty="0" smtClean="0"/>
              <a:t>)]</a:t>
            </a:r>
          </a:p>
          <a:p>
            <a:pPr marL="548640" lvl="2" indent="0">
              <a:buNone/>
            </a:pPr>
            <a:r>
              <a:rPr lang="en-US" dirty="0" smtClean="0"/>
              <a:t>(</a:t>
            </a:r>
            <a:r>
              <a:rPr lang="en-US" dirty="0"/>
              <a:t>u'33', 1)</a:t>
            </a:r>
          </a:p>
          <a:p>
            <a:pPr marL="548640" lvl="2" indent="0">
              <a:buNone/>
            </a:pPr>
            <a:r>
              <a:rPr lang="en-US" dirty="0"/>
              <a:t>(</a:t>
            </a:r>
            <a:r>
              <a:rPr lang="en-US" dirty="0" smtClean="0"/>
              <a:t>u‘21', </a:t>
            </a:r>
            <a:r>
              <a:rPr lang="en-US" dirty="0"/>
              <a:t>1)</a:t>
            </a:r>
          </a:p>
          <a:p>
            <a:pPr marL="548640" lvl="2" indent="0">
              <a:buNone/>
            </a:pPr>
            <a:r>
              <a:rPr lang="en-US" dirty="0"/>
              <a:t>(</a:t>
            </a:r>
            <a:r>
              <a:rPr lang="en-US" dirty="0" smtClean="0"/>
              <a:t>u'11', </a:t>
            </a:r>
            <a:r>
              <a:rPr lang="en-US" dirty="0"/>
              <a:t>1</a:t>
            </a:r>
            <a:r>
              <a:rPr lang="en-US" dirty="0" smtClean="0"/>
              <a:t>)</a:t>
            </a:r>
            <a:endParaRPr lang="en-US" dirty="0"/>
          </a:p>
          <a:p>
            <a:pPr marL="548640" lvl="2" indent="0">
              <a:buNone/>
            </a:pPr>
            <a:r>
              <a:rPr lang="en-US" dirty="0" smtClean="0"/>
              <a:t>…</a:t>
            </a:r>
            <a:endParaRPr lang="en-US" dirty="0"/>
          </a:p>
          <a:p>
            <a:pPr lvl="1"/>
            <a:r>
              <a:rPr lang="en-US" dirty="0"/>
              <a:t>Operation</a:t>
            </a:r>
          </a:p>
          <a:p>
            <a:pPr marL="548640" lvl="2" indent="0">
              <a:buNone/>
            </a:pPr>
            <a:r>
              <a:rPr lang="en-US" dirty="0" err="1" smtClean="0"/>
              <a:t>joinRdd</a:t>
            </a:r>
            <a:r>
              <a:rPr lang="en-US" dirty="0" smtClean="0"/>
              <a:t> = in1Rdd.join(in2Rdd)</a:t>
            </a:r>
          </a:p>
          <a:p>
            <a:endParaRPr lang="en-US" dirty="0" smtClean="0"/>
          </a:p>
        </p:txBody>
      </p:sp>
      <p:sp>
        <p:nvSpPr>
          <p:cNvPr id="6" name="Content Placeholder 2"/>
          <p:cNvSpPr txBox="1">
            <a:spLocks/>
          </p:cNvSpPr>
          <p:nvPr/>
        </p:nvSpPr>
        <p:spPr>
          <a:xfrm>
            <a:off x="4800600" y="1600200"/>
            <a:ext cx="38862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smtClean="0"/>
          </a:p>
          <a:p>
            <a:pPr lvl="1"/>
            <a:r>
              <a:rPr lang="en-US" dirty="0" smtClean="0"/>
              <a:t>Input RDD2 (in2Rdd)</a:t>
            </a:r>
          </a:p>
          <a:p>
            <a:pPr marL="548640" lvl="2" indent="0">
              <a:buFont typeface="Arial" pitchFamily="34" charset="0"/>
              <a:buNone/>
            </a:pPr>
            <a:r>
              <a:rPr lang="en-US" dirty="0" smtClean="0"/>
              <a:t>(</a:t>
            </a:r>
            <a:r>
              <a:rPr lang="en-US" dirty="0" err="1" smtClean="0"/>
              <a:t>u'Joe</a:t>
            </a:r>
            <a:r>
              <a:rPr lang="en-US" dirty="0" smtClean="0"/>
              <a:t>', 5)</a:t>
            </a:r>
          </a:p>
          <a:p>
            <a:pPr marL="548640" lvl="2" indent="0">
              <a:buFont typeface="Arial" pitchFamily="34" charset="0"/>
              <a:buNone/>
            </a:pPr>
            <a:r>
              <a:rPr lang="en-US" dirty="0" smtClean="0"/>
              <a:t>(u'44', 5)</a:t>
            </a:r>
          </a:p>
          <a:p>
            <a:pPr marL="548640" lvl="2" indent="0">
              <a:buFont typeface="Arial" pitchFamily="34" charset="0"/>
              <a:buNone/>
            </a:pPr>
            <a:r>
              <a:rPr lang="en-US" dirty="0" smtClean="0"/>
              <a:t>(u‘12', 5)</a:t>
            </a:r>
          </a:p>
          <a:p>
            <a:pPr marL="548640" lvl="2" indent="0">
              <a:buFont typeface="Arial" pitchFamily="34" charset="0"/>
              <a:buNone/>
            </a:pPr>
            <a:r>
              <a:rPr lang="en-US" dirty="0" smtClean="0"/>
              <a:t>(u'41', 5)</a:t>
            </a:r>
          </a:p>
          <a:p>
            <a:pPr marL="548640" lvl="2" indent="0">
              <a:buFont typeface="Arial" pitchFamily="34" charset="0"/>
              <a:buNone/>
            </a:pPr>
            <a:r>
              <a:rPr lang="en-US" dirty="0" smtClean="0"/>
              <a:t>(u'1', 1)]</a:t>
            </a:r>
          </a:p>
          <a:p>
            <a:pPr marL="548640" lvl="2" indent="0">
              <a:buFont typeface="Arial" pitchFamily="34" charset="0"/>
              <a:buNone/>
            </a:pPr>
            <a:r>
              <a:rPr lang="en-US" dirty="0" smtClean="0"/>
              <a:t>(u'33', 5)</a:t>
            </a:r>
          </a:p>
          <a:p>
            <a:pPr marL="548640" lvl="2" indent="0">
              <a:buFont typeface="Arial" pitchFamily="34" charset="0"/>
              <a:buNone/>
            </a:pPr>
            <a:r>
              <a:rPr lang="en-US" dirty="0" smtClean="0"/>
              <a:t>(u‘21', 5)</a:t>
            </a:r>
          </a:p>
          <a:p>
            <a:pPr marL="548640" lvl="2" indent="0">
              <a:buFont typeface="Arial" pitchFamily="34" charset="0"/>
              <a:buNone/>
            </a:pPr>
            <a:r>
              <a:rPr lang="en-US" dirty="0" smtClean="0"/>
              <a:t>(u'11', 5)</a:t>
            </a:r>
          </a:p>
          <a:p>
            <a:pPr marL="548640" lvl="2" indent="0">
              <a:buFont typeface="Arial" pitchFamily="34" charset="0"/>
              <a:buNone/>
            </a:pPr>
            <a:r>
              <a:rPr lang="en-US" dirty="0" smtClean="0"/>
              <a:t>…</a:t>
            </a:r>
          </a:p>
          <a:p>
            <a:endParaRPr lang="en-US" dirty="0" smtClean="0"/>
          </a:p>
        </p:txBody>
      </p:sp>
      <p:sp>
        <p:nvSpPr>
          <p:cNvPr id="7" name="Footer Placeholder 6"/>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8" name="Slide Number Placeholder 7"/>
          <p:cNvSpPr>
            <a:spLocks noGrp="1"/>
          </p:cNvSpPr>
          <p:nvPr>
            <p:ph type="sldNum" sz="quarter" idx="12"/>
          </p:nvPr>
        </p:nvSpPr>
        <p:spPr/>
        <p:txBody>
          <a:bodyPr/>
          <a:lstStyle/>
          <a:p>
            <a:fld id="{9AA7C465-8597-4488-B68C-958448427716}" type="slidenum">
              <a:rPr lang="en-US" smtClean="0"/>
              <a:t>92</a:t>
            </a:fld>
            <a:endParaRPr lang="en-US" dirty="0"/>
          </a:p>
        </p:txBody>
      </p:sp>
    </p:spTree>
    <p:extLst>
      <p:ext uri="{BB962C8B-B14F-4D97-AF65-F5344CB8AC3E}">
        <p14:creationId xmlns:p14="http://schemas.microsoft.com/office/powerpoint/2010/main" val="15666056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join(</a:t>
            </a:r>
            <a:r>
              <a:rPr lang="en-US" i="1" dirty="0" err="1"/>
              <a:t>otherDataset</a:t>
            </a:r>
            <a:r>
              <a:rPr lang="en-US" dirty="0"/>
              <a:t>, [</a:t>
            </a:r>
            <a:r>
              <a:rPr lang="en-US" i="1" dirty="0" err="1"/>
              <a:t>numTasks</a:t>
            </a:r>
            <a:r>
              <a:rPr lang="en-US" dirty="0"/>
              <a:t>])</a:t>
            </a:r>
          </a:p>
        </p:txBody>
      </p:sp>
      <p:sp>
        <p:nvSpPr>
          <p:cNvPr id="3" name="Content Placeholder 2"/>
          <p:cNvSpPr>
            <a:spLocks noGrp="1"/>
          </p:cNvSpPr>
          <p:nvPr>
            <p:ph idx="1"/>
          </p:nvPr>
        </p:nvSpPr>
        <p:spPr/>
        <p:txBody>
          <a:bodyPr>
            <a:normAutofit/>
          </a:bodyPr>
          <a:lstStyle/>
          <a:p>
            <a:r>
              <a:rPr lang="en-US" dirty="0"/>
              <a:t>Example</a:t>
            </a:r>
          </a:p>
          <a:p>
            <a:pPr lvl="1"/>
            <a:r>
              <a:rPr lang="en-US" dirty="0" smtClean="0"/>
              <a:t>Output RDD </a:t>
            </a:r>
            <a:endParaRPr lang="en-US" dirty="0"/>
          </a:p>
          <a:p>
            <a:pPr marL="548640" lvl="2" indent="0">
              <a:buNone/>
            </a:pPr>
            <a:r>
              <a:rPr lang="en-US" dirty="0"/>
              <a:t>(</a:t>
            </a:r>
            <a:r>
              <a:rPr lang="en-US" dirty="0" err="1"/>
              <a:t>u'Joe</a:t>
            </a:r>
            <a:r>
              <a:rPr lang="en-US" dirty="0"/>
              <a:t>', </a:t>
            </a:r>
            <a:r>
              <a:rPr lang="en-US" dirty="0" smtClean="0"/>
              <a:t>(1, 5))</a:t>
            </a:r>
            <a:endParaRPr lang="en-US" dirty="0"/>
          </a:p>
          <a:p>
            <a:pPr marL="548640" lvl="2" indent="0">
              <a:buNone/>
            </a:pPr>
            <a:r>
              <a:rPr lang="en-US" dirty="0"/>
              <a:t>(u'44</a:t>
            </a:r>
            <a:r>
              <a:rPr lang="en-US" dirty="0" smtClean="0"/>
              <a:t>', (1, 5))</a:t>
            </a:r>
            <a:endParaRPr lang="en-US" dirty="0"/>
          </a:p>
          <a:p>
            <a:pPr marL="548640" lvl="2" indent="0">
              <a:buNone/>
            </a:pPr>
            <a:r>
              <a:rPr lang="en-US" dirty="0"/>
              <a:t>(</a:t>
            </a:r>
            <a:r>
              <a:rPr lang="en-US" dirty="0" smtClean="0"/>
              <a:t>u‘12', (1, 5))</a:t>
            </a:r>
            <a:endParaRPr lang="en-US" dirty="0"/>
          </a:p>
          <a:p>
            <a:pPr marL="548640" lvl="2" indent="0">
              <a:buNone/>
            </a:pPr>
            <a:r>
              <a:rPr lang="en-US" dirty="0"/>
              <a:t>(u'41</a:t>
            </a:r>
            <a:r>
              <a:rPr lang="en-US" dirty="0" smtClean="0"/>
              <a:t>', (1, 5))</a:t>
            </a:r>
            <a:endParaRPr lang="en-US" dirty="0"/>
          </a:p>
          <a:p>
            <a:pPr marL="548640" lvl="2" indent="0">
              <a:buNone/>
            </a:pPr>
            <a:r>
              <a:rPr lang="en-US" dirty="0"/>
              <a:t>(u'1</a:t>
            </a:r>
            <a:r>
              <a:rPr lang="en-US" dirty="0" smtClean="0"/>
              <a:t>', (1, 5))</a:t>
            </a:r>
          </a:p>
          <a:p>
            <a:pPr marL="548640" lvl="2" indent="0">
              <a:buNone/>
            </a:pPr>
            <a:r>
              <a:rPr lang="en-US" dirty="0" smtClean="0"/>
              <a:t>(</a:t>
            </a:r>
            <a:r>
              <a:rPr lang="en-US" dirty="0"/>
              <a:t>u'33</a:t>
            </a:r>
            <a:r>
              <a:rPr lang="en-US" dirty="0" smtClean="0"/>
              <a:t>', (1, 5))</a:t>
            </a:r>
            <a:endParaRPr lang="en-US" dirty="0"/>
          </a:p>
          <a:p>
            <a:pPr marL="548640" lvl="2" indent="0">
              <a:buNone/>
            </a:pPr>
            <a:r>
              <a:rPr lang="en-US" dirty="0"/>
              <a:t>(</a:t>
            </a:r>
            <a:r>
              <a:rPr lang="en-US" dirty="0" smtClean="0"/>
              <a:t>u‘21', (1, 5))</a:t>
            </a:r>
            <a:endParaRPr lang="en-US" dirty="0"/>
          </a:p>
          <a:p>
            <a:pPr marL="548640" lvl="2" indent="0">
              <a:buNone/>
            </a:pPr>
            <a:r>
              <a:rPr lang="en-US" dirty="0"/>
              <a:t>(</a:t>
            </a:r>
            <a:r>
              <a:rPr lang="en-US" dirty="0" smtClean="0"/>
              <a:t>u'11', (1, 5))</a:t>
            </a:r>
            <a:endParaRPr lang="en-US" dirty="0"/>
          </a:p>
          <a:p>
            <a:pPr marL="548640" lvl="2" indent="0">
              <a:buNone/>
            </a:pPr>
            <a:r>
              <a:rPr lang="en-US" dirty="0" smtClean="0"/>
              <a:t>…</a:t>
            </a:r>
          </a:p>
          <a:p>
            <a:pPr lvl="1"/>
            <a:r>
              <a:rPr lang="en-US" dirty="0" smtClean="0"/>
              <a:t>Note that the join of values creates a list of the value parts of each pair RDD</a:t>
            </a:r>
            <a:endParaRPr lang="en-US" dirty="0"/>
          </a:p>
          <a:p>
            <a:endParaRPr lang="en-US"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93</a:t>
            </a:fld>
            <a:endParaRPr lang="en-US" dirty="0"/>
          </a:p>
        </p:txBody>
      </p:sp>
    </p:spTree>
    <p:extLst>
      <p:ext uri="{BB962C8B-B14F-4D97-AF65-F5344CB8AC3E}">
        <p14:creationId xmlns:p14="http://schemas.microsoft.com/office/powerpoint/2010/main" val="2591986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Sorting Data</a:t>
            </a:r>
            <a:br>
              <a:rPr lang="en-US" dirty="0"/>
            </a:br>
            <a:endParaRPr lang="en-US" dirty="0"/>
          </a:p>
        </p:txBody>
      </p:sp>
      <p:sp>
        <p:nvSpPr>
          <p:cNvPr id="3" name="Content Placeholder 2"/>
          <p:cNvSpPr>
            <a:spLocks noGrp="1"/>
          </p:cNvSpPr>
          <p:nvPr>
            <p:ph idx="1"/>
          </p:nvPr>
        </p:nvSpPr>
        <p:spPr/>
        <p:txBody>
          <a:bodyPr/>
          <a:lstStyle/>
          <a:p>
            <a:r>
              <a:rPr lang="en-US" dirty="0" smtClean="0"/>
              <a:t>We </a:t>
            </a:r>
            <a:r>
              <a:rPr lang="en-US" dirty="0"/>
              <a:t>can sort an RDD with key or value </a:t>
            </a:r>
            <a:r>
              <a:rPr lang="en-US" dirty="0" smtClean="0"/>
              <a:t>pairs provided </a:t>
            </a:r>
            <a:r>
              <a:rPr lang="en-US" dirty="0"/>
              <a:t>that there is an ordering defined on the key </a:t>
            </a:r>
            <a:r>
              <a:rPr lang="en-US" dirty="0" smtClean="0"/>
              <a:t>set</a:t>
            </a:r>
          </a:p>
          <a:p>
            <a:r>
              <a:rPr lang="en-US" dirty="0" smtClean="0"/>
              <a:t>Once </a:t>
            </a:r>
            <a:r>
              <a:rPr lang="en-US" dirty="0"/>
              <a:t>we have sorted our data elements, any </a:t>
            </a:r>
            <a:r>
              <a:rPr lang="en-US" dirty="0" smtClean="0"/>
              <a:t>following call </a:t>
            </a:r>
            <a:r>
              <a:rPr lang="en-US" dirty="0"/>
              <a:t>on the sorted data to collect() or save() will result in ordered </a:t>
            </a:r>
            <a:r>
              <a:rPr lang="en-US" dirty="0" smtClean="0"/>
              <a:t>dataset</a:t>
            </a:r>
            <a:endParaRPr lang="en-US" dirty="0"/>
          </a:p>
          <a:p>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94</a:t>
            </a:fld>
            <a:endParaRPr lang="en-US" dirty="0"/>
          </a:p>
        </p:txBody>
      </p:sp>
    </p:spTree>
    <p:extLst>
      <p:ext uri="{BB962C8B-B14F-4D97-AF65-F5344CB8AC3E}">
        <p14:creationId xmlns:p14="http://schemas.microsoft.com/office/powerpoint/2010/main" val="10363149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a:t>sortByKey</a:t>
            </a:r>
            <a:r>
              <a:rPr lang="en-US" dirty="0"/>
              <a:t>([</a:t>
            </a:r>
            <a:r>
              <a:rPr lang="en-US" i="1" dirty="0"/>
              <a:t>ascending</a:t>
            </a:r>
            <a:r>
              <a:rPr lang="en-US" dirty="0"/>
              <a:t>], [</a:t>
            </a:r>
            <a:r>
              <a:rPr lang="en-US" i="1" dirty="0" err="1"/>
              <a:t>numTasks</a:t>
            </a:r>
            <a:r>
              <a:rPr lang="en-US" dirty="0"/>
              <a:t>])</a:t>
            </a:r>
          </a:p>
        </p:txBody>
      </p:sp>
      <p:sp>
        <p:nvSpPr>
          <p:cNvPr id="3" name="Content Placeholder 2"/>
          <p:cNvSpPr>
            <a:spLocks noGrp="1"/>
          </p:cNvSpPr>
          <p:nvPr>
            <p:ph idx="1"/>
          </p:nvPr>
        </p:nvSpPr>
        <p:spPr/>
        <p:txBody>
          <a:bodyPr/>
          <a:lstStyle/>
          <a:p>
            <a:r>
              <a:rPr lang="en-US" dirty="0"/>
              <a:t>When called on a dataset of (K, V) pairs where K implements </a:t>
            </a:r>
            <a:r>
              <a:rPr lang="en-US" dirty="0" smtClean="0"/>
              <a:t>Ordered…</a:t>
            </a:r>
          </a:p>
          <a:p>
            <a:r>
              <a:rPr lang="en-US" dirty="0"/>
              <a:t>R</a:t>
            </a:r>
            <a:r>
              <a:rPr lang="en-US" dirty="0" smtClean="0"/>
              <a:t>eturns </a:t>
            </a:r>
            <a:r>
              <a:rPr lang="en-US" dirty="0"/>
              <a:t>a dataset of (K, V) pairs sorted by keys in ascending or descending </a:t>
            </a:r>
            <a:r>
              <a:rPr lang="en-US" dirty="0" smtClean="0"/>
              <a:t>order as </a:t>
            </a:r>
            <a:r>
              <a:rPr lang="en-US" dirty="0"/>
              <a:t>specified in the </a:t>
            </a:r>
            <a:r>
              <a:rPr lang="en-US" dirty="0" err="1"/>
              <a:t>boolean</a:t>
            </a:r>
            <a:r>
              <a:rPr lang="en-US" dirty="0"/>
              <a:t> ascending argument.</a:t>
            </a:r>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95</a:t>
            </a:fld>
            <a:endParaRPr lang="en-US" dirty="0"/>
          </a:p>
        </p:txBody>
      </p:sp>
    </p:spTree>
    <p:extLst>
      <p:ext uri="{BB962C8B-B14F-4D97-AF65-F5344CB8AC3E}">
        <p14:creationId xmlns:p14="http://schemas.microsoft.com/office/powerpoint/2010/main" val="24220500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smtClean="0"/>
              <a:t>sortByKey</a:t>
            </a:r>
            <a:r>
              <a:rPr lang="en-US" dirty="0" smtClean="0"/>
              <a:t>(</a:t>
            </a:r>
            <a:r>
              <a:rPr lang="en-US" dirty="0" err="1" smtClean="0"/>
              <a:t>asending</a:t>
            </a:r>
            <a:r>
              <a:rPr lang="en-US" dirty="0" smtClean="0"/>
              <a:t>, </a:t>
            </a:r>
            <a:r>
              <a:rPr lang="en-US" dirty="0"/>
              <a:t>[</a:t>
            </a:r>
            <a:r>
              <a:rPr lang="en-US" dirty="0" err="1"/>
              <a:t>numTasks</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smtClean="0"/>
              <a:t>Input RDD (</a:t>
            </a:r>
            <a:r>
              <a:rPr lang="en-US" dirty="0" err="1" smtClean="0"/>
              <a:t>inRdd</a:t>
            </a:r>
            <a:r>
              <a:rPr lang="en-US" dirty="0" smtClean="0"/>
              <a:t>)</a:t>
            </a:r>
            <a:endParaRPr lang="en-US" dirty="0"/>
          </a:p>
          <a:p>
            <a:pPr marL="548640" lvl="2" indent="0">
              <a:buNone/>
            </a:pPr>
            <a:r>
              <a:rPr lang="en-US" dirty="0"/>
              <a:t>(</a:t>
            </a:r>
            <a:r>
              <a:rPr lang="en-US" dirty="0" err="1"/>
              <a:t>u'Joe</a:t>
            </a:r>
            <a:r>
              <a:rPr lang="en-US" dirty="0"/>
              <a:t>', 1)</a:t>
            </a:r>
          </a:p>
          <a:p>
            <a:pPr marL="548640" lvl="2" indent="0">
              <a:buNone/>
            </a:pPr>
            <a:r>
              <a:rPr lang="en-US" dirty="0"/>
              <a:t>(u'44', 1)</a:t>
            </a:r>
          </a:p>
          <a:p>
            <a:pPr marL="548640" lvl="2" indent="0">
              <a:buNone/>
            </a:pPr>
            <a:r>
              <a:rPr lang="en-US" dirty="0"/>
              <a:t>(</a:t>
            </a:r>
            <a:r>
              <a:rPr lang="en-US" dirty="0" smtClean="0"/>
              <a:t>u‘12', </a:t>
            </a:r>
            <a:r>
              <a:rPr lang="en-US" dirty="0"/>
              <a:t>1)</a:t>
            </a:r>
          </a:p>
          <a:p>
            <a:pPr marL="548640" lvl="2" indent="0">
              <a:buNone/>
            </a:pPr>
            <a:r>
              <a:rPr lang="en-US" dirty="0"/>
              <a:t>(u'41', 1)</a:t>
            </a:r>
          </a:p>
          <a:p>
            <a:pPr marL="548640" lvl="2" indent="0">
              <a:buNone/>
            </a:pPr>
            <a:r>
              <a:rPr lang="en-US" dirty="0"/>
              <a:t>(u'1', 1</a:t>
            </a:r>
            <a:r>
              <a:rPr lang="en-US" dirty="0" smtClean="0"/>
              <a:t>)]</a:t>
            </a:r>
          </a:p>
          <a:p>
            <a:pPr marL="548640" lvl="2" indent="0">
              <a:buNone/>
            </a:pPr>
            <a:r>
              <a:rPr lang="en-US" dirty="0"/>
              <a:t>(</a:t>
            </a:r>
            <a:r>
              <a:rPr lang="en-US" dirty="0" err="1"/>
              <a:t>u'Joe</a:t>
            </a:r>
            <a:r>
              <a:rPr lang="en-US" dirty="0"/>
              <a:t>', 1)</a:t>
            </a:r>
          </a:p>
          <a:p>
            <a:pPr marL="548640" lvl="2" indent="0">
              <a:buNone/>
            </a:pPr>
            <a:r>
              <a:rPr lang="en-US" dirty="0"/>
              <a:t>(</a:t>
            </a:r>
            <a:r>
              <a:rPr lang="en-US" dirty="0" smtClean="0"/>
              <a:t>u‘12', </a:t>
            </a:r>
            <a:r>
              <a:rPr lang="en-US" dirty="0"/>
              <a:t>1)</a:t>
            </a:r>
          </a:p>
          <a:p>
            <a:pPr marL="548640" lvl="2" indent="0">
              <a:buNone/>
            </a:pPr>
            <a:r>
              <a:rPr lang="en-US" dirty="0"/>
              <a:t>(u'33', 1)</a:t>
            </a:r>
          </a:p>
          <a:p>
            <a:pPr marL="548640" lvl="2" indent="0">
              <a:buNone/>
            </a:pPr>
            <a:r>
              <a:rPr lang="en-US" dirty="0"/>
              <a:t>(</a:t>
            </a:r>
            <a:r>
              <a:rPr lang="en-US" dirty="0" smtClean="0"/>
              <a:t>u‘21', </a:t>
            </a:r>
            <a:r>
              <a:rPr lang="en-US" dirty="0"/>
              <a:t>1)</a:t>
            </a:r>
          </a:p>
          <a:p>
            <a:pPr marL="548640" lvl="2" indent="0">
              <a:buNone/>
            </a:pPr>
            <a:r>
              <a:rPr lang="en-US" dirty="0"/>
              <a:t>(</a:t>
            </a:r>
            <a:r>
              <a:rPr lang="en-US" dirty="0" smtClean="0"/>
              <a:t>u'11', </a:t>
            </a:r>
            <a:r>
              <a:rPr lang="en-US" dirty="0"/>
              <a:t>1)]</a:t>
            </a:r>
          </a:p>
          <a:p>
            <a:pPr marL="548640" lvl="2" indent="0">
              <a:buNone/>
            </a:pPr>
            <a:r>
              <a:rPr lang="en-US" dirty="0" smtClean="0"/>
              <a:t>…</a:t>
            </a:r>
            <a:endParaRPr lang="en-US" dirty="0"/>
          </a:p>
          <a:p>
            <a:pPr lvl="1"/>
            <a:r>
              <a:rPr lang="en-US" dirty="0"/>
              <a:t>Operation</a:t>
            </a:r>
          </a:p>
          <a:p>
            <a:pPr lvl="2"/>
            <a:r>
              <a:rPr lang="en-US" dirty="0" err="1" smtClean="0"/>
              <a:t>sortRdd</a:t>
            </a:r>
            <a:r>
              <a:rPr lang="en-US" dirty="0" smtClean="0"/>
              <a:t> = </a:t>
            </a:r>
            <a:r>
              <a:rPr lang="en-US" dirty="0" err="1" smtClean="0"/>
              <a:t>inRdd.sortByKey</a:t>
            </a:r>
            <a:r>
              <a:rPr lang="en-US" dirty="0" smtClean="0"/>
              <a:t>(False)</a:t>
            </a:r>
          </a:p>
          <a:p>
            <a:pPr lvl="2"/>
            <a:r>
              <a:rPr lang="en-US" dirty="0" smtClean="0"/>
              <a:t>Sort keys in descending order</a:t>
            </a:r>
          </a:p>
          <a:p>
            <a:endParaRPr lang="en-US"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96</a:t>
            </a:fld>
            <a:endParaRPr lang="en-US" dirty="0"/>
          </a:p>
        </p:txBody>
      </p:sp>
    </p:spTree>
    <p:extLst>
      <p:ext uri="{BB962C8B-B14F-4D97-AF65-F5344CB8AC3E}">
        <p14:creationId xmlns:p14="http://schemas.microsoft.com/office/powerpoint/2010/main" val="20776641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Transformations</a:t>
            </a:r>
            <a:br>
              <a:rPr lang="en-US" dirty="0" smtClean="0"/>
            </a:br>
            <a:r>
              <a:rPr lang="en-US" dirty="0" err="1" smtClean="0"/>
              <a:t>sortByKey</a:t>
            </a:r>
            <a:r>
              <a:rPr lang="en-US" dirty="0" smtClean="0"/>
              <a:t>(</a:t>
            </a:r>
            <a:r>
              <a:rPr lang="en-US" dirty="0" err="1" smtClean="0"/>
              <a:t>asending</a:t>
            </a:r>
            <a:r>
              <a:rPr lang="en-US" dirty="0"/>
              <a:t>, [</a:t>
            </a:r>
            <a:r>
              <a:rPr lang="en-US" dirty="0" err="1"/>
              <a:t>numTasks</a:t>
            </a:r>
            <a:r>
              <a:rPr lang="en-US" dirty="0"/>
              <a:t>])</a:t>
            </a:r>
          </a:p>
        </p:txBody>
      </p:sp>
      <p:sp>
        <p:nvSpPr>
          <p:cNvPr id="3" name="Content Placeholder 2"/>
          <p:cNvSpPr>
            <a:spLocks noGrp="1"/>
          </p:cNvSpPr>
          <p:nvPr>
            <p:ph idx="1"/>
          </p:nvPr>
        </p:nvSpPr>
        <p:spPr/>
        <p:txBody>
          <a:bodyPr>
            <a:normAutofit/>
          </a:bodyPr>
          <a:lstStyle/>
          <a:p>
            <a:r>
              <a:rPr lang="en-US" dirty="0"/>
              <a:t>Example</a:t>
            </a:r>
          </a:p>
          <a:p>
            <a:pPr lvl="1"/>
            <a:r>
              <a:rPr lang="en-US" dirty="0" smtClean="0"/>
              <a:t>Output RDD</a:t>
            </a:r>
            <a:endParaRPr lang="en-US" dirty="0"/>
          </a:p>
          <a:p>
            <a:pPr marL="548640" lvl="2" indent="0">
              <a:buNone/>
            </a:pPr>
            <a:r>
              <a:rPr lang="en-US" dirty="0"/>
              <a:t>(</a:t>
            </a:r>
            <a:r>
              <a:rPr lang="en-US" dirty="0" err="1"/>
              <a:t>u'Joe</a:t>
            </a:r>
            <a:r>
              <a:rPr lang="en-US" dirty="0"/>
              <a:t>', 1</a:t>
            </a:r>
            <a:r>
              <a:rPr lang="en-US" dirty="0" smtClean="0"/>
              <a:t>)</a:t>
            </a:r>
          </a:p>
          <a:p>
            <a:pPr marL="548640" lvl="2" indent="0">
              <a:buNone/>
            </a:pPr>
            <a:r>
              <a:rPr lang="en-US" dirty="0"/>
              <a:t>(</a:t>
            </a:r>
            <a:r>
              <a:rPr lang="en-US" dirty="0" err="1"/>
              <a:t>u'Joe</a:t>
            </a:r>
            <a:r>
              <a:rPr lang="en-US" dirty="0"/>
              <a:t>', 1</a:t>
            </a:r>
            <a:r>
              <a:rPr lang="en-US" dirty="0" smtClean="0"/>
              <a:t>)</a:t>
            </a:r>
            <a:endParaRPr lang="en-US" dirty="0"/>
          </a:p>
          <a:p>
            <a:pPr marL="548640" lvl="2" indent="0">
              <a:buNone/>
            </a:pPr>
            <a:r>
              <a:rPr lang="en-US" dirty="0"/>
              <a:t>(u'44', 1</a:t>
            </a:r>
            <a:r>
              <a:rPr lang="en-US" dirty="0" smtClean="0"/>
              <a:t>)</a:t>
            </a:r>
          </a:p>
          <a:p>
            <a:pPr marL="548640" lvl="2" indent="0">
              <a:buNone/>
            </a:pPr>
            <a:r>
              <a:rPr lang="en-US" dirty="0"/>
              <a:t>(u'41', 1</a:t>
            </a:r>
            <a:r>
              <a:rPr lang="en-US" dirty="0" smtClean="0"/>
              <a:t>)</a:t>
            </a:r>
          </a:p>
          <a:p>
            <a:pPr marL="548640" lvl="2" indent="0">
              <a:buNone/>
            </a:pPr>
            <a:r>
              <a:rPr lang="en-US" dirty="0"/>
              <a:t>(u'33', 1)</a:t>
            </a:r>
          </a:p>
          <a:p>
            <a:pPr marL="548640" lvl="2" indent="0">
              <a:buNone/>
            </a:pPr>
            <a:r>
              <a:rPr lang="en-US" dirty="0"/>
              <a:t>(u‘21', 1</a:t>
            </a:r>
            <a:r>
              <a:rPr lang="en-US" dirty="0" smtClean="0"/>
              <a:t>)</a:t>
            </a:r>
            <a:endParaRPr lang="en-US" dirty="0"/>
          </a:p>
          <a:p>
            <a:pPr marL="548640" lvl="2" indent="0">
              <a:buNone/>
            </a:pPr>
            <a:r>
              <a:rPr lang="en-US" dirty="0"/>
              <a:t>(</a:t>
            </a:r>
            <a:r>
              <a:rPr lang="en-US" dirty="0" smtClean="0"/>
              <a:t>u‘12', </a:t>
            </a:r>
            <a:r>
              <a:rPr lang="en-US" dirty="0"/>
              <a:t>1</a:t>
            </a:r>
            <a:r>
              <a:rPr lang="en-US" dirty="0" smtClean="0"/>
              <a:t>)</a:t>
            </a:r>
            <a:endParaRPr lang="en-US" dirty="0"/>
          </a:p>
          <a:p>
            <a:pPr marL="548640" lvl="2" indent="0">
              <a:buNone/>
            </a:pPr>
            <a:r>
              <a:rPr lang="en-US" dirty="0"/>
              <a:t>(</a:t>
            </a:r>
            <a:r>
              <a:rPr lang="en-US" dirty="0" smtClean="0"/>
              <a:t>u‘12', </a:t>
            </a:r>
            <a:r>
              <a:rPr lang="en-US" dirty="0"/>
              <a:t>1)</a:t>
            </a:r>
          </a:p>
          <a:p>
            <a:pPr marL="548640" lvl="2" indent="0">
              <a:buNone/>
            </a:pPr>
            <a:r>
              <a:rPr lang="en-US" dirty="0" smtClean="0"/>
              <a:t>(u'11', </a:t>
            </a:r>
            <a:r>
              <a:rPr lang="en-US" dirty="0"/>
              <a:t>1</a:t>
            </a:r>
            <a:r>
              <a:rPr lang="en-US" dirty="0" smtClean="0"/>
              <a:t>)</a:t>
            </a:r>
          </a:p>
          <a:p>
            <a:pPr marL="548640" lvl="2" indent="0">
              <a:buNone/>
            </a:pPr>
            <a:r>
              <a:rPr lang="en-US" dirty="0"/>
              <a:t>(u'1', 1</a:t>
            </a:r>
            <a:r>
              <a:rPr lang="en-US" dirty="0" smtClean="0"/>
              <a:t>)]</a:t>
            </a:r>
            <a:endParaRPr lang="en-US" dirty="0"/>
          </a:p>
          <a:p>
            <a:pPr marL="548640" lvl="2" indent="0">
              <a:buNone/>
            </a:pPr>
            <a:r>
              <a:rPr lang="en-US" dirty="0" smtClean="0"/>
              <a:t>…</a:t>
            </a:r>
            <a:endParaRPr lang="en-US" dirty="0"/>
          </a:p>
          <a:p>
            <a:endParaRPr lang="en-US" dirty="0" smtClean="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97</a:t>
            </a:fld>
            <a:endParaRPr lang="en-US" dirty="0"/>
          </a:p>
        </p:txBody>
      </p:sp>
    </p:spTree>
    <p:extLst>
      <p:ext uri="{BB962C8B-B14F-4D97-AF65-F5344CB8AC3E}">
        <p14:creationId xmlns:p14="http://schemas.microsoft.com/office/powerpoint/2010/main" val="13527819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Actions</a:t>
            </a:r>
            <a:endParaRPr lang="en-US" dirty="0"/>
          </a:p>
        </p:txBody>
      </p:sp>
      <p:pic>
        <p:nvPicPr>
          <p:cNvPr id="225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2538"/>
          <a:stretch/>
        </p:blipFill>
        <p:spPr bwMode="auto">
          <a:xfrm>
            <a:off x="152400" y="2213401"/>
            <a:ext cx="8915400" cy="3044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3" name="Slide Number Placeholder 2"/>
          <p:cNvSpPr>
            <a:spLocks noGrp="1"/>
          </p:cNvSpPr>
          <p:nvPr>
            <p:ph type="sldNum" sz="quarter" idx="12"/>
          </p:nvPr>
        </p:nvSpPr>
        <p:spPr/>
        <p:txBody>
          <a:bodyPr/>
          <a:lstStyle/>
          <a:p>
            <a:fld id="{9AA7C465-8597-4488-B68C-958448427716}" type="slidenum">
              <a:rPr lang="en-US" smtClean="0"/>
              <a:t>98</a:t>
            </a:fld>
            <a:endParaRPr lang="en-US" dirty="0"/>
          </a:p>
        </p:txBody>
      </p:sp>
    </p:spTree>
    <p:extLst>
      <p:ext uri="{BB962C8B-B14F-4D97-AF65-F5344CB8AC3E}">
        <p14:creationId xmlns:p14="http://schemas.microsoft.com/office/powerpoint/2010/main" val="3944984698"/>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a:t>
            </a:r>
            <a:br>
              <a:rPr lang="en-US" dirty="0" smtClean="0"/>
            </a:br>
            <a:r>
              <a:rPr lang="en-US" dirty="0" smtClean="0"/>
              <a:t>count()</a:t>
            </a:r>
            <a:endParaRPr lang="en-US" dirty="0"/>
          </a:p>
        </p:txBody>
      </p:sp>
      <p:sp>
        <p:nvSpPr>
          <p:cNvPr id="3" name="Content Placeholder 2"/>
          <p:cNvSpPr>
            <a:spLocks noGrp="1"/>
          </p:cNvSpPr>
          <p:nvPr>
            <p:ph idx="1"/>
          </p:nvPr>
        </p:nvSpPr>
        <p:spPr/>
        <p:txBody>
          <a:bodyPr/>
          <a:lstStyle/>
          <a:p>
            <a:r>
              <a:rPr lang="en-US" dirty="0" smtClean="0"/>
              <a:t>Return </a:t>
            </a:r>
            <a:r>
              <a:rPr lang="en-US" dirty="0"/>
              <a:t>the number of elements in the </a:t>
            </a:r>
            <a:r>
              <a:rPr lang="en-US" dirty="0" smtClean="0"/>
              <a:t>dataset</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06</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99</a:t>
            </a:fld>
            <a:endParaRPr lang="en-US" dirty="0"/>
          </a:p>
        </p:txBody>
      </p:sp>
    </p:spTree>
    <p:extLst>
      <p:ext uri="{BB962C8B-B14F-4D97-AF65-F5344CB8AC3E}">
        <p14:creationId xmlns:p14="http://schemas.microsoft.com/office/powerpoint/2010/main" val="1187084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53401</TotalTime>
  <Words>6922</Words>
  <Application>Microsoft Macintosh PowerPoint</Application>
  <PresentationFormat>On-screen Show (4:3)</PresentationFormat>
  <Paragraphs>1238</Paragraphs>
  <Slides>118</Slides>
  <Notes>1</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Clarity</vt:lpstr>
      <vt:lpstr>CSP554 Big Data Technologies</vt:lpstr>
      <vt:lpstr>Apache Spark</vt:lpstr>
      <vt:lpstr>Apache Spark Architecture Landscape</vt:lpstr>
      <vt:lpstr>Apache Spark On the speed side…</vt:lpstr>
      <vt:lpstr>Apache Spark On the general purpose side…</vt:lpstr>
      <vt:lpstr>Apache Spark Components Spark Core</vt:lpstr>
      <vt:lpstr>Apache Spark Components Spark Streaming</vt:lpstr>
      <vt:lpstr>Apache Spark Components Spark SQL</vt:lpstr>
      <vt:lpstr>Apache Spark Components MLib</vt:lpstr>
      <vt:lpstr>Apache Spark Components GraphX</vt:lpstr>
      <vt:lpstr>Hadoop and Spark</vt:lpstr>
      <vt:lpstr>Apache Spark and MapReduce</vt:lpstr>
      <vt:lpstr>Using Apache Spark Interactive Shells</vt:lpstr>
      <vt:lpstr>Using Apache Spark Interactive Shells</vt:lpstr>
      <vt:lpstr>Using Apache Spark Interactive Shells</vt:lpstr>
      <vt:lpstr>Using Apache Spark Interactive Shells</vt:lpstr>
      <vt:lpstr>Using Apache Spark Self-Contained Applications</vt:lpstr>
      <vt:lpstr>Using Apache Spark Self-Contained Applications</vt:lpstr>
      <vt:lpstr>Spark On Hadoop</vt:lpstr>
      <vt:lpstr>Spark On Hadoop Using an Interactive CLI </vt:lpstr>
      <vt:lpstr>Spark On Hadoop Using an Interactive CLI</vt:lpstr>
      <vt:lpstr>Spark On Hadoop Using a Self-Contained Program</vt:lpstr>
      <vt:lpstr>Spark On Hadoop Using a Self-Contained Program</vt:lpstr>
      <vt:lpstr>Relating Spark to Other Hadoop Systems</vt:lpstr>
      <vt:lpstr>Relating Spark to Other Hadoop Systems</vt:lpstr>
      <vt:lpstr>Relating Spark to Other Hadoop Systems</vt:lpstr>
      <vt:lpstr>Relating Spark to Other Hadoop Systems</vt:lpstr>
      <vt:lpstr>Resilient Distributed Datasets (RDD)</vt:lpstr>
      <vt:lpstr>Resilient Distributed Datasets (RDD)</vt:lpstr>
      <vt:lpstr>Resilient Distributed Datasets (RDD)</vt:lpstr>
      <vt:lpstr>MapReduce File Based Processing</vt:lpstr>
      <vt:lpstr>Spark Adaptive (In Memory and File Based Processing)  </vt:lpstr>
      <vt:lpstr>Resilient Distributed Dataset (RDD)</vt:lpstr>
      <vt:lpstr>Resilient Distributed Dataset (RDD)</vt:lpstr>
      <vt:lpstr>Resilient Distributed Datasets (RDD)</vt:lpstr>
      <vt:lpstr>Data Locality with RDDs</vt:lpstr>
      <vt:lpstr>Resilient Distributed Dataset (RDD)</vt:lpstr>
      <vt:lpstr>Resilient Distributed Dataset (RDD) Transformation and Actions</vt:lpstr>
      <vt:lpstr>Resilient Distributed Dataset (RDD) Transformation and Actions</vt:lpstr>
      <vt:lpstr>RDD Fault Tolerance</vt:lpstr>
      <vt:lpstr>Resilient Distributed Dataset (RDD) Transformation and Actions</vt:lpstr>
      <vt:lpstr>Transformations And Actions</vt:lpstr>
      <vt:lpstr>Transformations and Actions Summary</vt:lpstr>
      <vt:lpstr>Resilient Distributed Dataset (RDD) Caching</vt:lpstr>
      <vt:lpstr>Resilient Distributed Dataset (RDD) Caching</vt:lpstr>
      <vt:lpstr>Resilient Distributed Dataset (RDD) Processing</vt:lpstr>
      <vt:lpstr>Apache Spark Lambda Functions</vt:lpstr>
      <vt:lpstr>Apache Spark Lambda Functions</vt:lpstr>
      <vt:lpstr>Apache Spark WordCount Example</vt:lpstr>
      <vt:lpstr>Apache Spark WordCount Example</vt:lpstr>
      <vt:lpstr>Tips</vt:lpstr>
      <vt:lpstr>Tips</vt:lpstr>
      <vt:lpstr>Tips</vt:lpstr>
      <vt:lpstr>API Overview</vt:lpstr>
      <vt:lpstr>Example Transformations</vt:lpstr>
      <vt:lpstr>Transformations</vt:lpstr>
      <vt:lpstr>Transformations</vt:lpstr>
      <vt:lpstr>Transformations filter(func)</vt:lpstr>
      <vt:lpstr>Transformations filter(func)</vt:lpstr>
      <vt:lpstr>Transformations filter(func)</vt:lpstr>
      <vt:lpstr>Transformations map(func)</vt:lpstr>
      <vt:lpstr>Transformations map(func)</vt:lpstr>
      <vt:lpstr>Transformations map(func)</vt:lpstr>
      <vt:lpstr>Transformations map(func)</vt:lpstr>
      <vt:lpstr>Transformations map(func)</vt:lpstr>
      <vt:lpstr>Transformations flatMap(func)</vt:lpstr>
      <vt:lpstr>Transformations flatMap(func)</vt:lpstr>
      <vt:lpstr>Transformations flatMap(func)</vt:lpstr>
      <vt:lpstr>Transformations flatMap(func)</vt:lpstr>
      <vt:lpstr>Transformations map(func)</vt:lpstr>
      <vt:lpstr>Transformations Working with Key-Value Pairs</vt:lpstr>
      <vt:lpstr>Creating a Pair RDD </vt:lpstr>
      <vt:lpstr>Creating a Pair RDD </vt:lpstr>
      <vt:lpstr>Creating a Pair RDD </vt:lpstr>
      <vt:lpstr>Transformations on Pair RDDs</vt:lpstr>
      <vt:lpstr>Aggregations</vt:lpstr>
      <vt:lpstr>Transformations reduceByKey(func, [numTasks])</vt:lpstr>
      <vt:lpstr>Transformations reduceByKey(func, [numTasks])</vt:lpstr>
      <vt:lpstr>Transformations reduceByKey(func, [numTasks])</vt:lpstr>
      <vt:lpstr>Transformations reduceByKey(func, [numTasks])</vt:lpstr>
      <vt:lpstr>Transformations reduceByKey(func, [numTasks])</vt:lpstr>
      <vt:lpstr>Transformations reduceByKey(func, [numTasks])</vt:lpstr>
      <vt:lpstr>Grouping Data</vt:lpstr>
      <vt:lpstr>Transformations groupByKey([numTasks])</vt:lpstr>
      <vt:lpstr>Transformations groupByKey([numTasks])</vt:lpstr>
      <vt:lpstr>Transformations groupByKey([numTasks])</vt:lpstr>
      <vt:lpstr>ReduceByKey() Versus GroupByKey()</vt:lpstr>
      <vt:lpstr>ReduceByKey() Versus GroupByKey()</vt:lpstr>
      <vt:lpstr>ReduceByKey() Versus GroupByKey()</vt:lpstr>
      <vt:lpstr>Joining</vt:lpstr>
      <vt:lpstr>Transformations join(otherDataset, [numTasks])</vt:lpstr>
      <vt:lpstr>Transformations join(otherDataset, [numTasks])</vt:lpstr>
      <vt:lpstr>Transformations join(otherDataset, [numTasks])</vt:lpstr>
      <vt:lpstr>Sorting Data </vt:lpstr>
      <vt:lpstr>Transformations sortByKey([ascending], [numTasks])</vt:lpstr>
      <vt:lpstr>Transformations sortByKey(asending, [numTasks])</vt:lpstr>
      <vt:lpstr>Transformations sortByKey(asending, [numTasks])</vt:lpstr>
      <vt:lpstr>Example Actions</vt:lpstr>
      <vt:lpstr>Actions count()</vt:lpstr>
      <vt:lpstr>Actions count()</vt:lpstr>
      <vt:lpstr>Actions count()</vt:lpstr>
      <vt:lpstr>Actions collect()</vt:lpstr>
      <vt:lpstr>Actions collect()</vt:lpstr>
      <vt:lpstr>Actions collect()</vt:lpstr>
      <vt:lpstr>Actions reduce()</vt:lpstr>
      <vt:lpstr>Actions reduce()</vt:lpstr>
      <vt:lpstr>Actions reduce()</vt:lpstr>
      <vt:lpstr>Actions reduce()</vt:lpstr>
      <vt:lpstr>Actions take(n)</vt:lpstr>
      <vt:lpstr>Actions takeSample(withReplacement, num, [seed])</vt:lpstr>
      <vt:lpstr>Actions first()</vt:lpstr>
      <vt:lpstr>Actions foreach(func)</vt:lpstr>
      <vt:lpstr>Actions foreach(func)</vt:lpstr>
      <vt:lpstr>Actions foreach(func)</vt:lpstr>
      <vt:lpstr>Actions saveAsTextFile(path)</vt:lpstr>
      <vt:lpstr>Shared Variables</vt:lpstr>
      <vt:lpstr>Broadcast Variables</vt:lpstr>
      <vt:lpstr>Broadcast Variables</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JR</cp:lastModifiedBy>
  <cp:revision>636</cp:revision>
  <cp:lastPrinted>2017-02-23T20:03:19Z</cp:lastPrinted>
  <dcterms:created xsi:type="dcterms:W3CDTF">2016-12-18T19:56:54Z</dcterms:created>
  <dcterms:modified xsi:type="dcterms:W3CDTF">2018-09-26T01:38:06Z</dcterms:modified>
</cp:coreProperties>
</file>