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72"/>
  </p:notesMasterIdLst>
  <p:sldIdLst>
    <p:sldId id="256" r:id="rId2"/>
    <p:sldId id="271" r:id="rId3"/>
    <p:sldId id="270" r:id="rId4"/>
    <p:sldId id="269" r:id="rId5"/>
    <p:sldId id="268" r:id="rId6"/>
    <p:sldId id="267" r:id="rId7"/>
    <p:sldId id="339" r:id="rId8"/>
    <p:sldId id="341" r:id="rId9"/>
    <p:sldId id="340" r:id="rId10"/>
    <p:sldId id="338" r:id="rId11"/>
    <p:sldId id="257" r:id="rId12"/>
    <p:sldId id="281" r:id="rId13"/>
    <p:sldId id="279" r:id="rId14"/>
    <p:sldId id="272" r:id="rId15"/>
    <p:sldId id="273" r:id="rId16"/>
    <p:sldId id="282" r:id="rId17"/>
    <p:sldId id="280" r:id="rId18"/>
    <p:sldId id="286" r:id="rId19"/>
    <p:sldId id="275" r:id="rId20"/>
    <p:sldId id="287" r:id="rId21"/>
    <p:sldId id="288" r:id="rId22"/>
    <p:sldId id="289" r:id="rId23"/>
    <p:sldId id="305" r:id="rId24"/>
    <p:sldId id="306" r:id="rId25"/>
    <p:sldId id="307" r:id="rId26"/>
    <p:sldId id="290" r:id="rId27"/>
    <p:sldId id="291" r:id="rId28"/>
    <p:sldId id="301" r:id="rId29"/>
    <p:sldId id="302" r:id="rId30"/>
    <p:sldId id="303" r:id="rId31"/>
    <p:sldId id="294" r:id="rId32"/>
    <p:sldId id="292" r:id="rId33"/>
    <p:sldId id="293" r:id="rId34"/>
    <p:sldId id="298" r:id="rId35"/>
    <p:sldId id="295" r:id="rId36"/>
    <p:sldId id="296" r:id="rId37"/>
    <p:sldId id="299" r:id="rId38"/>
    <p:sldId id="300" r:id="rId39"/>
    <p:sldId id="276" r:id="rId40"/>
    <p:sldId id="308" r:id="rId41"/>
    <p:sldId id="284" r:id="rId42"/>
    <p:sldId id="285"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6" r:id="rId70"/>
    <p:sldId id="337" r:id="rId71"/>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59" d="100"/>
          <a:sy n="59" d="100"/>
        </p:scale>
        <p:origin x="-2432" y="-568"/>
      </p:cViewPr>
      <p:guideLst>
        <p:guide orient="horz" pos="2160"/>
        <p:guide pos="2880"/>
      </p:guideLst>
    </p:cSldViewPr>
  </p:slideViewPr>
  <p:notesTextViewPr>
    <p:cViewPr>
      <p:scale>
        <a:sx n="1" d="1"/>
        <a:sy n="1" d="1"/>
      </p:scale>
      <p:origin x="0" y="0"/>
    </p:cViewPr>
  </p:notesTextViewPr>
  <p:sorterViewPr>
    <p:cViewPr>
      <p:scale>
        <a:sx n="79" d="100"/>
        <a:sy n="79" d="100"/>
      </p:scale>
      <p:origin x="0" y="4146"/>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10/3/18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6C8A49-FBC2-48FE-A6D8-FE3E4E499494}" type="datetime1">
              <a:rPr lang="en-US" smtClean="0"/>
              <a:t>10/3/18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B9DBF-4832-4299-8DDB-75FF163214C5}" type="datetime1">
              <a:rPr lang="en-US" smtClean="0"/>
              <a:t>10/3/18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20893-ECF1-4E3D-A912-6E521746FA02}" type="datetime1">
              <a:rPr lang="en-US" smtClean="0"/>
              <a:t>10/3/18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FAA7B-1ADF-4742-966A-FEE8728D5D18}" type="datetime1">
              <a:rPr lang="en-US" smtClean="0"/>
              <a:t>10/3/18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B25B70-412B-4A58-B1EF-58D06CD6F787}" type="datetime1">
              <a:rPr lang="en-US" smtClean="0"/>
              <a:t>10/3/18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72F1B0-0B51-4A74-A806-CB2ECBA74BA7}" type="datetime1">
              <a:rPr lang="en-US" smtClean="0"/>
              <a:t>10/3/18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BF776D-18FA-4465-8E10-0D1B2E995B0A}" type="datetime1">
              <a:rPr lang="en-US" smtClean="0"/>
              <a:t>10/3/18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F0944D-BD98-4C0E-B635-7D5872E87548}" type="datetime1">
              <a:rPr lang="en-US" smtClean="0"/>
              <a:t>10/3/18</a:t>
            </a:fld>
            <a:endParaRPr lang="en-US" dirty="0"/>
          </a:p>
        </p:txBody>
      </p:sp>
      <p:sp>
        <p:nvSpPr>
          <p:cNvPr id="8" name="Footer Placeholder 7"/>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6AEB9B-1EB4-4D62-A41C-F76ED0DFF952}" type="datetime1">
              <a:rPr lang="en-US" smtClean="0"/>
              <a:t>10/3/18</a:t>
            </a:fld>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EEEF9951-6475-43AC-92FC-582D7B8EE374}" type="datetime1">
              <a:rPr lang="en-US" smtClean="0"/>
              <a:t>10/3/18</a:t>
            </a:fld>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2BC82-15A4-46D5-B252-1C709D5BB447}" type="datetime1">
              <a:rPr lang="en-US" smtClean="0"/>
              <a:t>10/3/18</a:t>
            </a:fld>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1D30FA-2027-4666-AF90-3F46F8C2068E}" type="datetime1">
              <a:rPr lang="en-US" smtClean="0"/>
              <a:t>10/3/18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9A88E0C-1C30-4E3F-88DF-E60D05C78146}" type="datetime1">
              <a:rPr lang="en-US" smtClean="0"/>
              <a:t>10/3/18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smtClean="0"/>
              <a:t>CSP554</a:t>
            </a:r>
            <a:r>
              <a:rPr lang="en-US" dirty="0" smtClean="0"/>
              <a:t> </a:t>
            </a:r>
            <a:r>
              <a:rPr lang="en-US" dirty="0" smtClean="0"/>
              <a:t>Module 08</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apache.org/docs/1.6.0/api/python/pyspark.sql.html%23pyspark.sql.DataFram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microsoft.com/office/2007/relationships/hdphoto" Target="../media/hdphoto1.wdp"/></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ark.apache.org/docs/2.0.0/api/python/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smtClean="0"/>
              <a:t>CSP554</a:t>
            </a:r>
            <a:br>
              <a:rPr lang="en-US" sz="4800" dirty="0" smtClean="0"/>
            </a:br>
            <a:r>
              <a:rPr lang="en-US" sz="4800" dirty="0" smtClean="0"/>
              <a:t>Big </a:t>
            </a:r>
            <a:r>
              <a:rPr lang="en-US" sz="4800" dirty="0" smtClean="0"/>
              <a:t>Data Technologies</a:t>
            </a:r>
            <a:endParaRPr lang="en-US" sz="4800" dirty="0"/>
          </a:p>
        </p:txBody>
      </p:sp>
      <p:sp>
        <p:nvSpPr>
          <p:cNvPr id="3" name="Subtitle 2"/>
          <p:cNvSpPr>
            <a:spLocks noGrp="1"/>
          </p:cNvSpPr>
          <p:nvPr>
            <p:ph type="subTitle" idx="1"/>
          </p:nvPr>
        </p:nvSpPr>
        <p:spPr/>
        <p:txBody>
          <a:bodyPr/>
          <a:lstStyle/>
          <a:p>
            <a:r>
              <a:rPr lang="en-US" dirty="0" smtClean="0"/>
              <a:t>Module 07</a:t>
            </a:r>
          </a:p>
          <a:p>
            <a:r>
              <a:rPr lang="en-US" dirty="0" smtClean="0"/>
              <a:t>Spark SQL (</a:t>
            </a:r>
            <a:r>
              <a:rPr lang="en-US" dirty="0" err="1" smtClean="0"/>
              <a:t>DataFrames</a:t>
            </a:r>
            <a:r>
              <a:rPr lang="en-US" dirty="0" smtClean="0"/>
              <a:t>)</a:t>
            </a:r>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Spark SQL (</a:t>
            </a:r>
            <a:r>
              <a:rPr lang="en-US" dirty="0" err="1" smtClean="0"/>
              <a:t>DataFrames</a:t>
            </a:r>
            <a:r>
              <a:rPr lang="en-US" dirty="0" smtClean="0"/>
              <a:t>)</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err="1"/>
              <a:t>pyspark.sql.DataFrame</a:t>
            </a:r>
            <a:r>
              <a:rPr lang="en-US" dirty="0"/>
              <a:t> </a:t>
            </a:r>
          </a:p>
          <a:p>
            <a:pPr lvl="1"/>
            <a:r>
              <a:rPr lang="en-US" dirty="0"/>
              <a:t>A distributed collection of data grouped into named columns</a:t>
            </a:r>
          </a:p>
          <a:p>
            <a:pPr lvl="1"/>
            <a:r>
              <a:rPr lang="en-US" dirty="0"/>
              <a:t>A </a:t>
            </a:r>
            <a:r>
              <a:rPr lang="en-US" dirty="0" err="1"/>
              <a:t>DataFrame</a:t>
            </a:r>
            <a:r>
              <a:rPr lang="en-US" dirty="0"/>
              <a:t> is equivalent to a relational table in Spark </a:t>
            </a:r>
            <a:r>
              <a:rPr lang="en-US" dirty="0" smtClean="0"/>
              <a:t>SQL</a:t>
            </a:r>
          </a:p>
          <a:p>
            <a:pPr lvl="1"/>
            <a:r>
              <a:rPr lang="en-US" dirty="0" smtClean="0"/>
              <a:t>Can register a </a:t>
            </a:r>
            <a:r>
              <a:rPr lang="en-US" dirty="0" err="1" smtClean="0"/>
              <a:t>DataFrame</a:t>
            </a:r>
            <a:r>
              <a:rPr lang="en-US" dirty="0" smtClean="0"/>
              <a:t> </a:t>
            </a:r>
            <a:r>
              <a:rPr lang="en-US" dirty="0"/>
              <a:t>as table</a:t>
            </a:r>
          </a:p>
          <a:p>
            <a:r>
              <a:rPr lang="en-US" dirty="0" err="1" smtClean="0"/>
              <a:t>pyspark.sql.Row</a:t>
            </a:r>
            <a:endParaRPr lang="en-US" dirty="0"/>
          </a:p>
          <a:p>
            <a:pPr lvl="1"/>
            <a:r>
              <a:rPr lang="en-US" dirty="0" smtClean="0"/>
              <a:t>A </a:t>
            </a:r>
            <a:r>
              <a:rPr lang="en-US" dirty="0"/>
              <a:t>row of data in a </a:t>
            </a:r>
            <a:r>
              <a:rPr lang="en-US" dirty="0" err="1" smtClean="0"/>
              <a:t>DataFrame</a:t>
            </a:r>
            <a:endParaRPr lang="en-US" dirty="0" smtClean="0"/>
          </a:p>
          <a:p>
            <a:r>
              <a:rPr lang="en-US" dirty="0" err="1" smtClean="0"/>
              <a:t>pyspark.sql.StructType</a:t>
            </a:r>
            <a:endParaRPr lang="en-US" dirty="0" smtClean="0"/>
          </a:p>
          <a:p>
            <a:pPr lvl="1"/>
            <a:r>
              <a:rPr lang="en-US" dirty="0" smtClean="0"/>
              <a:t>Defines the schema od (each Row in) a </a:t>
            </a:r>
            <a:r>
              <a:rPr lang="en-US" dirty="0" err="1" smtClean="0"/>
              <a:t>DataFrame</a:t>
            </a:r>
            <a:endParaRPr lang="en-US" dirty="0" smtClean="0"/>
          </a:p>
          <a:p>
            <a:r>
              <a:rPr lang="en-US" dirty="0" err="1" smtClean="0"/>
              <a:t>Pyspark.sql.StructField</a:t>
            </a:r>
            <a:endParaRPr lang="en-US" dirty="0" smtClean="0"/>
          </a:p>
          <a:p>
            <a:pPr lvl="1"/>
            <a:r>
              <a:rPr lang="en-US" dirty="0" smtClean="0"/>
              <a:t>Defines the name and type of a filed in (each Row in) a </a:t>
            </a:r>
            <a:r>
              <a:rPr lang="en-US" dirty="0" err="1" smtClean="0"/>
              <a:t>DataFrame</a:t>
            </a:r>
            <a:endParaRPr lang="en-US" dirty="0"/>
          </a:p>
          <a:p>
            <a:r>
              <a:rPr lang="en-US" dirty="0" err="1" smtClean="0"/>
              <a:t>pyspark.sql.types</a:t>
            </a:r>
            <a:r>
              <a:rPr lang="en-US" dirty="0" smtClean="0"/>
              <a:t> </a:t>
            </a:r>
          </a:p>
          <a:p>
            <a:pPr lvl="1"/>
            <a:r>
              <a:rPr lang="en-US" dirty="0" smtClean="0"/>
              <a:t>List </a:t>
            </a:r>
            <a:r>
              <a:rPr lang="en-US" dirty="0"/>
              <a:t>of data types </a:t>
            </a:r>
            <a:r>
              <a:rPr lang="en-US" dirty="0" smtClean="0"/>
              <a:t>available for each </a:t>
            </a:r>
            <a:r>
              <a:rPr lang="en-US" dirty="0" err="1" smtClean="0"/>
              <a:t>StructField</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80685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SparkContext</a:t>
            </a:r>
            <a:r>
              <a:rPr lang="en-US" dirty="0" smtClean="0"/>
              <a:t> and </a:t>
            </a:r>
            <a:r>
              <a:rPr lang="en-US" dirty="0" err="1" smtClean="0"/>
              <a:t>SparkSession</a:t>
            </a:r>
            <a:endParaRPr lang="en-US" dirty="0"/>
          </a:p>
        </p:txBody>
      </p:sp>
      <p:sp>
        <p:nvSpPr>
          <p:cNvPr id="3" name="Content Placeholder 2"/>
          <p:cNvSpPr>
            <a:spLocks noGrp="1"/>
          </p:cNvSpPr>
          <p:nvPr>
            <p:ph idx="1"/>
          </p:nvPr>
        </p:nvSpPr>
        <p:spPr/>
        <p:txBody>
          <a:bodyPr/>
          <a:lstStyle/>
          <a:p>
            <a:r>
              <a:rPr lang="en-US" dirty="0" err="1" smtClean="0"/>
              <a:t>SparkContext</a:t>
            </a:r>
            <a:r>
              <a:rPr lang="en-US" dirty="0" smtClean="0"/>
              <a:t> </a:t>
            </a:r>
            <a:r>
              <a:rPr lang="en-US" dirty="0"/>
              <a:t>was the main entry point for an application using the Spark Core </a:t>
            </a:r>
            <a:r>
              <a:rPr lang="en-US" dirty="0" smtClean="0"/>
              <a:t>API</a:t>
            </a:r>
          </a:p>
          <a:p>
            <a:r>
              <a:rPr lang="en-US" dirty="0" smtClean="0"/>
              <a:t>In </a:t>
            </a:r>
            <a:r>
              <a:rPr lang="en-US" dirty="0" err="1" smtClean="0"/>
              <a:t>pyspark</a:t>
            </a:r>
            <a:r>
              <a:rPr lang="en-US" dirty="0" smtClean="0"/>
              <a:t> an instance of </a:t>
            </a:r>
            <a:r>
              <a:rPr lang="en-US" dirty="0" err="1" smtClean="0"/>
              <a:t>SparkContext</a:t>
            </a:r>
            <a:r>
              <a:rPr lang="en-US" dirty="0" smtClean="0"/>
              <a:t> is available and called ‘</a:t>
            </a:r>
            <a:r>
              <a:rPr lang="en-US" dirty="0" err="1" smtClean="0"/>
              <a:t>sc</a:t>
            </a:r>
            <a:r>
              <a:rPr lang="en-US" dirty="0" smtClean="0"/>
              <a:t>’</a:t>
            </a:r>
          </a:p>
          <a:p>
            <a:r>
              <a:rPr lang="en-US" dirty="0" err="1" smtClean="0"/>
              <a:t>SparkSession</a:t>
            </a:r>
            <a:r>
              <a:rPr lang="en-US" dirty="0" smtClean="0"/>
              <a:t> is the main entry point for Spark SQL (and Spark </a:t>
            </a:r>
            <a:r>
              <a:rPr lang="en-US" dirty="0" err="1" smtClean="0"/>
              <a:t>DataFrames</a:t>
            </a:r>
            <a:r>
              <a:rPr lang="en-US" dirty="0" smtClean="0"/>
              <a:t>)</a:t>
            </a:r>
          </a:p>
          <a:p>
            <a:r>
              <a:rPr lang="en-US" dirty="0" smtClean="0"/>
              <a:t>In </a:t>
            </a:r>
            <a:r>
              <a:rPr lang="en-US" dirty="0" err="1" smtClean="0"/>
              <a:t>pyspark</a:t>
            </a:r>
            <a:r>
              <a:rPr lang="en-US" dirty="0" smtClean="0"/>
              <a:t> an instance of </a:t>
            </a:r>
            <a:r>
              <a:rPr lang="en-US" dirty="0" err="1" smtClean="0"/>
              <a:t>SparkSession</a:t>
            </a:r>
            <a:r>
              <a:rPr lang="en-US" dirty="0" smtClean="0"/>
              <a:t> is available and called ‘spark’</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117204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lstStyle/>
          <a:p>
            <a:r>
              <a:rPr lang="en-US" dirty="0"/>
              <a:t>In </a:t>
            </a:r>
            <a:r>
              <a:rPr lang="en-US" dirty="0" smtClean="0"/>
              <a:t>a previous lecture, </a:t>
            </a:r>
            <a:r>
              <a:rPr lang="en-US" dirty="0"/>
              <a:t>you learned how to manipulate </a:t>
            </a:r>
            <a:r>
              <a:rPr lang="en-US" dirty="0" smtClean="0"/>
              <a:t>RDDs</a:t>
            </a:r>
          </a:p>
          <a:p>
            <a:r>
              <a:rPr lang="en-US" dirty="0" smtClean="0"/>
              <a:t>This is </a:t>
            </a:r>
            <a:r>
              <a:rPr lang="en-US" dirty="0"/>
              <a:t>important because RDDs represent a low-level, direct way of manipulating data in Spark and the core of Spark </a:t>
            </a:r>
            <a:r>
              <a:rPr lang="en-US" dirty="0" smtClean="0"/>
              <a:t>runtime</a:t>
            </a:r>
          </a:p>
          <a:p>
            <a:r>
              <a:rPr lang="en-US" dirty="0" smtClean="0"/>
              <a:t>Spark </a:t>
            </a:r>
            <a:r>
              <a:rPr lang="en-US" dirty="0"/>
              <a:t>1.3 introduced the </a:t>
            </a:r>
            <a:r>
              <a:rPr lang="en-US" dirty="0" err="1"/>
              <a:t>DataFrame</a:t>
            </a:r>
            <a:r>
              <a:rPr lang="en-US" dirty="0"/>
              <a:t> API for handling structured, distributed data in a table-like representation with named columns and declared column </a:t>
            </a:r>
            <a:r>
              <a:rPr lang="en-US" dirty="0" smtClean="0"/>
              <a:t>types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196784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DataFrame</a:t>
            </a:r>
            <a:r>
              <a:rPr lang="en-US" dirty="0"/>
              <a:t> </a:t>
            </a:r>
            <a:r>
              <a:rPr lang="en-US" dirty="0" smtClean="0"/>
              <a:t>API</a:t>
            </a:r>
            <a:endParaRPr lang="en-US" dirty="0"/>
          </a:p>
        </p:txBody>
      </p:sp>
      <p:sp>
        <p:nvSpPr>
          <p:cNvPr id="3" name="Content Placeholder 2"/>
          <p:cNvSpPr>
            <a:spLocks noGrp="1"/>
          </p:cNvSpPr>
          <p:nvPr>
            <p:ph idx="1"/>
          </p:nvPr>
        </p:nvSpPr>
        <p:spPr/>
        <p:txBody>
          <a:bodyPr/>
          <a:lstStyle/>
          <a:p>
            <a:r>
              <a:rPr lang="en-US" dirty="0" smtClean="0"/>
              <a:t>A </a:t>
            </a:r>
            <a:r>
              <a:rPr lang="en-US" dirty="0" err="1"/>
              <a:t>DataFrame</a:t>
            </a:r>
            <a:r>
              <a:rPr lang="en-US" dirty="0"/>
              <a:t> is an RDD that has a </a:t>
            </a:r>
            <a:r>
              <a:rPr lang="en-US" dirty="0" smtClean="0"/>
              <a:t>schema</a:t>
            </a:r>
          </a:p>
          <a:p>
            <a:r>
              <a:rPr lang="en-US" dirty="0" smtClean="0"/>
              <a:t>You </a:t>
            </a:r>
            <a:r>
              <a:rPr lang="en-US" dirty="0"/>
              <a:t>can think of it as a relational database table, in that each column has a name and a known </a:t>
            </a:r>
            <a:r>
              <a:rPr lang="en-US" dirty="0" smtClean="0"/>
              <a:t>type</a:t>
            </a:r>
          </a:p>
          <a:p>
            <a:r>
              <a:rPr lang="en-US" dirty="0" smtClean="0"/>
              <a:t>The </a:t>
            </a:r>
            <a:r>
              <a:rPr lang="en-US" dirty="0"/>
              <a:t>power of </a:t>
            </a:r>
            <a:r>
              <a:rPr lang="en-US" dirty="0" err="1" smtClean="0"/>
              <a:t>DataFrames</a:t>
            </a:r>
            <a:r>
              <a:rPr lang="en-US" dirty="0" smtClean="0"/>
              <a:t> </a:t>
            </a:r>
            <a:r>
              <a:rPr lang="en-US" dirty="0"/>
              <a:t>comes from the fact that, when you create a </a:t>
            </a:r>
            <a:r>
              <a:rPr lang="en-US" dirty="0" err="1"/>
              <a:t>DataFrame</a:t>
            </a:r>
            <a:r>
              <a:rPr lang="en-US" dirty="0"/>
              <a:t> from a structured </a:t>
            </a:r>
            <a:r>
              <a:rPr lang="en-US" dirty="0" smtClean="0"/>
              <a:t>dataset…</a:t>
            </a:r>
          </a:p>
          <a:p>
            <a:r>
              <a:rPr lang="en-US" dirty="0" smtClean="0"/>
              <a:t>Spark </a:t>
            </a:r>
            <a:r>
              <a:rPr lang="en-US" dirty="0"/>
              <a:t>is able to infer a schema by making a pass over the entire </a:t>
            </a:r>
            <a:r>
              <a:rPr lang="en-US" dirty="0" smtClean="0"/>
              <a:t>dataset that’s </a:t>
            </a:r>
            <a:r>
              <a:rPr lang="en-US" dirty="0"/>
              <a:t>being </a:t>
            </a:r>
            <a:r>
              <a:rPr lang="en-US" dirty="0" smtClean="0"/>
              <a:t>loaded</a:t>
            </a:r>
          </a:p>
          <a:p>
            <a:r>
              <a:rPr lang="en-US" dirty="0"/>
              <a:t>W</a:t>
            </a:r>
            <a:r>
              <a:rPr lang="en-US" dirty="0" smtClean="0"/>
              <a:t>hen </a:t>
            </a:r>
            <a:r>
              <a:rPr lang="en-US" dirty="0"/>
              <a:t>calculating the execution plan, Spark can use the schema and do </a:t>
            </a:r>
            <a:r>
              <a:rPr lang="en-US" dirty="0" smtClean="0"/>
              <a:t>better </a:t>
            </a:r>
            <a:r>
              <a:rPr lang="en-US" dirty="0"/>
              <a:t>computation </a:t>
            </a:r>
            <a:r>
              <a:rPr lang="en-US" dirty="0" smtClean="0"/>
              <a:t>optimizations</a:t>
            </a:r>
          </a:p>
          <a:p>
            <a:r>
              <a:rPr lang="en-US" dirty="0" smtClean="0"/>
              <a:t>Alternatively you can programmatically associate a schema with a </a:t>
            </a:r>
            <a:r>
              <a:rPr lang="en-US" dirty="0" err="1" smtClean="0"/>
              <a:t>DataFrame</a:t>
            </a:r>
            <a:r>
              <a:rPr lang="en-US" dirty="0" smtClean="0"/>
              <a:t> </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71837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normAutofit/>
          </a:bodyPr>
          <a:lstStyle/>
          <a:p>
            <a:r>
              <a:rPr lang="en-US" dirty="0" err="1" smtClean="0"/>
              <a:t>DataFrames</a:t>
            </a:r>
            <a:r>
              <a:rPr lang="en-US" dirty="0" smtClean="0"/>
              <a:t> can be constructed from a wide range of sources including…</a:t>
            </a:r>
          </a:p>
          <a:p>
            <a:pPr lvl="1"/>
            <a:r>
              <a:rPr lang="en-US" dirty="0"/>
              <a:t> </a:t>
            </a:r>
            <a:r>
              <a:rPr lang="en-US" sz="2400" dirty="0"/>
              <a:t>An existing RDD</a:t>
            </a:r>
          </a:p>
          <a:p>
            <a:pPr lvl="1"/>
            <a:r>
              <a:rPr lang="en-US" sz="2400" dirty="0"/>
              <a:t> A JSON file</a:t>
            </a:r>
          </a:p>
          <a:p>
            <a:pPr lvl="1"/>
            <a:r>
              <a:rPr lang="en-US" sz="2400" dirty="0"/>
              <a:t> A text file, Parquet file, or ORC file</a:t>
            </a:r>
          </a:p>
          <a:p>
            <a:pPr lvl="1"/>
            <a:r>
              <a:rPr lang="en-US" sz="2400" dirty="0"/>
              <a:t> A table in Hive</a:t>
            </a:r>
          </a:p>
          <a:p>
            <a:pPr lvl="1"/>
            <a:r>
              <a:rPr lang="en-US" sz="2400" dirty="0"/>
              <a:t> An external database</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18453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r>
              <a:rPr lang="en-US" dirty="0"/>
              <a:t> API</a:t>
            </a:r>
          </a:p>
        </p:txBody>
      </p:sp>
      <p:sp>
        <p:nvSpPr>
          <p:cNvPr id="3" name="Content Placeholder 2"/>
          <p:cNvSpPr>
            <a:spLocks noGrp="1"/>
          </p:cNvSpPr>
          <p:nvPr>
            <p:ph idx="1"/>
          </p:nvPr>
        </p:nvSpPr>
        <p:spPr/>
        <p:txBody>
          <a:bodyPr>
            <a:normAutofit/>
          </a:bodyPr>
          <a:lstStyle/>
          <a:p>
            <a:r>
              <a:rPr lang="en-US" dirty="0" smtClean="0"/>
              <a:t>As </a:t>
            </a:r>
            <a:r>
              <a:rPr lang="en-US" dirty="0"/>
              <a:t>an example, the following creates a </a:t>
            </a:r>
            <a:r>
              <a:rPr lang="en-US" dirty="0" err="1"/>
              <a:t>DataFrame</a:t>
            </a:r>
            <a:r>
              <a:rPr lang="en-US" dirty="0"/>
              <a:t> based on the content of a JSON file</a:t>
            </a:r>
            <a:r>
              <a:rPr lang="en-US" dirty="0" smtClean="0"/>
              <a:t>:</a:t>
            </a:r>
            <a:endParaRPr lang="en-US" sz="1800" dirty="0" smtClean="0"/>
          </a:p>
          <a:p>
            <a:pPr marL="274320" lvl="1" indent="0">
              <a:buNone/>
            </a:pPr>
            <a:endParaRPr lang="en-US" sz="1800" dirty="0" smtClean="0"/>
          </a:p>
          <a:p>
            <a:pPr marL="274320" lvl="1" indent="0">
              <a:buNone/>
            </a:pPr>
            <a:r>
              <a:rPr lang="en-US" sz="1800" dirty="0" err="1" smtClean="0"/>
              <a:t>df</a:t>
            </a:r>
            <a:r>
              <a:rPr lang="en-US" sz="1800" dirty="0" smtClean="0"/>
              <a:t> = </a:t>
            </a:r>
            <a:r>
              <a:rPr lang="en-US" sz="1800" dirty="0" err="1" smtClean="0"/>
              <a:t>spark.read.json</a:t>
            </a:r>
            <a:r>
              <a:rPr lang="en-US" sz="1800" dirty="0"/>
              <a:t>("examples/</a:t>
            </a:r>
            <a:r>
              <a:rPr lang="en-US" sz="1800" dirty="0" err="1"/>
              <a:t>src</a:t>
            </a:r>
            <a:r>
              <a:rPr lang="en-US" sz="1800" dirty="0"/>
              <a:t>/main/resources/</a:t>
            </a:r>
            <a:r>
              <a:rPr lang="en-US" sz="1800" dirty="0" err="1"/>
              <a:t>people.json</a:t>
            </a:r>
            <a:r>
              <a:rPr lang="en-US" sz="1800" dirty="0"/>
              <a:t>") </a:t>
            </a:r>
            <a:endParaRPr lang="en-US" sz="1800" dirty="0" smtClean="0"/>
          </a:p>
          <a:p>
            <a:pPr marL="274320" lvl="1" indent="0">
              <a:buNone/>
            </a:pPr>
            <a:endParaRPr lang="en-US" sz="1800" i="1" dirty="0"/>
          </a:p>
          <a:p>
            <a:pPr marL="274320" lvl="1" indent="0">
              <a:buNone/>
            </a:pPr>
            <a:r>
              <a:rPr lang="en-US" sz="1800" i="1" dirty="0" smtClean="0"/>
              <a:t># </a:t>
            </a:r>
            <a:r>
              <a:rPr lang="en-US" sz="1800" i="1" dirty="0"/>
              <a:t>Displays the content of the </a:t>
            </a:r>
            <a:r>
              <a:rPr lang="en-US" sz="1800" i="1" dirty="0" err="1"/>
              <a:t>DataFrame</a:t>
            </a:r>
            <a:r>
              <a:rPr lang="en-US" sz="1800" i="1" dirty="0"/>
              <a:t> to </a:t>
            </a:r>
            <a:r>
              <a:rPr lang="en-US" sz="1800" i="1" dirty="0" err="1"/>
              <a:t>stdout</a:t>
            </a:r>
            <a:r>
              <a:rPr lang="en-US" sz="1800" dirty="0"/>
              <a:t> </a:t>
            </a:r>
            <a:endParaRPr lang="en-US" sz="1800" dirty="0" smtClean="0"/>
          </a:p>
          <a:p>
            <a:pPr marL="274320" lvl="1" indent="0">
              <a:buNone/>
            </a:pPr>
            <a:r>
              <a:rPr lang="en-US" sz="1800" dirty="0" err="1" smtClean="0"/>
              <a:t>df.show</a:t>
            </a:r>
            <a:r>
              <a:rPr lang="en-US" sz="1800" dirty="0" smtClean="0"/>
              <a:t>()</a:t>
            </a:r>
            <a:endParaRPr lang="en-US" sz="1800"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110015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API</a:t>
            </a:r>
            <a:endParaRPr lang="en-US" dirty="0"/>
          </a:p>
        </p:txBody>
      </p:sp>
      <p:sp>
        <p:nvSpPr>
          <p:cNvPr id="3" name="Content Placeholder 2"/>
          <p:cNvSpPr>
            <a:spLocks noGrp="1"/>
          </p:cNvSpPr>
          <p:nvPr>
            <p:ph idx="1"/>
          </p:nvPr>
        </p:nvSpPr>
        <p:spPr/>
        <p:txBody>
          <a:bodyPr>
            <a:normAutofit lnSpcReduction="10000"/>
          </a:bodyPr>
          <a:lstStyle/>
          <a:p>
            <a:r>
              <a:rPr lang="en-US" dirty="0" err="1"/>
              <a:t>DataFrames</a:t>
            </a:r>
            <a:r>
              <a:rPr lang="en-US" dirty="0"/>
              <a:t> translate SQL code and domain-specific language (DSL) expressions into optimized low-level RDD </a:t>
            </a:r>
            <a:r>
              <a:rPr lang="en-US" dirty="0" smtClean="0"/>
              <a:t>operations…</a:t>
            </a:r>
          </a:p>
          <a:p>
            <a:r>
              <a:rPr lang="en-US" dirty="0"/>
              <a:t>S</a:t>
            </a:r>
            <a:r>
              <a:rPr lang="en-US" dirty="0" smtClean="0"/>
              <a:t>o </a:t>
            </a:r>
            <a:r>
              <a:rPr lang="en-US" dirty="0"/>
              <a:t>that the same API can be used from any supported language (Scala, Java, Python, and R) for accessing any supported data source (files, databases, and so forth) in the same way and with comparable performance </a:t>
            </a:r>
            <a:r>
              <a:rPr lang="en-US" dirty="0" smtClean="0"/>
              <a:t>characteristics</a:t>
            </a:r>
          </a:p>
          <a:p>
            <a:r>
              <a:rPr lang="en-US" dirty="0" smtClean="0"/>
              <a:t>Since </a:t>
            </a:r>
            <a:r>
              <a:rPr lang="en-US" dirty="0"/>
              <a:t>their introduction, </a:t>
            </a:r>
            <a:r>
              <a:rPr lang="en-US" dirty="0" err="1"/>
              <a:t>DataFrames</a:t>
            </a:r>
            <a:r>
              <a:rPr lang="en-US" dirty="0"/>
              <a:t> have become one of the most important features in Spark and made Spark SQL the most actively developed Spark </a:t>
            </a:r>
            <a:r>
              <a:rPr lang="en-US" dirty="0" smtClean="0"/>
              <a:t>component</a:t>
            </a:r>
          </a:p>
          <a:p>
            <a:r>
              <a:rPr lang="en-US" dirty="0" smtClean="0"/>
              <a:t>Since </a:t>
            </a:r>
            <a:r>
              <a:rPr lang="en-US" dirty="0"/>
              <a:t>Spark 2.0, </a:t>
            </a:r>
            <a:r>
              <a:rPr lang="en-US" dirty="0" err="1"/>
              <a:t>DataFrame</a:t>
            </a:r>
            <a:r>
              <a:rPr lang="en-US" dirty="0"/>
              <a:t> is implemented as a special case of </a:t>
            </a:r>
            <a:r>
              <a:rPr lang="en-US" dirty="0" err="1"/>
              <a:t>DataSet</a:t>
            </a:r>
            <a:r>
              <a:rPr lang="en-US"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118629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API</a:t>
            </a:r>
            <a:endParaRPr lang="en-US" dirty="0"/>
          </a:p>
        </p:txBody>
      </p:sp>
      <p:sp>
        <p:nvSpPr>
          <p:cNvPr id="3" name="Content Placeholder 2"/>
          <p:cNvSpPr>
            <a:spLocks noGrp="1"/>
          </p:cNvSpPr>
          <p:nvPr>
            <p:ph idx="1"/>
          </p:nvPr>
        </p:nvSpPr>
        <p:spPr/>
        <p:txBody>
          <a:bodyPr>
            <a:normAutofit fontScale="92500"/>
          </a:bodyPr>
          <a:lstStyle/>
          <a:p>
            <a:r>
              <a:rPr lang="en-US" dirty="0"/>
              <a:t>SQL is so ubiquitous that the </a:t>
            </a:r>
            <a:r>
              <a:rPr lang="en-US" dirty="0" err="1" smtClean="0"/>
              <a:t>DataFrame</a:t>
            </a:r>
            <a:r>
              <a:rPr lang="en-US" dirty="0"/>
              <a:t> </a:t>
            </a:r>
            <a:r>
              <a:rPr lang="en-US" dirty="0" smtClean="0"/>
              <a:t>API quickly </a:t>
            </a:r>
            <a:r>
              <a:rPr lang="en-US" dirty="0"/>
              <a:t>met with acclamation by the wider Spark </a:t>
            </a:r>
            <a:r>
              <a:rPr lang="en-US" dirty="0" smtClean="0"/>
              <a:t>community</a:t>
            </a:r>
          </a:p>
          <a:p>
            <a:r>
              <a:rPr lang="en-US" dirty="0" smtClean="0"/>
              <a:t>It </a:t>
            </a:r>
            <a:r>
              <a:rPr lang="en-US" dirty="0"/>
              <a:t>allows you to attack a problem from a higher vantage point when compared to Spark Core </a:t>
            </a:r>
            <a:r>
              <a:rPr lang="en-US" dirty="0" smtClean="0"/>
              <a:t>transformations</a:t>
            </a:r>
          </a:p>
          <a:p>
            <a:r>
              <a:rPr lang="en-US" dirty="0" smtClean="0"/>
              <a:t>The </a:t>
            </a:r>
            <a:r>
              <a:rPr lang="en-US" dirty="0"/>
              <a:t>SQL-like syntax lets you express your intent in a more declarative </a:t>
            </a:r>
            <a:r>
              <a:rPr lang="en-US" dirty="0" smtClean="0"/>
              <a:t>fashion…</a:t>
            </a:r>
          </a:p>
          <a:p>
            <a:r>
              <a:rPr lang="en-US" dirty="0"/>
              <a:t>Y</a:t>
            </a:r>
            <a:r>
              <a:rPr lang="en-US" dirty="0" smtClean="0"/>
              <a:t>ou </a:t>
            </a:r>
            <a:r>
              <a:rPr lang="en-US" dirty="0"/>
              <a:t>describe what you want to achieve with a dataset, whereas with the Spark Core API you basically specify how to transform the data (to reshape it so you can come to a useful conclusion</a:t>
            </a:r>
            <a:r>
              <a:rPr lang="en-US" dirty="0" smtClean="0"/>
              <a:t>)</a:t>
            </a:r>
            <a:endParaRPr lang="en-US" dirty="0"/>
          </a:p>
          <a:p>
            <a:r>
              <a:rPr lang="en-US" dirty="0"/>
              <a:t>You may therefore think of Spark Core as a set of fundamental building blocks on which all other facilities are </a:t>
            </a:r>
            <a:r>
              <a:rPr lang="en-US" dirty="0" smtClean="0"/>
              <a:t>built</a:t>
            </a:r>
          </a:p>
          <a:p>
            <a:r>
              <a:rPr lang="en-US" dirty="0" smtClean="0"/>
              <a:t>The </a:t>
            </a:r>
            <a:r>
              <a:rPr lang="en-US" dirty="0"/>
              <a:t>code you write using the </a:t>
            </a:r>
            <a:r>
              <a:rPr lang="en-US" dirty="0" err="1"/>
              <a:t>DataFrame</a:t>
            </a:r>
            <a:r>
              <a:rPr lang="en-US" dirty="0"/>
              <a:t> API gets translated to a series of Spark Core transformations under the hood.</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2843088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Interoperating with </a:t>
            </a:r>
            <a:r>
              <a:rPr lang="en-US" dirty="0" smtClean="0"/>
              <a:t>RDDs</a:t>
            </a:r>
            <a:endParaRPr lang="en-US" dirty="0"/>
          </a:p>
        </p:txBody>
      </p:sp>
      <p:sp>
        <p:nvSpPr>
          <p:cNvPr id="3" name="Content Placeholder 2"/>
          <p:cNvSpPr>
            <a:spLocks noGrp="1"/>
          </p:cNvSpPr>
          <p:nvPr>
            <p:ph idx="1"/>
          </p:nvPr>
        </p:nvSpPr>
        <p:spPr/>
        <p:txBody>
          <a:bodyPr>
            <a:normAutofit/>
          </a:bodyPr>
          <a:lstStyle/>
          <a:p>
            <a:r>
              <a:rPr lang="en-US" dirty="0" smtClean="0"/>
              <a:t>Recall that one distinction between RDDs and </a:t>
            </a:r>
            <a:r>
              <a:rPr lang="en-US" dirty="0" err="1" smtClean="0"/>
              <a:t>DataFrames</a:t>
            </a:r>
            <a:r>
              <a:rPr lang="en-US" dirty="0" smtClean="0"/>
              <a:t> is that the later have a schema</a:t>
            </a:r>
          </a:p>
          <a:p>
            <a:r>
              <a:rPr lang="en-US" dirty="0" smtClean="0"/>
              <a:t>Spark </a:t>
            </a:r>
            <a:r>
              <a:rPr lang="en-US" dirty="0"/>
              <a:t>SQL supports two different methods for converting existing RDDs into </a:t>
            </a:r>
            <a:r>
              <a:rPr lang="en-US" dirty="0" err="1" smtClean="0"/>
              <a:t>DataFrames</a:t>
            </a:r>
            <a:r>
              <a:rPr lang="en-US" dirty="0" smtClean="0"/>
              <a:t> and supplying a schema</a:t>
            </a:r>
          </a:p>
          <a:p>
            <a:r>
              <a:rPr lang="en-US" dirty="0" smtClean="0"/>
              <a:t>The </a:t>
            </a:r>
            <a:r>
              <a:rPr lang="en-US" dirty="0"/>
              <a:t>first method uses reflection to infer the schema of an RDD that contains specific types of </a:t>
            </a:r>
            <a:r>
              <a:rPr lang="en-US" dirty="0" smtClean="0"/>
              <a:t>objects</a:t>
            </a:r>
          </a:p>
          <a:p>
            <a:r>
              <a:rPr lang="en-US" dirty="0" smtClean="0"/>
              <a:t>This </a:t>
            </a:r>
            <a:r>
              <a:rPr lang="en-US" dirty="0"/>
              <a:t>reflection based approach leads to more concise code and works well when you already know the </a:t>
            </a:r>
            <a:r>
              <a:rPr lang="en-US" dirty="0" smtClean="0"/>
              <a:t>schema</a:t>
            </a:r>
            <a:endParaRPr lang="en-US" dirty="0"/>
          </a:p>
          <a:p>
            <a:r>
              <a:rPr lang="en-US" dirty="0"/>
              <a:t>The second method for creating </a:t>
            </a:r>
            <a:r>
              <a:rPr lang="en-US" dirty="0" err="1"/>
              <a:t>DataFrames</a:t>
            </a:r>
            <a:r>
              <a:rPr lang="en-US" dirty="0"/>
              <a:t> is through a programmatic </a:t>
            </a:r>
            <a:r>
              <a:rPr lang="en-US" dirty="0" smtClean="0"/>
              <a:t>interface</a:t>
            </a:r>
          </a:p>
          <a:p>
            <a:r>
              <a:rPr lang="en-US" dirty="0" smtClean="0"/>
              <a:t>This allows </a:t>
            </a:r>
            <a:r>
              <a:rPr lang="en-US" dirty="0"/>
              <a:t>you to construct a schema and then apply it to an existing </a:t>
            </a:r>
            <a:r>
              <a:rPr lang="en-US" dirty="0" smtClean="0"/>
              <a:t>RDD</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77245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Interoperating with RDDs</a:t>
            </a:r>
          </a:p>
        </p:txBody>
      </p:sp>
      <p:sp>
        <p:nvSpPr>
          <p:cNvPr id="6" name="Content Placeholder 5"/>
          <p:cNvSpPr>
            <a:spLocks noGrp="1"/>
          </p:cNvSpPr>
          <p:nvPr>
            <p:ph idx="1"/>
          </p:nvPr>
        </p:nvSpPr>
        <p:spPr/>
        <p:txBody>
          <a:bodyPr>
            <a:normAutofit fontScale="92500" lnSpcReduction="20000"/>
          </a:bodyPr>
          <a:lstStyle/>
          <a:p>
            <a:r>
              <a:rPr lang="en-US" dirty="0" smtClean="0"/>
              <a:t>The </a:t>
            </a:r>
            <a:r>
              <a:rPr lang="en-US" dirty="0"/>
              <a:t>main function used to create </a:t>
            </a:r>
            <a:r>
              <a:rPr lang="en-US" dirty="0" err="1"/>
              <a:t>DataFrames</a:t>
            </a:r>
            <a:r>
              <a:rPr lang="en-US" dirty="0"/>
              <a:t> from RDDs is the </a:t>
            </a:r>
            <a:r>
              <a:rPr lang="en-US" dirty="0" err="1"/>
              <a:t>createDataFrame</a:t>
            </a:r>
            <a:r>
              <a:rPr lang="en-US" dirty="0"/>
              <a:t> method, which is described </a:t>
            </a:r>
            <a:r>
              <a:rPr lang="en-US" dirty="0" smtClean="0"/>
              <a:t>here</a:t>
            </a:r>
          </a:p>
          <a:p>
            <a:pPr marL="0" indent="0">
              <a:buNone/>
            </a:pPr>
            <a:endParaRPr lang="en-US" dirty="0"/>
          </a:p>
          <a:p>
            <a:pPr marL="274320" lvl="1" indent="0">
              <a:buNone/>
            </a:pPr>
            <a:r>
              <a:rPr lang="en-US" dirty="0" err="1" smtClean="0"/>
              <a:t>SparkSessiont.createDataFrame</a:t>
            </a:r>
            <a:r>
              <a:rPr lang="en-US" dirty="0"/>
              <a:t>(data,</a:t>
            </a:r>
          </a:p>
          <a:p>
            <a:pPr marL="274320" lvl="1" indent="0">
              <a:buNone/>
            </a:pPr>
            <a:r>
              <a:rPr lang="en-US" dirty="0"/>
              <a:t>                schema=None,</a:t>
            </a:r>
          </a:p>
          <a:p>
            <a:pPr marL="274320" lvl="1" indent="0">
              <a:buNone/>
            </a:pPr>
            <a:r>
              <a:rPr lang="en-US" dirty="0"/>
              <a:t>                </a:t>
            </a:r>
            <a:r>
              <a:rPr lang="en-US" dirty="0" err="1"/>
              <a:t>samplingRatio</a:t>
            </a:r>
            <a:r>
              <a:rPr lang="en-US" dirty="0"/>
              <a:t>=None)</a:t>
            </a:r>
          </a:p>
          <a:p>
            <a:pPr marL="274320" lvl="1" indent="0">
              <a:buNone/>
            </a:pPr>
            <a:endParaRPr lang="en-US" dirty="0"/>
          </a:p>
          <a:p>
            <a:r>
              <a:rPr lang="en-US" dirty="0"/>
              <a:t>The </a:t>
            </a:r>
            <a:r>
              <a:rPr lang="en-US" dirty="0" err="1"/>
              <a:t>createDataFrame</a:t>
            </a:r>
            <a:r>
              <a:rPr lang="en-US" dirty="0"/>
              <a:t> method creates a </a:t>
            </a:r>
            <a:r>
              <a:rPr lang="en-US" dirty="0" err="1"/>
              <a:t>DataFrame</a:t>
            </a:r>
            <a:r>
              <a:rPr lang="en-US" dirty="0"/>
              <a:t> object from an existing </a:t>
            </a:r>
            <a:r>
              <a:rPr lang="en-US" dirty="0" smtClean="0"/>
              <a:t>RDD</a:t>
            </a:r>
          </a:p>
          <a:p>
            <a:r>
              <a:rPr lang="en-US" dirty="0" smtClean="0"/>
              <a:t>The </a:t>
            </a:r>
            <a:r>
              <a:rPr lang="en-US" dirty="0"/>
              <a:t>data argument is a reference to a named RDD object consisting of tuples or list </a:t>
            </a:r>
            <a:r>
              <a:rPr lang="en-US" dirty="0" smtClean="0"/>
              <a:t>elements</a:t>
            </a:r>
          </a:p>
          <a:p>
            <a:r>
              <a:rPr lang="en-US" dirty="0" smtClean="0"/>
              <a:t>The </a:t>
            </a:r>
            <a:r>
              <a:rPr lang="en-US" dirty="0"/>
              <a:t>schema argument refers to the schema to be projected to the </a:t>
            </a:r>
            <a:r>
              <a:rPr lang="en-US" dirty="0" err="1"/>
              <a:t>DataFrame</a:t>
            </a:r>
            <a:r>
              <a:rPr lang="en-US" dirty="0"/>
              <a:t> </a:t>
            </a:r>
            <a:r>
              <a:rPr lang="en-US" dirty="0" smtClean="0"/>
              <a:t>object</a:t>
            </a:r>
          </a:p>
          <a:p>
            <a:r>
              <a:rPr lang="en-US" dirty="0" err="1" smtClean="0"/>
              <a:t>samplingRatio</a:t>
            </a:r>
            <a:r>
              <a:rPr lang="en-US" dirty="0" smtClean="0"/>
              <a:t> </a:t>
            </a:r>
            <a:r>
              <a:rPr lang="en-US" dirty="0"/>
              <a:t>is used to sample the data if the schema is to be </a:t>
            </a:r>
            <a:r>
              <a:rPr lang="en-US" dirty="0" smtClean="0"/>
              <a:t>inferred</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315569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SQL</a:t>
            </a:r>
          </a:p>
        </p:txBody>
      </p:sp>
      <p:sp>
        <p:nvSpPr>
          <p:cNvPr id="3" name="Content Placeholder 2"/>
          <p:cNvSpPr>
            <a:spLocks noGrp="1"/>
          </p:cNvSpPr>
          <p:nvPr>
            <p:ph idx="1"/>
          </p:nvPr>
        </p:nvSpPr>
        <p:spPr/>
        <p:txBody>
          <a:bodyPr>
            <a:normAutofit fontScale="92500" lnSpcReduction="10000"/>
          </a:bodyPr>
          <a:lstStyle/>
          <a:p>
            <a:r>
              <a:rPr lang="en-US" dirty="0" smtClean="0"/>
              <a:t>The Hive </a:t>
            </a:r>
            <a:r>
              <a:rPr lang="en-US" dirty="0"/>
              <a:t>project was instrumental in providing the pattern of SQL-like access to unstructured data in </a:t>
            </a:r>
            <a:r>
              <a:rPr lang="en-US" dirty="0" smtClean="0"/>
              <a:t>HDFS…</a:t>
            </a:r>
          </a:p>
          <a:p>
            <a:r>
              <a:rPr lang="en-US" dirty="0" smtClean="0"/>
              <a:t>But performance </a:t>
            </a:r>
            <a:r>
              <a:rPr lang="en-US" dirty="0"/>
              <a:t>and user experience clearly fell well short of </a:t>
            </a:r>
            <a:r>
              <a:rPr lang="en-US" dirty="0" smtClean="0"/>
              <a:t>database systems</a:t>
            </a:r>
          </a:p>
          <a:p>
            <a:r>
              <a:rPr lang="en-US" dirty="0" smtClean="0"/>
              <a:t>The </a:t>
            </a:r>
            <a:r>
              <a:rPr lang="en-US" dirty="0"/>
              <a:t>batch nature of MapReduce, which </a:t>
            </a:r>
            <a:r>
              <a:rPr lang="en-US" dirty="0" smtClean="0"/>
              <a:t>is the </a:t>
            </a:r>
            <a:r>
              <a:rPr lang="en-US" dirty="0"/>
              <a:t>processing engine behind Hive, was not suited to interactive queries or real-time </a:t>
            </a:r>
            <a:r>
              <a:rPr lang="en-US" dirty="0" smtClean="0"/>
              <a:t>applications</a:t>
            </a:r>
          </a:p>
          <a:p>
            <a:r>
              <a:rPr lang="en-US" dirty="0"/>
              <a:t>Spark </a:t>
            </a:r>
            <a:r>
              <a:rPr lang="en-US" dirty="0" smtClean="0"/>
              <a:t>SQL provides an SQL </a:t>
            </a:r>
            <a:r>
              <a:rPr lang="en-US" dirty="0"/>
              <a:t>abstraction to its RDD-based storage, scheduling, and execution </a:t>
            </a:r>
            <a:r>
              <a:rPr lang="en-US" dirty="0" smtClean="0"/>
              <a:t>model</a:t>
            </a:r>
          </a:p>
          <a:p>
            <a:r>
              <a:rPr lang="en-US" dirty="0" smtClean="0"/>
              <a:t>Many </a:t>
            </a:r>
            <a:r>
              <a:rPr lang="en-US" dirty="0"/>
              <a:t>key characteristics of </a:t>
            </a:r>
            <a:r>
              <a:rPr lang="en-US" dirty="0" smtClean="0"/>
              <a:t>core </a:t>
            </a:r>
            <a:r>
              <a:rPr lang="en-US" dirty="0"/>
              <a:t>Spark </a:t>
            </a:r>
            <a:r>
              <a:rPr lang="en-US" dirty="0" smtClean="0"/>
              <a:t>are </a:t>
            </a:r>
            <a:r>
              <a:rPr lang="en-US" dirty="0"/>
              <a:t>inherited by Spark </a:t>
            </a:r>
            <a:r>
              <a:rPr lang="en-US" dirty="0" smtClean="0"/>
              <a:t>SQL</a:t>
            </a:r>
          </a:p>
          <a:p>
            <a:pPr lvl="1"/>
            <a:r>
              <a:rPr lang="en-US" dirty="0"/>
              <a:t>I</a:t>
            </a:r>
            <a:r>
              <a:rPr lang="en-US" dirty="0" smtClean="0"/>
              <a:t>ncluding </a:t>
            </a:r>
            <a:r>
              <a:rPr lang="en-US" dirty="0"/>
              <a:t>lazy evaluation and mid-query fault </a:t>
            </a:r>
            <a:r>
              <a:rPr lang="en-US" dirty="0" smtClean="0"/>
              <a:t>tolerance</a:t>
            </a:r>
          </a:p>
          <a:p>
            <a:r>
              <a:rPr lang="en-US" dirty="0" smtClean="0"/>
              <a:t>Moreover</a:t>
            </a:r>
            <a:r>
              <a:rPr lang="en-US" dirty="0"/>
              <a:t>, Spark SQL can be used in conjunction with the Spark core API within a single application.</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2481400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Inferring the Schema Using </a:t>
            </a:r>
            <a:r>
              <a:rPr lang="en-US" dirty="0" smtClean="0"/>
              <a:t>Reflection</a:t>
            </a:r>
            <a:endParaRPr lang="en-US" dirty="0"/>
          </a:p>
        </p:txBody>
      </p:sp>
      <p:sp>
        <p:nvSpPr>
          <p:cNvPr id="3" name="Content Placeholder 2"/>
          <p:cNvSpPr>
            <a:spLocks noGrp="1"/>
          </p:cNvSpPr>
          <p:nvPr>
            <p:ph idx="1"/>
          </p:nvPr>
        </p:nvSpPr>
        <p:spPr/>
        <p:txBody>
          <a:bodyPr/>
          <a:lstStyle/>
          <a:p>
            <a:r>
              <a:rPr lang="en-US" dirty="0"/>
              <a:t>Spark SQL can convert an RDD of Row objects to a </a:t>
            </a:r>
            <a:r>
              <a:rPr lang="en-US" dirty="0" err="1"/>
              <a:t>DataFrame</a:t>
            </a:r>
            <a:r>
              <a:rPr lang="en-US" dirty="0"/>
              <a:t>, inferring the </a:t>
            </a:r>
            <a:r>
              <a:rPr lang="en-US" dirty="0" smtClean="0"/>
              <a:t>datatypes</a:t>
            </a:r>
          </a:p>
          <a:p>
            <a:pPr lvl="1"/>
            <a:r>
              <a:rPr lang="en-US" dirty="0" smtClean="0"/>
              <a:t>Using </a:t>
            </a:r>
            <a:r>
              <a:rPr lang="en-US" dirty="0" err="1" smtClean="0"/>
              <a:t>SparkSession.createDataFrame</a:t>
            </a:r>
            <a:r>
              <a:rPr lang="en-US" dirty="0" smtClean="0"/>
              <a:t>(</a:t>
            </a:r>
            <a:r>
              <a:rPr lang="en-US" dirty="0" err="1" smtClean="0"/>
              <a:t>someRDD</a:t>
            </a:r>
            <a:r>
              <a:rPr lang="en-US" dirty="0" smtClean="0"/>
              <a:t>)</a:t>
            </a:r>
          </a:p>
          <a:p>
            <a:r>
              <a:rPr lang="en-US" dirty="0" smtClean="0"/>
              <a:t>But the RDD must be composed of Row class instances</a:t>
            </a:r>
          </a:p>
          <a:p>
            <a:r>
              <a:rPr lang="en-US" dirty="0" smtClean="0"/>
              <a:t>Row instances </a:t>
            </a:r>
            <a:r>
              <a:rPr lang="en-US" dirty="0"/>
              <a:t>are constructed by passing a list of key/value pairs as </a:t>
            </a:r>
            <a:r>
              <a:rPr lang="en-US" dirty="0" err="1"/>
              <a:t>kwargs</a:t>
            </a:r>
            <a:r>
              <a:rPr lang="en-US" dirty="0"/>
              <a:t> to the Row </a:t>
            </a:r>
            <a:r>
              <a:rPr lang="en-US" dirty="0" smtClean="0"/>
              <a:t>class</a:t>
            </a:r>
          </a:p>
          <a:p>
            <a:pPr lvl="1"/>
            <a:r>
              <a:rPr lang="en-US" dirty="0" err="1"/>
              <a:t>k</a:t>
            </a:r>
            <a:r>
              <a:rPr lang="en-US" dirty="0" err="1" smtClean="0"/>
              <a:t>wargs</a:t>
            </a:r>
            <a:r>
              <a:rPr lang="en-US" dirty="0" smtClean="0"/>
              <a:t> are a dictionary whose </a:t>
            </a:r>
            <a:r>
              <a:rPr lang="en-US" dirty="0"/>
              <a:t>keys become separate keyword arguments and the values become values of these </a:t>
            </a:r>
            <a:r>
              <a:rPr lang="en-US" dirty="0" smtClean="0"/>
              <a:t>arguments</a:t>
            </a:r>
          </a:p>
          <a:p>
            <a:r>
              <a:rPr lang="en-US" dirty="0" smtClean="0"/>
              <a:t>The </a:t>
            </a:r>
            <a:r>
              <a:rPr lang="en-US" dirty="0"/>
              <a:t>keys of this list define the column names of the table, and the types are inferred by looking at the first </a:t>
            </a:r>
            <a:r>
              <a:rPr lang="en-US" dirty="0" smtClean="0"/>
              <a:t>row</a:t>
            </a:r>
          </a:p>
          <a:p>
            <a:r>
              <a:rPr lang="en-US" dirty="0" smtClean="0"/>
              <a:t>Since </a:t>
            </a:r>
            <a:r>
              <a:rPr lang="en-US" dirty="0"/>
              <a:t>we currently only look at the first row, it is important that there is no missing data in the first row of the </a:t>
            </a:r>
            <a:r>
              <a:rPr lang="en-US" dirty="0" smtClean="0"/>
              <a:t>RDD</a:t>
            </a:r>
          </a:p>
          <a:p>
            <a:pPr marL="0" indent="0">
              <a:buNone/>
            </a:pPr>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3203312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Inferring the Schema Using Reflection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sc</a:t>
            </a:r>
            <a:r>
              <a:rPr lang="en-US" dirty="0"/>
              <a:t> is an existing </a:t>
            </a:r>
            <a:r>
              <a:rPr lang="en-US" dirty="0" err="1"/>
              <a:t>SparkContext</a:t>
            </a:r>
            <a:r>
              <a:rPr lang="en-US" dirty="0"/>
              <a:t>.</a:t>
            </a:r>
          </a:p>
          <a:p>
            <a:pPr marL="0" indent="0">
              <a:buNone/>
            </a:pPr>
            <a:r>
              <a:rPr lang="en-US" dirty="0"/>
              <a:t>from </a:t>
            </a:r>
            <a:r>
              <a:rPr lang="en-US" dirty="0" err="1"/>
              <a:t>pyspark.sql</a:t>
            </a:r>
            <a:r>
              <a:rPr lang="en-US" dirty="0"/>
              <a:t> </a:t>
            </a:r>
            <a:r>
              <a:rPr lang="en-US" dirty="0" smtClean="0"/>
              <a:t>import Row</a:t>
            </a:r>
            <a:endParaRPr lang="en-US" dirty="0"/>
          </a:p>
          <a:p>
            <a:pPr marL="0" indent="0">
              <a:buNone/>
            </a:pPr>
            <a:endParaRPr lang="en-US" dirty="0"/>
          </a:p>
          <a:p>
            <a:pPr marL="0" indent="0">
              <a:buNone/>
            </a:pPr>
            <a:r>
              <a:rPr lang="en-US" dirty="0"/>
              <a:t># Load a text file and convert each line to a Row.</a:t>
            </a:r>
          </a:p>
          <a:p>
            <a:pPr marL="0" indent="0">
              <a:buNone/>
            </a:pPr>
            <a:r>
              <a:rPr lang="en-US" dirty="0"/>
              <a:t>lines = </a:t>
            </a:r>
            <a:r>
              <a:rPr lang="en-US" dirty="0" err="1"/>
              <a:t>sc.textFile</a:t>
            </a:r>
            <a:r>
              <a:rPr lang="en-US" dirty="0" smtClean="0"/>
              <a:t>(“user</a:t>
            </a:r>
            <a:r>
              <a:rPr lang="en-US" dirty="0" smtClean="0"/>
              <a:t>/</a:t>
            </a:r>
            <a:r>
              <a:rPr lang="sk-SK" dirty="0" smtClean="0"/>
              <a:t>CSP554</a:t>
            </a:r>
            <a:r>
              <a:rPr lang="en-US" dirty="0" smtClean="0"/>
              <a:t>prof</a:t>
            </a:r>
            <a:r>
              <a:rPr lang="en-US" dirty="0" smtClean="0"/>
              <a:t>/people.txt</a:t>
            </a:r>
            <a:r>
              <a:rPr lang="en-US" dirty="0"/>
              <a:t>")</a:t>
            </a:r>
          </a:p>
          <a:p>
            <a:pPr marL="0" indent="0">
              <a:buNone/>
            </a:pPr>
            <a:r>
              <a:rPr lang="en-US" dirty="0"/>
              <a:t>parts = </a:t>
            </a:r>
            <a:r>
              <a:rPr lang="en-US" dirty="0" err="1"/>
              <a:t>lines.map</a:t>
            </a:r>
            <a:r>
              <a:rPr lang="en-US" dirty="0"/>
              <a:t>(lambda l: </a:t>
            </a:r>
            <a:r>
              <a:rPr lang="en-US" dirty="0" err="1"/>
              <a:t>l.split</a:t>
            </a:r>
            <a:r>
              <a:rPr lang="en-US" dirty="0"/>
              <a:t>(","))</a:t>
            </a:r>
          </a:p>
          <a:p>
            <a:pPr marL="0" indent="0">
              <a:buNone/>
            </a:pPr>
            <a:r>
              <a:rPr lang="en-US" b="1" dirty="0"/>
              <a:t>people = </a:t>
            </a:r>
            <a:r>
              <a:rPr lang="en-US" b="1" dirty="0" err="1"/>
              <a:t>parts.map</a:t>
            </a:r>
            <a:r>
              <a:rPr lang="en-US" b="1" dirty="0"/>
              <a:t>(lambda p: Row(name=p[0], age=</a:t>
            </a:r>
            <a:r>
              <a:rPr lang="en-US" b="1" dirty="0" err="1"/>
              <a:t>int</a:t>
            </a:r>
            <a:r>
              <a:rPr lang="en-US" b="1" dirty="0"/>
              <a:t>(p[1])))</a:t>
            </a:r>
          </a:p>
          <a:p>
            <a:pPr marL="0" indent="0">
              <a:buNone/>
            </a:pPr>
            <a:endParaRPr lang="en-US" dirty="0"/>
          </a:p>
          <a:p>
            <a:pPr marL="0" indent="0">
              <a:buNone/>
            </a:pPr>
            <a:r>
              <a:rPr lang="en-US" dirty="0"/>
              <a:t># Infer the schema, and register the </a:t>
            </a:r>
            <a:r>
              <a:rPr lang="en-US" dirty="0" err="1"/>
              <a:t>DataFrame</a:t>
            </a:r>
            <a:r>
              <a:rPr lang="en-US" dirty="0"/>
              <a:t> as a table.</a:t>
            </a:r>
          </a:p>
          <a:p>
            <a:pPr marL="0" indent="0">
              <a:buNone/>
            </a:pPr>
            <a:r>
              <a:rPr lang="en-US" b="1" dirty="0" err="1"/>
              <a:t>schemaPeople</a:t>
            </a:r>
            <a:r>
              <a:rPr lang="en-US" b="1" dirty="0"/>
              <a:t> = </a:t>
            </a:r>
            <a:r>
              <a:rPr lang="en-US" b="1" dirty="0" err="1" smtClean="0"/>
              <a:t>spark.createDataFrame</a:t>
            </a:r>
            <a:r>
              <a:rPr lang="en-US" b="1" dirty="0"/>
              <a:t>(people)</a:t>
            </a:r>
          </a:p>
          <a:p>
            <a:pPr marL="0" indent="0">
              <a:buNone/>
            </a:pPr>
            <a:r>
              <a:rPr lang="en-US" b="1" dirty="0" err="1" smtClean="0"/>
              <a:t>schemaPeople.createOrReplaceTempView</a:t>
            </a:r>
            <a:r>
              <a:rPr lang="en-US" b="1" dirty="0" smtClean="0"/>
              <a:t>("people</a:t>
            </a:r>
            <a:r>
              <a:rPr lang="en-US" b="1" dirty="0"/>
              <a:t>")</a:t>
            </a:r>
          </a:p>
          <a:p>
            <a:pPr marL="0" indent="0">
              <a:buNone/>
            </a:pPr>
            <a:endParaRPr lang="en-US" dirty="0"/>
          </a:p>
          <a:p>
            <a:pPr marL="0" indent="0">
              <a:buNone/>
            </a:pPr>
            <a:r>
              <a:rPr lang="en-US" dirty="0"/>
              <a:t># SQL can be run over </a:t>
            </a:r>
            <a:r>
              <a:rPr lang="en-US" dirty="0" err="1"/>
              <a:t>DataFrames</a:t>
            </a:r>
            <a:r>
              <a:rPr lang="en-US" dirty="0"/>
              <a:t> that have been registered as a table.</a:t>
            </a:r>
          </a:p>
          <a:p>
            <a:pPr marL="0" indent="0">
              <a:buNone/>
            </a:pPr>
            <a:r>
              <a:rPr lang="en-US" dirty="0"/>
              <a:t>teenagers = </a:t>
            </a:r>
            <a:r>
              <a:rPr lang="en-US" dirty="0" err="1" smtClean="0"/>
              <a:t>spark.sql</a:t>
            </a:r>
            <a:r>
              <a:rPr lang="en-US" dirty="0"/>
              <a:t>("SELECT name FROM people WHERE age &gt;= 13 AND age &lt;= 19")</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735884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lstStyle/>
          <a:p>
            <a:r>
              <a:rPr lang="en-US" dirty="0"/>
              <a:t>When a dictionary of </a:t>
            </a:r>
            <a:r>
              <a:rPr lang="en-US" dirty="0" err="1"/>
              <a:t>kwargs</a:t>
            </a:r>
            <a:r>
              <a:rPr lang="en-US" dirty="0"/>
              <a:t> cannot be defined ahead of </a:t>
            </a:r>
            <a:r>
              <a:rPr lang="en-US" dirty="0" smtClean="0"/>
              <a:t>time, a </a:t>
            </a:r>
            <a:r>
              <a:rPr lang="en-US" dirty="0" err="1"/>
              <a:t>DataFrame</a:t>
            </a:r>
            <a:r>
              <a:rPr lang="en-US" dirty="0"/>
              <a:t> can be created programmatically with three steps.</a:t>
            </a:r>
          </a:p>
          <a:p>
            <a:endParaRPr lang="en-US" dirty="0"/>
          </a:p>
          <a:p>
            <a:pPr marL="457200" indent="-457200">
              <a:buFont typeface="+mj-lt"/>
              <a:buAutoNum type="arabicPeriod"/>
            </a:pPr>
            <a:r>
              <a:rPr lang="en-US" dirty="0"/>
              <a:t>Create an RDD of tuples or lists from the original </a:t>
            </a:r>
            <a:r>
              <a:rPr lang="en-US" dirty="0" smtClean="0"/>
              <a:t>RDD</a:t>
            </a:r>
            <a:endParaRPr lang="en-US" dirty="0"/>
          </a:p>
          <a:p>
            <a:pPr marL="457200" indent="-457200">
              <a:buFont typeface="+mj-lt"/>
              <a:buAutoNum type="arabicPeriod"/>
            </a:pPr>
            <a:r>
              <a:rPr lang="en-US" dirty="0"/>
              <a:t>Create the schema represented by a </a:t>
            </a:r>
            <a:r>
              <a:rPr lang="en-US" dirty="0" err="1"/>
              <a:t>StructType</a:t>
            </a:r>
            <a:r>
              <a:rPr lang="en-US" dirty="0"/>
              <a:t> matching the structure of tuples or lists in the RDD created in the step 1.</a:t>
            </a:r>
          </a:p>
          <a:p>
            <a:pPr marL="457200" indent="-457200">
              <a:buFont typeface="+mj-lt"/>
              <a:buAutoNum type="arabicPeriod"/>
            </a:pPr>
            <a:r>
              <a:rPr lang="en-US" dirty="0"/>
              <a:t>Apply the schema to the RDD via </a:t>
            </a:r>
            <a:r>
              <a:rPr lang="en-US" dirty="0" err="1"/>
              <a:t>createDataFrame</a:t>
            </a:r>
            <a:r>
              <a:rPr lang="en-US" dirty="0"/>
              <a:t> method provided by </a:t>
            </a:r>
            <a:r>
              <a:rPr lang="en-US" dirty="0" err="1" smtClean="0"/>
              <a:t>SparkSession</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291156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smtClean="0"/>
              <a:t>The </a:t>
            </a:r>
            <a:r>
              <a:rPr lang="en-US" dirty="0"/>
              <a:t>preferred method of defining a schema for your </a:t>
            </a:r>
            <a:r>
              <a:rPr lang="en-US" dirty="0" err="1"/>
              <a:t>DataFrame</a:t>
            </a:r>
            <a:r>
              <a:rPr lang="en-US" dirty="0"/>
              <a:t> objects is to explicitly supply this in your </a:t>
            </a:r>
            <a:r>
              <a:rPr lang="en-US" dirty="0" smtClean="0"/>
              <a:t>code</a:t>
            </a:r>
          </a:p>
          <a:p>
            <a:r>
              <a:rPr lang="en-US" dirty="0" smtClean="0"/>
              <a:t>Creating </a:t>
            </a:r>
            <a:r>
              <a:rPr lang="en-US" dirty="0"/>
              <a:t>a schema requires you to create a </a:t>
            </a:r>
            <a:r>
              <a:rPr lang="en-US" dirty="0" err="1"/>
              <a:t>StructType</a:t>
            </a:r>
            <a:r>
              <a:rPr lang="en-US" dirty="0"/>
              <a:t> object containing a collection of </a:t>
            </a:r>
            <a:r>
              <a:rPr lang="en-US" dirty="0" err="1"/>
              <a:t>StructField</a:t>
            </a:r>
            <a:r>
              <a:rPr lang="en-US" dirty="0"/>
              <a:t> </a:t>
            </a:r>
            <a:r>
              <a:rPr lang="en-US" dirty="0" smtClean="0"/>
              <a:t>object</a:t>
            </a:r>
            <a:endParaRPr lang="en-US" dirty="0"/>
          </a:p>
          <a:p>
            <a:r>
              <a:rPr lang="en-US" dirty="0"/>
              <a:t>A</a:t>
            </a:r>
            <a:r>
              <a:rPr lang="en-US" dirty="0" smtClean="0"/>
              <a:t>pply </a:t>
            </a:r>
            <a:r>
              <a:rPr lang="en-US" dirty="0"/>
              <a:t>this schema to your </a:t>
            </a:r>
            <a:r>
              <a:rPr lang="en-US" dirty="0" err="1"/>
              <a:t>DataFrame</a:t>
            </a:r>
            <a:r>
              <a:rPr lang="en-US" dirty="0"/>
              <a:t> when it is </a:t>
            </a:r>
            <a:r>
              <a:rPr lang="en-US" dirty="0" smtClean="0"/>
              <a:t>created</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3199479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smtClean="0"/>
              <a:t>class </a:t>
            </a:r>
            <a:r>
              <a:rPr lang="en-US" dirty="0" err="1" smtClean="0"/>
              <a:t>pyspark.sql.types.StructType</a:t>
            </a:r>
            <a:r>
              <a:rPr lang="en-US" dirty="0" smtClean="0"/>
              <a:t>(fields=None)</a:t>
            </a:r>
            <a:endParaRPr lang="en-US" dirty="0"/>
          </a:p>
          <a:p>
            <a:pPr lvl="1"/>
            <a:r>
              <a:rPr lang="en-US" dirty="0" err="1"/>
              <a:t>Struct</a:t>
            </a:r>
            <a:r>
              <a:rPr lang="en-US" dirty="0"/>
              <a:t> type, consisting of a list of </a:t>
            </a:r>
            <a:r>
              <a:rPr lang="en-US" dirty="0" err="1" smtClean="0"/>
              <a:t>StructField</a:t>
            </a:r>
            <a:r>
              <a:rPr lang="en-US" dirty="0" smtClean="0"/>
              <a:t>.</a:t>
            </a:r>
          </a:p>
          <a:p>
            <a:pPr lvl="1"/>
            <a:r>
              <a:rPr lang="en-US" dirty="0" smtClean="0"/>
              <a:t>This </a:t>
            </a:r>
            <a:r>
              <a:rPr lang="en-US" dirty="0"/>
              <a:t>is the data type representing a </a:t>
            </a:r>
            <a:r>
              <a:rPr lang="en-US" dirty="0" smtClean="0"/>
              <a:t>Row.</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408636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a:bodyPr>
          <a:lstStyle/>
          <a:p>
            <a:r>
              <a:rPr lang="en-US" dirty="0" smtClean="0"/>
              <a:t>class </a:t>
            </a:r>
            <a:r>
              <a:rPr lang="en-US" dirty="0" err="1"/>
              <a:t>pyspark.sql.types.StructField</a:t>
            </a:r>
            <a:r>
              <a:rPr lang="en-US" dirty="0"/>
              <a:t>(name, </a:t>
            </a:r>
            <a:r>
              <a:rPr lang="en-US" dirty="0" err="1"/>
              <a:t>dataType</a:t>
            </a:r>
            <a:r>
              <a:rPr lang="en-US" dirty="0"/>
              <a:t>, </a:t>
            </a:r>
            <a:r>
              <a:rPr lang="en-US" dirty="0" err="1" smtClean="0"/>
              <a:t>nullable</a:t>
            </a:r>
            <a:r>
              <a:rPr lang="en-US" dirty="0" smtClean="0"/>
              <a:t>=True)</a:t>
            </a:r>
            <a:endParaRPr lang="en-US" dirty="0"/>
          </a:p>
          <a:p>
            <a:pPr lvl="1"/>
            <a:r>
              <a:rPr lang="en-US" dirty="0"/>
              <a:t>A field in </a:t>
            </a:r>
            <a:r>
              <a:rPr lang="en-US" dirty="0" err="1" smtClean="0"/>
              <a:t>StructType</a:t>
            </a:r>
            <a:r>
              <a:rPr lang="en-US" dirty="0" smtClean="0"/>
              <a:t>.</a:t>
            </a:r>
          </a:p>
          <a:p>
            <a:pPr lvl="1"/>
            <a:r>
              <a:rPr lang="en-US" dirty="0" smtClean="0"/>
              <a:t>Parameters</a:t>
            </a:r>
            <a:r>
              <a:rPr lang="en-US" dirty="0"/>
              <a:t>:	</a:t>
            </a:r>
          </a:p>
          <a:p>
            <a:pPr lvl="2"/>
            <a:r>
              <a:rPr lang="en-US" dirty="0"/>
              <a:t>name – string, name of the field.</a:t>
            </a:r>
          </a:p>
          <a:p>
            <a:pPr lvl="2"/>
            <a:r>
              <a:rPr lang="en-US" dirty="0" err="1"/>
              <a:t>dataType</a:t>
            </a:r>
            <a:r>
              <a:rPr lang="en-US" dirty="0"/>
              <a:t> – </a:t>
            </a:r>
            <a:r>
              <a:rPr lang="en-US" dirty="0" err="1"/>
              <a:t>DataType</a:t>
            </a:r>
            <a:r>
              <a:rPr lang="en-US" dirty="0"/>
              <a:t> of the field.</a:t>
            </a:r>
          </a:p>
          <a:p>
            <a:pPr lvl="2"/>
            <a:r>
              <a:rPr lang="en-US" dirty="0" err="1"/>
              <a:t>nullable</a:t>
            </a:r>
            <a:r>
              <a:rPr lang="en-US" dirty="0"/>
              <a:t> – </a:t>
            </a:r>
            <a:r>
              <a:rPr lang="en-US" dirty="0" err="1"/>
              <a:t>boolean</a:t>
            </a:r>
            <a:r>
              <a:rPr lang="en-US" dirty="0"/>
              <a:t>, whether the field can be null (None) or not</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1980803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a:xfrm>
            <a:off x="457200" y="1447800"/>
            <a:ext cx="8229600" cy="5029200"/>
          </a:xfrm>
        </p:spPr>
        <p:txBody>
          <a:bodyPr>
            <a:noAutofit/>
          </a:bodyPr>
          <a:lstStyle/>
          <a:p>
            <a:pPr marL="0" indent="0">
              <a:buNone/>
            </a:pPr>
            <a:r>
              <a:rPr lang="en-US" dirty="0"/>
              <a:t># Import </a:t>
            </a:r>
            <a:r>
              <a:rPr lang="en-US" dirty="0" err="1" smtClean="0"/>
              <a:t>SparkSession</a:t>
            </a:r>
            <a:r>
              <a:rPr lang="en-US" dirty="0" smtClean="0"/>
              <a:t> </a:t>
            </a:r>
            <a:r>
              <a:rPr lang="en-US" dirty="0"/>
              <a:t>and data types</a:t>
            </a:r>
          </a:p>
          <a:p>
            <a:pPr marL="0" indent="0">
              <a:buNone/>
            </a:pPr>
            <a:r>
              <a:rPr lang="en-US" dirty="0" smtClean="0"/>
              <a:t>from </a:t>
            </a:r>
            <a:r>
              <a:rPr lang="en-US" dirty="0" err="1"/>
              <a:t>pyspark.sql.types</a:t>
            </a:r>
            <a:r>
              <a:rPr lang="en-US" dirty="0"/>
              <a:t> import *</a:t>
            </a:r>
          </a:p>
          <a:p>
            <a:pPr marL="0" indent="0">
              <a:buNone/>
            </a:pPr>
            <a:endParaRPr lang="en-US" dirty="0"/>
          </a:p>
          <a:p>
            <a:pPr marL="0" indent="0">
              <a:buNone/>
            </a:pPr>
            <a:r>
              <a:rPr lang="en-US" dirty="0" smtClean="0"/>
              <a:t># </a:t>
            </a:r>
            <a:r>
              <a:rPr lang="en-US" dirty="0"/>
              <a:t>Load a text file and convert each line to a tuple.</a:t>
            </a:r>
          </a:p>
          <a:p>
            <a:pPr marL="0" indent="0">
              <a:buNone/>
            </a:pPr>
            <a:r>
              <a:rPr lang="en-US" dirty="0"/>
              <a:t>lines = </a:t>
            </a:r>
            <a:r>
              <a:rPr lang="en-US" dirty="0" err="1"/>
              <a:t>sc.textFile</a:t>
            </a:r>
            <a:r>
              <a:rPr lang="en-US" dirty="0"/>
              <a:t>("examples/</a:t>
            </a:r>
            <a:r>
              <a:rPr lang="en-US" dirty="0" err="1"/>
              <a:t>src</a:t>
            </a:r>
            <a:r>
              <a:rPr lang="en-US" dirty="0"/>
              <a:t>/main/resources/people.txt")</a:t>
            </a:r>
          </a:p>
          <a:p>
            <a:pPr marL="0" indent="0">
              <a:buNone/>
            </a:pPr>
            <a:r>
              <a:rPr lang="en-US" dirty="0"/>
              <a:t>parts = </a:t>
            </a:r>
            <a:r>
              <a:rPr lang="en-US" dirty="0" err="1"/>
              <a:t>lines.map</a:t>
            </a:r>
            <a:r>
              <a:rPr lang="en-US" dirty="0"/>
              <a:t>(lambda l: </a:t>
            </a:r>
            <a:r>
              <a:rPr lang="en-US" dirty="0" err="1"/>
              <a:t>l.split</a:t>
            </a:r>
            <a:r>
              <a:rPr lang="en-US" dirty="0"/>
              <a:t>(","))</a:t>
            </a:r>
          </a:p>
          <a:p>
            <a:pPr marL="0" indent="0">
              <a:buNone/>
            </a:pPr>
            <a:r>
              <a:rPr lang="en-US" dirty="0"/>
              <a:t>people = </a:t>
            </a:r>
            <a:r>
              <a:rPr lang="en-US" dirty="0" err="1"/>
              <a:t>parts.map</a:t>
            </a:r>
            <a:r>
              <a:rPr lang="en-US" dirty="0"/>
              <a:t>(lambda p: (p[0], p[1].strip()))</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3562237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Programmatically Specifying the Schema</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Construct the schema</a:t>
            </a:r>
          </a:p>
          <a:p>
            <a:pPr marL="0" indent="0">
              <a:buNone/>
            </a:pPr>
            <a:r>
              <a:rPr lang="en-US" dirty="0" smtClean="0"/>
              <a:t>fields </a:t>
            </a:r>
            <a:r>
              <a:rPr lang="en-US" dirty="0"/>
              <a:t>= [</a:t>
            </a:r>
            <a:r>
              <a:rPr lang="en-US" dirty="0" err="1" smtClean="0"/>
              <a:t>StructField</a:t>
            </a:r>
            <a:r>
              <a:rPr lang="en-US" dirty="0" smtClean="0"/>
              <a:t>(‘name’, </a:t>
            </a:r>
            <a:r>
              <a:rPr lang="en-US" dirty="0" err="1"/>
              <a:t>StringType</a:t>
            </a:r>
            <a:r>
              <a:rPr lang="en-US" dirty="0"/>
              <a:t>(), True</a:t>
            </a:r>
            <a:r>
              <a:rPr lang="en-US" dirty="0" smtClean="0"/>
              <a:t>), </a:t>
            </a:r>
            <a:r>
              <a:rPr lang="en-US" dirty="0" err="1" smtClean="0"/>
              <a:t>StructField</a:t>
            </a:r>
            <a:r>
              <a:rPr lang="en-US" dirty="0" smtClean="0"/>
              <a:t>(‘age’, </a:t>
            </a:r>
            <a:r>
              <a:rPr lang="en-US" dirty="0" err="1"/>
              <a:t>StringType</a:t>
            </a:r>
            <a:r>
              <a:rPr lang="en-US" dirty="0"/>
              <a:t>(), True</a:t>
            </a:r>
            <a:r>
              <a:rPr lang="en-US" dirty="0" smtClean="0"/>
              <a:t>)]</a:t>
            </a:r>
            <a:endParaRPr lang="en-US" dirty="0"/>
          </a:p>
          <a:p>
            <a:pPr marL="0" indent="0">
              <a:buNone/>
            </a:pPr>
            <a:r>
              <a:rPr lang="en-US" dirty="0"/>
              <a:t>schema = </a:t>
            </a:r>
            <a:r>
              <a:rPr lang="en-US" dirty="0" err="1"/>
              <a:t>StructType</a:t>
            </a:r>
            <a:r>
              <a:rPr lang="en-US" dirty="0"/>
              <a:t>(fields)</a:t>
            </a:r>
          </a:p>
          <a:p>
            <a:pPr marL="0" indent="0">
              <a:buNone/>
            </a:pPr>
            <a:endParaRPr lang="en-US" dirty="0"/>
          </a:p>
          <a:p>
            <a:pPr marL="0" indent="0">
              <a:buNone/>
            </a:pPr>
            <a:r>
              <a:rPr lang="en-US" dirty="0"/>
              <a:t># Apply the schema to the RDD.</a:t>
            </a:r>
          </a:p>
          <a:p>
            <a:pPr marL="0" indent="0">
              <a:buNone/>
            </a:pPr>
            <a:r>
              <a:rPr lang="en-US" dirty="0" err="1"/>
              <a:t>schemaPeople</a:t>
            </a:r>
            <a:r>
              <a:rPr lang="en-US" dirty="0"/>
              <a:t> = </a:t>
            </a:r>
            <a:r>
              <a:rPr lang="en-US" dirty="0" err="1" smtClean="0"/>
              <a:t>spark.createDataFrame</a:t>
            </a:r>
            <a:r>
              <a:rPr lang="en-US" dirty="0"/>
              <a:t>(people, schema)</a:t>
            </a:r>
          </a:p>
          <a:p>
            <a:pPr marL="0" indent="0">
              <a:buNone/>
            </a:pPr>
            <a:endParaRPr lang="en-US" dirty="0"/>
          </a:p>
          <a:p>
            <a:pPr marL="0" indent="0">
              <a:buNone/>
            </a:pPr>
            <a:r>
              <a:rPr lang="en-US" dirty="0"/>
              <a:t># Register the </a:t>
            </a:r>
            <a:r>
              <a:rPr lang="en-US" dirty="0" err="1"/>
              <a:t>DataFrame</a:t>
            </a:r>
            <a:r>
              <a:rPr lang="en-US" dirty="0"/>
              <a:t> as a table.</a:t>
            </a:r>
          </a:p>
          <a:p>
            <a:pPr marL="0" indent="0">
              <a:buNone/>
            </a:pPr>
            <a:r>
              <a:rPr lang="en-US" dirty="0" err="1" smtClean="0"/>
              <a:t>schemaPeople.createOrReplaceTempView</a:t>
            </a:r>
            <a:r>
              <a:rPr lang="en-US" dirty="0" smtClean="0"/>
              <a:t>("people</a:t>
            </a:r>
            <a:r>
              <a:rPr lang="en-US" dirty="0"/>
              <a:t>")</a:t>
            </a:r>
          </a:p>
          <a:p>
            <a:pPr marL="0" indent="0">
              <a:buNone/>
            </a:pPr>
            <a:endParaRPr lang="en-US" dirty="0"/>
          </a:p>
          <a:p>
            <a:pPr marL="0" indent="0">
              <a:buNone/>
            </a:pPr>
            <a:r>
              <a:rPr lang="en-US" dirty="0"/>
              <a:t># SQL can be run over </a:t>
            </a:r>
            <a:r>
              <a:rPr lang="en-US" dirty="0" err="1"/>
              <a:t>DataFrames</a:t>
            </a:r>
            <a:r>
              <a:rPr lang="en-US" dirty="0"/>
              <a:t> that have been registered </a:t>
            </a:r>
            <a:endParaRPr lang="en-US" dirty="0" smtClean="0"/>
          </a:p>
          <a:p>
            <a:pPr marL="0" indent="0">
              <a:buNone/>
            </a:pPr>
            <a:r>
              <a:rPr lang="en-US" dirty="0" smtClean="0"/>
              <a:t># as </a:t>
            </a:r>
            <a:r>
              <a:rPr lang="en-US" dirty="0"/>
              <a:t>a table.</a:t>
            </a:r>
          </a:p>
          <a:p>
            <a:pPr marL="0" indent="0">
              <a:buNone/>
            </a:pPr>
            <a:r>
              <a:rPr lang="en-US" dirty="0"/>
              <a:t>results = </a:t>
            </a:r>
            <a:r>
              <a:rPr lang="en-US" dirty="0" err="1" smtClean="0"/>
              <a:t>spark.sql</a:t>
            </a:r>
            <a:r>
              <a:rPr lang="en-US" dirty="0"/>
              <a:t>("SELECT name FROM people")</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252197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DataFrame</a:t>
            </a:r>
            <a:r>
              <a:rPr lang="en-US" dirty="0"/>
              <a:t> </a:t>
            </a:r>
            <a:r>
              <a:rPr lang="en-US" dirty="0" smtClean="0"/>
              <a:t>Type Model</a:t>
            </a:r>
            <a:endParaRPr lang="en-US" dirty="0"/>
          </a:p>
        </p:txBody>
      </p:sp>
      <p:sp>
        <p:nvSpPr>
          <p:cNvPr id="3" name="Content Placeholder 2"/>
          <p:cNvSpPr>
            <a:spLocks noGrp="1"/>
          </p:cNvSpPr>
          <p:nvPr>
            <p:ph idx="1"/>
          </p:nvPr>
        </p:nvSpPr>
        <p:spPr/>
        <p:txBody>
          <a:bodyPr/>
          <a:lstStyle/>
          <a:p>
            <a:r>
              <a:rPr lang="en-US" dirty="0" smtClean="0"/>
              <a:t>The </a:t>
            </a:r>
            <a:r>
              <a:rPr lang="en-US" dirty="0"/>
              <a:t>data model for the </a:t>
            </a:r>
            <a:r>
              <a:rPr lang="en-US" dirty="0" err="1"/>
              <a:t>DataFrame</a:t>
            </a:r>
            <a:r>
              <a:rPr lang="en-US" dirty="0"/>
              <a:t> API is based on the Hive data </a:t>
            </a:r>
            <a:r>
              <a:rPr lang="en-US" dirty="0" smtClean="0"/>
              <a:t>model</a:t>
            </a:r>
          </a:p>
          <a:p>
            <a:r>
              <a:rPr lang="en-US" dirty="0" smtClean="0"/>
              <a:t>Datatypes </a:t>
            </a:r>
            <a:r>
              <a:rPr lang="en-US" dirty="0"/>
              <a:t>used with </a:t>
            </a:r>
            <a:r>
              <a:rPr lang="en-US" dirty="0" err="1"/>
              <a:t>DataFrames</a:t>
            </a:r>
            <a:r>
              <a:rPr lang="en-US" dirty="0"/>
              <a:t> map directly to their equivalents in </a:t>
            </a:r>
            <a:r>
              <a:rPr lang="en-US" dirty="0" smtClean="0"/>
              <a:t>Hive</a:t>
            </a:r>
          </a:p>
          <a:p>
            <a:r>
              <a:rPr lang="en-US" dirty="0" smtClean="0"/>
              <a:t>This </a:t>
            </a:r>
            <a:r>
              <a:rPr lang="en-US" dirty="0"/>
              <a:t>includes all of the common primitive types as well as </a:t>
            </a:r>
            <a:r>
              <a:rPr lang="en-US" dirty="0" smtClean="0"/>
              <a:t>the complex types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79413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DataFrame</a:t>
            </a:r>
            <a:r>
              <a:rPr lang="en-US" dirty="0" smtClean="0"/>
              <a:t> Primitive Types </a:t>
            </a:r>
            <a:endParaRPr lang="en-US" dirty="0"/>
          </a:p>
        </p:txBody>
      </p:sp>
      <p:sp>
        <p:nvSpPr>
          <p:cNvPr id="8" name="Content Placeholder 7"/>
          <p:cNvSpPr>
            <a:spLocks noGrp="1"/>
          </p:cNvSpPr>
          <p:nvPr>
            <p:ph idx="1"/>
          </p:nvPr>
        </p:nvSpPr>
        <p:spPr>
          <a:xfrm>
            <a:off x="457200" y="1600200"/>
            <a:ext cx="8229600" cy="914400"/>
          </a:xfrm>
        </p:spPr>
        <p:txBody>
          <a:bodyPr>
            <a:normAutofit/>
          </a:bodyPr>
          <a:lstStyle/>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64" y="1766888"/>
            <a:ext cx="8445436" cy="394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78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One </a:t>
            </a:r>
            <a:r>
              <a:rPr lang="en-US" dirty="0"/>
              <a:t>use of Spark SQL is to execute SQL queries written using either a basic SQL syntax or </a:t>
            </a:r>
            <a:r>
              <a:rPr lang="en-US" dirty="0" smtClean="0"/>
              <a:t>HQL</a:t>
            </a:r>
          </a:p>
          <a:p>
            <a:r>
              <a:rPr lang="en-US" dirty="0" smtClean="0"/>
              <a:t>Spark </a:t>
            </a:r>
            <a:r>
              <a:rPr lang="en-US" dirty="0"/>
              <a:t>SQL can </a:t>
            </a:r>
            <a:r>
              <a:rPr lang="en-US" dirty="0" smtClean="0"/>
              <a:t>also be </a:t>
            </a:r>
            <a:r>
              <a:rPr lang="en-US" dirty="0"/>
              <a:t>used to read data from an existing Hive </a:t>
            </a:r>
            <a:r>
              <a:rPr lang="en-US" dirty="0" smtClean="0"/>
              <a:t>files</a:t>
            </a:r>
          </a:p>
          <a:p>
            <a:r>
              <a:rPr lang="en-US" dirty="0" smtClean="0"/>
              <a:t>You interact </a:t>
            </a:r>
            <a:r>
              <a:rPr lang="en-US" dirty="0"/>
              <a:t>with the SQL interface using </a:t>
            </a:r>
            <a:r>
              <a:rPr lang="en-US" dirty="0" smtClean="0"/>
              <a:t>the command line or via</a:t>
            </a:r>
            <a:r>
              <a:rPr lang="en-US" dirty="0"/>
              <a:t> </a:t>
            </a:r>
            <a:r>
              <a:rPr lang="en-US" dirty="0" smtClean="0"/>
              <a:t>JDBC/ODBC</a:t>
            </a:r>
          </a:p>
          <a:p>
            <a:r>
              <a:rPr lang="en-US" dirty="0"/>
              <a:t>The whitepaper titled “Spark SQL: Relational Data Processing in Spark” is recommended further </a:t>
            </a:r>
            <a:r>
              <a:rPr lang="en-US" dirty="0" smtClean="0"/>
              <a:t>reading</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423318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Complex Types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90800"/>
            <a:ext cx="8750209"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3476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Running SQL </a:t>
            </a:r>
            <a:r>
              <a:rPr lang="en-US" dirty="0" smtClean="0"/>
              <a:t>Queries on </a:t>
            </a:r>
            <a:r>
              <a:rPr lang="en-US" dirty="0" err="1" smtClean="0"/>
              <a:t>DataFrames</a:t>
            </a:r>
            <a:endParaRPr lang="en-US" dirty="0"/>
          </a:p>
        </p:txBody>
      </p:sp>
      <p:sp>
        <p:nvSpPr>
          <p:cNvPr id="3" name="Content Placeholder 2"/>
          <p:cNvSpPr>
            <a:spLocks noGrp="1"/>
          </p:cNvSpPr>
          <p:nvPr>
            <p:ph idx="1"/>
          </p:nvPr>
        </p:nvSpPr>
        <p:spPr/>
        <p:txBody>
          <a:bodyPr/>
          <a:lstStyle/>
          <a:p>
            <a:r>
              <a:rPr lang="en-US" dirty="0"/>
              <a:t>The </a:t>
            </a:r>
            <a:r>
              <a:rPr lang="en-US" dirty="0" err="1" smtClean="0"/>
              <a:t>sql</a:t>
            </a:r>
            <a:r>
              <a:rPr lang="en-US" dirty="0" smtClean="0"/>
              <a:t>() function of </a:t>
            </a:r>
            <a:r>
              <a:rPr lang="en-US" dirty="0" err="1" smtClean="0"/>
              <a:t>SparkSession</a:t>
            </a:r>
            <a:r>
              <a:rPr lang="en-US" dirty="0" smtClean="0"/>
              <a:t> </a:t>
            </a:r>
            <a:r>
              <a:rPr lang="en-US" dirty="0"/>
              <a:t>enables applications to run SQL queries </a:t>
            </a:r>
            <a:r>
              <a:rPr lang="en-US" dirty="0" smtClean="0"/>
              <a:t>and </a:t>
            </a:r>
            <a:r>
              <a:rPr lang="en-US" dirty="0"/>
              <a:t>returns the result as a </a:t>
            </a:r>
            <a:r>
              <a:rPr lang="en-US" dirty="0" err="1" smtClean="0"/>
              <a:t>DataFrame</a:t>
            </a:r>
            <a:endParaRPr lang="en-US" dirty="0" smtClean="0"/>
          </a:p>
          <a:p>
            <a:r>
              <a:rPr lang="en-US" dirty="0" smtClean="0"/>
              <a:t>SQL queries reference tables and not </a:t>
            </a:r>
            <a:r>
              <a:rPr lang="en-US" dirty="0" err="1" smtClean="0"/>
              <a:t>DataFrames</a:t>
            </a:r>
            <a:r>
              <a:rPr lang="en-US" dirty="0" smtClean="0"/>
              <a:t>…</a:t>
            </a:r>
          </a:p>
          <a:p>
            <a:r>
              <a:rPr lang="en-US" dirty="0"/>
              <a:t>S</a:t>
            </a:r>
            <a:r>
              <a:rPr lang="en-US" dirty="0" smtClean="0"/>
              <a:t>o </a:t>
            </a:r>
            <a:r>
              <a:rPr lang="en-US" dirty="0" err="1" smtClean="0"/>
              <a:t>DataFrame</a:t>
            </a:r>
            <a:r>
              <a:rPr lang="en-US" dirty="0" smtClean="0"/>
              <a:t> provides a function to register itself as a table known to the SQL processor</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34931457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sz="2800" dirty="0" err="1"/>
              <a:t>createOrReplaceTempView</a:t>
            </a:r>
            <a:r>
              <a:rPr lang="en-US" sz="2800" dirty="0"/>
              <a:t>(</a:t>
            </a:r>
            <a:r>
              <a:rPr lang="en-US" sz="3100" dirty="0" err="1" smtClean="0"/>
              <a:t>tableName</a:t>
            </a:r>
            <a:r>
              <a:rPr lang="en-US" sz="3100" dirty="0" smtClean="0"/>
              <a:t>)</a:t>
            </a:r>
            <a:endParaRPr lang="en-US" dirty="0"/>
          </a:p>
        </p:txBody>
      </p:sp>
      <p:sp>
        <p:nvSpPr>
          <p:cNvPr id="3" name="Content Placeholder 2"/>
          <p:cNvSpPr>
            <a:spLocks noGrp="1"/>
          </p:cNvSpPr>
          <p:nvPr>
            <p:ph idx="1"/>
          </p:nvPr>
        </p:nvSpPr>
        <p:spPr/>
        <p:txBody>
          <a:bodyPr/>
          <a:lstStyle/>
          <a:p>
            <a:r>
              <a:rPr lang="en-US" dirty="0" smtClean="0"/>
              <a:t>Register as </a:t>
            </a:r>
            <a:r>
              <a:rPr lang="en-US" dirty="0"/>
              <a:t>a temporary table in the catalog.</a:t>
            </a:r>
          </a:p>
          <a:p>
            <a:endParaRPr lang="en-US" dirty="0"/>
          </a:p>
          <a:p>
            <a:r>
              <a:rPr lang="en-US" dirty="0"/>
              <a:t>T</a:t>
            </a:r>
            <a:r>
              <a:rPr lang="en-US" dirty="0" smtClean="0"/>
              <a:t>he </a:t>
            </a:r>
            <a:r>
              <a:rPr lang="en-US" dirty="0"/>
              <a:t>lifetime of </a:t>
            </a:r>
            <a:r>
              <a:rPr lang="en-US" dirty="0" smtClean="0"/>
              <a:t>the table is tied to that of the </a:t>
            </a:r>
            <a:r>
              <a:rPr lang="en-US" dirty="0" err="1" smtClean="0"/>
              <a:t>SparkSession</a:t>
            </a:r>
            <a:r>
              <a:rPr lang="en-US" dirty="0" smtClean="0"/>
              <a:t> used to create </a:t>
            </a:r>
            <a:r>
              <a:rPr lang="en-US" smtClean="0"/>
              <a:t>the associated </a:t>
            </a:r>
            <a:r>
              <a:rPr lang="en-US" dirty="0" err="1" smtClean="0"/>
              <a:t>DataFrame</a:t>
            </a:r>
            <a:endParaRPr lang="en-US" dirty="0"/>
          </a:p>
          <a:p>
            <a:pPr marL="0" indent="0">
              <a:buNone/>
            </a:pPr>
            <a:endParaRPr lang="en-US" dirty="0"/>
          </a:p>
          <a:p>
            <a:pPr marL="274320" lvl="1" indent="0">
              <a:buNone/>
            </a:pPr>
            <a:r>
              <a:rPr lang="en-US" dirty="0" err="1" smtClean="0"/>
              <a:t>someDataFrame.createOrReplaceTempView</a:t>
            </a:r>
            <a:r>
              <a:rPr lang="en-US" dirty="0"/>
              <a:t>(</a:t>
            </a:r>
            <a:r>
              <a:rPr lang="en-US" dirty="0" smtClean="0"/>
              <a:t> </a:t>
            </a:r>
            <a:r>
              <a:rPr lang="en-US" dirty="0"/>
              <a:t>"table1")</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41915685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SparkSession</a:t>
            </a:r>
            <a:r>
              <a:rPr lang="en-US" dirty="0" smtClean="0"/>
              <a:t/>
            </a:r>
            <a:br>
              <a:rPr lang="en-US" dirty="0" smtClean="0"/>
            </a:br>
            <a:r>
              <a:rPr lang="en-US" sz="3100" dirty="0" err="1" smtClean="0"/>
              <a:t>sql</a:t>
            </a:r>
            <a:r>
              <a:rPr lang="en-US" sz="3100" dirty="0" smtClean="0"/>
              <a:t>(</a:t>
            </a:r>
            <a:r>
              <a:rPr lang="en-US" sz="3100" dirty="0" err="1" smtClean="0"/>
              <a:t>sqlQuery</a:t>
            </a:r>
            <a:r>
              <a:rPr lang="en-US" sz="3100" dirty="0" smtClean="0"/>
              <a:t>)</a:t>
            </a:r>
            <a:endParaRPr lang="en-US" sz="3100" dirty="0"/>
          </a:p>
        </p:txBody>
      </p:sp>
      <p:sp>
        <p:nvSpPr>
          <p:cNvPr id="3" name="Content Placeholder 2"/>
          <p:cNvSpPr>
            <a:spLocks noGrp="1"/>
          </p:cNvSpPr>
          <p:nvPr>
            <p:ph idx="1"/>
          </p:nvPr>
        </p:nvSpPr>
        <p:spPr/>
        <p:txBody>
          <a:bodyPr/>
          <a:lstStyle/>
          <a:p>
            <a:r>
              <a:rPr lang="en-US" dirty="0" smtClean="0"/>
              <a:t>Returns </a:t>
            </a:r>
            <a:r>
              <a:rPr lang="en-US" dirty="0"/>
              <a:t>a </a:t>
            </a:r>
            <a:r>
              <a:rPr lang="en-US" dirty="0" err="1"/>
              <a:t>DataFrame</a:t>
            </a:r>
            <a:r>
              <a:rPr lang="en-US" dirty="0"/>
              <a:t> representing the result of the given </a:t>
            </a:r>
            <a:r>
              <a:rPr lang="en-US" dirty="0" smtClean="0"/>
              <a:t>query</a:t>
            </a:r>
            <a:endParaRPr lang="en-US" dirty="0"/>
          </a:p>
          <a:p>
            <a:endParaRPr lang="en-US" dirty="0"/>
          </a:p>
          <a:p>
            <a:r>
              <a:rPr lang="en-US" dirty="0"/>
              <a:t>Returns:	</a:t>
            </a:r>
            <a:r>
              <a:rPr lang="en-US" dirty="0" err="1" smtClean="0"/>
              <a:t>DataFrame</a:t>
            </a:r>
            <a:endParaRPr lang="en-US" dirty="0" smtClean="0"/>
          </a:p>
          <a:p>
            <a:pPr marL="0" indent="0">
              <a:buNone/>
            </a:pPr>
            <a:endParaRPr lang="en-US" dirty="0" smtClean="0"/>
          </a:p>
          <a:p>
            <a:pPr marL="0" indent="0">
              <a:buNone/>
            </a:pPr>
            <a:r>
              <a:rPr lang="en-US" sz="2000" dirty="0"/>
              <a:t>d</a:t>
            </a:r>
            <a:r>
              <a:rPr lang="en-US" sz="2000" dirty="0" smtClean="0"/>
              <a:t>f1.createOrReplaceTempView</a:t>
            </a:r>
            <a:r>
              <a:rPr lang="en-US" sz="2000" dirty="0"/>
              <a:t>(</a:t>
            </a:r>
            <a:r>
              <a:rPr lang="en-US" sz="2000" dirty="0" smtClean="0"/>
              <a:t>("</a:t>
            </a:r>
            <a:r>
              <a:rPr lang="en-US" sz="2000" dirty="0"/>
              <a:t>table1")</a:t>
            </a:r>
          </a:p>
          <a:p>
            <a:pPr marL="0" indent="0">
              <a:buNone/>
            </a:pPr>
            <a:r>
              <a:rPr lang="en-US" sz="2000" dirty="0" smtClean="0"/>
              <a:t>df2 </a:t>
            </a:r>
            <a:r>
              <a:rPr lang="en-US" sz="2000" dirty="0"/>
              <a:t>= </a:t>
            </a:r>
            <a:r>
              <a:rPr lang="en-US" sz="2000" dirty="0" err="1" smtClean="0"/>
              <a:t>spark.sql</a:t>
            </a:r>
            <a:r>
              <a:rPr lang="en-US" sz="2000" dirty="0"/>
              <a:t>("SELECT field1 AS f1, field2 as f2 from table1")</a:t>
            </a:r>
          </a:p>
          <a:p>
            <a:pPr marL="0" indent="0">
              <a:buNone/>
            </a:pPr>
            <a:r>
              <a:rPr lang="en-US" sz="2000" dirty="0" smtClean="0"/>
              <a:t>df2.collect</a:t>
            </a:r>
            <a:r>
              <a:rPr lang="en-US" sz="2000" dirty="0"/>
              <a:t>()</a:t>
            </a:r>
          </a:p>
          <a:p>
            <a:pPr marL="0" indent="0">
              <a:buNone/>
            </a:pPr>
            <a:endParaRPr lang="en-US" sz="2000" dirty="0" smtClean="0"/>
          </a:p>
          <a:p>
            <a:pPr marL="0" indent="0">
              <a:buNone/>
            </a:pPr>
            <a:r>
              <a:rPr lang="en-US" sz="2000" dirty="0" smtClean="0"/>
              <a:t>[</a:t>
            </a:r>
            <a:r>
              <a:rPr lang="en-US" sz="2000" dirty="0"/>
              <a:t>Row(f1=1, f2=u'row1'), Row(f1=2, f2=u'row2'), Row(f1=3, f2=u'row3')]</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2810125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t>
            </a:r>
            <a:r>
              <a:rPr lang="en-US" dirty="0" err="1"/>
              <a:t>DataFrames</a:t>
            </a:r>
            <a:r>
              <a:rPr lang="en-US" dirty="0"/>
              <a:t> from </a:t>
            </a:r>
            <a:r>
              <a:rPr lang="en-US" dirty="0" smtClean="0"/>
              <a:t>Files</a:t>
            </a:r>
            <a:endParaRPr lang="en-US" dirty="0"/>
          </a:p>
        </p:txBody>
      </p:sp>
      <p:sp>
        <p:nvSpPr>
          <p:cNvPr id="3" name="Content Placeholder 2"/>
          <p:cNvSpPr>
            <a:spLocks noGrp="1"/>
          </p:cNvSpPr>
          <p:nvPr>
            <p:ph idx="1"/>
          </p:nvPr>
        </p:nvSpPr>
        <p:spPr/>
        <p:txBody>
          <a:bodyPr/>
          <a:lstStyle/>
          <a:p>
            <a:r>
              <a:rPr lang="en-US" dirty="0" smtClean="0"/>
              <a:t>Version </a:t>
            </a:r>
            <a:r>
              <a:rPr lang="en-US" dirty="0"/>
              <a:t>1.4 of Spark introduced a new interface used to load </a:t>
            </a:r>
            <a:r>
              <a:rPr lang="en-US" dirty="0" err="1"/>
              <a:t>DataFrames</a:t>
            </a:r>
            <a:r>
              <a:rPr lang="en-US" dirty="0"/>
              <a:t> from external storage </a:t>
            </a:r>
            <a:r>
              <a:rPr lang="en-US" dirty="0" smtClean="0"/>
              <a:t>systems</a:t>
            </a:r>
          </a:p>
          <a:p>
            <a:r>
              <a:rPr lang="en-US" dirty="0" smtClean="0"/>
              <a:t>This interface is provided through the </a:t>
            </a:r>
            <a:r>
              <a:rPr lang="en-US" dirty="0" err="1" smtClean="0"/>
              <a:t>DataFrameReader</a:t>
            </a:r>
            <a:r>
              <a:rPr lang="en-US" dirty="0" smtClean="0"/>
              <a:t> class</a:t>
            </a:r>
          </a:p>
          <a:p>
            <a:r>
              <a:rPr lang="en-US" dirty="0" smtClean="0"/>
              <a:t>The </a:t>
            </a:r>
            <a:r>
              <a:rPr lang="en-US" dirty="0" err="1"/>
              <a:t>DataFrameReader</a:t>
            </a:r>
            <a:r>
              <a:rPr lang="en-US" dirty="0"/>
              <a:t> interface is accessed </a:t>
            </a:r>
            <a:r>
              <a:rPr lang="en-US" dirty="0" smtClean="0"/>
              <a:t>using the </a:t>
            </a:r>
            <a:r>
              <a:rPr lang="en-US" dirty="0" err="1" smtClean="0"/>
              <a:t>SparkSession.read</a:t>
            </a:r>
            <a:r>
              <a:rPr lang="en-US" dirty="0" smtClean="0"/>
              <a:t>() function</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1465417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SparkSession</a:t>
            </a:r>
            <a:r>
              <a:rPr lang="en-US" dirty="0" smtClean="0"/>
              <a:t/>
            </a:r>
            <a:br>
              <a:rPr lang="en-US" dirty="0" smtClean="0"/>
            </a:br>
            <a:r>
              <a:rPr lang="en-US" dirty="0" smtClean="0"/>
              <a:t>read()</a:t>
            </a:r>
            <a:endParaRPr lang="en-US" dirty="0"/>
          </a:p>
        </p:txBody>
      </p:sp>
      <p:sp>
        <p:nvSpPr>
          <p:cNvPr id="3" name="Content Placeholder 2"/>
          <p:cNvSpPr>
            <a:spLocks noGrp="1"/>
          </p:cNvSpPr>
          <p:nvPr>
            <p:ph idx="1"/>
          </p:nvPr>
        </p:nvSpPr>
        <p:spPr/>
        <p:txBody>
          <a:bodyPr/>
          <a:lstStyle/>
          <a:p>
            <a:r>
              <a:rPr lang="en-US" dirty="0" smtClean="0"/>
              <a:t>Returns </a:t>
            </a:r>
            <a:r>
              <a:rPr lang="en-US" dirty="0"/>
              <a:t>a </a:t>
            </a:r>
            <a:r>
              <a:rPr lang="en-US" dirty="0" err="1"/>
              <a:t>DataFrameReader</a:t>
            </a:r>
            <a:r>
              <a:rPr lang="en-US" dirty="0"/>
              <a:t> that can be used to read data in as a </a:t>
            </a:r>
            <a:r>
              <a:rPr lang="en-US" dirty="0" err="1"/>
              <a:t>DataFrame</a:t>
            </a:r>
            <a:r>
              <a:rPr lang="en-US" dirty="0"/>
              <a:t>.</a:t>
            </a:r>
          </a:p>
          <a:p>
            <a:endParaRPr lang="en-US" dirty="0"/>
          </a:p>
          <a:p>
            <a:r>
              <a:rPr lang="en-US" dirty="0"/>
              <a:t>Returns:	</a:t>
            </a:r>
            <a:r>
              <a:rPr lang="en-US" dirty="0" err="1" smtClean="0"/>
              <a:t>DataFrameReader</a:t>
            </a: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32704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DataFrameReader</a:t>
            </a:r>
            <a:r>
              <a:rPr lang="en-US" dirty="0" smtClean="0"/>
              <a:t/>
            </a:r>
            <a:br>
              <a:rPr lang="en-US" dirty="0" smtClean="0"/>
            </a:br>
            <a:r>
              <a:rPr lang="en-US" sz="3600" dirty="0" err="1"/>
              <a:t>json</a:t>
            </a:r>
            <a:r>
              <a:rPr lang="en-US" sz="3600" dirty="0"/>
              <a:t>(path, schema=None</a:t>
            </a:r>
            <a:r>
              <a:rPr lang="en-US" sz="3600" dirty="0" smtClean="0"/>
              <a:t>)</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Loads </a:t>
            </a:r>
            <a:r>
              <a:rPr lang="en-US" dirty="0"/>
              <a:t>a JSON file (one object per line) or an RDD of Strings storing JSON objects (one object per record) and returns the result as a :</a:t>
            </a:r>
            <a:r>
              <a:rPr lang="en-US" dirty="0" err="1"/>
              <a:t>class`DataFrame</a:t>
            </a:r>
            <a:r>
              <a:rPr lang="en-US" dirty="0" smtClean="0"/>
              <a:t>`</a:t>
            </a:r>
          </a:p>
          <a:p>
            <a:r>
              <a:rPr lang="en-US" dirty="0"/>
              <a:t>JSON is a common, standard, human-readable serialization (or wire transfer) format that is often used in web service </a:t>
            </a:r>
            <a:r>
              <a:rPr lang="en-US" dirty="0" smtClean="0"/>
              <a:t>responses</a:t>
            </a:r>
          </a:p>
          <a:p>
            <a:endParaRPr lang="en-US" dirty="0"/>
          </a:p>
          <a:p>
            <a:r>
              <a:rPr lang="en-US" dirty="0"/>
              <a:t>Parameters:	</a:t>
            </a:r>
          </a:p>
          <a:p>
            <a:pPr lvl="1"/>
            <a:r>
              <a:rPr lang="en-US" dirty="0"/>
              <a:t>path – string represents path to the JSON dataset, or RDD of Strings storing JSON objects.</a:t>
            </a:r>
          </a:p>
          <a:p>
            <a:pPr lvl="1"/>
            <a:r>
              <a:rPr lang="en-US" dirty="0"/>
              <a:t>schema – an optional </a:t>
            </a:r>
            <a:r>
              <a:rPr lang="en-US" dirty="0" err="1"/>
              <a:t>StructType</a:t>
            </a:r>
            <a:r>
              <a:rPr lang="en-US" dirty="0"/>
              <a:t> for the input </a:t>
            </a:r>
            <a:r>
              <a:rPr lang="en-US" dirty="0" smtClean="0"/>
              <a:t>schema</a:t>
            </a:r>
          </a:p>
          <a:p>
            <a:pPr lvl="1"/>
            <a:r>
              <a:rPr lang="en-US" dirty="0" smtClean="0"/>
              <a:t>If </a:t>
            </a:r>
            <a:r>
              <a:rPr lang="en-US" dirty="0"/>
              <a:t>the schema parameter is not specified, this function goes through the input once to determine the input schema</a:t>
            </a:r>
            <a:r>
              <a:rPr lang="en-US" dirty="0" smtClean="0"/>
              <a:t>.</a:t>
            </a:r>
          </a:p>
          <a:p>
            <a:pPr lvl="1"/>
            <a:endParaRPr lang="en-US" dirty="0"/>
          </a:p>
          <a:p>
            <a:r>
              <a:rPr lang="en-US" dirty="0" smtClean="0"/>
              <a:t>Example</a:t>
            </a:r>
          </a:p>
          <a:p>
            <a:pPr marL="274320" lvl="1" indent="0">
              <a:buNone/>
            </a:pPr>
            <a:r>
              <a:rPr lang="en-US" dirty="0"/>
              <a:t>df1 = </a:t>
            </a:r>
            <a:r>
              <a:rPr lang="en-US" dirty="0" err="1" smtClean="0"/>
              <a:t>spark.read.json</a:t>
            </a:r>
            <a:r>
              <a:rPr lang="en-US" dirty="0" smtClean="0"/>
              <a:t>(‘/user</a:t>
            </a:r>
            <a:r>
              <a:rPr lang="en-US" dirty="0" smtClean="0"/>
              <a:t>/</a:t>
            </a:r>
            <a:r>
              <a:rPr lang="sk-SK" dirty="0" smtClean="0"/>
              <a:t>CSP554</a:t>
            </a:r>
            <a:r>
              <a:rPr lang="en-US" dirty="0" smtClean="0"/>
              <a:t>prof</a:t>
            </a:r>
            <a:r>
              <a:rPr lang="en-US" dirty="0" smtClean="0"/>
              <a:t>/</a:t>
            </a:r>
            <a:r>
              <a:rPr lang="en-US" dirty="0" err="1" smtClean="0"/>
              <a:t>people.json</a:t>
            </a:r>
            <a:r>
              <a:rPr lang="en-US"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1385590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DataFrameReader</a:t>
            </a:r>
            <a:r>
              <a:rPr lang="en-US" dirty="0" smtClean="0"/>
              <a:t/>
            </a:r>
            <a:br>
              <a:rPr lang="en-US" dirty="0" smtClean="0"/>
            </a:br>
            <a:r>
              <a:rPr lang="en-US" sz="3100" dirty="0"/>
              <a:t>text(paths</a:t>
            </a:r>
            <a:r>
              <a:rPr lang="en-US" sz="3100" dirty="0" smtClean="0"/>
              <a:t>)</a:t>
            </a:r>
            <a:endParaRPr lang="en-US" sz="3100" dirty="0"/>
          </a:p>
        </p:txBody>
      </p:sp>
      <p:sp>
        <p:nvSpPr>
          <p:cNvPr id="3" name="Content Placeholder 2"/>
          <p:cNvSpPr>
            <a:spLocks noGrp="1"/>
          </p:cNvSpPr>
          <p:nvPr>
            <p:ph idx="1"/>
          </p:nvPr>
        </p:nvSpPr>
        <p:spPr/>
        <p:txBody>
          <a:bodyPr>
            <a:normAutofit/>
          </a:bodyPr>
          <a:lstStyle/>
          <a:p>
            <a:r>
              <a:rPr lang="en-US" dirty="0" smtClean="0"/>
              <a:t>Loads </a:t>
            </a:r>
            <a:r>
              <a:rPr lang="en-US" dirty="0"/>
              <a:t>a text file and returns a </a:t>
            </a:r>
            <a:r>
              <a:rPr lang="en-US" dirty="0" err="1" smtClean="0"/>
              <a:t>DataFrame</a:t>
            </a:r>
            <a:r>
              <a:rPr lang="en-US" dirty="0" smtClean="0"/>
              <a:t> </a:t>
            </a:r>
            <a:r>
              <a:rPr lang="en-US" dirty="0"/>
              <a:t>with a single string column named “</a:t>
            </a:r>
            <a:r>
              <a:rPr lang="en-US" dirty="0" smtClean="0"/>
              <a:t>value”</a:t>
            </a:r>
          </a:p>
          <a:p>
            <a:r>
              <a:rPr lang="en-US" dirty="0" smtClean="0"/>
              <a:t>Each </a:t>
            </a:r>
            <a:r>
              <a:rPr lang="en-US" dirty="0"/>
              <a:t>line in the text file is a new row in the resulting </a:t>
            </a:r>
            <a:r>
              <a:rPr lang="en-US" dirty="0" err="1"/>
              <a:t>DataFrame</a:t>
            </a:r>
            <a:r>
              <a:rPr lang="en-US" dirty="0"/>
              <a:t>.</a:t>
            </a:r>
          </a:p>
          <a:p>
            <a:endParaRPr lang="en-US" dirty="0"/>
          </a:p>
          <a:p>
            <a:r>
              <a:rPr lang="en-US" dirty="0"/>
              <a:t>Parameters:	</a:t>
            </a:r>
            <a:endParaRPr lang="en-US" dirty="0" smtClean="0"/>
          </a:p>
          <a:p>
            <a:pPr lvl="1"/>
            <a:r>
              <a:rPr lang="en-US" dirty="0" smtClean="0"/>
              <a:t>paths </a:t>
            </a:r>
            <a:r>
              <a:rPr lang="en-US" dirty="0"/>
              <a:t>– string, or list of strings, for input path(s</a:t>
            </a:r>
            <a:r>
              <a:rPr lang="en-US" dirty="0" smtClean="0"/>
              <a:t>).</a:t>
            </a:r>
          </a:p>
          <a:p>
            <a:pPr lvl="1"/>
            <a:endParaRPr lang="en-US" dirty="0"/>
          </a:p>
          <a:p>
            <a:r>
              <a:rPr lang="en-US" dirty="0" smtClean="0"/>
              <a:t>Example</a:t>
            </a:r>
          </a:p>
          <a:p>
            <a:pPr marL="274320" lvl="1" indent="0">
              <a:buNone/>
            </a:pPr>
            <a:r>
              <a:rPr lang="en-US" dirty="0" err="1" smtClean="0"/>
              <a:t>df</a:t>
            </a:r>
            <a:r>
              <a:rPr lang="en-US" dirty="0" smtClean="0"/>
              <a:t> </a:t>
            </a:r>
            <a:r>
              <a:rPr lang="en-US" dirty="0"/>
              <a:t>= </a:t>
            </a:r>
            <a:r>
              <a:rPr lang="en-US" dirty="0" err="1" smtClean="0"/>
              <a:t>spark.read.text</a:t>
            </a:r>
            <a:r>
              <a:rPr lang="en-US" dirty="0"/>
              <a:t>('python/</a:t>
            </a:r>
            <a:r>
              <a:rPr lang="en-US" dirty="0" err="1"/>
              <a:t>test_support</a:t>
            </a:r>
            <a:r>
              <a:rPr lang="en-US" dirty="0"/>
              <a:t>/</a:t>
            </a:r>
            <a:r>
              <a:rPr lang="en-US" dirty="0" err="1"/>
              <a:t>sql</a:t>
            </a:r>
            <a:r>
              <a:rPr lang="en-US" dirty="0"/>
              <a:t>/text-test.txt')</a:t>
            </a:r>
          </a:p>
          <a:p>
            <a:pPr marL="274320" lvl="1" indent="0">
              <a:buNone/>
            </a:pPr>
            <a:r>
              <a:rPr lang="en-US" dirty="0" err="1" smtClean="0"/>
              <a:t>df.collect</a:t>
            </a:r>
            <a:r>
              <a:rPr lang="en-US" dirty="0"/>
              <a:t>()</a:t>
            </a:r>
          </a:p>
          <a:p>
            <a:pPr marL="274320" lvl="1" indent="0">
              <a:buNone/>
            </a:pPr>
            <a:r>
              <a:rPr lang="en-US" b="1" dirty="0"/>
              <a:t>[Row(value=</a:t>
            </a:r>
            <a:r>
              <a:rPr lang="en-US" b="1" dirty="0" err="1"/>
              <a:t>u'hello</a:t>
            </a:r>
            <a:r>
              <a:rPr lang="en-US" b="1" dirty="0"/>
              <a:t>'), Row(value=</a:t>
            </a:r>
            <a:r>
              <a:rPr lang="en-US" b="1" dirty="0" err="1"/>
              <a:t>u'this</a:t>
            </a:r>
            <a:r>
              <a:rPr lang="en-US" b="1"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4139402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DataFrameReader</a:t>
            </a:r>
            <a:r>
              <a:rPr lang="en-US" dirty="0" smtClean="0"/>
              <a:t/>
            </a:r>
            <a:br>
              <a:rPr lang="en-US" dirty="0" smtClean="0"/>
            </a:br>
            <a:r>
              <a:rPr lang="en-US" sz="3100" dirty="0" smtClean="0"/>
              <a:t>Other File Types</a:t>
            </a:r>
            <a:endParaRPr lang="en-US" sz="3100" dirty="0"/>
          </a:p>
        </p:txBody>
      </p:sp>
      <p:sp>
        <p:nvSpPr>
          <p:cNvPr id="3" name="Content Placeholder 2"/>
          <p:cNvSpPr>
            <a:spLocks noGrp="1"/>
          </p:cNvSpPr>
          <p:nvPr>
            <p:ph idx="1"/>
          </p:nvPr>
        </p:nvSpPr>
        <p:spPr/>
        <p:txBody>
          <a:bodyPr/>
          <a:lstStyle/>
          <a:p>
            <a:r>
              <a:rPr lang="en-US" dirty="0"/>
              <a:t>parquet(</a:t>
            </a:r>
            <a:r>
              <a:rPr lang="en-US" i="1" dirty="0"/>
              <a:t>*paths</a:t>
            </a:r>
            <a:r>
              <a:rPr lang="en-US" dirty="0" smtClean="0"/>
              <a:t>)</a:t>
            </a:r>
          </a:p>
          <a:p>
            <a:pPr lvl="1"/>
            <a:r>
              <a:rPr lang="en-US" dirty="0" smtClean="0"/>
              <a:t>Loads </a:t>
            </a:r>
            <a:r>
              <a:rPr lang="en-US" dirty="0"/>
              <a:t>a Parquet file, returning the result as a </a:t>
            </a:r>
            <a:r>
              <a:rPr lang="en-US" dirty="0" err="1" smtClean="0"/>
              <a:t>DataFrame</a:t>
            </a:r>
            <a:endParaRPr lang="en-US" dirty="0" smtClean="0"/>
          </a:p>
          <a:p>
            <a:r>
              <a:rPr lang="en-US" dirty="0"/>
              <a:t>orc(</a:t>
            </a:r>
            <a:r>
              <a:rPr lang="en-US" i="1" dirty="0"/>
              <a:t>path</a:t>
            </a:r>
            <a:r>
              <a:rPr lang="en-US" dirty="0" smtClean="0"/>
              <a:t>)</a:t>
            </a:r>
          </a:p>
          <a:p>
            <a:pPr lvl="1"/>
            <a:r>
              <a:rPr lang="en-US" dirty="0" smtClean="0"/>
              <a:t>Loads </a:t>
            </a:r>
            <a:r>
              <a:rPr lang="en-US" dirty="0"/>
              <a:t>an ORC file, returning the result as a </a:t>
            </a:r>
            <a:r>
              <a:rPr lang="en-US" dirty="0" err="1" smtClean="0"/>
              <a:t>DataFrame</a:t>
            </a:r>
            <a:endParaRPr lang="en-US" dirty="0" smtClean="0"/>
          </a:p>
          <a:p>
            <a:pPr lvl="1"/>
            <a:r>
              <a:rPr lang="en-US" dirty="0" smtClean="0"/>
              <a:t>Note</a:t>
            </a:r>
            <a:r>
              <a:rPr lang="en-US" dirty="0"/>
              <a:t>: Currently ORC support is only available together with </a:t>
            </a:r>
            <a:r>
              <a:rPr lang="en-US" dirty="0" err="1" smtClean="0"/>
              <a:t>HiveContext</a:t>
            </a:r>
            <a:endParaRPr lang="en-US" dirty="0" smtClean="0"/>
          </a:p>
          <a:p>
            <a:r>
              <a:rPr lang="en-US" dirty="0" err="1"/>
              <a:t>jdbc</a:t>
            </a:r>
            <a:r>
              <a:rPr lang="en-US" dirty="0" smtClean="0"/>
              <a:t>(…)</a:t>
            </a:r>
          </a:p>
          <a:p>
            <a:pPr lvl="1"/>
            <a:r>
              <a:rPr lang="en-US" dirty="0" smtClean="0"/>
              <a:t>Construct </a:t>
            </a:r>
            <a:r>
              <a:rPr lang="en-US" dirty="0"/>
              <a:t>a </a:t>
            </a:r>
            <a:r>
              <a:rPr lang="en-US" dirty="0" err="1" smtClean="0"/>
              <a:t>DataFrame</a:t>
            </a:r>
            <a:r>
              <a:rPr lang="en-US" dirty="0"/>
              <a:t> representing the database table accessible via JDBC URL </a:t>
            </a:r>
            <a:r>
              <a:rPr lang="en-US" i="1" dirty="0" err="1"/>
              <a:t>url</a:t>
            </a:r>
            <a:r>
              <a:rPr lang="en-US" dirty="0"/>
              <a:t> named </a:t>
            </a:r>
            <a:r>
              <a:rPr lang="en-US" i="1" dirty="0"/>
              <a:t>table</a:t>
            </a:r>
            <a:r>
              <a:rPr lang="en-US" dirty="0"/>
              <a:t> and connection </a:t>
            </a:r>
            <a:r>
              <a:rPr lang="en-US" i="1" dirty="0" smtClean="0"/>
              <a:t>properties</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2987521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a:t>
            </a:r>
            <a:r>
              <a:rPr lang="en-US" dirty="0" err="1"/>
              <a:t>DataFrame</a:t>
            </a:r>
            <a:r>
              <a:rPr lang="en-US" dirty="0"/>
              <a:t> from a Hive </a:t>
            </a:r>
            <a:r>
              <a:rPr lang="en-US" dirty="0" smtClean="0"/>
              <a:t>Table</a:t>
            </a:r>
            <a:endParaRPr lang="en-US" dirty="0"/>
          </a:p>
        </p:txBody>
      </p:sp>
      <p:sp>
        <p:nvSpPr>
          <p:cNvPr id="3" name="Content Placeholder 2"/>
          <p:cNvSpPr>
            <a:spLocks noGrp="1"/>
          </p:cNvSpPr>
          <p:nvPr>
            <p:ph idx="1"/>
          </p:nvPr>
        </p:nvSpPr>
        <p:spPr/>
        <p:txBody>
          <a:bodyPr/>
          <a:lstStyle/>
          <a:p>
            <a:r>
              <a:rPr lang="en-US" dirty="0" smtClean="0"/>
              <a:t>To </a:t>
            </a:r>
            <a:r>
              <a:rPr lang="en-US" dirty="0"/>
              <a:t>load data from a Hive table into a Spark SQL </a:t>
            </a:r>
            <a:r>
              <a:rPr lang="en-US" dirty="0" smtClean="0"/>
              <a:t>Data-Frame</a:t>
            </a:r>
            <a:r>
              <a:rPr lang="en-US" dirty="0"/>
              <a:t>, you will need a </a:t>
            </a:r>
            <a:r>
              <a:rPr lang="en-US" dirty="0" err="1"/>
              <a:t>HiveContext</a:t>
            </a:r>
            <a:r>
              <a:rPr lang="en-US" dirty="0"/>
              <a:t> to be </a:t>
            </a:r>
            <a:r>
              <a:rPr lang="en-US" dirty="0" smtClean="0"/>
              <a:t>created</a:t>
            </a:r>
          </a:p>
          <a:p>
            <a:r>
              <a:rPr lang="en-US" dirty="0" err="1" smtClean="0"/>
              <a:t>HiveContext</a:t>
            </a:r>
            <a:r>
              <a:rPr lang="en-US" dirty="0" smtClean="0"/>
              <a:t> </a:t>
            </a:r>
            <a:r>
              <a:rPr lang="en-US" dirty="0"/>
              <a:t>reads the Hive client configuration (hive-site.xml) to obtain connection details for the Hive </a:t>
            </a:r>
            <a:r>
              <a:rPr lang="en-US" dirty="0" err="1" smtClean="0"/>
              <a:t>metastore</a:t>
            </a:r>
            <a:endParaRPr lang="en-US" dirty="0" smtClean="0"/>
          </a:p>
          <a:p>
            <a:r>
              <a:rPr lang="en-US" dirty="0" smtClean="0"/>
              <a:t>This </a:t>
            </a:r>
            <a:r>
              <a:rPr lang="en-US" dirty="0"/>
              <a:t>enables seamless access to Hive tables from a Spark </a:t>
            </a:r>
            <a:r>
              <a:rPr lang="en-US" dirty="0" smtClean="0"/>
              <a:t>application</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3148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Architecture</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612295" cy="5163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46190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a:t>
            </a:r>
            <a:r>
              <a:rPr lang="en-US" dirty="0" err="1"/>
              <a:t>DataFrame</a:t>
            </a:r>
            <a:r>
              <a:rPr lang="en-US" dirty="0"/>
              <a:t> from a Hive Table</a:t>
            </a:r>
          </a:p>
        </p:txBody>
      </p:sp>
      <p:sp>
        <p:nvSpPr>
          <p:cNvPr id="3" name="Content Placeholder 2"/>
          <p:cNvSpPr>
            <a:spLocks noGrp="1"/>
          </p:cNvSpPr>
          <p:nvPr>
            <p:ph idx="1"/>
          </p:nvPr>
        </p:nvSpPr>
        <p:spPr>
          <a:xfrm>
            <a:off x="304800" y="1600200"/>
            <a:ext cx="8534400" cy="4876800"/>
          </a:xfrm>
        </p:spPr>
        <p:txBody>
          <a:bodyPr>
            <a:normAutofit lnSpcReduction="10000"/>
          </a:bodyPr>
          <a:lstStyle/>
          <a:p>
            <a:r>
              <a:rPr lang="en-US" dirty="0"/>
              <a:t>When working with Hive one must construct a </a:t>
            </a:r>
            <a:r>
              <a:rPr lang="en-US" dirty="0" err="1"/>
              <a:t>HiveContext</a:t>
            </a:r>
            <a:r>
              <a:rPr lang="en-US" dirty="0"/>
              <a:t>, which inherits from </a:t>
            </a:r>
            <a:r>
              <a:rPr lang="en-US" dirty="0" err="1" smtClean="0"/>
              <a:t>SparkSession</a:t>
            </a:r>
            <a:r>
              <a:rPr lang="en-US" dirty="0" smtClean="0"/>
              <a:t>, </a:t>
            </a:r>
            <a:r>
              <a:rPr lang="en-US" dirty="0"/>
              <a:t>and adds support for finding tables in the </a:t>
            </a:r>
            <a:r>
              <a:rPr lang="en-US" dirty="0" err="1"/>
              <a:t>MetaStore</a:t>
            </a:r>
            <a:r>
              <a:rPr lang="en-US" dirty="0"/>
              <a:t> and writing queries using </a:t>
            </a:r>
            <a:r>
              <a:rPr lang="en-US" dirty="0" smtClean="0"/>
              <a:t>HQL</a:t>
            </a:r>
            <a:r>
              <a:rPr lang="en-US" dirty="0"/>
              <a:t>.</a:t>
            </a:r>
          </a:p>
          <a:p>
            <a:endParaRPr lang="en-US" dirty="0"/>
          </a:p>
          <a:p>
            <a:pPr marL="0" indent="0">
              <a:buNone/>
            </a:pPr>
            <a:r>
              <a:rPr lang="en-US" sz="1800" dirty="0"/>
              <a:t># </a:t>
            </a:r>
            <a:r>
              <a:rPr lang="en-US" sz="1800" dirty="0" err="1"/>
              <a:t>sc</a:t>
            </a:r>
            <a:r>
              <a:rPr lang="en-US" sz="1800" dirty="0"/>
              <a:t> is an existing </a:t>
            </a:r>
            <a:r>
              <a:rPr lang="en-US" sz="1800" dirty="0" err="1"/>
              <a:t>SparkContext</a:t>
            </a:r>
            <a:r>
              <a:rPr lang="en-US" sz="1800" dirty="0"/>
              <a:t>.</a:t>
            </a:r>
          </a:p>
          <a:p>
            <a:pPr marL="0" indent="0">
              <a:buNone/>
            </a:pPr>
            <a:r>
              <a:rPr lang="en-US" sz="1800" dirty="0"/>
              <a:t>from </a:t>
            </a:r>
            <a:r>
              <a:rPr lang="en-US" sz="1800" dirty="0" err="1"/>
              <a:t>pyspark.sql</a:t>
            </a:r>
            <a:r>
              <a:rPr lang="en-US" sz="1800" dirty="0"/>
              <a:t> import </a:t>
            </a:r>
            <a:r>
              <a:rPr lang="en-US" sz="1800" dirty="0" err="1"/>
              <a:t>HiveContext</a:t>
            </a:r>
            <a:endParaRPr lang="en-US" sz="1800" dirty="0"/>
          </a:p>
          <a:p>
            <a:pPr marL="0" indent="0">
              <a:buNone/>
            </a:pPr>
            <a:r>
              <a:rPr lang="en-US" sz="1800" dirty="0" err="1" smtClean="0"/>
              <a:t>SparkSession</a:t>
            </a:r>
            <a:r>
              <a:rPr lang="en-US" sz="1800" dirty="0" smtClean="0"/>
              <a:t> </a:t>
            </a:r>
            <a:r>
              <a:rPr lang="en-US" sz="1800" dirty="0"/>
              <a:t>= </a:t>
            </a:r>
            <a:r>
              <a:rPr lang="en-US" sz="1800" dirty="0" err="1"/>
              <a:t>HiveContext</a:t>
            </a:r>
            <a:r>
              <a:rPr lang="en-US" sz="1800" dirty="0"/>
              <a:t>(</a:t>
            </a:r>
            <a:r>
              <a:rPr lang="en-US" sz="1800" dirty="0" err="1"/>
              <a:t>sc</a:t>
            </a:r>
            <a:r>
              <a:rPr lang="en-US" sz="1800" dirty="0"/>
              <a:t>)</a:t>
            </a:r>
          </a:p>
          <a:p>
            <a:pPr marL="0" indent="0">
              <a:buNone/>
            </a:pPr>
            <a:endParaRPr lang="en-US" sz="1800" dirty="0"/>
          </a:p>
          <a:p>
            <a:pPr marL="0" indent="0">
              <a:buNone/>
            </a:pPr>
            <a:r>
              <a:rPr lang="en-US" sz="1800" dirty="0" err="1" smtClean="0"/>
              <a:t>spark.sql</a:t>
            </a:r>
            <a:r>
              <a:rPr lang="en-US" sz="1800" dirty="0"/>
              <a:t>("CREATE TABLE IF NOT EXISTS </a:t>
            </a:r>
            <a:r>
              <a:rPr lang="en-US" sz="1800" dirty="0" err="1"/>
              <a:t>src</a:t>
            </a:r>
            <a:r>
              <a:rPr lang="en-US" sz="1800" dirty="0"/>
              <a:t> (key INT, value STRING)")</a:t>
            </a:r>
          </a:p>
          <a:p>
            <a:pPr marL="0" indent="0">
              <a:buNone/>
            </a:pPr>
            <a:r>
              <a:rPr lang="en-US" sz="1800" dirty="0" err="1" smtClean="0"/>
              <a:t>spark.sql</a:t>
            </a:r>
            <a:r>
              <a:rPr lang="en-US" sz="1800" dirty="0"/>
              <a:t>("LOAD DATA LOCAL INPATH </a:t>
            </a:r>
            <a:r>
              <a:rPr lang="en-US" sz="1800" dirty="0" smtClean="0"/>
              <a:t>‘user/</a:t>
            </a:r>
            <a:r>
              <a:rPr lang="en-US" sz="1800" dirty="0" err="1" smtClean="0"/>
              <a:t>cs</a:t>
            </a:r>
            <a:r>
              <a:rPr lang="en-US" sz="1800" dirty="0" smtClean="0"/>
              <a:t>/kv1.txt</a:t>
            </a:r>
            <a:r>
              <a:rPr lang="en-US" sz="1800" dirty="0"/>
              <a:t>' INTO TABLE </a:t>
            </a:r>
            <a:r>
              <a:rPr lang="en-US" sz="1800" dirty="0" err="1"/>
              <a:t>src</a:t>
            </a:r>
            <a:r>
              <a:rPr lang="en-US" sz="1800" dirty="0"/>
              <a:t>")</a:t>
            </a:r>
          </a:p>
          <a:p>
            <a:pPr marL="0" indent="0">
              <a:buNone/>
            </a:pPr>
            <a:endParaRPr lang="en-US" sz="1800" dirty="0"/>
          </a:p>
          <a:p>
            <a:pPr marL="0" indent="0">
              <a:buNone/>
            </a:pPr>
            <a:r>
              <a:rPr lang="en-US" sz="1800" dirty="0"/>
              <a:t># Queries can be expressed in </a:t>
            </a:r>
            <a:r>
              <a:rPr lang="en-US" sz="1800" dirty="0" err="1"/>
              <a:t>HiveQL</a:t>
            </a:r>
            <a:r>
              <a:rPr lang="en-US" sz="1800" dirty="0"/>
              <a:t>.</a:t>
            </a:r>
          </a:p>
          <a:p>
            <a:pPr marL="0" indent="0">
              <a:buNone/>
            </a:pPr>
            <a:r>
              <a:rPr lang="en-US" sz="1800" dirty="0"/>
              <a:t>results = </a:t>
            </a:r>
            <a:r>
              <a:rPr lang="en-US" sz="1800" dirty="0" err="1" smtClean="0"/>
              <a:t>spark.sql</a:t>
            </a:r>
            <a:r>
              <a:rPr lang="en-US" sz="1800" dirty="0"/>
              <a:t>("FROM </a:t>
            </a:r>
            <a:r>
              <a:rPr lang="en-US" sz="1800" dirty="0" err="1"/>
              <a:t>src</a:t>
            </a:r>
            <a:r>
              <a:rPr lang="en-US" sz="1800" dirty="0"/>
              <a:t> SELECT key, value").collect()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3235745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DataFrame</a:t>
            </a:r>
            <a:r>
              <a:rPr lang="en-US" b="1" dirty="0"/>
              <a:t> </a:t>
            </a:r>
            <a:r>
              <a:rPr lang="en-US" b="1" dirty="0" smtClean="0"/>
              <a:t>Operations</a:t>
            </a:r>
            <a:endParaRPr lang="en-US" dirty="0"/>
          </a:p>
        </p:txBody>
      </p:sp>
      <p:sp>
        <p:nvSpPr>
          <p:cNvPr id="3" name="Content Placeholder 2"/>
          <p:cNvSpPr>
            <a:spLocks noGrp="1"/>
          </p:cNvSpPr>
          <p:nvPr>
            <p:ph idx="1"/>
          </p:nvPr>
        </p:nvSpPr>
        <p:spPr/>
        <p:txBody>
          <a:bodyPr/>
          <a:lstStyle/>
          <a:p>
            <a:r>
              <a:rPr lang="en-US" dirty="0" err="1" smtClean="0"/>
              <a:t>DataFrames</a:t>
            </a:r>
            <a:r>
              <a:rPr lang="en-US" dirty="0" smtClean="0"/>
              <a:t> </a:t>
            </a:r>
            <a:r>
              <a:rPr lang="en-US" dirty="0"/>
              <a:t>provide a domain-specific language for </a:t>
            </a:r>
            <a:r>
              <a:rPr lang="en-US" dirty="0" smtClean="0"/>
              <a:t>data manipulation in</a:t>
            </a:r>
            <a:r>
              <a:rPr lang="en-US" dirty="0"/>
              <a:t> Scala, Java, Python and </a:t>
            </a:r>
            <a:r>
              <a:rPr lang="en-US" dirty="0" smtClean="0"/>
              <a:t>R</a:t>
            </a:r>
            <a:endParaRPr lang="en-US" dirty="0"/>
          </a:p>
          <a:p>
            <a:r>
              <a:rPr lang="en-US" dirty="0"/>
              <a:t>Here we include some basic examples of structured data processing using </a:t>
            </a:r>
            <a:r>
              <a:rPr lang="en-US" dirty="0" err="1" smtClean="0"/>
              <a:t>DataFrames</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1715458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DataFrame</a:t>
            </a:r>
            <a:r>
              <a:rPr lang="en-US" b="1" dirty="0"/>
              <a:t> </a:t>
            </a:r>
            <a:r>
              <a:rPr lang="en-US" b="1" dirty="0" smtClean="0"/>
              <a:t>Operations</a:t>
            </a:r>
            <a:br>
              <a:rPr lang="en-US" b="1" dirty="0" smtClean="0"/>
            </a:br>
            <a:r>
              <a:rPr lang="en-US" sz="3100" b="1" dirty="0" smtClean="0"/>
              <a:t>Note</a:t>
            </a:r>
            <a:endParaRPr lang="en-US" sz="3100" dirty="0"/>
          </a:p>
        </p:txBody>
      </p:sp>
      <p:sp>
        <p:nvSpPr>
          <p:cNvPr id="3" name="Content Placeholder 2"/>
          <p:cNvSpPr>
            <a:spLocks noGrp="1"/>
          </p:cNvSpPr>
          <p:nvPr>
            <p:ph idx="1"/>
          </p:nvPr>
        </p:nvSpPr>
        <p:spPr/>
        <p:txBody>
          <a:bodyPr/>
          <a:lstStyle/>
          <a:p>
            <a:r>
              <a:rPr lang="en-US" dirty="0"/>
              <a:t>In Python it’s possible to access a </a:t>
            </a:r>
            <a:r>
              <a:rPr lang="en-US" dirty="0" err="1"/>
              <a:t>DataFrame’s</a:t>
            </a:r>
            <a:r>
              <a:rPr lang="en-US" dirty="0"/>
              <a:t> columns </a:t>
            </a:r>
            <a:r>
              <a:rPr lang="en-US" dirty="0" smtClean="0"/>
              <a:t>by </a:t>
            </a:r>
            <a:r>
              <a:rPr lang="en-US" dirty="0"/>
              <a:t>attribute (</a:t>
            </a:r>
            <a:r>
              <a:rPr lang="en-US" dirty="0" err="1"/>
              <a:t>df.age</a:t>
            </a:r>
            <a:r>
              <a:rPr lang="en-US" dirty="0"/>
              <a:t>) or by indexing (</a:t>
            </a:r>
            <a:r>
              <a:rPr lang="en-US" dirty="0" err="1"/>
              <a:t>df</a:t>
            </a:r>
            <a:r>
              <a:rPr lang="en-US" dirty="0"/>
              <a:t>['age</a:t>
            </a:r>
            <a:r>
              <a:rPr lang="en-US" dirty="0" smtClean="0"/>
              <a:t>'])</a:t>
            </a:r>
          </a:p>
          <a:p>
            <a:r>
              <a:rPr lang="en-US" dirty="0" smtClean="0"/>
              <a:t>While accessing by attribute is </a:t>
            </a:r>
            <a:r>
              <a:rPr lang="en-US" dirty="0"/>
              <a:t>convenient for interactive data </a:t>
            </a:r>
            <a:r>
              <a:rPr lang="en-US" dirty="0" smtClean="0"/>
              <a:t>exploration…</a:t>
            </a:r>
          </a:p>
          <a:p>
            <a:r>
              <a:rPr lang="en-US" dirty="0"/>
              <a:t>U</a:t>
            </a:r>
            <a:r>
              <a:rPr lang="en-US" dirty="0" smtClean="0"/>
              <a:t>sers </a:t>
            </a:r>
            <a:r>
              <a:rPr lang="en-US" dirty="0"/>
              <a:t>are </a:t>
            </a:r>
            <a:r>
              <a:rPr lang="en-US" dirty="0" smtClean="0"/>
              <a:t>encouraged </a:t>
            </a:r>
            <a:r>
              <a:rPr lang="en-US" dirty="0"/>
              <a:t>to </a:t>
            </a:r>
            <a:r>
              <a:rPr lang="en-US" dirty="0" smtClean="0"/>
              <a:t>use accessing by index</a:t>
            </a:r>
          </a:p>
          <a:p>
            <a:pPr lvl="1"/>
            <a:r>
              <a:rPr lang="en-US" dirty="0"/>
              <a:t>W</a:t>
            </a:r>
            <a:r>
              <a:rPr lang="en-US" dirty="0" smtClean="0"/>
              <a:t>hich </a:t>
            </a:r>
            <a:r>
              <a:rPr lang="en-US" dirty="0"/>
              <a:t>is future proof and won’t break with column names that are also attributes on the </a:t>
            </a:r>
            <a:r>
              <a:rPr lang="en-US" dirty="0" err="1"/>
              <a:t>DataFrame</a:t>
            </a:r>
            <a:r>
              <a:rPr lang="en-US" dirty="0"/>
              <a:t> </a:t>
            </a:r>
            <a:r>
              <a:rPr lang="en-US" dirty="0" smtClean="0"/>
              <a:t>class</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3706045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t>
            </a:r>
            <a:r>
              <a:rPr lang="en-US" dirty="0" smtClean="0"/>
              <a:t>Operations</a:t>
            </a:r>
            <a:br>
              <a:rPr lang="en-US" dirty="0" smtClean="0"/>
            </a:br>
            <a:r>
              <a:rPr lang="en-US" sz="3100" dirty="0" smtClean="0"/>
              <a:t>Examples</a:t>
            </a:r>
            <a:endParaRPr lang="en-US" sz="3100" dirty="0"/>
          </a:p>
        </p:txBody>
      </p:sp>
      <p:sp>
        <p:nvSpPr>
          <p:cNvPr id="3" name="Content Placeholder 2"/>
          <p:cNvSpPr>
            <a:spLocks noGrp="1"/>
          </p:cNvSpPr>
          <p:nvPr>
            <p:ph idx="1"/>
          </p:nvPr>
        </p:nvSpPr>
        <p:spPr/>
        <p:txBody>
          <a:bodyPr/>
          <a:lstStyle/>
          <a:p>
            <a:r>
              <a:rPr lang="en-US" dirty="0" smtClean="0"/>
              <a:t>Assume we have a file of age and name information (</a:t>
            </a:r>
            <a:r>
              <a:rPr lang="en-US" dirty="0" err="1" smtClean="0"/>
              <a:t>person.json</a:t>
            </a:r>
            <a:r>
              <a:rPr lang="en-US" dirty="0" smtClean="0"/>
              <a:t>) encoded in JSON format</a:t>
            </a:r>
          </a:p>
          <a:p>
            <a:r>
              <a:rPr lang="en-US" dirty="0" smtClean="0"/>
              <a:t>Note, for Spark SQL a JSON record must occur on </a:t>
            </a:r>
            <a:r>
              <a:rPr lang="en-US" dirty="0"/>
              <a:t>one </a:t>
            </a:r>
            <a:r>
              <a:rPr lang="en-US" dirty="0" smtClean="0"/>
              <a:t>line</a:t>
            </a:r>
          </a:p>
          <a:p>
            <a:endParaRPr lang="en-US" dirty="0"/>
          </a:p>
          <a:p>
            <a:pPr marL="274320" lvl="1" indent="0">
              <a:buNone/>
            </a:pPr>
            <a:r>
              <a:rPr lang="en-US" sz="2400" dirty="0" smtClean="0"/>
              <a:t>{"</a:t>
            </a:r>
            <a:r>
              <a:rPr lang="en-US" sz="2400" dirty="0" err="1"/>
              <a:t>name":"Michael</a:t>
            </a:r>
            <a:r>
              <a:rPr lang="en-US" sz="2400" dirty="0"/>
              <a:t>"}</a:t>
            </a:r>
          </a:p>
          <a:p>
            <a:pPr marL="274320" lvl="1" indent="0">
              <a:buNone/>
            </a:pPr>
            <a:r>
              <a:rPr lang="en-US" sz="2400" dirty="0"/>
              <a:t>{"</a:t>
            </a:r>
            <a:r>
              <a:rPr lang="en-US" sz="2400" dirty="0" err="1"/>
              <a:t>name":"Andy</a:t>
            </a:r>
            <a:r>
              <a:rPr lang="en-US" sz="2400" dirty="0"/>
              <a:t>", "age":30}</a:t>
            </a:r>
          </a:p>
          <a:p>
            <a:pPr marL="274320" lvl="1" indent="0">
              <a:buNone/>
            </a:pPr>
            <a:r>
              <a:rPr lang="en-US" sz="2400" dirty="0"/>
              <a:t>{"</a:t>
            </a:r>
            <a:r>
              <a:rPr lang="en-US" sz="2400" dirty="0" err="1"/>
              <a:t>name":"Justin</a:t>
            </a:r>
            <a:r>
              <a:rPr lang="en-US" sz="2400" dirty="0"/>
              <a:t>", "age":19}</a:t>
            </a:r>
            <a:endParaRPr lang="en-US" sz="2400" dirty="0" smtClean="0"/>
          </a:p>
          <a:p>
            <a:endParaRPr lang="en-US" dirty="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2058724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Create a </a:t>
            </a:r>
            <a:r>
              <a:rPr lang="en-US" sz="3100" dirty="0" err="1" smtClean="0"/>
              <a:t>DataFrame</a:t>
            </a:r>
            <a:r>
              <a:rPr lang="en-US" sz="3100" dirty="0" smtClean="0"/>
              <a:t> from a File </a:t>
            </a:r>
            <a:endParaRPr lang="en-US" sz="3100" dirty="0"/>
          </a:p>
        </p:txBody>
      </p:sp>
      <p:sp>
        <p:nvSpPr>
          <p:cNvPr id="3" name="Content Placeholder 2"/>
          <p:cNvSpPr>
            <a:spLocks noGrp="1"/>
          </p:cNvSpPr>
          <p:nvPr>
            <p:ph idx="1"/>
          </p:nvPr>
        </p:nvSpPr>
        <p:spPr/>
        <p:txBody>
          <a:bodyPr>
            <a:normAutofit/>
          </a:bodyPr>
          <a:lstStyle/>
          <a:p>
            <a:pPr marL="0" indent="0">
              <a:buNone/>
            </a:pPr>
            <a:r>
              <a:rPr lang="en-US" sz="2000" dirty="0"/>
              <a:t>f</a:t>
            </a:r>
            <a:r>
              <a:rPr lang="en-US" sz="2000" dirty="0" smtClean="0"/>
              <a:t>rom </a:t>
            </a:r>
            <a:r>
              <a:rPr lang="en-US" sz="2000" dirty="0" err="1"/>
              <a:t>pyspark.sql</a:t>
            </a:r>
            <a:r>
              <a:rPr lang="en-US" sz="2000" dirty="0"/>
              <a:t> import </a:t>
            </a:r>
            <a:r>
              <a:rPr lang="en-US" sz="2000" dirty="0" err="1" smtClean="0"/>
              <a:t>SparkSession</a:t>
            </a:r>
            <a:endParaRPr lang="en-US" sz="2000" dirty="0"/>
          </a:p>
          <a:p>
            <a:pPr marL="0" indent="0">
              <a:buNone/>
            </a:pPr>
            <a:r>
              <a:rPr lang="en-US" sz="2000" dirty="0" err="1" smtClean="0"/>
              <a:t>SparkSession</a:t>
            </a:r>
            <a:r>
              <a:rPr lang="en-US" sz="2000" dirty="0" smtClean="0"/>
              <a:t> </a:t>
            </a:r>
            <a:r>
              <a:rPr lang="en-US" sz="2000" dirty="0"/>
              <a:t>= </a:t>
            </a:r>
            <a:r>
              <a:rPr lang="en-US" sz="2000" dirty="0" err="1" smtClean="0"/>
              <a:t>SparkSession</a:t>
            </a:r>
            <a:r>
              <a:rPr lang="en-US" sz="2000" dirty="0" smtClean="0"/>
              <a:t>(</a:t>
            </a:r>
            <a:r>
              <a:rPr lang="en-US" sz="2000" dirty="0" err="1"/>
              <a:t>sc</a:t>
            </a:r>
            <a:r>
              <a:rPr lang="en-US" sz="2000" dirty="0"/>
              <a:t>)</a:t>
            </a:r>
          </a:p>
          <a:p>
            <a:pPr marL="0" indent="0">
              <a:buNone/>
            </a:pPr>
            <a:endParaRPr lang="en-US" sz="2000" dirty="0"/>
          </a:p>
          <a:p>
            <a:pPr marL="0" indent="0">
              <a:buNone/>
            </a:pPr>
            <a:r>
              <a:rPr lang="en-US" sz="2000" dirty="0"/>
              <a:t># Create the </a:t>
            </a:r>
            <a:r>
              <a:rPr lang="en-US" sz="2000" dirty="0" err="1"/>
              <a:t>DataFrame</a:t>
            </a:r>
            <a:endParaRPr lang="en-US" sz="2000" dirty="0"/>
          </a:p>
          <a:p>
            <a:pPr marL="0" indent="0">
              <a:buNone/>
            </a:pPr>
            <a:r>
              <a:rPr lang="en-US" sz="2000" dirty="0" err="1"/>
              <a:t>df</a:t>
            </a:r>
            <a:r>
              <a:rPr lang="en-US" sz="2000" dirty="0"/>
              <a:t> = </a:t>
            </a:r>
            <a:r>
              <a:rPr lang="en-US" sz="2000" dirty="0" err="1" smtClean="0"/>
              <a:t>SparkSession.read.json</a:t>
            </a:r>
            <a:r>
              <a:rPr lang="en-US" sz="2000" dirty="0" smtClean="0"/>
              <a:t>(“/user</a:t>
            </a:r>
            <a:r>
              <a:rPr lang="en-US" sz="2000" dirty="0" smtClean="0"/>
              <a:t>/</a:t>
            </a:r>
            <a:r>
              <a:rPr lang="sk-SK" sz="2000" dirty="0" smtClean="0"/>
              <a:t>CSP554</a:t>
            </a:r>
            <a:r>
              <a:rPr lang="en-US" sz="2000" dirty="0" smtClean="0"/>
              <a:t>prof</a:t>
            </a:r>
            <a:r>
              <a:rPr lang="en-US" sz="2000" dirty="0" smtClean="0"/>
              <a:t>/</a:t>
            </a:r>
            <a:r>
              <a:rPr lang="en-US" sz="2000" dirty="0" err="1" smtClean="0"/>
              <a:t>people.json</a:t>
            </a:r>
            <a:r>
              <a:rPr lang="en-US" sz="2000" dirty="0" smtClean="0"/>
              <a:t>")</a:t>
            </a:r>
          </a:p>
          <a:p>
            <a:pPr marL="0" indent="0">
              <a:buNone/>
            </a:pPr>
            <a:endParaRPr lang="en-US" sz="2000" dirty="0"/>
          </a:p>
          <a:p>
            <a:r>
              <a:rPr lang="en-US" sz="2000" dirty="0" smtClean="0"/>
              <a:t>The read function of the </a:t>
            </a:r>
            <a:r>
              <a:rPr lang="en-US" sz="2000" dirty="0" err="1" smtClean="0"/>
              <a:t>SparkSession</a:t>
            </a:r>
            <a:r>
              <a:rPr lang="en-US" sz="2000" dirty="0" smtClean="0"/>
              <a:t> creates a </a:t>
            </a:r>
            <a:r>
              <a:rPr lang="en-US" sz="2000" dirty="0" err="1" smtClean="0"/>
              <a:t>DataFrameReader</a:t>
            </a:r>
            <a:r>
              <a:rPr lang="en-US" sz="2000" dirty="0" smtClean="0"/>
              <a:t> whose </a:t>
            </a:r>
            <a:r>
              <a:rPr lang="en-US" sz="2000" dirty="0" err="1" smtClean="0"/>
              <a:t>json</a:t>
            </a:r>
            <a:r>
              <a:rPr lang="en-US" sz="2000" dirty="0" smtClean="0"/>
              <a:t>() function loads the indicated file into a </a:t>
            </a:r>
            <a:r>
              <a:rPr lang="en-US" sz="2000" dirty="0" err="1" smtClean="0"/>
              <a:t>DataFrame</a:t>
            </a:r>
            <a:endParaRPr lang="en-US" sz="2000" dirty="0" smtClean="0"/>
          </a:p>
          <a:p>
            <a:r>
              <a:rPr lang="en-US" sz="2000" dirty="0" smtClean="0"/>
              <a:t>On loading the </a:t>
            </a:r>
            <a:r>
              <a:rPr lang="en-US" sz="2000" dirty="0" err="1" smtClean="0"/>
              <a:t>DataFrame</a:t>
            </a:r>
            <a:r>
              <a:rPr lang="en-US" sz="2000" dirty="0" smtClean="0"/>
              <a:t> schema is inferred from the input file</a:t>
            </a:r>
            <a:endParaRPr lang="en-US" sz="2000"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3874462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Show the Content of the </a:t>
            </a:r>
            <a:r>
              <a:rPr lang="en-US" sz="3100" dirty="0" err="1" smtClean="0"/>
              <a:t>DataFrame</a:t>
            </a:r>
            <a:endParaRPr lang="en-US" sz="3100" dirty="0"/>
          </a:p>
        </p:txBody>
      </p:sp>
      <p:sp>
        <p:nvSpPr>
          <p:cNvPr id="3" name="Content Placeholder 2"/>
          <p:cNvSpPr>
            <a:spLocks noGrp="1"/>
          </p:cNvSpPr>
          <p:nvPr>
            <p:ph idx="1"/>
          </p:nvPr>
        </p:nvSpPr>
        <p:spPr/>
        <p:txBody>
          <a:bodyPr/>
          <a:lstStyle/>
          <a:p>
            <a:pPr marL="0" indent="0">
              <a:buNone/>
            </a:pPr>
            <a:r>
              <a:rPr lang="en-US" dirty="0" err="1" smtClean="0"/>
              <a:t>df.show</a:t>
            </a:r>
            <a:r>
              <a:rPr lang="en-US" dirty="0" smtClean="0"/>
              <a:t>()</a:t>
            </a:r>
          </a:p>
          <a:p>
            <a:endParaRPr lang="en-US" dirty="0" smtClean="0"/>
          </a:p>
          <a:p>
            <a:r>
              <a:rPr lang="en-US" dirty="0" smtClean="0"/>
              <a:t>Output</a:t>
            </a:r>
            <a:endParaRPr lang="en-US" dirty="0"/>
          </a:p>
          <a:p>
            <a:pPr marL="274320" lvl="1" indent="0">
              <a:buNone/>
            </a:pPr>
            <a:r>
              <a:rPr lang="en-US" dirty="0" smtClean="0"/>
              <a:t>age  </a:t>
            </a:r>
            <a:r>
              <a:rPr lang="en-US" dirty="0"/>
              <a:t>name</a:t>
            </a:r>
          </a:p>
          <a:p>
            <a:pPr marL="274320" lvl="1" indent="0">
              <a:buNone/>
            </a:pPr>
            <a:r>
              <a:rPr lang="en-US" dirty="0" smtClean="0"/>
              <a:t>null </a:t>
            </a:r>
            <a:r>
              <a:rPr lang="en-US" dirty="0"/>
              <a:t>Michael</a:t>
            </a:r>
          </a:p>
          <a:p>
            <a:pPr marL="274320" lvl="1" indent="0">
              <a:buNone/>
            </a:pPr>
            <a:r>
              <a:rPr lang="en-US" dirty="0" smtClean="0"/>
              <a:t>30   </a:t>
            </a:r>
            <a:r>
              <a:rPr lang="en-US" dirty="0"/>
              <a:t>Andy</a:t>
            </a:r>
          </a:p>
          <a:p>
            <a:pPr marL="274320" lvl="1" indent="0">
              <a:buNone/>
            </a:pPr>
            <a:r>
              <a:rPr lang="en-US" dirty="0" smtClean="0"/>
              <a:t>19   </a:t>
            </a:r>
            <a:r>
              <a:rPr lang="en-US" dirty="0"/>
              <a:t>Justin</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3415564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Print </a:t>
            </a:r>
            <a:r>
              <a:rPr lang="en-US" sz="3100" dirty="0"/>
              <a:t>the </a:t>
            </a:r>
            <a:r>
              <a:rPr lang="en-US" sz="3100" dirty="0" smtClean="0"/>
              <a:t>Schema </a:t>
            </a:r>
            <a:r>
              <a:rPr lang="en-US" sz="3100" dirty="0"/>
              <a:t>in a </a:t>
            </a:r>
            <a:r>
              <a:rPr lang="en-US" sz="3100" dirty="0" smtClean="0"/>
              <a:t>Tree </a:t>
            </a:r>
            <a:r>
              <a:rPr lang="en-US" sz="3100" dirty="0"/>
              <a:t>F</a:t>
            </a:r>
            <a:r>
              <a:rPr lang="en-US" sz="3100" dirty="0" smtClean="0"/>
              <a:t>ormat</a:t>
            </a:r>
            <a:endParaRPr lang="en-US" sz="3100" dirty="0"/>
          </a:p>
        </p:txBody>
      </p:sp>
      <p:sp>
        <p:nvSpPr>
          <p:cNvPr id="3" name="Content Placeholder 2"/>
          <p:cNvSpPr>
            <a:spLocks noGrp="1"/>
          </p:cNvSpPr>
          <p:nvPr>
            <p:ph idx="1"/>
          </p:nvPr>
        </p:nvSpPr>
        <p:spPr/>
        <p:txBody>
          <a:bodyPr/>
          <a:lstStyle/>
          <a:p>
            <a:pPr marL="0" indent="0">
              <a:buNone/>
            </a:pPr>
            <a:r>
              <a:rPr lang="en-US" dirty="0" err="1" smtClean="0"/>
              <a:t>df.printSchema</a:t>
            </a:r>
            <a:r>
              <a:rPr lang="en-US" dirty="0" smtClean="0"/>
              <a:t>()</a:t>
            </a:r>
          </a:p>
          <a:p>
            <a:endParaRPr lang="en-US" dirty="0"/>
          </a:p>
          <a:p>
            <a:r>
              <a:rPr lang="en-US" dirty="0" err="1" smtClean="0"/>
              <a:t>Ouptut</a:t>
            </a:r>
            <a:endParaRPr lang="en-US" dirty="0"/>
          </a:p>
          <a:p>
            <a:pPr marL="274320" lvl="1" indent="0">
              <a:buNone/>
            </a:pPr>
            <a:r>
              <a:rPr lang="en-US" dirty="0" smtClean="0"/>
              <a:t>root</a:t>
            </a:r>
            <a:endParaRPr lang="en-US" dirty="0"/>
          </a:p>
          <a:p>
            <a:pPr marL="274320" lvl="1" indent="0">
              <a:buNone/>
            </a:pPr>
            <a:r>
              <a:rPr lang="en-US" dirty="0" smtClean="0"/>
              <a:t>|-- </a:t>
            </a:r>
            <a:r>
              <a:rPr lang="en-US" dirty="0"/>
              <a:t>age: long (</a:t>
            </a:r>
            <a:r>
              <a:rPr lang="en-US" dirty="0" err="1"/>
              <a:t>nullable</a:t>
            </a:r>
            <a:r>
              <a:rPr lang="en-US" dirty="0"/>
              <a:t> = true)</a:t>
            </a:r>
          </a:p>
          <a:p>
            <a:pPr marL="274320" lvl="1" indent="0">
              <a:buNone/>
            </a:pPr>
            <a:r>
              <a:rPr lang="en-US" dirty="0" smtClean="0"/>
              <a:t>|-- </a:t>
            </a:r>
            <a:r>
              <a:rPr lang="en-US" dirty="0"/>
              <a:t>name: string (</a:t>
            </a:r>
            <a:r>
              <a:rPr lang="en-US" dirty="0" err="1"/>
              <a:t>nullable</a:t>
            </a:r>
            <a:r>
              <a:rPr lang="en-US" dirty="0"/>
              <a:t> = true)</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3143008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Select Only </a:t>
            </a:r>
            <a:r>
              <a:rPr lang="en-US" sz="3100" dirty="0"/>
              <a:t>the "name" C</a:t>
            </a:r>
            <a:r>
              <a:rPr lang="en-US" sz="3100" dirty="0" smtClean="0"/>
              <a:t>olumn</a:t>
            </a:r>
            <a:endParaRPr lang="en-US" sz="3100"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df.select</a:t>
            </a:r>
            <a:r>
              <a:rPr lang="en-US" dirty="0" smtClean="0"/>
              <a:t>(‘name’).</a:t>
            </a:r>
            <a:r>
              <a:rPr lang="en-US" dirty="0"/>
              <a:t>show</a:t>
            </a:r>
            <a:r>
              <a:rPr lang="en-US" dirty="0" smtClean="0"/>
              <a:t>()</a:t>
            </a:r>
          </a:p>
          <a:p>
            <a:pPr marL="0" indent="0">
              <a:buNone/>
            </a:pPr>
            <a:r>
              <a:rPr lang="en-US" dirty="0"/>
              <a:t>o</a:t>
            </a:r>
            <a:r>
              <a:rPr lang="en-US" dirty="0" smtClean="0"/>
              <a:t>r</a:t>
            </a:r>
          </a:p>
          <a:p>
            <a:pPr marL="0" indent="0">
              <a:buNone/>
            </a:pPr>
            <a:r>
              <a:rPr lang="en-US" dirty="0" err="1" smtClean="0"/>
              <a:t>df.select</a:t>
            </a:r>
            <a:r>
              <a:rPr lang="en-US" dirty="0" smtClean="0"/>
              <a:t>(df.name).</a:t>
            </a:r>
            <a:r>
              <a:rPr lang="en-US" dirty="0"/>
              <a:t>show</a:t>
            </a:r>
            <a:r>
              <a:rPr lang="en-US" dirty="0" smtClean="0"/>
              <a:t>()</a:t>
            </a:r>
          </a:p>
          <a:p>
            <a:pPr marL="0" indent="0">
              <a:buNone/>
            </a:pPr>
            <a:r>
              <a:rPr lang="en-US" dirty="0"/>
              <a:t>o</a:t>
            </a:r>
            <a:r>
              <a:rPr lang="en-US" dirty="0" smtClean="0"/>
              <a:t>r</a:t>
            </a:r>
          </a:p>
          <a:p>
            <a:pPr marL="0" indent="0">
              <a:buNone/>
            </a:pPr>
            <a:r>
              <a:rPr lang="en-US" dirty="0" err="1" smtClean="0"/>
              <a:t>df.select</a:t>
            </a:r>
            <a:r>
              <a:rPr lang="en-US" dirty="0" smtClean="0"/>
              <a:t>(</a:t>
            </a:r>
            <a:r>
              <a:rPr lang="en-US" dirty="0" err="1" smtClean="0"/>
              <a:t>df</a:t>
            </a:r>
            <a:r>
              <a:rPr lang="en-US" dirty="0" smtClean="0"/>
              <a:t>[‘name’]).</a:t>
            </a:r>
            <a:r>
              <a:rPr lang="en-US" dirty="0"/>
              <a:t>show</a:t>
            </a:r>
            <a:r>
              <a:rPr lang="en-US" dirty="0" smtClean="0"/>
              <a:t>()</a:t>
            </a:r>
            <a:endParaRPr lang="en-US" dirty="0"/>
          </a:p>
          <a:p>
            <a:pPr marL="0" indent="0">
              <a:buNone/>
            </a:pPr>
            <a:endParaRPr lang="en-US" dirty="0" smtClean="0"/>
          </a:p>
          <a:p>
            <a:endParaRPr lang="en-US" dirty="0"/>
          </a:p>
          <a:p>
            <a:r>
              <a:rPr lang="en-US" dirty="0" smtClean="0"/>
              <a:t>Output</a:t>
            </a:r>
            <a:endParaRPr lang="en-US" dirty="0"/>
          </a:p>
          <a:p>
            <a:pPr marL="274320" lvl="1" indent="0">
              <a:buNone/>
            </a:pPr>
            <a:r>
              <a:rPr lang="en-US" dirty="0" smtClean="0"/>
              <a:t>name</a:t>
            </a:r>
            <a:endParaRPr lang="en-US" dirty="0"/>
          </a:p>
          <a:p>
            <a:pPr marL="274320" lvl="1" indent="0">
              <a:buNone/>
            </a:pPr>
            <a:r>
              <a:rPr lang="en-US" dirty="0" smtClean="0"/>
              <a:t>Michael</a:t>
            </a:r>
            <a:endParaRPr lang="en-US" dirty="0"/>
          </a:p>
          <a:p>
            <a:pPr marL="274320" lvl="1" indent="0">
              <a:buNone/>
            </a:pPr>
            <a:r>
              <a:rPr lang="en-US" dirty="0" smtClean="0"/>
              <a:t>Andy</a:t>
            </a:r>
            <a:endParaRPr lang="en-US" dirty="0"/>
          </a:p>
          <a:p>
            <a:pPr marL="274320" lvl="1" indent="0">
              <a:buNone/>
            </a:pPr>
            <a:r>
              <a:rPr lang="en-US" dirty="0" smtClean="0"/>
              <a:t>Justin</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3576917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Select People Older Than 21</a:t>
            </a:r>
            <a:endParaRPr lang="en-US" sz="3100" dirty="0"/>
          </a:p>
        </p:txBody>
      </p:sp>
      <p:sp>
        <p:nvSpPr>
          <p:cNvPr id="3" name="Content Placeholder 2"/>
          <p:cNvSpPr>
            <a:spLocks noGrp="1"/>
          </p:cNvSpPr>
          <p:nvPr>
            <p:ph idx="1"/>
          </p:nvPr>
        </p:nvSpPr>
        <p:spPr/>
        <p:txBody>
          <a:bodyPr/>
          <a:lstStyle/>
          <a:p>
            <a:pPr marL="0" indent="0">
              <a:buNone/>
            </a:pPr>
            <a:r>
              <a:rPr lang="en-US" dirty="0" err="1" smtClean="0"/>
              <a:t>df.filter</a:t>
            </a:r>
            <a:r>
              <a:rPr lang="en-US" dirty="0" smtClean="0"/>
              <a:t>(</a:t>
            </a:r>
            <a:r>
              <a:rPr lang="en-US" dirty="0" err="1" smtClean="0"/>
              <a:t>df</a:t>
            </a:r>
            <a:r>
              <a:rPr lang="en-US" dirty="0"/>
              <a:t>['age'] &gt; 21).show</a:t>
            </a:r>
            <a:r>
              <a:rPr lang="en-US" dirty="0" smtClean="0"/>
              <a:t>()</a:t>
            </a:r>
          </a:p>
          <a:p>
            <a:endParaRPr lang="en-US" dirty="0"/>
          </a:p>
          <a:p>
            <a:r>
              <a:rPr lang="en-US" dirty="0" smtClean="0"/>
              <a:t>Output</a:t>
            </a:r>
            <a:endParaRPr lang="en-US" dirty="0"/>
          </a:p>
          <a:p>
            <a:pPr marL="274320" lvl="1" indent="0">
              <a:buNone/>
            </a:pPr>
            <a:r>
              <a:rPr lang="en-US" dirty="0" smtClean="0"/>
              <a:t>age </a:t>
            </a:r>
            <a:r>
              <a:rPr lang="en-US" dirty="0"/>
              <a:t>name</a:t>
            </a:r>
          </a:p>
          <a:p>
            <a:pPr marL="274320" lvl="1" indent="0">
              <a:buNone/>
            </a:pPr>
            <a:r>
              <a:rPr lang="en-US" dirty="0" smtClean="0"/>
              <a:t>30  </a:t>
            </a:r>
            <a:r>
              <a:rPr lang="en-US" dirty="0"/>
              <a:t>Andy</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1495519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Operations</a:t>
            </a:r>
            <a:br>
              <a:rPr lang="en-US" dirty="0"/>
            </a:br>
            <a:r>
              <a:rPr lang="en-US" sz="3100" dirty="0" smtClean="0"/>
              <a:t>Examples: Count People </a:t>
            </a:r>
            <a:r>
              <a:rPr lang="en-US" sz="3100" dirty="0"/>
              <a:t>by A</a:t>
            </a:r>
            <a:r>
              <a:rPr lang="en-US" sz="3100" dirty="0" smtClean="0"/>
              <a:t>ge</a:t>
            </a:r>
            <a:endParaRPr lang="en-US" sz="3100" dirty="0"/>
          </a:p>
        </p:txBody>
      </p:sp>
      <p:sp>
        <p:nvSpPr>
          <p:cNvPr id="3" name="Content Placeholder 2"/>
          <p:cNvSpPr>
            <a:spLocks noGrp="1"/>
          </p:cNvSpPr>
          <p:nvPr>
            <p:ph idx="1"/>
          </p:nvPr>
        </p:nvSpPr>
        <p:spPr/>
        <p:txBody>
          <a:bodyPr/>
          <a:lstStyle/>
          <a:p>
            <a:r>
              <a:rPr lang="en-US" dirty="0" err="1" smtClean="0"/>
              <a:t>df.groupBy</a:t>
            </a:r>
            <a:r>
              <a:rPr lang="en-US" dirty="0" smtClean="0"/>
              <a:t>(</a:t>
            </a:r>
            <a:r>
              <a:rPr lang="en-US" dirty="0" err="1" smtClean="0"/>
              <a:t>df.age</a:t>
            </a:r>
            <a:r>
              <a:rPr lang="en-US" dirty="0" smtClean="0"/>
              <a:t>).</a:t>
            </a:r>
            <a:r>
              <a:rPr lang="en-US" dirty="0"/>
              <a:t>count().show</a:t>
            </a:r>
            <a:r>
              <a:rPr lang="en-US" dirty="0" smtClean="0"/>
              <a:t>()</a:t>
            </a:r>
          </a:p>
          <a:p>
            <a:endParaRPr lang="en-US" dirty="0"/>
          </a:p>
          <a:p>
            <a:r>
              <a:rPr lang="en-US" dirty="0" smtClean="0"/>
              <a:t>Output</a:t>
            </a:r>
            <a:endParaRPr lang="en-US" dirty="0"/>
          </a:p>
          <a:p>
            <a:r>
              <a:rPr lang="en-US" dirty="0" smtClean="0"/>
              <a:t>age  </a:t>
            </a:r>
            <a:r>
              <a:rPr lang="en-US" dirty="0"/>
              <a:t>count</a:t>
            </a:r>
          </a:p>
          <a:p>
            <a:r>
              <a:rPr lang="en-US" dirty="0" smtClean="0"/>
              <a:t>null </a:t>
            </a:r>
            <a:r>
              <a:rPr lang="en-US" dirty="0"/>
              <a:t>1</a:t>
            </a:r>
          </a:p>
          <a:p>
            <a:r>
              <a:rPr lang="en-US" dirty="0" smtClean="0"/>
              <a:t>19   </a:t>
            </a:r>
            <a:r>
              <a:rPr lang="en-US" dirty="0"/>
              <a:t>1</a:t>
            </a:r>
          </a:p>
          <a:p>
            <a:r>
              <a:rPr lang="en-US" dirty="0" smtClean="0"/>
              <a:t>30   1</a:t>
            </a:r>
          </a:p>
          <a:p>
            <a:endParaRPr lang="en-US" dirty="0"/>
          </a:p>
          <a:p>
            <a:r>
              <a:rPr lang="en-US" dirty="0" err="1" smtClean="0"/>
              <a:t>groupBy</a:t>
            </a:r>
            <a:r>
              <a:rPr lang="en-US" dirty="0" smtClean="0"/>
              <a:t>() returns an instance of </a:t>
            </a:r>
            <a:r>
              <a:rPr lang="en-US" dirty="0" err="1" smtClean="0"/>
              <a:t>GroupData</a:t>
            </a:r>
            <a:r>
              <a:rPr lang="en-US" dirty="0" smtClean="0"/>
              <a:t> which offers a range of aggregation functions including </a:t>
            </a:r>
            <a:r>
              <a:rPr lang="en-US" dirty="0" err="1" smtClean="0"/>
              <a:t>oount</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83152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Scalability</a:t>
            </a:r>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In </a:t>
            </a:r>
            <a:r>
              <a:rPr lang="en-US" dirty="0"/>
              <a:t>2009, the 100 TB </a:t>
            </a:r>
            <a:r>
              <a:rPr lang="en-US" dirty="0" err="1"/>
              <a:t>GraySort</a:t>
            </a:r>
            <a:r>
              <a:rPr lang="en-US" dirty="0"/>
              <a:t> benchmark was created in honor of Jim </a:t>
            </a:r>
            <a:r>
              <a:rPr lang="en-US" dirty="0" smtClean="0"/>
              <a:t>Gray</a:t>
            </a:r>
          </a:p>
          <a:p>
            <a:r>
              <a:rPr lang="en-US" dirty="0" smtClean="0"/>
              <a:t>Yahoo </a:t>
            </a:r>
            <a:r>
              <a:rPr lang="en-US" dirty="0"/>
              <a:t>won the 2013 record using a 2100-node Hadoop cluster, sorting 100 TB of data in 72 </a:t>
            </a:r>
            <a:r>
              <a:rPr lang="en-US" dirty="0" smtClean="0"/>
              <a:t>minutes</a:t>
            </a:r>
            <a:r>
              <a:rPr lang="en-US" dirty="0"/>
              <a:t> </a:t>
            </a:r>
            <a:r>
              <a:rPr lang="en-US" dirty="0" smtClean="0"/>
              <a:t>while using MapReduce</a:t>
            </a:r>
            <a:endParaRPr lang="en-US" dirty="0"/>
          </a:p>
          <a:p>
            <a:r>
              <a:rPr lang="en-US" dirty="0"/>
              <a:t>In 2014, </a:t>
            </a:r>
            <a:r>
              <a:rPr lang="en-US" dirty="0" err="1" smtClean="0"/>
              <a:t>Databricks</a:t>
            </a:r>
            <a:r>
              <a:rPr lang="en-US" dirty="0"/>
              <a:t> </a:t>
            </a:r>
            <a:r>
              <a:rPr lang="en-US" dirty="0" smtClean="0"/>
              <a:t>entered the competition using </a:t>
            </a:r>
            <a:r>
              <a:rPr lang="en-US" dirty="0"/>
              <a:t>a distributed </a:t>
            </a:r>
            <a:r>
              <a:rPr lang="en-US" dirty="0" smtClean="0"/>
              <a:t>sorting program </a:t>
            </a:r>
            <a:r>
              <a:rPr lang="en-US" dirty="0"/>
              <a:t>built on top of </a:t>
            </a:r>
            <a:r>
              <a:rPr lang="en-US" dirty="0" smtClean="0"/>
              <a:t>Spark</a:t>
            </a:r>
          </a:p>
          <a:p>
            <a:r>
              <a:rPr lang="en-US" dirty="0" smtClean="0"/>
              <a:t>Its system </a:t>
            </a:r>
            <a:r>
              <a:rPr lang="en-US" dirty="0"/>
              <a:t>sorted 100 TB of data in 23 minutes, using only 207 machines on </a:t>
            </a:r>
            <a:r>
              <a:rPr lang="en-US" dirty="0" smtClean="0"/>
              <a:t>EC2</a:t>
            </a:r>
          </a:p>
          <a:p>
            <a:r>
              <a:rPr lang="en-US" dirty="0" smtClean="0"/>
              <a:t>That </a:t>
            </a:r>
            <a:r>
              <a:rPr lang="en-US" dirty="0"/>
              <a:t>is to say, Spark sorted the same data 3X faster using 10X fewer resources than the 2013 Hadoop </a:t>
            </a:r>
            <a:r>
              <a:rPr lang="en-US" dirty="0" smtClean="0"/>
              <a:t>entry</a:t>
            </a:r>
            <a:endParaRPr lang="en-US" dirty="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3512503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sz="3100" dirty="0" smtClean="0"/>
              <a:t>describe</a:t>
            </a:r>
            <a:r>
              <a:rPr lang="en-US" sz="3100" dirty="0"/>
              <a:t>(*cols</a:t>
            </a:r>
            <a:r>
              <a:rPr lang="en-US" sz="3100" dirty="0" smtClean="0"/>
              <a:t>)</a:t>
            </a:r>
            <a:endParaRPr lang="en-US" sz="3100" dirty="0"/>
          </a:p>
        </p:txBody>
      </p:sp>
      <p:sp>
        <p:nvSpPr>
          <p:cNvPr id="3" name="Content Placeholder 2"/>
          <p:cNvSpPr>
            <a:spLocks noGrp="1"/>
          </p:cNvSpPr>
          <p:nvPr>
            <p:ph idx="1"/>
          </p:nvPr>
        </p:nvSpPr>
        <p:spPr/>
        <p:txBody>
          <a:bodyPr/>
          <a:lstStyle/>
          <a:p>
            <a:r>
              <a:rPr lang="en-US" dirty="0" smtClean="0"/>
              <a:t>Computes </a:t>
            </a:r>
            <a:r>
              <a:rPr lang="en-US" dirty="0"/>
              <a:t>statistics for numeric columns.</a:t>
            </a:r>
          </a:p>
          <a:p>
            <a:endParaRPr lang="en-US" dirty="0"/>
          </a:p>
          <a:p>
            <a:r>
              <a:rPr lang="en-US" dirty="0"/>
              <a:t>This include count, mean, </a:t>
            </a:r>
            <a:r>
              <a:rPr lang="en-US" dirty="0" err="1"/>
              <a:t>stddev</a:t>
            </a:r>
            <a:r>
              <a:rPr lang="en-US" dirty="0"/>
              <a:t>, min, and </a:t>
            </a:r>
            <a:r>
              <a:rPr lang="en-US" dirty="0" smtClean="0"/>
              <a:t>max</a:t>
            </a:r>
          </a:p>
          <a:p>
            <a:r>
              <a:rPr lang="en-US" dirty="0" smtClean="0"/>
              <a:t>If </a:t>
            </a:r>
            <a:r>
              <a:rPr lang="en-US" dirty="0"/>
              <a:t>no columns are given, this function computes statistics for all numerical </a:t>
            </a:r>
            <a:r>
              <a:rPr lang="en-US" dirty="0" smtClean="0"/>
              <a:t>columns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3776798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a:t>describe(*cols)</a:t>
            </a:r>
          </a:p>
        </p:txBody>
      </p:sp>
      <p:sp>
        <p:nvSpPr>
          <p:cNvPr id="3" name="Content Placeholder 2"/>
          <p:cNvSpPr>
            <a:spLocks noGrp="1"/>
          </p:cNvSpPr>
          <p:nvPr>
            <p:ph idx="1"/>
          </p:nvPr>
        </p:nvSpPr>
        <p:spPr/>
        <p:txBody>
          <a:bodyPr>
            <a:normAutofit fontScale="62500" lnSpcReduction="20000"/>
          </a:bodyPr>
          <a:lstStyle/>
          <a:p>
            <a:r>
              <a:rPr lang="en-US" dirty="0"/>
              <a:t>&gt;&gt;&gt; </a:t>
            </a:r>
            <a:r>
              <a:rPr lang="en-US" dirty="0" err="1"/>
              <a:t>df.describe</a:t>
            </a:r>
            <a:r>
              <a:rPr lang="en-US" dirty="0"/>
              <a:t>().show()</a:t>
            </a:r>
          </a:p>
          <a:p>
            <a:r>
              <a:rPr lang="en-US" dirty="0"/>
              <a:t>+-------+------------------+</a:t>
            </a:r>
          </a:p>
          <a:p>
            <a:r>
              <a:rPr lang="en-US" dirty="0"/>
              <a:t>|</a:t>
            </a:r>
            <a:r>
              <a:rPr lang="en-US" dirty="0" smtClean="0"/>
              <a:t>summary|               </a:t>
            </a:r>
            <a:r>
              <a:rPr lang="en-US" dirty="0"/>
              <a:t>age|</a:t>
            </a:r>
          </a:p>
          <a:p>
            <a:r>
              <a:rPr lang="en-US" dirty="0"/>
              <a:t>+-------+------------------+</a:t>
            </a:r>
          </a:p>
          <a:p>
            <a:r>
              <a:rPr lang="en-US" dirty="0"/>
              <a:t>|  </a:t>
            </a:r>
            <a:r>
              <a:rPr lang="en-US" dirty="0" smtClean="0"/>
              <a:t>count     |                 </a:t>
            </a:r>
            <a:r>
              <a:rPr lang="en-US" dirty="0"/>
              <a:t>2|</a:t>
            </a:r>
          </a:p>
          <a:p>
            <a:r>
              <a:rPr lang="en-US" dirty="0"/>
              <a:t>|   </a:t>
            </a:r>
            <a:r>
              <a:rPr lang="en-US" dirty="0" smtClean="0"/>
              <a:t>mean    |              </a:t>
            </a:r>
            <a:r>
              <a:rPr lang="en-US" dirty="0"/>
              <a:t>3.5|</a:t>
            </a:r>
          </a:p>
          <a:p>
            <a:r>
              <a:rPr lang="en-US" dirty="0"/>
              <a:t>| </a:t>
            </a:r>
            <a:r>
              <a:rPr lang="en-US" dirty="0" err="1" smtClean="0"/>
              <a:t>stddev</a:t>
            </a:r>
            <a:r>
              <a:rPr lang="en-US" dirty="0" smtClean="0"/>
              <a:t>     |   2.1213203435596424</a:t>
            </a:r>
            <a:r>
              <a:rPr lang="en-US" dirty="0"/>
              <a:t>|</a:t>
            </a:r>
          </a:p>
          <a:p>
            <a:r>
              <a:rPr lang="en-US" dirty="0"/>
              <a:t>|    min|                 </a:t>
            </a:r>
            <a:r>
              <a:rPr lang="en-US" dirty="0" smtClean="0"/>
              <a:t>     2</a:t>
            </a:r>
            <a:r>
              <a:rPr lang="en-US" dirty="0"/>
              <a:t>|</a:t>
            </a:r>
          </a:p>
          <a:p>
            <a:r>
              <a:rPr lang="en-US" dirty="0"/>
              <a:t>|    max|                </a:t>
            </a:r>
            <a:r>
              <a:rPr lang="en-US" dirty="0" smtClean="0"/>
              <a:t>     5</a:t>
            </a:r>
            <a:r>
              <a:rPr lang="en-US" dirty="0"/>
              <a:t>|</a:t>
            </a:r>
          </a:p>
          <a:p>
            <a:r>
              <a:rPr lang="en-US" dirty="0"/>
              <a:t>+-------+------------------+</a:t>
            </a:r>
          </a:p>
          <a:p>
            <a:r>
              <a:rPr lang="en-US" dirty="0"/>
              <a:t>&gt;&gt;&gt; </a:t>
            </a:r>
            <a:r>
              <a:rPr lang="en-US" dirty="0" err="1"/>
              <a:t>df.describe</a:t>
            </a:r>
            <a:r>
              <a:rPr lang="en-US" dirty="0"/>
              <a:t>(['age', 'name']).show()</a:t>
            </a:r>
          </a:p>
          <a:p>
            <a:r>
              <a:rPr lang="en-US" dirty="0"/>
              <a:t>+-------+------------------+-----+</a:t>
            </a:r>
          </a:p>
          <a:p>
            <a:r>
              <a:rPr lang="en-US" dirty="0"/>
              <a:t>|summary|         </a:t>
            </a:r>
            <a:r>
              <a:rPr lang="en-US" dirty="0" smtClean="0"/>
              <a:t>age</a:t>
            </a:r>
            <a:r>
              <a:rPr lang="en-US" dirty="0"/>
              <a:t>| name|</a:t>
            </a:r>
          </a:p>
          <a:p>
            <a:r>
              <a:rPr lang="en-US" dirty="0"/>
              <a:t>+-------+------------------+-----+</a:t>
            </a:r>
          </a:p>
          <a:p>
            <a:r>
              <a:rPr lang="en-US" dirty="0"/>
              <a:t>|  count|              </a:t>
            </a:r>
            <a:r>
              <a:rPr lang="en-US" dirty="0" smtClean="0"/>
              <a:t>       2</a:t>
            </a:r>
            <a:r>
              <a:rPr lang="en-US" dirty="0"/>
              <a:t>|    2|</a:t>
            </a:r>
          </a:p>
          <a:p>
            <a:r>
              <a:rPr lang="en-US" dirty="0"/>
              <a:t>|   mean|               </a:t>
            </a:r>
            <a:r>
              <a:rPr lang="en-US" dirty="0" smtClean="0"/>
              <a:t> 3.5</a:t>
            </a:r>
            <a:r>
              <a:rPr lang="en-US" dirty="0"/>
              <a:t>| null|</a:t>
            </a:r>
          </a:p>
          <a:p>
            <a:r>
              <a:rPr lang="en-US" dirty="0"/>
              <a:t>| </a:t>
            </a:r>
            <a:r>
              <a:rPr lang="en-US" dirty="0" err="1"/>
              <a:t>stddev</a:t>
            </a:r>
            <a:r>
              <a:rPr lang="en-US" dirty="0" smtClean="0"/>
              <a:t>|              2.1213203435596424</a:t>
            </a:r>
            <a:r>
              <a:rPr lang="en-US" dirty="0"/>
              <a:t>| null|</a:t>
            </a:r>
          </a:p>
          <a:p>
            <a:r>
              <a:rPr lang="en-US" dirty="0"/>
              <a:t>|    min|                 </a:t>
            </a:r>
            <a:r>
              <a:rPr lang="en-US" dirty="0" smtClean="0"/>
              <a:t>   2|Alice</a:t>
            </a:r>
            <a:r>
              <a:rPr lang="en-US" dirty="0"/>
              <a:t>|</a:t>
            </a:r>
          </a:p>
          <a:p>
            <a:r>
              <a:rPr lang="en-US" dirty="0"/>
              <a:t>|    max|                 </a:t>
            </a:r>
            <a:r>
              <a:rPr lang="en-US" dirty="0" smtClean="0"/>
              <a:t>   5</a:t>
            </a:r>
            <a:r>
              <a:rPr lang="en-US" dirty="0"/>
              <a:t>|  Bob|</a:t>
            </a:r>
          </a:p>
          <a:p>
            <a:r>
              <a:rPr lang="en-US"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2809205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distinct()</a:t>
            </a:r>
            <a:endParaRPr lang="en-US" dirty="0"/>
          </a:p>
        </p:txBody>
      </p:sp>
      <p:sp>
        <p:nvSpPr>
          <p:cNvPr id="3" name="Content Placeholder 2"/>
          <p:cNvSpPr>
            <a:spLocks noGrp="1"/>
          </p:cNvSpPr>
          <p:nvPr>
            <p:ph idx="1"/>
          </p:nvPr>
        </p:nvSpPr>
        <p:spPr/>
        <p:txBody>
          <a:bodyPr/>
          <a:lstStyle/>
          <a:p>
            <a:r>
              <a:rPr lang="en-US" dirty="0" smtClean="0"/>
              <a:t>Returns </a:t>
            </a:r>
            <a:r>
              <a:rPr lang="en-US" dirty="0"/>
              <a:t>a new </a:t>
            </a:r>
            <a:r>
              <a:rPr lang="en-US" dirty="0" err="1"/>
              <a:t>DataFrame</a:t>
            </a:r>
            <a:r>
              <a:rPr lang="en-US" dirty="0"/>
              <a:t> containing the distinct rows in this </a:t>
            </a:r>
            <a:r>
              <a:rPr lang="en-US" dirty="0" err="1" smtClean="0">
                <a:hlinkClick r:id="rId2" tooltip="pyspark.sql.DataFrame"/>
              </a:rPr>
              <a:t>DataFrame</a:t>
            </a:r>
            <a:endParaRPr lang="en-US" dirty="0" smtClean="0"/>
          </a:p>
          <a:p>
            <a:pPr marL="0" indent="0">
              <a:buNone/>
            </a:pPr>
            <a:endParaRPr lang="en-US" dirty="0"/>
          </a:p>
          <a:p>
            <a:pPr marL="274320" lvl="1" indent="0">
              <a:buNone/>
            </a:pPr>
            <a:r>
              <a:rPr lang="en-US" dirty="0" err="1" smtClean="0"/>
              <a:t>df.distinct</a:t>
            </a:r>
            <a:r>
              <a:rPr lang="en-US" dirty="0"/>
              <a:t>().count() </a:t>
            </a:r>
            <a:endParaRPr lang="en-US" dirty="0" smtClean="0"/>
          </a:p>
          <a:p>
            <a:pPr marL="274320" lvl="1" indent="0">
              <a:buNone/>
            </a:pPr>
            <a:r>
              <a:rPr lang="en-US" dirty="0" smtClean="0"/>
              <a:t>2</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4248468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drop(col)</a:t>
            </a:r>
            <a:endParaRPr lang="en-US" dirty="0"/>
          </a:p>
        </p:txBody>
      </p:sp>
      <p:sp>
        <p:nvSpPr>
          <p:cNvPr id="3" name="Content Placeholder 2"/>
          <p:cNvSpPr>
            <a:spLocks noGrp="1"/>
          </p:cNvSpPr>
          <p:nvPr>
            <p:ph idx="1"/>
          </p:nvPr>
        </p:nvSpPr>
        <p:spPr/>
        <p:txBody>
          <a:bodyPr/>
          <a:lstStyle/>
          <a:p>
            <a:r>
              <a:rPr lang="en-US" dirty="0" smtClean="0"/>
              <a:t>Returns </a:t>
            </a:r>
            <a:r>
              <a:rPr lang="en-US" dirty="0"/>
              <a:t>a new </a:t>
            </a:r>
            <a:r>
              <a:rPr lang="en-US" dirty="0" err="1"/>
              <a:t>DataFrame</a:t>
            </a:r>
            <a:r>
              <a:rPr lang="en-US" dirty="0"/>
              <a:t> that drops the specified </a:t>
            </a:r>
            <a:r>
              <a:rPr lang="en-US" dirty="0" smtClean="0"/>
              <a:t>column</a:t>
            </a:r>
            <a:endParaRPr lang="en-US" dirty="0"/>
          </a:p>
          <a:p>
            <a:endParaRPr lang="en-US" dirty="0"/>
          </a:p>
          <a:p>
            <a:r>
              <a:rPr lang="en-US" dirty="0"/>
              <a:t>Parameters:	</a:t>
            </a:r>
            <a:endParaRPr lang="en-US" dirty="0" smtClean="0"/>
          </a:p>
          <a:p>
            <a:pPr lvl="1"/>
            <a:r>
              <a:rPr lang="en-US" dirty="0" smtClean="0"/>
              <a:t>col </a:t>
            </a:r>
            <a:r>
              <a:rPr lang="en-US" dirty="0"/>
              <a:t>– a string name of the column to drop, or a Column to drop.</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3997120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drop(*cols)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&gt;&gt;&gt; </a:t>
            </a:r>
            <a:r>
              <a:rPr lang="en-US" sz="2000" dirty="0" err="1"/>
              <a:t>df.drop</a:t>
            </a:r>
            <a:r>
              <a:rPr lang="en-US" sz="2000" dirty="0"/>
              <a:t>('age').collect()</a:t>
            </a:r>
          </a:p>
          <a:p>
            <a:pPr marL="0" indent="0">
              <a:buNone/>
            </a:pPr>
            <a:r>
              <a:rPr lang="en-US" sz="2000" dirty="0"/>
              <a:t>[Row(name=</a:t>
            </a:r>
            <a:r>
              <a:rPr lang="en-US" sz="2000" dirty="0" err="1"/>
              <a:t>u'Alice</a:t>
            </a:r>
            <a:r>
              <a:rPr lang="en-US" sz="2000" dirty="0"/>
              <a:t>'), Row(name=</a:t>
            </a:r>
            <a:r>
              <a:rPr lang="en-US" sz="2000" dirty="0" err="1"/>
              <a:t>u'Bob</a:t>
            </a:r>
            <a:r>
              <a:rPr lang="en-US" sz="2000" dirty="0" smtClean="0"/>
              <a:t>')]</a:t>
            </a:r>
          </a:p>
          <a:p>
            <a:pPr marL="0" indent="0">
              <a:buNone/>
            </a:pPr>
            <a:endParaRPr lang="en-US" sz="2000" dirty="0"/>
          </a:p>
          <a:p>
            <a:pPr marL="0" indent="0">
              <a:buNone/>
            </a:pPr>
            <a:r>
              <a:rPr lang="en-US" sz="2000" dirty="0"/>
              <a:t>&gt;&gt;&gt; </a:t>
            </a:r>
            <a:r>
              <a:rPr lang="en-US" sz="2000" dirty="0" err="1"/>
              <a:t>df.drop</a:t>
            </a:r>
            <a:r>
              <a:rPr lang="en-US" sz="2000" dirty="0"/>
              <a:t>(</a:t>
            </a:r>
            <a:r>
              <a:rPr lang="en-US" sz="2000" dirty="0" err="1"/>
              <a:t>df.age</a:t>
            </a:r>
            <a:r>
              <a:rPr lang="en-US" sz="2000" dirty="0"/>
              <a:t>).collect()</a:t>
            </a:r>
          </a:p>
          <a:p>
            <a:pPr marL="0" indent="0">
              <a:buNone/>
            </a:pPr>
            <a:r>
              <a:rPr lang="en-US" sz="2000" dirty="0"/>
              <a:t>[Row(name=</a:t>
            </a:r>
            <a:r>
              <a:rPr lang="en-US" sz="2000" dirty="0" err="1"/>
              <a:t>u'Alice</a:t>
            </a:r>
            <a:r>
              <a:rPr lang="en-US" sz="2000" dirty="0"/>
              <a:t>'), Row(name=</a:t>
            </a:r>
            <a:r>
              <a:rPr lang="en-US" sz="2000" dirty="0" err="1"/>
              <a:t>u'Bob</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(df2, df.name == df2.name, 'inner').drop(df.name).collect()</a:t>
            </a:r>
          </a:p>
          <a:p>
            <a:pPr marL="0" indent="0">
              <a:buNone/>
            </a:pPr>
            <a:r>
              <a:rPr lang="en-US" sz="2000" dirty="0"/>
              <a:t>[Row(age=5, height=85, name=</a:t>
            </a:r>
            <a:r>
              <a:rPr lang="en-US" sz="2000" dirty="0" err="1"/>
              <a:t>u'Bob</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(df2, df.name == df2.name, 'inner').drop(df2.name).collect()</a:t>
            </a:r>
          </a:p>
          <a:p>
            <a:pPr marL="0" indent="0">
              <a:buNone/>
            </a:pPr>
            <a:r>
              <a:rPr lang="en-US" sz="2000" dirty="0"/>
              <a:t>[Row(age=5, name=</a:t>
            </a:r>
            <a:r>
              <a:rPr lang="en-US" sz="2000" dirty="0" err="1"/>
              <a:t>u'Bob</a:t>
            </a:r>
            <a:r>
              <a:rPr lang="en-US" sz="2000" dirty="0"/>
              <a:t>', height=85)]</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3643816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DataFrame</a:t>
            </a:r>
            <a:r>
              <a:rPr lang="en-US" sz="2800" dirty="0"/>
              <a:t/>
            </a:r>
            <a:br>
              <a:rPr lang="en-US" sz="2800" dirty="0"/>
            </a:br>
            <a:r>
              <a:rPr lang="en-US" sz="2800" dirty="0" err="1" smtClean="0"/>
              <a:t>dropna</a:t>
            </a:r>
            <a:r>
              <a:rPr lang="en-US" sz="2800" dirty="0" smtClean="0"/>
              <a:t>(how</a:t>
            </a:r>
            <a:r>
              <a:rPr lang="en-US" sz="2800" dirty="0"/>
              <a:t>='any', thresh=None, subset=None</a:t>
            </a:r>
            <a:r>
              <a:rPr lang="en-US" sz="2800" dirty="0" smtClean="0"/>
              <a:t>)</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smtClean="0"/>
              <a:t>Returns </a:t>
            </a:r>
            <a:r>
              <a:rPr lang="en-US" dirty="0"/>
              <a:t>a new </a:t>
            </a:r>
            <a:r>
              <a:rPr lang="en-US" dirty="0" err="1"/>
              <a:t>DataFrame</a:t>
            </a:r>
            <a:r>
              <a:rPr lang="en-US" dirty="0"/>
              <a:t> omitting rows with null </a:t>
            </a:r>
            <a:r>
              <a:rPr lang="en-US" dirty="0" smtClean="0"/>
              <a:t>values</a:t>
            </a:r>
          </a:p>
          <a:p>
            <a:endParaRPr lang="en-US" dirty="0"/>
          </a:p>
          <a:p>
            <a:r>
              <a:rPr lang="en-US" dirty="0"/>
              <a:t>Parameters:	</a:t>
            </a:r>
          </a:p>
          <a:p>
            <a:pPr lvl="1"/>
            <a:r>
              <a:rPr lang="en-US" dirty="0"/>
              <a:t>how – ‘any’ or ‘all’. If ‘any’, drop a row if it contains any nulls. If ‘all’, drop a row only if all its values are null.</a:t>
            </a:r>
          </a:p>
          <a:p>
            <a:pPr lvl="1"/>
            <a:r>
              <a:rPr lang="en-US" dirty="0"/>
              <a:t>thresh – </a:t>
            </a:r>
            <a:r>
              <a:rPr lang="en-US" dirty="0" err="1"/>
              <a:t>int</a:t>
            </a:r>
            <a:r>
              <a:rPr lang="en-US" dirty="0"/>
              <a:t>, default None If specified, drop rows that have less than thresh non-null values. This overwrites the how parameter.</a:t>
            </a:r>
          </a:p>
          <a:p>
            <a:pPr lvl="1"/>
            <a:r>
              <a:rPr lang="en-US" dirty="0"/>
              <a:t>subset – optional list of column names to consider</a:t>
            </a:r>
            <a:r>
              <a:rPr lang="en-US" dirty="0" smtClean="0"/>
              <a:t>.</a:t>
            </a:r>
          </a:p>
          <a:p>
            <a:endParaRPr lang="en-US" dirty="0"/>
          </a:p>
          <a:p>
            <a:r>
              <a:rPr lang="en-US" dirty="0"/>
              <a:t>&gt;&gt;&gt; df4.na.drop().show()</a:t>
            </a:r>
          </a:p>
          <a:p>
            <a:r>
              <a:rPr lang="en-US" dirty="0"/>
              <a:t>+---+------+-----+</a:t>
            </a:r>
          </a:p>
          <a:p>
            <a:r>
              <a:rPr lang="en-US" dirty="0"/>
              <a:t>|</a:t>
            </a:r>
            <a:r>
              <a:rPr lang="en-US" dirty="0" err="1"/>
              <a:t>age|height</a:t>
            </a:r>
            <a:r>
              <a:rPr lang="en-US" dirty="0"/>
              <a:t>| name|</a:t>
            </a:r>
          </a:p>
          <a:p>
            <a:r>
              <a:rPr lang="en-US" dirty="0"/>
              <a:t>+---+------+-----+</a:t>
            </a:r>
          </a:p>
          <a:p>
            <a:r>
              <a:rPr lang="en-US" dirty="0"/>
              <a:t>| 10|    80|Alice|</a:t>
            </a:r>
          </a:p>
          <a:p>
            <a:r>
              <a:rPr lang="en-US"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3300063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err="1" smtClean="0"/>
              <a:t>dtypes</a:t>
            </a:r>
            <a:endParaRPr lang="en-US" dirty="0"/>
          </a:p>
        </p:txBody>
      </p:sp>
      <p:sp>
        <p:nvSpPr>
          <p:cNvPr id="3" name="Content Placeholder 2"/>
          <p:cNvSpPr>
            <a:spLocks noGrp="1"/>
          </p:cNvSpPr>
          <p:nvPr>
            <p:ph idx="1"/>
          </p:nvPr>
        </p:nvSpPr>
        <p:spPr/>
        <p:txBody>
          <a:bodyPr/>
          <a:lstStyle/>
          <a:p>
            <a:r>
              <a:rPr lang="en-US" dirty="0" err="1"/>
              <a:t>d</a:t>
            </a:r>
            <a:r>
              <a:rPr lang="en-US" dirty="0" err="1" smtClean="0"/>
              <a:t>types</a:t>
            </a:r>
            <a:endParaRPr lang="en-US" dirty="0" smtClean="0"/>
          </a:p>
          <a:p>
            <a:r>
              <a:rPr lang="en-US" dirty="0" smtClean="0"/>
              <a:t>Returns </a:t>
            </a:r>
            <a:r>
              <a:rPr lang="en-US" dirty="0"/>
              <a:t>all column names and their data types as a </a:t>
            </a:r>
            <a:r>
              <a:rPr lang="en-US" dirty="0" smtClean="0"/>
              <a:t>list</a:t>
            </a:r>
          </a:p>
          <a:p>
            <a:pPr marL="0" indent="0">
              <a:buNone/>
            </a:pPr>
            <a:endParaRPr lang="en-US" dirty="0"/>
          </a:p>
          <a:p>
            <a:pPr marL="0" indent="0">
              <a:buNone/>
            </a:pPr>
            <a:r>
              <a:rPr lang="en-US" b="1" dirty="0"/>
              <a:t>&gt;&gt;&gt; </a:t>
            </a:r>
            <a:r>
              <a:rPr lang="en-US" dirty="0" err="1"/>
              <a:t>df.dtypes</a:t>
            </a:r>
            <a:r>
              <a:rPr lang="en-US" dirty="0"/>
              <a:t> </a:t>
            </a:r>
            <a:endParaRPr lang="en-US" dirty="0" smtClean="0"/>
          </a:p>
          <a:p>
            <a:pPr marL="0" indent="0">
              <a:buNone/>
            </a:pPr>
            <a:r>
              <a:rPr lang="en-US" dirty="0" smtClean="0"/>
              <a:t>[(</a:t>
            </a:r>
            <a:r>
              <a:rPr lang="en-US" dirty="0"/>
              <a:t>'age', '</a:t>
            </a:r>
            <a:r>
              <a:rPr lang="en-US" dirty="0" err="1"/>
              <a:t>int</a:t>
            </a:r>
            <a:r>
              <a:rPr lang="en-US" dirty="0"/>
              <a:t>'), ('name', 'string')]</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1832342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err="1" smtClean="0"/>
              <a:t>fillna</a:t>
            </a:r>
            <a:r>
              <a:rPr lang="en-US" dirty="0" smtClean="0"/>
              <a:t>(value</a:t>
            </a:r>
            <a:r>
              <a:rPr lang="en-US" dirty="0"/>
              <a:t>, subset=None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Replace </a:t>
            </a:r>
            <a:r>
              <a:rPr lang="en-US" dirty="0"/>
              <a:t>null </a:t>
            </a:r>
            <a:r>
              <a:rPr lang="en-US" dirty="0" smtClean="0"/>
              <a:t>values</a:t>
            </a:r>
          </a:p>
          <a:p>
            <a:endParaRPr lang="en-US" dirty="0"/>
          </a:p>
          <a:p>
            <a:r>
              <a:rPr lang="en-US" dirty="0"/>
              <a:t>Parameters:	</a:t>
            </a:r>
          </a:p>
          <a:p>
            <a:pPr lvl="1"/>
            <a:r>
              <a:rPr lang="en-US" dirty="0"/>
              <a:t>value – </a:t>
            </a:r>
            <a:r>
              <a:rPr lang="en-US" dirty="0" err="1"/>
              <a:t>int</a:t>
            </a:r>
            <a:r>
              <a:rPr lang="en-US" dirty="0"/>
              <a:t>, long, float, string, or dict. Value to replace null values with. If the value is a </a:t>
            </a:r>
            <a:r>
              <a:rPr lang="en-US" dirty="0" err="1"/>
              <a:t>dict</a:t>
            </a:r>
            <a:r>
              <a:rPr lang="en-US" dirty="0"/>
              <a:t>, then subset is ignored and value must be a mapping from column name (string) to replacement value. The replacement value must be an </a:t>
            </a:r>
            <a:r>
              <a:rPr lang="en-US" dirty="0" err="1"/>
              <a:t>int</a:t>
            </a:r>
            <a:r>
              <a:rPr lang="en-US" dirty="0"/>
              <a:t>, long, float, or string.</a:t>
            </a:r>
          </a:p>
          <a:p>
            <a:pPr lvl="1"/>
            <a:r>
              <a:rPr lang="en-US" dirty="0"/>
              <a:t>subset – optional list of column names to </a:t>
            </a:r>
            <a:r>
              <a:rPr lang="en-US" dirty="0" smtClean="0"/>
              <a:t>consider</a:t>
            </a:r>
          </a:p>
          <a:p>
            <a:pPr lvl="2"/>
            <a:r>
              <a:rPr lang="en-US" dirty="0" smtClean="0"/>
              <a:t>Columns </a:t>
            </a:r>
            <a:r>
              <a:rPr lang="en-US" dirty="0"/>
              <a:t>specified in subset that do not have matching data type are </a:t>
            </a:r>
            <a:r>
              <a:rPr lang="en-US" dirty="0" smtClean="0"/>
              <a:t>ignored</a:t>
            </a:r>
          </a:p>
          <a:p>
            <a:pPr lvl="2"/>
            <a:r>
              <a:rPr lang="en-US" dirty="0" smtClean="0"/>
              <a:t>For </a:t>
            </a:r>
            <a:r>
              <a:rPr lang="en-US" dirty="0"/>
              <a:t>example, if value is a string, and subset contains a non-string column, then the non-string column is simply ignored.</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1680871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filter(condition)</a:t>
            </a:r>
            <a:endParaRPr lang="en-US" dirty="0"/>
          </a:p>
        </p:txBody>
      </p:sp>
      <p:sp>
        <p:nvSpPr>
          <p:cNvPr id="3" name="Content Placeholder 2"/>
          <p:cNvSpPr>
            <a:spLocks noGrp="1"/>
          </p:cNvSpPr>
          <p:nvPr>
            <p:ph idx="1"/>
          </p:nvPr>
        </p:nvSpPr>
        <p:spPr/>
        <p:txBody>
          <a:bodyPr/>
          <a:lstStyle/>
          <a:p>
            <a:r>
              <a:rPr lang="en-US" dirty="0" smtClean="0"/>
              <a:t>Filters </a:t>
            </a:r>
            <a:r>
              <a:rPr lang="en-US" dirty="0"/>
              <a:t>rows using the given condition.</a:t>
            </a:r>
          </a:p>
          <a:p>
            <a:endParaRPr lang="en-US" dirty="0"/>
          </a:p>
          <a:p>
            <a:endParaRPr lang="en-US" dirty="0"/>
          </a:p>
          <a:p>
            <a:r>
              <a:rPr lang="en-US" dirty="0"/>
              <a:t>Parameters:	</a:t>
            </a:r>
            <a:endParaRPr lang="en-US" dirty="0" smtClean="0"/>
          </a:p>
          <a:p>
            <a:pPr lvl="1"/>
            <a:r>
              <a:rPr lang="en-US" dirty="0" smtClean="0"/>
              <a:t>condition </a:t>
            </a:r>
            <a:r>
              <a:rPr lang="en-US" dirty="0"/>
              <a:t>– a Column of </a:t>
            </a:r>
            <a:r>
              <a:rPr lang="en-US" dirty="0" err="1"/>
              <a:t>types.BooleanType</a:t>
            </a:r>
            <a:r>
              <a:rPr lang="en-US" dirty="0"/>
              <a:t> or a string of SQL </a:t>
            </a:r>
            <a:r>
              <a:rPr lang="en-US" dirty="0" smtClean="0"/>
              <a:t>expression</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3450396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a:t>filter(condition)</a:t>
            </a:r>
          </a:p>
        </p:txBody>
      </p:sp>
      <p:sp>
        <p:nvSpPr>
          <p:cNvPr id="3" name="Content Placeholder 2"/>
          <p:cNvSpPr>
            <a:spLocks noGrp="1"/>
          </p:cNvSpPr>
          <p:nvPr>
            <p:ph idx="1"/>
          </p:nvPr>
        </p:nvSpPr>
        <p:spPr/>
        <p:txBody>
          <a:bodyPr/>
          <a:lstStyle/>
          <a:p>
            <a:r>
              <a:rPr lang="en-US" dirty="0"/>
              <a:t>&gt;&gt; </a:t>
            </a:r>
            <a:r>
              <a:rPr lang="en-US" dirty="0" err="1"/>
              <a:t>df.filter</a:t>
            </a:r>
            <a:r>
              <a:rPr lang="en-US" dirty="0"/>
              <a:t>(</a:t>
            </a:r>
            <a:r>
              <a:rPr lang="en-US" dirty="0" err="1"/>
              <a:t>df.age</a:t>
            </a:r>
            <a:r>
              <a:rPr lang="en-US" dirty="0"/>
              <a:t> &gt; 3).collect()</a:t>
            </a:r>
          </a:p>
          <a:p>
            <a:r>
              <a:rPr lang="en-US" dirty="0"/>
              <a:t>[Row(age=5, name=</a:t>
            </a:r>
            <a:r>
              <a:rPr lang="en-US" dirty="0" err="1"/>
              <a:t>u'Bob</a:t>
            </a:r>
            <a:r>
              <a:rPr lang="en-US" dirty="0" smtClean="0"/>
              <a:t>')]</a:t>
            </a:r>
          </a:p>
          <a:p>
            <a:endParaRPr lang="en-US" dirty="0"/>
          </a:p>
          <a:p>
            <a:r>
              <a:rPr lang="en-US" dirty="0"/>
              <a:t>&gt;&gt;&gt; </a:t>
            </a:r>
            <a:r>
              <a:rPr lang="en-US" dirty="0" err="1"/>
              <a:t>df.where</a:t>
            </a:r>
            <a:r>
              <a:rPr lang="en-US" dirty="0"/>
              <a:t>(</a:t>
            </a:r>
            <a:r>
              <a:rPr lang="en-US" dirty="0" err="1"/>
              <a:t>df.age</a:t>
            </a:r>
            <a:r>
              <a:rPr lang="en-US" dirty="0"/>
              <a:t> == 2).collect()</a:t>
            </a:r>
          </a:p>
          <a:p>
            <a:r>
              <a:rPr lang="en-US" dirty="0"/>
              <a:t>[Row(age=2, name=</a:t>
            </a:r>
            <a:r>
              <a:rPr lang="en-US" dirty="0" err="1"/>
              <a:t>u'Alice</a:t>
            </a:r>
            <a:r>
              <a:rPr lang="en-US" dirty="0" smtClean="0"/>
              <a:t>')]</a:t>
            </a:r>
          </a:p>
          <a:p>
            <a:endParaRPr lang="en-US" dirty="0"/>
          </a:p>
          <a:p>
            <a:r>
              <a:rPr lang="en-US" dirty="0"/>
              <a:t>&gt;&gt;&gt; </a:t>
            </a:r>
            <a:r>
              <a:rPr lang="en-US" dirty="0" err="1"/>
              <a:t>df.filter</a:t>
            </a:r>
            <a:r>
              <a:rPr lang="en-US" dirty="0"/>
              <a:t>("age &gt; 3").collect()</a:t>
            </a:r>
          </a:p>
          <a:p>
            <a:r>
              <a:rPr lang="en-US" dirty="0"/>
              <a:t>[Row(age=5, name=</a:t>
            </a:r>
            <a:r>
              <a:rPr lang="en-US" dirty="0" err="1"/>
              <a:t>u'Bob</a:t>
            </a:r>
            <a:r>
              <a:rPr lang="en-US" smtClean="0"/>
              <a:t>')]</a:t>
            </a:r>
          </a:p>
          <a:p>
            <a:endParaRPr lang="en-US" dirty="0"/>
          </a:p>
          <a:p>
            <a:r>
              <a:rPr lang="en-US" dirty="0"/>
              <a:t>&gt;&gt;&gt; </a:t>
            </a:r>
            <a:r>
              <a:rPr lang="en-US" dirty="0" err="1"/>
              <a:t>df.where</a:t>
            </a:r>
            <a:r>
              <a:rPr lang="en-US" dirty="0"/>
              <a:t>("age = 2").collect()</a:t>
            </a:r>
          </a:p>
          <a:p>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235740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&amp; </a:t>
            </a:r>
            <a:r>
              <a:rPr lang="en-US" dirty="0" smtClean="0"/>
              <a:t>Scalability</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Spark </a:t>
            </a:r>
            <a:r>
              <a:rPr lang="en-US" dirty="0"/>
              <a:t>SQL includes a cost-based optimizer, columnar storage and code generation to make queries </a:t>
            </a:r>
            <a:r>
              <a:rPr lang="en-US" dirty="0" smtClean="0"/>
              <a:t>fast</a:t>
            </a:r>
          </a:p>
          <a:p>
            <a:r>
              <a:rPr lang="en-US" dirty="0" smtClean="0"/>
              <a:t>At </a:t>
            </a:r>
            <a:r>
              <a:rPr lang="en-US" dirty="0"/>
              <a:t>the same time, it scales to thousands of </a:t>
            </a:r>
            <a:r>
              <a:rPr lang="en-US" dirty="0" smtClean="0"/>
              <a:t>nodes and </a:t>
            </a:r>
            <a:r>
              <a:rPr lang="en-US" dirty="0"/>
              <a:t>multi hour queries using the Spark </a:t>
            </a:r>
            <a:r>
              <a:rPr lang="en-US" dirty="0" smtClean="0"/>
              <a:t>engine</a:t>
            </a:r>
          </a:p>
          <a:p>
            <a:r>
              <a:rPr lang="en-US" dirty="0" smtClean="0"/>
              <a:t>Further the Spark engine provides </a:t>
            </a:r>
            <a:r>
              <a:rPr lang="en-US" dirty="0"/>
              <a:t>full mid-query fault </a:t>
            </a:r>
            <a:r>
              <a:rPr lang="en-US" dirty="0" smtClean="0"/>
              <a:t>tolerance</a:t>
            </a:r>
          </a:p>
          <a:p>
            <a:pPr marL="274320" lvl="1"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2802495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60</a:t>
            </a:fld>
            <a:endParaRPr 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281734" y="1565378"/>
            <a:ext cx="6185866" cy="506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73396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smtClean="0"/>
              <a:t>first()</a:t>
            </a:r>
            <a:endParaRPr lang="en-US" dirty="0"/>
          </a:p>
        </p:txBody>
      </p:sp>
      <p:sp>
        <p:nvSpPr>
          <p:cNvPr id="3" name="Content Placeholder 2"/>
          <p:cNvSpPr>
            <a:spLocks noGrp="1"/>
          </p:cNvSpPr>
          <p:nvPr>
            <p:ph idx="1"/>
          </p:nvPr>
        </p:nvSpPr>
        <p:spPr/>
        <p:txBody>
          <a:bodyPr/>
          <a:lstStyle/>
          <a:p>
            <a:r>
              <a:rPr lang="en-US" dirty="0" smtClean="0"/>
              <a:t>Returns </a:t>
            </a:r>
            <a:r>
              <a:rPr lang="en-US" dirty="0"/>
              <a:t>the first row as a Row.</a:t>
            </a:r>
          </a:p>
          <a:p>
            <a:endParaRPr lang="en-US" dirty="0"/>
          </a:p>
          <a:p>
            <a:r>
              <a:rPr lang="en-US" dirty="0"/>
              <a:t>&gt;&gt;&gt; </a:t>
            </a:r>
            <a:r>
              <a:rPr lang="en-US" dirty="0" err="1"/>
              <a:t>df.first</a:t>
            </a:r>
            <a:r>
              <a:rPr lang="en-US" dirty="0"/>
              <a:t>()</a:t>
            </a:r>
          </a:p>
          <a:p>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31446740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DastaFrame</a:t>
            </a:r>
            <a:r>
              <a:rPr lang="en-US" dirty="0" smtClean="0"/>
              <a:t/>
            </a:r>
            <a:br>
              <a:rPr lang="en-US" dirty="0" smtClean="0"/>
            </a:br>
            <a:r>
              <a:rPr lang="en-US" dirty="0" err="1" smtClean="0"/>
              <a:t>foreach</a:t>
            </a:r>
            <a:r>
              <a:rPr lang="en-US" dirty="0" smtClean="0"/>
              <a:t>()</a:t>
            </a:r>
            <a:endParaRPr lang="en-US" dirty="0"/>
          </a:p>
        </p:txBody>
      </p:sp>
      <p:sp>
        <p:nvSpPr>
          <p:cNvPr id="3" name="Content Placeholder 2"/>
          <p:cNvSpPr>
            <a:spLocks noGrp="1"/>
          </p:cNvSpPr>
          <p:nvPr>
            <p:ph idx="1"/>
          </p:nvPr>
        </p:nvSpPr>
        <p:spPr/>
        <p:txBody>
          <a:bodyPr/>
          <a:lstStyle/>
          <a:p>
            <a:r>
              <a:rPr lang="en-US" dirty="0" smtClean="0"/>
              <a:t>Applies </a:t>
            </a:r>
            <a:r>
              <a:rPr lang="en-US" dirty="0"/>
              <a:t>the f function to all Row of this </a:t>
            </a:r>
            <a:r>
              <a:rPr lang="en-US" dirty="0" err="1"/>
              <a:t>DataFrame</a:t>
            </a:r>
            <a:r>
              <a:rPr lang="en-US" dirty="0"/>
              <a:t>.</a:t>
            </a:r>
          </a:p>
          <a:p>
            <a:pPr marL="0" indent="0">
              <a:buNone/>
            </a:pPr>
            <a:endParaRPr lang="en-US" dirty="0"/>
          </a:p>
          <a:p>
            <a:r>
              <a:rPr lang="en-US" dirty="0"/>
              <a:t>&gt;&gt;&gt; </a:t>
            </a:r>
            <a:r>
              <a:rPr lang="en-US" dirty="0" err="1"/>
              <a:t>def</a:t>
            </a:r>
            <a:r>
              <a:rPr lang="en-US" dirty="0"/>
              <a:t> f(person):</a:t>
            </a:r>
          </a:p>
          <a:p>
            <a:r>
              <a:rPr lang="en-US" dirty="0"/>
              <a:t>...     print(person.name)</a:t>
            </a:r>
          </a:p>
          <a:p>
            <a:r>
              <a:rPr lang="en-US" dirty="0"/>
              <a:t>&gt;&gt;&gt; </a:t>
            </a:r>
            <a:r>
              <a:rPr lang="en-US" dirty="0" err="1"/>
              <a:t>df.foreach</a:t>
            </a:r>
            <a:r>
              <a:rPr lang="en-US" dirty="0"/>
              <a:t>(f)</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2382468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err="1" smtClean="0"/>
              <a:t>groupBy</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Groups </a:t>
            </a:r>
            <a:r>
              <a:rPr lang="en-US" dirty="0"/>
              <a:t>the </a:t>
            </a:r>
            <a:r>
              <a:rPr lang="en-US" dirty="0" err="1"/>
              <a:t>DataFrame</a:t>
            </a:r>
            <a:r>
              <a:rPr lang="en-US" dirty="0"/>
              <a:t> using the specified columns, so we can run aggregation on </a:t>
            </a:r>
            <a:r>
              <a:rPr lang="en-US" dirty="0" smtClean="0"/>
              <a:t>them</a:t>
            </a:r>
            <a:endParaRPr lang="en-US" dirty="0"/>
          </a:p>
          <a:p>
            <a:pPr marL="0" indent="0">
              <a:buNone/>
            </a:pPr>
            <a:endParaRPr lang="en-US" dirty="0"/>
          </a:p>
          <a:p>
            <a:r>
              <a:rPr lang="en-US" dirty="0"/>
              <a:t>Parameters:	cols – list of columns to group by. Each element should be a column name (string) or an expression (Column</a:t>
            </a:r>
            <a:r>
              <a:rPr lang="en-US" dirty="0" smtClean="0"/>
              <a:t>).</a:t>
            </a:r>
          </a:p>
          <a:p>
            <a:endParaRPr lang="en-US" dirty="0"/>
          </a:p>
          <a:p>
            <a:r>
              <a:rPr lang="en-US" dirty="0"/>
              <a:t>&gt;&gt;&gt; </a:t>
            </a:r>
            <a:r>
              <a:rPr lang="en-US" dirty="0" err="1"/>
              <a:t>df.groupBy</a:t>
            </a:r>
            <a:r>
              <a:rPr lang="en-US" dirty="0"/>
              <a:t>().</a:t>
            </a:r>
            <a:r>
              <a:rPr lang="en-US" dirty="0" err="1"/>
              <a:t>avg</a:t>
            </a:r>
            <a:r>
              <a:rPr lang="en-US" dirty="0"/>
              <a:t>().collect()</a:t>
            </a:r>
          </a:p>
          <a:p>
            <a:r>
              <a:rPr lang="en-US" dirty="0"/>
              <a:t>[Row(</a:t>
            </a:r>
            <a:r>
              <a:rPr lang="en-US" dirty="0" err="1"/>
              <a:t>avg</a:t>
            </a:r>
            <a:r>
              <a:rPr lang="en-US" dirty="0"/>
              <a:t>(age)=3.5)]</a:t>
            </a:r>
          </a:p>
          <a:p>
            <a:r>
              <a:rPr lang="en-US" dirty="0"/>
              <a:t>&gt;&gt;&gt; </a:t>
            </a:r>
            <a:r>
              <a:rPr lang="en-US" dirty="0" err="1"/>
              <a:t>df.groupBy</a:t>
            </a:r>
            <a:r>
              <a:rPr lang="en-US" dirty="0"/>
              <a:t>('name').</a:t>
            </a:r>
            <a:r>
              <a:rPr lang="en-US" dirty="0" err="1"/>
              <a:t>agg</a:t>
            </a:r>
            <a:r>
              <a:rPr lang="en-US" dirty="0"/>
              <a:t>({'age': 'mean'}).collect()</a:t>
            </a:r>
          </a:p>
          <a:p>
            <a:r>
              <a:rPr lang="en-US" dirty="0"/>
              <a:t>[Row(name=</a:t>
            </a:r>
            <a:r>
              <a:rPr lang="en-US" dirty="0" err="1"/>
              <a:t>u'Alice</a:t>
            </a:r>
            <a:r>
              <a:rPr lang="en-US" dirty="0"/>
              <a:t>', </a:t>
            </a:r>
            <a:r>
              <a:rPr lang="en-US" dirty="0" err="1"/>
              <a:t>avg</a:t>
            </a:r>
            <a:r>
              <a:rPr lang="en-US" dirty="0"/>
              <a:t>(age)=2.0), Row(name=</a:t>
            </a:r>
            <a:r>
              <a:rPr lang="en-US" dirty="0" err="1"/>
              <a:t>u'Bob</a:t>
            </a:r>
            <a:r>
              <a:rPr lang="en-US" dirty="0"/>
              <a:t>', </a:t>
            </a:r>
            <a:r>
              <a:rPr lang="en-US" dirty="0" err="1"/>
              <a:t>avg</a:t>
            </a:r>
            <a:r>
              <a:rPr lang="en-US" dirty="0"/>
              <a:t>(age)=5.0)]</a:t>
            </a:r>
          </a:p>
          <a:p>
            <a:r>
              <a:rPr lang="en-US" dirty="0"/>
              <a:t>&gt;&gt;&gt; </a:t>
            </a:r>
            <a:r>
              <a:rPr lang="en-US" dirty="0" err="1"/>
              <a:t>df.groupBy</a:t>
            </a:r>
            <a:r>
              <a:rPr lang="en-US" dirty="0"/>
              <a:t>(df.name).</a:t>
            </a:r>
            <a:r>
              <a:rPr lang="en-US" dirty="0" err="1"/>
              <a:t>avg</a:t>
            </a:r>
            <a:r>
              <a:rPr lang="en-US" dirty="0"/>
              <a:t>().collect()</a:t>
            </a:r>
          </a:p>
          <a:p>
            <a:r>
              <a:rPr lang="en-US" dirty="0"/>
              <a:t>[Row(name=</a:t>
            </a:r>
            <a:r>
              <a:rPr lang="en-US" dirty="0" err="1"/>
              <a:t>u'Alice</a:t>
            </a:r>
            <a:r>
              <a:rPr lang="en-US" dirty="0"/>
              <a:t>', </a:t>
            </a:r>
            <a:r>
              <a:rPr lang="en-US" dirty="0" err="1"/>
              <a:t>avg</a:t>
            </a:r>
            <a:r>
              <a:rPr lang="en-US" dirty="0"/>
              <a:t>(age)=2.0), Row(name=</a:t>
            </a:r>
            <a:r>
              <a:rPr lang="en-US" dirty="0" err="1"/>
              <a:t>u'Bob</a:t>
            </a:r>
            <a:r>
              <a:rPr lang="en-US" dirty="0"/>
              <a:t>', </a:t>
            </a:r>
            <a:r>
              <a:rPr lang="en-US" dirty="0" err="1"/>
              <a:t>avg</a:t>
            </a:r>
            <a:r>
              <a:rPr lang="en-US" dirty="0"/>
              <a:t>(age)=5.0)]</a:t>
            </a:r>
          </a:p>
          <a:p>
            <a:r>
              <a:rPr lang="en-US" dirty="0"/>
              <a:t>&gt;&gt;&gt; </a:t>
            </a:r>
            <a:r>
              <a:rPr lang="en-US" dirty="0" err="1"/>
              <a:t>df.groupBy</a:t>
            </a:r>
            <a:r>
              <a:rPr lang="en-US" dirty="0"/>
              <a:t>(['name', </a:t>
            </a:r>
            <a:r>
              <a:rPr lang="en-US" dirty="0" err="1"/>
              <a:t>df.age</a:t>
            </a:r>
            <a:r>
              <a:rPr lang="en-US" dirty="0"/>
              <a:t>]).count().collect()</a:t>
            </a:r>
          </a:p>
          <a:p>
            <a:r>
              <a:rPr lang="en-US" dirty="0"/>
              <a:t>[Row(name=</a:t>
            </a:r>
            <a:r>
              <a:rPr lang="en-US" dirty="0" err="1"/>
              <a:t>u'Bob</a:t>
            </a:r>
            <a:r>
              <a:rPr lang="en-US" dirty="0"/>
              <a:t>', age=5, count=1), Row(name=</a:t>
            </a:r>
            <a:r>
              <a:rPr lang="en-US" dirty="0" err="1"/>
              <a:t>u'Alice</a:t>
            </a:r>
            <a:r>
              <a:rPr lang="en-US" dirty="0"/>
              <a:t>', age=2, count=1)]</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3648400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smtClean="0"/>
              <a:t>head(n=None)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Returns </a:t>
            </a:r>
            <a:r>
              <a:rPr lang="en-US" dirty="0"/>
              <a:t>the first n rows.</a:t>
            </a:r>
          </a:p>
          <a:p>
            <a:endParaRPr lang="en-US" dirty="0"/>
          </a:p>
          <a:p>
            <a:r>
              <a:rPr lang="en-US" dirty="0" smtClean="0"/>
              <a:t>Parameters</a:t>
            </a:r>
          </a:p>
          <a:p>
            <a:pPr lvl="1"/>
            <a:r>
              <a:rPr lang="en-US" dirty="0" smtClean="0"/>
              <a:t>n </a:t>
            </a:r>
            <a:r>
              <a:rPr lang="en-US" dirty="0"/>
              <a:t>– </a:t>
            </a:r>
            <a:r>
              <a:rPr lang="en-US" dirty="0" err="1"/>
              <a:t>int</a:t>
            </a:r>
            <a:r>
              <a:rPr lang="en-US" dirty="0"/>
              <a:t>, default 1. Number of rows to return</a:t>
            </a:r>
            <a:r>
              <a:rPr lang="en-US" dirty="0" smtClean="0"/>
              <a:t>.</a:t>
            </a:r>
          </a:p>
          <a:p>
            <a:endParaRPr lang="en-US" dirty="0"/>
          </a:p>
          <a:p>
            <a:r>
              <a:rPr lang="en-US" dirty="0" smtClean="0"/>
              <a:t>Returns</a:t>
            </a:r>
          </a:p>
          <a:p>
            <a:pPr lvl="1"/>
            <a:r>
              <a:rPr lang="en-US" dirty="0" smtClean="0"/>
              <a:t>If </a:t>
            </a:r>
            <a:r>
              <a:rPr lang="en-US" dirty="0"/>
              <a:t>n is greater than 1, return a list of Row. If n is 1, return a single Row</a:t>
            </a:r>
            <a:r>
              <a:rPr lang="en-US" dirty="0" smtClean="0"/>
              <a:t>.</a:t>
            </a:r>
          </a:p>
          <a:p>
            <a:endParaRPr lang="en-US" dirty="0"/>
          </a:p>
          <a:p>
            <a:endParaRPr lang="en-US" dirty="0"/>
          </a:p>
          <a:p>
            <a:pPr marL="274320" lvl="1" indent="0">
              <a:buNone/>
            </a:pPr>
            <a:r>
              <a:rPr lang="en-US" dirty="0"/>
              <a:t>&gt;&gt;&gt; </a:t>
            </a:r>
            <a:r>
              <a:rPr lang="en-US" dirty="0" err="1"/>
              <a:t>df.head</a:t>
            </a:r>
            <a:r>
              <a:rPr lang="en-US" dirty="0"/>
              <a:t>()</a:t>
            </a:r>
          </a:p>
          <a:p>
            <a:pPr marL="274320" lvl="1" indent="0">
              <a:buNone/>
            </a:pPr>
            <a:r>
              <a:rPr lang="en-US" dirty="0"/>
              <a:t>Row(age=2, name=</a:t>
            </a:r>
            <a:r>
              <a:rPr lang="en-US" dirty="0" err="1"/>
              <a:t>u'Alice</a:t>
            </a:r>
            <a:r>
              <a:rPr lang="en-US" dirty="0"/>
              <a:t>')</a:t>
            </a:r>
          </a:p>
          <a:p>
            <a:pPr marL="274320" lvl="1" indent="0">
              <a:buNone/>
            </a:pPr>
            <a:r>
              <a:rPr lang="en-US" dirty="0"/>
              <a:t>&gt;&gt;&gt; </a:t>
            </a:r>
            <a:r>
              <a:rPr lang="en-US" dirty="0" err="1"/>
              <a:t>df.head</a:t>
            </a:r>
            <a:r>
              <a:rPr lang="en-US" dirty="0"/>
              <a:t>(1)</a:t>
            </a:r>
          </a:p>
          <a:p>
            <a:pPr marL="274320" lvl="1" indent="0">
              <a:buNone/>
            </a:pPr>
            <a:r>
              <a:rPr lang="en-US" dirty="0"/>
              <a:t>[Row(age=2, name=</a:t>
            </a:r>
            <a:r>
              <a:rPr lang="en-US" dirty="0" err="1"/>
              <a:t>u'Alice</a:t>
            </a:r>
            <a:r>
              <a:rPr lang="en-US"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9904100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a:t>join(other, on=None, how=None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Joins </a:t>
            </a:r>
            <a:r>
              <a:rPr lang="en-US" dirty="0"/>
              <a:t>with another </a:t>
            </a:r>
            <a:r>
              <a:rPr lang="en-US" dirty="0" err="1"/>
              <a:t>DataFrame</a:t>
            </a:r>
            <a:r>
              <a:rPr lang="en-US" dirty="0"/>
              <a:t>, using the given join expression.</a:t>
            </a:r>
          </a:p>
          <a:p>
            <a:endParaRPr lang="en-US" dirty="0"/>
          </a:p>
          <a:p>
            <a:r>
              <a:rPr lang="en-US" dirty="0" smtClean="0"/>
              <a:t>Parameters</a:t>
            </a:r>
            <a:r>
              <a:rPr lang="en-US" dirty="0"/>
              <a:t>:	</a:t>
            </a:r>
          </a:p>
          <a:p>
            <a:pPr lvl="1"/>
            <a:r>
              <a:rPr lang="en-US" dirty="0"/>
              <a:t>other – Right side of the join</a:t>
            </a:r>
          </a:p>
          <a:p>
            <a:pPr lvl="1"/>
            <a:r>
              <a:rPr lang="en-US" dirty="0"/>
              <a:t>on – a string for join column name, a list of column names, </a:t>
            </a:r>
            <a:r>
              <a:rPr lang="en-US" dirty="0" smtClean="0"/>
              <a:t>a </a:t>
            </a:r>
            <a:r>
              <a:rPr lang="en-US" dirty="0"/>
              <a:t>join expression (Column) or a list of </a:t>
            </a:r>
            <a:r>
              <a:rPr lang="en-US" dirty="0" smtClean="0"/>
              <a:t>Columns </a:t>
            </a:r>
          </a:p>
          <a:p>
            <a:pPr lvl="2"/>
            <a:r>
              <a:rPr lang="en-US" dirty="0" smtClean="0"/>
              <a:t>If </a:t>
            </a:r>
            <a:r>
              <a:rPr lang="en-US" dirty="0"/>
              <a:t>on is a string or a list of string indicating the name of the join column(s), the column(s) must exist on both sides, and this performs an inner </a:t>
            </a:r>
            <a:r>
              <a:rPr lang="en-US" dirty="0" err="1"/>
              <a:t>equi</a:t>
            </a:r>
            <a:r>
              <a:rPr lang="en-US" dirty="0"/>
              <a:t>-join.</a:t>
            </a:r>
          </a:p>
          <a:p>
            <a:pPr lvl="1"/>
            <a:r>
              <a:rPr lang="en-US" dirty="0"/>
              <a:t>how – </a:t>
            </a:r>
            <a:r>
              <a:rPr lang="en-US" dirty="0" err="1"/>
              <a:t>str</a:t>
            </a:r>
            <a:r>
              <a:rPr lang="en-US" dirty="0"/>
              <a:t>, default ‘inner’. One of inner, outer, </a:t>
            </a:r>
            <a:r>
              <a:rPr lang="en-US" dirty="0" err="1"/>
              <a:t>left_outer</a:t>
            </a:r>
            <a:r>
              <a:rPr lang="en-US" dirty="0"/>
              <a:t>, </a:t>
            </a:r>
            <a:r>
              <a:rPr lang="en-US" dirty="0" err="1"/>
              <a:t>right_outer</a:t>
            </a:r>
            <a:r>
              <a:rPr lang="en-US" dirty="0"/>
              <a:t>, </a:t>
            </a:r>
            <a:r>
              <a:rPr lang="en-US" dirty="0" err="1" smtClean="0"/>
              <a:t>leftsemi</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23921200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DataFrame</a:t>
            </a:r>
            <a:r>
              <a:rPr lang="en-US" dirty="0"/>
              <a:t/>
            </a:r>
            <a:br>
              <a:rPr lang="en-US" dirty="0"/>
            </a:br>
            <a:r>
              <a:rPr lang="en-US" dirty="0"/>
              <a:t>join(other, on=None, how=None)</a:t>
            </a:r>
          </a:p>
        </p:txBody>
      </p:sp>
      <p:sp>
        <p:nvSpPr>
          <p:cNvPr id="3" name="Content Placeholder 2"/>
          <p:cNvSpPr>
            <a:spLocks noGrp="1"/>
          </p:cNvSpPr>
          <p:nvPr>
            <p:ph idx="1"/>
          </p:nvPr>
        </p:nvSpPr>
        <p:spPr/>
        <p:txBody>
          <a:bodyPr>
            <a:normAutofit lnSpcReduction="10000"/>
          </a:bodyPr>
          <a:lstStyle/>
          <a:p>
            <a:pPr marL="0" indent="0">
              <a:buNone/>
            </a:pPr>
            <a:r>
              <a:rPr lang="en-US" sz="2000" dirty="0" smtClean="0"/>
              <a:t>.&gt;&gt;&gt; </a:t>
            </a:r>
            <a:r>
              <a:rPr lang="en-US" sz="2000" dirty="0" err="1"/>
              <a:t>df.join</a:t>
            </a:r>
            <a:r>
              <a:rPr lang="en-US" sz="2000" dirty="0"/>
              <a:t>(df2, df.name == df2.name, 'outer').select(df.name, df2.height).collect()</a:t>
            </a:r>
          </a:p>
          <a:p>
            <a:pPr marL="0" indent="0">
              <a:buNone/>
            </a:pPr>
            <a:r>
              <a:rPr lang="en-US" sz="2000" dirty="0"/>
              <a:t>[Row(name=None, height=80), Row(name=</a:t>
            </a:r>
            <a:r>
              <a:rPr lang="en-US" sz="2000" dirty="0" err="1"/>
              <a:t>u'Alice</a:t>
            </a:r>
            <a:r>
              <a:rPr lang="en-US" sz="2000" dirty="0"/>
              <a:t>', height=None), Row(name=</a:t>
            </a:r>
            <a:r>
              <a:rPr lang="en-US" sz="2000" dirty="0" err="1"/>
              <a:t>u'Bob</a:t>
            </a:r>
            <a:r>
              <a:rPr lang="en-US" sz="2000" dirty="0"/>
              <a:t>', height=85</a:t>
            </a:r>
            <a:r>
              <a:rPr lang="en-US" sz="2000" dirty="0" smtClean="0"/>
              <a:t>)]</a:t>
            </a:r>
          </a:p>
          <a:p>
            <a:pPr marL="0" indent="0">
              <a:buNone/>
            </a:pPr>
            <a:endParaRPr lang="en-US" sz="2000" dirty="0"/>
          </a:p>
          <a:p>
            <a:pPr marL="0" indent="0">
              <a:buNone/>
            </a:pPr>
            <a:r>
              <a:rPr lang="en-US" sz="2000" dirty="0"/>
              <a:t>&gt;&gt;&gt; </a:t>
            </a:r>
            <a:r>
              <a:rPr lang="en-US" sz="2000" dirty="0" err="1"/>
              <a:t>cond</a:t>
            </a:r>
            <a:r>
              <a:rPr lang="en-US" sz="2000" dirty="0"/>
              <a:t> = [df.name == df3.name, </a:t>
            </a:r>
            <a:r>
              <a:rPr lang="en-US" sz="2000" dirty="0" err="1"/>
              <a:t>df.age</a:t>
            </a:r>
            <a:r>
              <a:rPr lang="en-US" sz="2000" dirty="0"/>
              <a:t> == df3.age]</a:t>
            </a:r>
          </a:p>
          <a:p>
            <a:pPr marL="0" indent="0">
              <a:buNone/>
            </a:pPr>
            <a:r>
              <a:rPr lang="en-US" sz="2000" dirty="0"/>
              <a:t>&gt;&gt;&gt; </a:t>
            </a:r>
            <a:r>
              <a:rPr lang="en-US" sz="2000" dirty="0" err="1"/>
              <a:t>df.join</a:t>
            </a:r>
            <a:r>
              <a:rPr lang="en-US" sz="2000" dirty="0"/>
              <a:t>(df3, </a:t>
            </a:r>
            <a:r>
              <a:rPr lang="en-US" sz="2000" dirty="0" err="1"/>
              <a:t>cond</a:t>
            </a:r>
            <a:r>
              <a:rPr lang="en-US" sz="2000" dirty="0"/>
              <a:t>, 'outer').select(df.name, df3.age).collect()</a:t>
            </a:r>
          </a:p>
          <a:p>
            <a:pPr marL="0" indent="0">
              <a:buNone/>
            </a:pPr>
            <a:r>
              <a:rPr lang="en-US" sz="2000" dirty="0"/>
              <a:t>[Row(name=</a:t>
            </a:r>
            <a:r>
              <a:rPr lang="en-US" sz="2000" dirty="0" err="1"/>
              <a:t>u'Bob</a:t>
            </a:r>
            <a:r>
              <a:rPr lang="en-US" sz="2000" dirty="0"/>
              <a:t>', age=5), Row(name=</a:t>
            </a:r>
            <a:r>
              <a:rPr lang="en-US" sz="2000" dirty="0" err="1"/>
              <a:t>u'Alice</a:t>
            </a:r>
            <a:r>
              <a:rPr lang="en-US" sz="2000" dirty="0"/>
              <a:t>', age=2</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(df2, 'name').select(df.name, df2.height).collect()</a:t>
            </a:r>
          </a:p>
          <a:p>
            <a:pPr marL="0" indent="0">
              <a:buNone/>
            </a:pPr>
            <a:r>
              <a:rPr lang="en-US" sz="2000" dirty="0"/>
              <a:t>[Row(name=</a:t>
            </a:r>
            <a:r>
              <a:rPr lang="en-US" sz="2000" dirty="0" err="1"/>
              <a:t>u'Bob</a:t>
            </a:r>
            <a:r>
              <a:rPr lang="en-US" sz="2000" dirty="0"/>
              <a:t>', height=85</a:t>
            </a:r>
            <a:r>
              <a:rPr lang="en-US" sz="2000" dirty="0" smtClean="0"/>
              <a:t>)]</a:t>
            </a:r>
          </a:p>
          <a:p>
            <a:pPr marL="0" indent="0">
              <a:buNone/>
            </a:pPr>
            <a:endParaRPr lang="en-US" sz="2000" dirty="0"/>
          </a:p>
          <a:p>
            <a:pPr marL="0" indent="0">
              <a:buNone/>
            </a:pPr>
            <a:r>
              <a:rPr lang="en-US" sz="2000" dirty="0"/>
              <a:t>&gt;&gt;&gt; </a:t>
            </a:r>
            <a:r>
              <a:rPr lang="en-US" sz="2000" dirty="0" err="1"/>
              <a:t>df.join</a:t>
            </a:r>
            <a:r>
              <a:rPr lang="en-US" sz="2000" dirty="0"/>
              <a:t>(df4, ['name', 'age']).select(df.name, </a:t>
            </a:r>
            <a:r>
              <a:rPr lang="en-US" sz="2000" dirty="0" err="1"/>
              <a:t>df.age</a:t>
            </a:r>
            <a:r>
              <a:rPr lang="en-US" sz="2000" dirty="0"/>
              <a:t>).collect()</a:t>
            </a:r>
          </a:p>
          <a:p>
            <a:pPr marL="0" indent="0">
              <a:buNone/>
            </a:pPr>
            <a:r>
              <a:rPr lang="en-US" sz="2000" dirty="0"/>
              <a:t>[Row(name=</a:t>
            </a:r>
            <a:r>
              <a:rPr lang="en-US" sz="2000" dirty="0" err="1"/>
              <a:t>u'Bob</a:t>
            </a:r>
            <a:r>
              <a:rPr lang="en-US" sz="2000" dirty="0"/>
              <a:t>', age=5)]</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78034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smtClean="0"/>
              <a:t>map(f)</a:t>
            </a:r>
            <a:endParaRPr lang="en-US" dirty="0"/>
          </a:p>
        </p:txBody>
      </p:sp>
      <p:sp>
        <p:nvSpPr>
          <p:cNvPr id="3" name="Content Placeholder 2"/>
          <p:cNvSpPr>
            <a:spLocks noGrp="1"/>
          </p:cNvSpPr>
          <p:nvPr>
            <p:ph idx="1"/>
          </p:nvPr>
        </p:nvSpPr>
        <p:spPr/>
        <p:txBody>
          <a:bodyPr/>
          <a:lstStyle/>
          <a:p>
            <a:r>
              <a:rPr lang="en-US" dirty="0" smtClean="0"/>
              <a:t>Returns </a:t>
            </a:r>
            <a:r>
              <a:rPr lang="en-US" dirty="0"/>
              <a:t>a new RDD by applying a the f function to each Row.</a:t>
            </a:r>
          </a:p>
          <a:p>
            <a:pPr marL="0" indent="0">
              <a:buNone/>
            </a:pPr>
            <a:endParaRPr lang="en-US" dirty="0"/>
          </a:p>
          <a:p>
            <a:r>
              <a:rPr lang="en-US" dirty="0"/>
              <a:t>&gt;&gt;&gt; </a:t>
            </a:r>
            <a:r>
              <a:rPr lang="en-US" dirty="0" err="1"/>
              <a:t>df.map</a:t>
            </a:r>
            <a:r>
              <a:rPr lang="en-US" dirty="0"/>
              <a:t>(lambda p: p.name).collect()</a:t>
            </a:r>
          </a:p>
          <a:p>
            <a:r>
              <a:rPr lang="en-US" dirty="0"/>
              <a:t>[</a:t>
            </a:r>
            <a:r>
              <a:rPr lang="en-US" dirty="0" err="1"/>
              <a:t>u'Alice</a:t>
            </a:r>
            <a:r>
              <a:rPr lang="en-US" dirty="0"/>
              <a:t>', </a:t>
            </a:r>
            <a:r>
              <a:rPr lang="en-US" dirty="0" err="1"/>
              <a:t>u'Bob</a:t>
            </a:r>
            <a:r>
              <a:rPr lang="en-US"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21304086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err="1" smtClean="0"/>
              <a:t>printSchema</a:t>
            </a:r>
            <a:r>
              <a:rPr lang="en-US" dirty="0" smtClean="0"/>
              <a:t>()</a:t>
            </a:r>
            <a:endParaRPr lang="en-US" dirty="0"/>
          </a:p>
        </p:txBody>
      </p:sp>
      <p:sp>
        <p:nvSpPr>
          <p:cNvPr id="3" name="Content Placeholder 2"/>
          <p:cNvSpPr>
            <a:spLocks noGrp="1"/>
          </p:cNvSpPr>
          <p:nvPr>
            <p:ph idx="1"/>
          </p:nvPr>
        </p:nvSpPr>
        <p:spPr/>
        <p:txBody>
          <a:bodyPr/>
          <a:lstStyle/>
          <a:p>
            <a:r>
              <a:rPr lang="en-US" dirty="0" err="1"/>
              <a:t>printSchema</a:t>
            </a:r>
            <a:r>
              <a:rPr lang="en-US" dirty="0"/>
              <a:t>()</a:t>
            </a:r>
          </a:p>
          <a:p>
            <a:r>
              <a:rPr lang="en-US" dirty="0"/>
              <a:t>Prints out the schema in the tree format.</a:t>
            </a:r>
          </a:p>
          <a:p>
            <a:endParaRPr lang="en-US" dirty="0"/>
          </a:p>
          <a:p>
            <a:pPr marL="0" indent="0">
              <a:buNone/>
            </a:pPr>
            <a:r>
              <a:rPr lang="en-US" dirty="0"/>
              <a:t>&gt;&gt;&gt; </a:t>
            </a:r>
            <a:r>
              <a:rPr lang="en-US" dirty="0" err="1"/>
              <a:t>df.printSchema</a:t>
            </a:r>
            <a:r>
              <a:rPr lang="en-US" dirty="0"/>
              <a:t>()</a:t>
            </a:r>
          </a:p>
          <a:p>
            <a:pPr marL="0" indent="0">
              <a:buNone/>
            </a:pPr>
            <a:r>
              <a:rPr lang="en-US" dirty="0"/>
              <a:t>root</a:t>
            </a:r>
          </a:p>
          <a:p>
            <a:pPr marL="0" indent="0">
              <a:buNone/>
            </a:pPr>
            <a:r>
              <a:rPr lang="en-US" dirty="0"/>
              <a:t> |-- age: integer (</a:t>
            </a:r>
            <a:r>
              <a:rPr lang="en-US" dirty="0" err="1"/>
              <a:t>nullable</a:t>
            </a:r>
            <a:r>
              <a:rPr lang="en-US" dirty="0"/>
              <a:t> = true)</a:t>
            </a:r>
          </a:p>
          <a:p>
            <a:pPr marL="0" indent="0">
              <a:buNone/>
            </a:pPr>
            <a:r>
              <a:rPr lang="en-US" dirty="0"/>
              <a:t> |-- name: string (</a:t>
            </a:r>
            <a:r>
              <a:rPr lang="en-US" dirty="0" err="1"/>
              <a:t>nullable</a:t>
            </a:r>
            <a:r>
              <a:rPr lang="en-US" dirty="0"/>
              <a:t> = true)</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3112431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dirty="0" smtClean="0"/>
              <a:t/>
            </a:r>
            <a:br>
              <a:rPr lang="en-US" dirty="0" smtClean="0"/>
            </a:br>
            <a:r>
              <a:rPr lang="en-US" dirty="0" smtClean="0"/>
              <a:t>select</a:t>
            </a:r>
            <a:r>
              <a:rPr lang="en-US" dirty="0"/>
              <a:t>(*cols</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Projects </a:t>
            </a:r>
            <a:r>
              <a:rPr lang="en-US" dirty="0"/>
              <a:t>a set of expressions and returns a new </a:t>
            </a:r>
            <a:r>
              <a:rPr lang="en-US" dirty="0" err="1"/>
              <a:t>DataFrame</a:t>
            </a:r>
            <a:r>
              <a:rPr lang="en-US" dirty="0"/>
              <a:t>.</a:t>
            </a:r>
          </a:p>
          <a:p>
            <a:endParaRPr lang="en-US" dirty="0"/>
          </a:p>
          <a:p>
            <a:r>
              <a:rPr lang="en-US" dirty="0"/>
              <a:t>Parameters:	</a:t>
            </a:r>
            <a:endParaRPr lang="en-US" dirty="0" smtClean="0"/>
          </a:p>
          <a:p>
            <a:pPr lvl="1"/>
            <a:r>
              <a:rPr lang="en-US" dirty="0" smtClean="0"/>
              <a:t>cols </a:t>
            </a:r>
            <a:r>
              <a:rPr lang="en-US" dirty="0"/>
              <a:t>– list of column names (string) or expressions (Column). If one of the column names is ‘*’, that column is expanded to include all columns in the current </a:t>
            </a:r>
            <a:r>
              <a:rPr lang="en-US" dirty="0" err="1"/>
              <a:t>DataFrame</a:t>
            </a:r>
            <a:r>
              <a:rPr lang="en-US" dirty="0" smtClean="0"/>
              <a:t>.</a:t>
            </a:r>
          </a:p>
          <a:p>
            <a:pPr lvl="1"/>
            <a:endParaRPr lang="en-US" dirty="0"/>
          </a:p>
          <a:p>
            <a:pPr marL="0" indent="0">
              <a:buNone/>
            </a:pPr>
            <a:r>
              <a:rPr lang="en-US" dirty="0"/>
              <a:t>&gt;&gt;&gt; </a:t>
            </a:r>
            <a:r>
              <a:rPr lang="en-US" dirty="0" err="1"/>
              <a:t>df.select</a:t>
            </a:r>
            <a:r>
              <a:rPr lang="en-US" dirty="0"/>
              <a:t>('*').collect()</a:t>
            </a:r>
          </a:p>
          <a:p>
            <a:pPr marL="0" indent="0">
              <a:buNone/>
            </a:pPr>
            <a:r>
              <a:rPr lang="en-US" dirty="0"/>
              <a:t>[Row(age=2, name=</a:t>
            </a:r>
            <a:r>
              <a:rPr lang="en-US" dirty="0" err="1"/>
              <a:t>u'Alice</a:t>
            </a:r>
            <a:r>
              <a:rPr lang="en-US" dirty="0"/>
              <a:t>'), Row(age=5, name=</a:t>
            </a:r>
            <a:r>
              <a:rPr lang="en-US" dirty="0" err="1"/>
              <a:t>u'Bob</a:t>
            </a:r>
            <a:r>
              <a:rPr lang="en-US" dirty="0" smtClean="0"/>
              <a:t>')]</a:t>
            </a:r>
          </a:p>
          <a:p>
            <a:pPr marL="0" indent="0">
              <a:buNone/>
            </a:pPr>
            <a:endParaRPr lang="en-US" dirty="0"/>
          </a:p>
          <a:p>
            <a:pPr marL="0" indent="0">
              <a:buNone/>
            </a:pPr>
            <a:r>
              <a:rPr lang="en-US" dirty="0"/>
              <a:t>&gt;&gt;&gt; </a:t>
            </a:r>
            <a:r>
              <a:rPr lang="en-US" dirty="0" err="1"/>
              <a:t>df.select</a:t>
            </a:r>
            <a:r>
              <a:rPr lang="en-US" dirty="0"/>
              <a:t>('name', 'age').collect()</a:t>
            </a:r>
          </a:p>
          <a:p>
            <a:pPr marL="0" indent="0">
              <a:buNone/>
            </a:pPr>
            <a:r>
              <a:rPr lang="en-US" dirty="0"/>
              <a:t>[Row(name=</a:t>
            </a:r>
            <a:r>
              <a:rPr lang="en-US" dirty="0" err="1"/>
              <a:t>u'Alice</a:t>
            </a:r>
            <a:r>
              <a:rPr lang="en-US" dirty="0"/>
              <a:t>', age=2), Row(name=</a:t>
            </a:r>
            <a:r>
              <a:rPr lang="en-US" dirty="0" err="1"/>
              <a:t>u'Bob</a:t>
            </a:r>
            <a:r>
              <a:rPr lang="en-US" dirty="0"/>
              <a:t>', age=5</a:t>
            </a:r>
            <a:r>
              <a:rPr lang="en-US" dirty="0" smtClean="0"/>
              <a:t>)]</a:t>
            </a:r>
          </a:p>
          <a:p>
            <a:pPr marL="0" indent="0">
              <a:buNone/>
            </a:pPr>
            <a:endParaRPr lang="en-US" dirty="0"/>
          </a:p>
          <a:p>
            <a:pPr marL="0" indent="0">
              <a:buNone/>
            </a:pPr>
            <a:r>
              <a:rPr lang="en-US" dirty="0"/>
              <a:t>&gt;&gt;&gt; </a:t>
            </a:r>
            <a:r>
              <a:rPr lang="en-US" dirty="0" err="1"/>
              <a:t>df.select</a:t>
            </a:r>
            <a:r>
              <a:rPr lang="en-US" dirty="0"/>
              <a:t>(df.name, (</a:t>
            </a:r>
            <a:r>
              <a:rPr lang="en-US" dirty="0" err="1"/>
              <a:t>df.age</a:t>
            </a:r>
            <a:r>
              <a:rPr lang="en-US" dirty="0"/>
              <a:t> + 10).alias('age')).collect()</a:t>
            </a:r>
          </a:p>
          <a:p>
            <a:pPr marL="0" indent="0">
              <a:buNone/>
            </a:pPr>
            <a:r>
              <a:rPr lang="en-US" dirty="0"/>
              <a:t>[Row(name=</a:t>
            </a:r>
            <a:r>
              <a:rPr lang="en-US" dirty="0" err="1"/>
              <a:t>u'Alice</a:t>
            </a:r>
            <a:r>
              <a:rPr lang="en-US" dirty="0"/>
              <a:t>', age=12), Row(name=</a:t>
            </a:r>
            <a:r>
              <a:rPr lang="en-US" dirty="0" err="1"/>
              <a:t>u'Bob</a:t>
            </a:r>
            <a:r>
              <a:rPr lang="en-US" dirty="0"/>
              <a:t>', age=15)]</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302860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smtClean="0"/>
              <a:t>(</a:t>
            </a:r>
            <a:r>
              <a:rPr lang="en-US" dirty="0" err="1" smtClean="0"/>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Python API docs</a:t>
            </a:r>
          </a:p>
          <a:p>
            <a:pPr lvl="1"/>
            <a:r>
              <a:rPr lang="en-US" dirty="0" smtClean="0">
                <a:hlinkClick r:id="rId2"/>
              </a:rPr>
              <a:t>https</a:t>
            </a:r>
            <a:r>
              <a:rPr lang="en-US" dirty="0">
                <a:hlinkClick r:id="rId2"/>
              </a:rPr>
              <a:t>://spark.apache.org/docs/2.0.0/api/python/</a:t>
            </a:r>
            <a:r>
              <a:rPr lang="en-US" dirty="0" smtClean="0">
                <a:hlinkClick r:id="rId2"/>
              </a:rPr>
              <a:t>index.html</a:t>
            </a:r>
            <a:endParaRPr lang="en-US" dirty="0" smtClean="0"/>
          </a:p>
          <a:p>
            <a:pPr lvl="1"/>
            <a:r>
              <a:rPr lang="en-US" dirty="0" smtClean="0"/>
              <a:t>Use ‘Quick Search’ to find the operation for which you are looking</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3063285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DataFrame</a:t>
            </a:r>
            <a:r>
              <a:rPr lang="en-US" smtClean="0"/>
              <a:t/>
            </a:r>
            <a:br>
              <a:rPr lang="en-US" smtClean="0"/>
            </a:br>
            <a:r>
              <a:rPr lang="en-US" smtClean="0"/>
              <a:t>sort</a:t>
            </a:r>
            <a:r>
              <a:rPr lang="en-US" dirty="0"/>
              <a:t>(*cols, **</a:t>
            </a:r>
            <a:r>
              <a:rPr lang="en-US" dirty="0" err="1"/>
              <a:t>kwargs</a:t>
            </a:r>
            <a:r>
              <a:rPr lang="en-US" dirty="0" smtClean="0"/>
              <a:t>)</a:t>
            </a:r>
            <a:endParaRPr lang="en-US" dirty="0"/>
          </a:p>
        </p:txBody>
      </p:sp>
      <p:sp>
        <p:nvSpPr>
          <p:cNvPr id="3" name="Content Placeholder 2"/>
          <p:cNvSpPr>
            <a:spLocks noGrp="1"/>
          </p:cNvSpPr>
          <p:nvPr>
            <p:ph idx="1"/>
          </p:nvPr>
        </p:nvSpPr>
        <p:spPr/>
        <p:txBody>
          <a:bodyPr/>
          <a:lstStyle/>
          <a:p>
            <a:r>
              <a:rPr lang="en-US" dirty="0" smtClean="0"/>
              <a:t>Returns </a:t>
            </a:r>
            <a:r>
              <a:rPr lang="en-US" dirty="0"/>
              <a:t>a new </a:t>
            </a:r>
            <a:r>
              <a:rPr lang="en-US" dirty="0" err="1"/>
              <a:t>DataFrame</a:t>
            </a:r>
            <a:r>
              <a:rPr lang="en-US" dirty="0"/>
              <a:t> sorted by the specified column(s).</a:t>
            </a:r>
          </a:p>
          <a:p>
            <a:endParaRPr lang="en-US" dirty="0"/>
          </a:p>
          <a:p>
            <a:r>
              <a:rPr lang="en-US" dirty="0"/>
              <a:t>Parameters:	</a:t>
            </a:r>
          </a:p>
          <a:p>
            <a:pPr lvl="1"/>
            <a:r>
              <a:rPr lang="en-US" dirty="0"/>
              <a:t>cols – list of Column or column names to sort by.</a:t>
            </a:r>
          </a:p>
          <a:p>
            <a:pPr lvl="1"/>
            <a:r>
              <a:rPr lang="en-US" dirty="0"/>
              <a:t>ascending – </a:t>
            </a:r>
            <a:r>
              <a:rPr lang="en-US" dirty="0" err="1"/>
              <a:t>boolean</a:t>
            </a:r>
            <a:r>
              <a:rPr lang="en-US" dirty="0"/>
              <a:t> or list of </a:t>
            </a:r>
            <a:r>
              <a:rPr lang="en-US" dirty="0" err="1"/>
              <a:t>boolean</a:t>
            </a:r>
            <a:r>
              <a:rPr lang="en-US" dirty="0"/>
              <a:t> (default True). </a:t>
            </a:r>
            <a:endParaRPr lang="en-US" dirty="0" smtClean="0"/>
          </a:p>
          <a:p>
            <a:pPr lvl="1"/>
            <a:endParaRPr lang="en-US" dirty="0"/>
          </a:p>
          <a:p>
            <a:pPr marL="0" indent="0">
              <a:buNone/>
            </a:pPr>
            <a:r>
              <a:rPr lang="en-US" dirty="0"/>
              <a:t>&gt;&gt;&gt; </a:t>
            </a:r>
            <a:r>
              <a:rPr lang="en-US" dirty="0" err="1"/>
              <a:t>df.sort</a:t>
            </a:r>
            <a:r>
              <a:rPr lang="en-US" dirty="0"/>
              <a:t>("age", ascending=False).collect()</a:t>
            </a:r>
          </a:p>
          <a:p>
            <a:pPr marL="0" indent="0">
              <a:buNone/>
            </a:pPr>
            <a:r>
              <a:rPr lang="en-US" dirty="0"/>
              <a:t>[Row(age=5, name=</a:t>
            </a:r>
            <a:r>
              <a:rPr lang="en-US" dirty="0" err="1"/>
              <a:t>u'Bob</a:t>
            </a:r>
            <a:r>
              <a:rPr lang="en-US" dirty="0"/>
              <a:t>'), Row(age=2, name=</a:t>
            </a:r>
            <a:r>
              <a:rPr lang="en-US" dirty="0" err="1"/>
              <a:t>u'Alice</a:t>
            </a:r>
            <a:r>
              <a:rPr lang="en-US" dirty="0"/>
              <a:t>')]</a:t>
            </a:r>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259516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smtClean="0"/>
              <a:t>(</a:t>
            </a:r>
            <a:r>
              <a:rPr lang="en-US" dirty="0" err="1" smtClean="0"/>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err="1" smtClean="0"/>
              <a:t>pyspark.sql.SparkSession</a:t>
            </a:r>
            <a:endParaRPr lang="en-US" dirty="0"/>
          </a:p>
          <a:p>
            <a:pPr lvl="1"/>
            <a:r>
              <a:rPr lang="en-US" dirty="0" smtClean="0"/>
              <a:t>Main </a:t>
            </a:r>
            <a:r>
              <a:rPr lang="en-US" dirty="0"/>
              <a:t>entry point for </a:t>
            </a:r>
            <a:r>
              <a:rPr lang="en-US" dirty="0" err="1"/>
              <a:t>DataFrame</a:t>
            </a:r>
            <a:r>
              <a:rPr lang="en-US" dirty="0"/>
              <a:t> and SQL </a:t>
            </a:r>
            <a:r>
              <a:rPr lang="en-US" dirty="0" smtClean="0"/>
              <a:t>functionality</a:t>
            </a:r>
          </a:p>
          <a:p>
            <a:pPr lvl="1"/>
            <a:r>
              <a:rPr lang="en-US" dirty="0" smtClean="0"/>
              <a:t>A </a:t>
            </a:r>
            <a:r>
              <a:rPr lang="en-US" dirty="0" err="1"/>
              <a:t>SparkSession</a:t>
            </a:r>
            <a:r>
              <a:rPr lang="en-US" dirty="0"/>
              <a:t> can be used </a:t>
            </a:r>
            <a:r>
              <a:rPr lang="en-US" dirty="0" smtClean="0"/>
              <a:t>to</a:t>
            </a:r>
            <a:r>
              <a:rPr lang="mr-IN" dirty="0" smtClean="0"/>
              <a:t>…</a:t>
            </a:r>
            <a:endParaRPr lang="en-US" dirty="0" smtClean="0"/>
          </a:p>
          <a:p>
            <a:pPr lvl="2"/>
            <a:r>
              <a:rPr lang="en-US" dirty="0"/>
              <a:t>C</a:t>
            </a:r>
            <a:r>
              <a:rPr lang="en-US" dirty="0" smtClean="0"/>
              <a:t>reate </a:t>
            </a:r>
            <a:r>
              <a:rPr lang="en-US" dirty="0" err="1" smtClean="0"/>
              <a:t>DataFrame</a:t>
            </a:r>
            <a:endParaRPr lang="en-US" dirty="0" smtClean="0"/>
          </a:p>
          <a:p>
            <a:pPr lvl="2"/>
            <a:r>
              <a:rPr lang="en-US" dirty="0"/>
              <a:t>E</a:t>
            </a:r>
            <a:r>
              <a:rPr lang="en-US" dirty="0" smtClean="0"/>
              <a:t>xecute </a:t>
            </a:r>
            <a:r>
              <a:rPr lang="en-US" dirty="0"/>
              <a:t>SQL over </a:t>
            </a:r>
            <a:r>
              <a:rPr lang="en-US" dirty="0" smtClean="0"/>
              <a:t>tables</a:t>
            </a:r>
            <a:endParaRPr lang="en-US" dirty="0"/>
          </a:p>
          <a:p>
            <a:pPr lvl="2"/>
            <a:r>
              <a:rPr lang="en-US" dirty="0"/>
              <a:t>C</a:t>
            </a:r>
            <a:r>
              <a:rPr lang="en-US" dirty="0" smtClean="0"/>
              <a:t>ache tables</a:t>
            </a:r>
          </a:p>
          <a:p>
            <a:pPr lvl="1"/>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64218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Spark SQL </a:t>
            </a:r>
            <a:r>
              <a:rPr lang="en-US" dirty="0" smtClean="0"/>
              <a:t>(</a:t>
            </a:r>
            <a:r>
              <a:rPr lang="en-US" dirty="0" err="1" smtClean="0"/>
              <a:t>DataFrames</a:t>
            </a:r>
            <a:r>
              <a:rPr lang="en-US" dirty="0"/>
              <a:t>)</a:t>
            </a:r>
          </a:p>
        </p:txBody>
      </p:sp>
      <p:sp>
        <p:nvSpPr>
          <p:cNvPr id="3" name="Content Placeholder 2"/>
          <p:cNvSpPr>
            <a:spLocks noGrp="1"/>
          </p:cNvSpPr>
          <p:nvPr>
            <p:ph idx="1"/>
          </p:nvPr>
        </p:nvSpPr>
        <p:spPr>
          <a:xfrm>
            <a:off x="457200" y="1600200"/>
            <a:ext cx="8229600" cy="5105400"/>
          </a:xfrm>
        </p:spPr>
        <p:txBody>
          <a:bodyPr>
            <a:normAutofit/>
          </a:bodyPr>
          <a:lstStyle/>
          <a:p>
            <a:r>
              <a:rPr lang="en-US" dirty="0" err="1" smtClean="0"/>
              <a:t>pyspark.sql.DataFrameReader</a:t>
            </a:r>
            <a:endParaRPr lang="en-US" dirty="0" smtClean="0"/>
          </a:p>
          <a:p>
            <a:pPr lvl="1"/>
            <a:r>
              <a:rPr lang="en-US" dirty="0" smtClean="0"/>
              <a:t>Interface </a:t>
            </a:r>
            <a:r>
              <a:rPr lang="en-US" dirty="0"/>
              <a:t>used to load a </a:t>
            </a:r>
            <a:r>
              <a:rPr lang="en-US" dirty="0" err="1"/>
              <a:t>DataFrame</a:t>
            </a:r>
            <a:r>
              <a:rPr lang="en-US" dirty="0"/>
              <a:t> from external storage systems </a:t>
            </a:r>
            <a:r>
              <a:rPr lang="en-US" dirty="0" smtClean="0"/>
              <a:t>Use </a:t>
            </a:r>
            <a:r>
              <a:rPr lang="en-US" dirty="0" err="1" smtClean="0"/>
              <a:t>SparkSession.read</a:t>
            </a:r>
            <a:r>
              <a:rPr lang="en-US" dirty="0"/>
              <a:t>() to access </a:t>
            </a:r>
            <a:r>
              <a:rPr lang="en-US" dirty="0" smtClean="0"/>
              <a:t>this</a:t>
            </a:r>
          </a:p>
          <a:p>
            <a:r>
              <a:rPr lang="en-US" dirty="0" err="1" smtClean="0"/>
              <a:t>Pyspark.sql.DataFrameWriter</a:t>
            </a:r>
            <a:endParaRPr lang="en-US" dirty="0" smtClean="0"/>
          </a:p>
          <a:p>
            <a:pPr lvl="1"/>
            <a:r>
              <a:rPr lang="en-US" dirty="0"/>
              <a:t>Interface used to write a </a:t>
            </a:r>
            <a:r>
              <a:rPr lang="en-US" dirty="0" err="1"/>
              <a:t>DataFrame</a:t>
            </a:r>
            <a:r>
              <a:rPr lang="en-US" dirty="0"/>
              <a:t> to external </a:t>
            </a:r>
            <a:r>
              <a:rPr lang="en-US"/>
              <a:t>storage </a:t>
            </a:r>
            <a:r>
              <a:rPr lang="en-US" smtClean="0"/>
              <a:t>system</a:t>
            </a:r>
          </a:p>
          <a:p>
            <a:pPr lvl="1"/>
            <a:r>
              <a:rPr lang="en-US" smtClean="0"/>
              <a:t>Use </a:t>
            </a:r>
            <a:r>
              <a:rPr lang="en-US" dirty="0" err="1"/>
              <a:t>DataFrame.write</a:t>
            </a:r>
            <a:r>
              <a:rPr lang="en-US" dirty="0"/>
              <a:t>() to access this.</a:t>
            </a:r>
            <a:endParaRPr lang="en-US" dirty="0" smtClean="0"/>
          </a:p>
          <a:p>
            <a:pPr lvl="1"/>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2560709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51386</TotalTime>
  <Words>3916</Words>
  <Application>Microsoft Macintosh PowerPoint</Application>
  <PresentationFormat>On-screen Show (4:3)</PresentationFormat>
  <Paragraphs>665</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Clarity</vt:lpstr>
      <vt:lpstr>CSP554 Big Data Technologies</vt:lpstr>
      <vt:lpstr>Spark SQL</vt:lpstr>
      <vt:lpstr>Spark SQL</vt:lpstr>
      <vt:lpstr>Spark SQL Architecture</vt:lpstr>
      <vt:lpstr>Performance &amp; Scalability</vt:lpstr>
      <vt:lpstr>Performance &amp; Scalability</vt:lpstr>
      <vt:lpstr>Using Spark SQL (DataFrames)</vt:lpstr>
      <vt:lpstr>Using Spark SQL (DataFrames)</vt:lpstr>
      <vt:lpstr>Using Spark SQL (DataFrames)</vt:lpstr>
      <vt:lpstr>Using Spark SQL (DataFrames)</vt:lpstr>
      <vt:lpstr>SparkContext and SparkSession</vt:lpstr>
      <vt:lpstr>DataFrame API</vt:lpstr>
      <vt:lpstr>DataFrame API</vt:lpstr>
      <vt:lpstr>DataFrame API</vt:lpstr>
      <vt:lpstr>DataFrame API</vt:lpstr>
      <vt:lpstr>DataFrame API</vt:lpstr>
      <vt:lpstr>DataFrame API</vt:lpstr>
      <vt:lpstr>Interoperating with RDDs</vt:lpstr>
      <vt:lpstr>Interoperating with RDDs</vt:lpstr>
      <vt:lpstr>Inferring the Schema Using Reflection</vt:lpstr>
      <vt:lpstr>Inferring the Schema Using Reflection</vt:lpstr>
      <vt:lpstr>Programmatically Specifying the Schema</vt:lpstr>
      <vt:lpstr>Programmatically Specifying the Schema</vt:lpstr>
      <vt:lpstr>Programmatically Specifying the Schema</vt:lpstr>
      <vt:lpstr>Programmatically Specifying the Schema</vt:lpstr>
      <vt:lpstr>Programmatically Specifying the Schema</vt:lpstr>
      <vt:lpstr>Programmatically Specifying the Schema</vt:lpstr>
      <vt:lpstr>DataFrame Type Model</vt:lpstr>
      <vt:lpstr>DataFrame Primitive Types </vt:lpstr>
      <vt:lpstr>DataFrame Complex Types</vt:lpstr>
      <vt:lpstr>Running SQL Queries on DataFrames</vt:lpstr>
      <vt:lpstr>DataFrame createOrReplaceTempView(tableName)</vt:lpstr>
      <vt:lpstr>SparkSession sql(sqlQuery)</vt:lpstr>
      <vt:lpstr>Creating DataFrames from Files</vt:lpstr>
      <vt:lpstr>SparkSession read()</vt:lpstr>
      <vt:lpstr>DataFrameReader json(path, schema=None)</vt:lpstr>
      <vt:lpstr>DataFrameReader text(paths)</vt:lpstr>
      <vt:lpstr>DataFrameReader Other File Types</vt:lpstr>
      <vt:lpstr>Creating a DataFrame from a Hive Table</vt:lpstr>
      <vt:lpstr>Creating a DataFrame from a Hive Table</vt:lpstr>
      <vt:lpstr>DataFrame Operations</vt:lpstr>
      <vt:lpstr>DataFrame Operations Note</vt:lpstr>
      <vt:lpstr>DataFrame Operations Examples</vt:lpstr>
      <vt:lpstr>DataFrame Operations Examples: Create a DataFrame from a File </vt:lpstr>
      <vt:lpstr>DataFrame Operations Examples: Show the Content of the DataFrame</vt:lpstr>
      <vt:lpstr>DataFrame Operations Examples: Print the Schema in a Tree Format</vt:lpstr>
      <vt:lpstr>DataFrame Operations Examples: Select Only the "name" Column</vt:lpstr>
      <vt:lpstr>DataFrame Operations Examples: Select People Older Than 21</vt:lpstr>
      <vt:lpstr>DataFrame Operations Examples: Count People by Age</vt:lpstr>
      <vt:lpstr>DataFrame describe(*cols)</vt:lpstr>
      <vt:lpstr>DataFrame describe(*cols)</vt:lpstr>
      <vt:lpstr>DataFrame distinct()</vt:lpstr>
      <vt:lpstr>DataFrame drop(col)</vt:lpstr>
      <vt:lpstr>DataFrame drop(*cols)</vt:lpstr>
      <vt:lpstr>DataFrame dropna(how='any', thresh=None, subset=None)</vt:lpstr>
      <vt:lpstr>DataFrame dtypes</vt:lpstr>
      <vt:lpstr>DataFrame fillna(value, subset=None)</vt:lpstr>
      <vt:lpstr>DataFrame filter(condition)</vt:lpstr>
      <vt:lpstr>DataFrame filter(condition)</vt:lpstr>
      <vt:lpstr>PowerPoint Presentation</vt:lpstr>
      <vt:lpstr>DataFrame first()</vt:lpstr>
      <vt:lpstr>DastaFrame foreach()</vt:lpstr>
      <vt:lpstr>DataFrame groupBy()</vt:lpstr>
      <vt:lpstr>DataFrame head(n=None)</vt:lpstr>
      <vt:lpstr>DataFrame join(other, on=None, how=None)</vt:lpstr>
      <vt:lpstr>DataFrame join(other, on=None, how=None)</vt:lpstr>
      <vt:lpstr>DataFrame map(f)</vt:lpstr>
      <vt:lpstr>DataFrame printSchema()</vt:lpstr>
      <vt:lpstr>DataFrame select(*cols)</vt:lpstr>
      <vt:lpstr>DataFrame sort(*cols, **kwargs)</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JR</cp:lastModifiedBy>
  <cp:revision>704</cp:revision>
  <cp:lastPrinted>2017-03-07T23:23:44Z</cp:lastPrinted>
  <dcterms:created xsi:type="dcterms:W3CDTF">2016-12-18T19:56:54Z</dcterms:created>
  <dcterms:modified xsi:type="dcterms:W3CDTF">2018-10-03T20:01:44Z</dcterms:modified>
</cp:coreProperties>
</file>