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14"/>
  </p:notesMasterIdLst>
  <p:handoutMasterIdLst>
    <p:handoutMasterId r:id="rId115"/>
  </p:handoutMasterIdLst>
  <p:sldIdLst>
    <p:sldId id="256" r:id="rId2"/>
    <p:sldId id="279" r:id="rId3"/>
    <p:sldId id="278" r:id="rId4"/>
    <p:sldId id="401" r:id="rId5"/>
    <p:sldId id="402" r:id="rId6"/>
    <p:sldId id="403" r:id="rId7"/>
    <p:sldId id="404" r:id="rId8"/>
    <p:sldId id="405" r:id="rId9"/>
    <p:sldId id="259" r:id="rId10"/>
    <p:sldId id="260" r:id="rId11"/>
    <p:sldId id="406" r:id="rId12"/>
    <p:sldId id="282" r:id="rId13"/>
    <p:sldId id="261" r:id="rId14"/>
    <p:sldId id="271" r:id="rId15"/>
    <p:sldId id="272" r:id="rId16"/>
    <p:sldId id="262" r:id="rId17"/>
    <p:sldId id="398" r:id="rId18"/>
    <p:sldId id="399" r:id="rId19"/>
    <p:sldId id="389" r:id="rId20"/>
    <p:sldId id="263" r:id="rId21"/>
    <p:sldId id="264" r:id="rId22"/>
    <p:sldId id="266" r:id="rId23"/>
    <p:sldId id="267" r:id="rId24"/>
    <p:sldId id="270" r:id="rId25"/>
    <p:sldId id="268" r:id="rId26"/>
    <p:sldId id="265" r:id="rId27"/>
    <p:sldId id="269" r:id="rId28"/>
    <p:sldId id="304" r:id="rId29"/>
    <p:sldId id="305" r:id="rId30"/>
    <p:sldId id="308" r:id="rId31"/>
    <p:sldId id="309" r:id="rId32"/>
    <p:sldId id="310" r:id="rId33"/>
    <p:sldId id="306" r:id="rId34"/>
    <p:sldId id="400" r:id="rId35"/>
    <p:sldId id="296" r:id="rId36"/>
    <p:sldId id="273" r:id="rId37"/>
    <p:sldId id="274" r:id="rId38"/>
    <p:sldId id="257" r:id="rId39"/>
    <p:sldId id="258" r:id="rId40"/>
    <p:sldId id="283" r:id="rId41"/>
    <p:sldId id="297" r:id="rId42"/>
    <p:sldId id="298" r:id="rId43"/>
    <p:sldId id="315" r:id="rId44"/>
    <p:sldId id="316" r:id="rId45"/>
    <p:sldId id="299" r:id="rId46"/>
    <p:sldId id="317" r:id="rId47"/>
    <p:sldId id="301" r:id="rId48"/>
    <p:sldId id="318" r:id="rId49"/>
    <p:sldId id="407" r:id="rId50"/>
    <p:sldId id="408" r:id="rId51"/>
    <p:sldId id="409" r:id="rId52"/>
    <p:sldId id="319" r:id="rId53"/>
    <p:sldId id="302" r:id="rId54"/>
    <p:sldId id="303" r:id="rId55"/>
    <p:sldId id="321" r:id="rId56"/>
    <p:sldId id="322" r:id="rId57"/>
    <p:sldId id="312" r:id="rId58"/>
    <p:sldId id="323" r:id="rId59"/>
    <p:sldId id="325" r:id="rId60"/>
    <p:sldId id="423" r:id="rId61"/>
    <p:sldId id="339" r:id="rId62"/>
    <p:sldId id="353" r:id="rId63"/>
    <p:sldId id="410" r:id="rId64"/>
    <p:sldId id="411" r:id="rId65"/>
    <p:sldId id="391" r:id="rId66"/>
    <p:sldId id="413" r:id="rId67"/>
    <p:sldId id="414" r:id="rId68"/>
    <p:sldId id="415" r:id="rId69"/>
    <p:sldId id="418" r:id="rId70"/>
    <p:sldId id="416" r:id="rId71"/>
    <p:sldId id="417" r:id="rId72"/>
    <p:sldId id="419" r:id="rId73"/>
    <p:sldId id="328" r:id="rId74"/>
    <p:sldId id="420" r:id="rId75"/>
    <p:sldId id="421" r:id="rId76"/>
    <p:sldId id="422" r:id="rId77"/>
    <p:sldId id="340" r:id="rId78"/>
    <p:sldId id="424" r:id="rId79"/>
    <p:sldId id="425" r:id="rId80"/>
    <p:sldId id="426" r:id="rId81"/>
    <p:sldId id="427" r:id="rId82"/>
    <p:sldId id="428" r:id="rId83"/>
    <p:sldId id="429" r:id="rId84"/>
    <p:sldId id="330" r:id="rId85"/>
    <p:sldId id="386" r:id="rId86"/>
    <p:sldId id="387" r:id="rId87"/>
    <p:sldId id="331" r:id="rId88"/>
    <p:sldId id="332" r:id="rId89"/>
    <p:sldId id="430" r:id="rId90"/>
    <p:sldId id="431" r:id="rId91"/>
    <p:sldId id="432" r:id="rId92"/>
    <p:sldId id="333" r:id="rId93"/>
    <p:sldId id="334" r:id="rId94"/>
    <p:sldId id="341" r:id="rId95"/>
    <p:sldId id="342" r:id="rId96"/>
    <p:sldId id="335" r:id="rId97"/>
    <p:sldId id="336" r:id="rId98"/>
    <p:sldId id="337" r:id="rId99"/>
    <p:sldId id="343" r:id="rId100"/>
    <p:sldId id="434" r:id="rId101"/>
    <p:sldId id="396" r:id="rId102"/>
    <p:sldId id="397" r:id="rId103"/>
    <p:sldId id="363" r:id="rId104"/>
    <p:sldId id="364" r:id="rId105"/>
    <p:sldId id="365" r:id="rId106"/>
    <p:sldId id="366" r:id="rId107"/>
    <p:sldId id="367" r:id="rId108"/>
    <p:sldId id="368" r:id="rId109"/>
    <p:sldId id="369" r:id="rId110"/>
    <p:sldId id="370" r:id="rId111"/>
    <p:sldId id="313" r:id="rId112"/>
    <p:sldId id="435" r:id="rId11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94625"/>
  </p:normalViewPr>
  <p:slideViewPr>
    <p:cSldViewPr>
      <p:cViewPr varScale="1">
        <p:scale>
          <a:sx n="95" d="100"/>
          <a:sy n="95" d="100"/>
        </p:scale>
        <p:origin x="1512" y="176"/>
      </p:cViewPr>
      <p:guideLst>
        <p:guide orient="horz" pos="2160"/>
        <p:guide pos="2880"/>
      </p:guideLst>
    </p:cSldViewPr>
  </p:slideViewPr>
  <p:notesTextViewPr>
    <p:cViewPr>
      <p:scale>
        <a:sx n="1" d="1"/>
        <a:sy n="1" d="1"/>
      </p:scale>
      <p:origin x="0" y="0"/>
    </p:cViewPr>
  </p:notesTextViewPr>
  <p:sorterViewPr>
    <p:cViewPr>
      <p:scale>
        <a:sx n="79" d="100"/>
        <a:sy n="79" d="100"/>
      </p:scale>
      <p:origin x="0" y="969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50901-7481-4B4A-8334-754C652D18DC}"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3DB3D3E5-AE4F-4639-A9A0-D7CB698E0D1E}">
      <dgm:prSet phldrT="[Text]"/>
      <dgm:spPr/>
      <dgm:t>
        <a:bodyPr/>
        <a:lstStyle/>
        <a:p>
          <a:r>
            <a:rPr lang="en-US" dirty="0"/>
            <a:t>Strict</a:t>
          </a:r>
        </a:p>
        <a:p>
          <a:r>
            <a:rPr lang="en-US" dirty="0"/>
            <a:t>Consistency</a:t>
          </a:r>
        </a:p>
      </dgm:t>
    </dgm:pt>
    <dgm:pt modelId="{BE5DA435-6A4A-494C-9BCD-965A830A8D8B}" type="parTrans" cxnId="{EF301FAC-94E1-47D4-9FE6-6D4D41387DCC}">
      <dgm:prSet/>
      <dgm:spPr/>
      <dgm:t>
        <a:bodyPr/>
        <a:lstStyle/>
        <a:p>
          <a:endParaRPr lang="en-US"/>
        </a:p>
      </dgm:t>
    </dgm:pt>
    <dgm:pt modelId="{E2371397-4D7B-4CD8-9EFB-F84E5B8CAD7C}" type="sibTrans" cxnId="{EF301FAC-94E1-47D4-9FE6-6D4D41387DCC}">
      <dgm:prSet/>
      <dgm:spPr/>
      <dgm:t>
        <a:bodyPr/>
        <a:lstStyle/>
        <a:p>
          <a:endParaRPr lang="en-US"/>
        </a:p>
      </dgm:t>
    </dgm:pt>
    <dgm:pt modelId="{4635C346-4D40-41C7-A08D-E318AB73BB51}">
      <dgm:prSet phldrT="[Text]"/>
      <dgm:spPr/>
      <dgm:t>
        <a:bodyPr/>
        <a:lstStyle/>
        <a:p>
          <a:r>
            <a:rPr lang="en-US" dirty="0"/>
            <a:t>Ensured Availability</a:t>
          </a:r>
        </a:p>
      </dgm:t>
    </dgm:pt>
    <dgm:pt modelId="{ADC49A92-427D-48EF-B52A-EE376C3A298A}" type="parTrans" cxnId="{CCC61414-F60C-4913-B436-9797930B2C94}">
      <dgm:prSet/>
      <dgm:spPr/>
      <dgm:t>
        <a:bodyPr/>
        <a:lstStyle/>
        <a:p>
          <a:endParaRPr lang="en-US"/>
        </a:p>
      </dgm:t>
    </dgm:pt>
    <dgm:pt modelId="{57BE95E7-3144-4282-9812-F0DC78EF006F}" type="sibTrans" cxnId="{CCC61414-F60C-4913-B436-9797930B2C94}">
      <dgm:prSet/>
      <dgm:spPr/>
      <dgm:t>
        <a:bodyPr/>
        <a:lstStyle/>
        <a:p>
          <a:endParaRPr lang="en-US"/>
        </a:p>
      </dgm:t>
    </dgm:pt>
    <dgm:pt modelId="{B71985CD-72D7-42A1-9F2F-0BDCEE27E972}" type="pres">
      <dgm:prSet presAssocID="{DB650901-7481-4B4A-8334-754C652D18DC}" presName="compositeShape" presStyleCnt="0">
        <dgm:presLayoutVars>
          <dgm:chMax val="2"/>
          <dgm:dir/>
          <dgm:resizeHandles val="exact"/>
        </dgm:presLayoutVars>
      </dgm:prSet>
      <dgm:spPr/>
    </dgm:pt>
    <dgm:pt modelId="{806C9C00-B2E3-47F5-B648-B217BC0671A8}" type="pres">
      <dgm:prSet presAssocID="{DB650901-7481-4B4A-8334-754C652D18DC}" presName="ribbon" presStyleLbl="node1" presStyleIdx="0" presStyleCnt="1"/>
      <dgm:spPr/>
    </dgm:pt>
    <dgm:pt modelId="{0FE0F311-C2EB-491B-A410-B2C72479ACCB}" type="pres">
      <dgm:prSet presAssocID="{DB650901-7481-4B4A-8334-754C652D18DC}" presName="leftArrowText" presStyleLbl="node1" presStyleIdx="0" presStyleCnt="1">
        <dgm:presLayoutVars>
          <dgm:chMax val="0"/>
          <dgm:bulletEnabled val="1"/>
        </dgm:presLayoutVars>
      </dgm:prSet>
      <dgm:spPr/>
    </dgm:pt>
    <dgm:pt modelId="{846ABE33-0796-4EAB-A774-B00DA46B9885}" type="pres">
      <dgm:prSet presAssocID="{DB650901-7481-4B4A-8334-754C652D18DC}" presName="rightArrowText" presStyleLbl="node1" presStyleIdx="0" presStyleCnt="1">
        <dgm:presLayoutVars>
          <dgm:chMax val="0"/>
          <dgm:bulletEnabled val="1"/>
        </dgm:presLayoutVars>
      </dgm:prSet>
      <dgm:spPr/>
    </dgm:pt>
  </dgm:ptLst>
  <dgm:cxnLst>
    <dgm:cxn modelId="{CCC61414-F60C-4913-B436-9797930B2C94}" srcId="{DB650901-7481-4B4A-8334-754C652D18DC}" destId="{4635C346-4D40-41C7-A08D-E318AB73BB51}" srcOrd="1" destOrd="0" parTransId="{ADC49A92-427D-48EF-B52A-EE376C3A298A}" sibTransId="{57BE95E7-3144-4282-9812-F0DC78EF006F}"/>
    <dgm:cxn modelId="{5CEC791B-CBD4-4EF3-9EBE-6B96DE7C8951}" type="presOf" srcId="{3DB3D3E5-AE4F-4639-A9A0-D7CB698E0D1E}" destId="{0FE0F311-C2EB-491B-A410-B2C72479ACCB}" srcOrd="0" destOrd="0" presId="urn:microsoft.com/office/officeart/2005/8/layout/arrow6"/>
    <dgm:cxn modelId="{FD721C2F-DC93-49C0-8CDB-8CE89765C64F}" type="presOf" srcId="{DB650901-7481-4B4A-8334-754C652D18DC}" destId="{B71985CD-72D7-42A1-9F2F-0BDCEE27E972}" srcOrd="0" destOrd="0" presId="urn:microsoft.com/office/officeart/2005/8/layout/arrow6"/>
    <dgm:cxn modelId="{0DCF2D66-2E99-4FDF-8E78-F62C233D23B2}" type="presOf" srcId="{4635C346-4D40-41C7-A08D-E318AB73BB51}" destId="{846ABE33-0796-4EAB-A774-B00DA46B9885}" srcOrd="0" destOrd="0" presId="urn:microsoft.com/office/officeart/2005/8/layout/arrow6"/>
    <dgm:cxn modelId="{EF301FAC-94E1-47D4-9FE6-6D4D41387DCC}" srcId="{DB650901-7481-4B4A-8334-754C652D18DC}" destId="{3DB3D3E5-AE4F-4639-A9A0-D7CB698E0D1E}" srcOrd="0" destOrd="0" parTransId="{BE5DA435-6A4A-494C-9BCD-965A830A8D8B}" sibTransId="{E2371397-4D7B-4CD8-9EFB-F84E5B8CAD7C}"/>
    <dgm:cxn modelId="{BA962080-C4EB-40A4-BBF5-9C15B94F40EA}" type="presParOf" srcId="{B71985CD-72D7-42A1-9F2F-0BDCEE27E972}" destId="{806C9C00-B2E3-47F5-B648-B217BC0671A8}" srcOrd="0" destOrd="0" presId="urn:microsoft.com/office/officeart/2005/8/layout/arrow6"/>
    <dgm:cxn modelId="{92F7B173-5F53-451D-A9F1-B1676F2A77B2}" type="presParOf" srcId="{B71985CD-72D7-42A1-9F2F-0BDCEE27E972}" destId="{0FE0F311-C2EB-491B-A410-B2C72479ACCB}" srcOrd="1" destOrd="0" presId="urn:microsoft.com/office/officeart/2005/8/layout/arrow6"/>
    <dgm:cxn modelId="{77F46676-1D53-4E0C-9203-F955394F8762}" type="presParOf" srcId="{B71985CD-72D7-42A1-9F2F-0BDCEE27E972}" destId="{846ABE33-0796-4EAB-A774-B00DA46B988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89F119-6801-4663-8B61-E52E9DB18D3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44F0182-E385-4FEC-B21C-2B015B9625E7}">
      <dgm:prSet phldrT="[Text]"/>
      <dgm:spPr/>
      <dgm:t>
        <a:bodyPr/>
        <a:lstStyle/>
        <a:p>
          <a:r>
            <a:rPr lang="en-US" dirty="0"/>
            <a:t>Sharding</a:t>
          </a:r>
        </a:p>
      </dgm:t>
    </dgm:pt>
    <dgm:pt modelId="{A41D5BBE-D2B2-476A-BC77-4D28ECAA49BE}" type="parTrans" cxnId="{AE69C9FF-CE53-4EED-B898-ECBD9741A956}">
      <dgm:prSet/>
      <dgm:spPr/>
      <dgm:t>
        <a:bodyPr/>
        <a:lstStyle/>
        <a:p>
          <a:endParaRPr lang="en-US"/>
        </a:p>
      </dgm:t>
    </dgm:pt>
    <dgm:pt modelId="{AB31CB59-3171-49E4-98F7-2E3961DDC237}" type="sibTrans" cxnId="{AE69C9FF-CE53-4EED-B898-ECBD9741A956}">
      <dgm:prSet/>
      <dgm:spPr/>
      <dgm:t>
        <a:bodyPr/>
        <a:lstStyle/>
        <a:p>
          <a:endParaRPr lang="en-US"/>
        </a:p>
      </dgm:t>
    </dgm:pt>
    <dgm:pt modelId="{1D6BB20A-DB57-433F-8B2A-C03A8EBDFDC0}">
      <dgm:prSet phldrT="[Text]"/>
      <dgm:spPr/>
      <dgm:t>
        <a:bodyPr/>
        <a:lstStyle/>
        <a:p>
          <a:r>
            <a:rPr lang="en-US" dirty="0"/>
            <a:t>Replication</a:t>
          </a:r>
        </a:p>
      </dgm:t>
    </dgm:pt>
    <dgm:pt modelId="{E9716714-2DE8-46D8-8336-F5E2EDDFA0BE}" type="parTrans" cxnId="{3A936AEB-61ED-4889-B9F0-AA3CDAF21E14}">
      <dgm:prSet/>
      <dgm:spPr/>
      <dgm:t>
        <a:bodyPr/>
        <a:lstStyle/>
        <a:p>
          <a:endParaRPr lang="en-US"/>
        </a:p>
      </dgm:t>
    </dgm:pt>
    <dgm:pt modelId="{207D0A70-D10B-42DD-A28D-D3210E682A3D}" type="sibTrans" cxnId="{3A936AEB-61ED-4889-B9F0-AA3CDAF21E14}">
      <dgm:prSet/>
      <dgm:spPr/>
      <dgm:t>
        <a:bodyPr/>
        <a:lstStyle/>
        <a:p>
          <a:endParaRPr lang="en-US"/>
        </a:p>
      </dgm:t>
    </dgm:pt>
    <dgm:pt modelId="{58AA502B-E631-4C61-AEF0-9AE74F1E7D3E}">
      <dgm:prSet phldrT="[Text]"/>
      <dgm:spPr/>
      <dgm:t>
        <a:bodyPr/>
        <a:lstStyle/>
        <a:p>
          <a:r>
            <a:rPr lang="en-US" dirty="0"/>
            <a:t>Storage Management</a:t>
          </a:r>
        </a:p>
      </dgm:t>
    </dgm:pt>
    <dgm:pt modelId="{E8C8B5FF-4960-4FF5-850E-40E2089006FF}" type="parTrans" cxnId="{D299BC81-B5B3-4A81-849A-29209EC129FC}">
      <dgm:prSet/>
      <dgm:spPr/>
      <dgm:t>
        <a:bodyPr/>
        <a:lstStyle/>
        <a:p>
          <a:endParaRPr lang="en-US"/>
        </a:p>
      </dgm:t>
    </dgm:pt>
    <dgm:pt modelId="{8E2AE64E-BC23-4B00-8EAB-29DD7DA7A1B3}" type="sibTrans" cxnId="{D299BC81-B5B3-4A81-849A-29209EC129FC}">
      <dgm:prSet/>
      <dgm:spPr/>
      <dgm:t>
        <a:bodyPr/>
        <a:lstStyle/>
        <a:p>
          <a:endParaRPr lang="en-US"/>
        </a:p>
      </dgm:t>
    </dgm:pt>
    <dgm:pt modelId="{246274C0-D83B-4A11-A05C-484ABCE63183}">
      <dgm:prSet phldrT="[Text]"/>
      <dgm:spPr/>
      <dgm:t>
        <a:bodyPr/>
        <a:lstStyle/>
        <a:p>
          <a:r>
            <a:rPr lang="en-US" dirty="0"/>
            <a:t>Query Processing</a:t>
          </a:r>
        </a:p>
      </dgm:t>
    </dgm:pt>
    <dgm:pt modelId="{BA756F28-575A-4B95-88DD-2E8B8F5B86A2}" type="parTrans" cxnId="{9FADF767-07EC-4639-89D7-289C85493CCF}">
      <dgm:prSet/>
      <dgm:spPr/>
      <dgm:t>
        <a:bodyPr/>
        <a:lstStyle/>
        <a:p>
          <a:endParaRPr lang="en-US"/>
        </a:p>
      </dgm:t>
    </dgm:pt>
    <dgm:pt modelId="{01D9AD1D-63D7-4E46-9F02-0FBEB0760CF0}" type="sibTrans" cxnId="{9FADF767-07EC-4639-89D7-289C85493CCF}">
      <dgm:prSet/>
      <dgm:spPr/>
      <dgm:t>
        <a:bodyPr/>
        <a:lstStyle/>
        <a:p>
          <a:endParaRPr lang="en-US"/>
        </a:p>
      </dgm:t>
    </dgm:pt>
    <dgm:pt modelId="{69884E71-3023-4DE6-A6E8-D353C40F7428}">
      <dgm:prSet phldrT="[Text]"/>
      <dgm:spPr/>
      <dgm:t>
        <a:bodyPr/>
        <a:lstStyle/>
        <a:p>
          <a:r>
            <a:rPr lang="en-US" dirty="0"/>
            <a:t>Range Sharding</a:t>
          </a:r>
        </a:p>
      </dgm:t>
    </dgm:pt>
    <dgm:pt modelId="{75DA3EBA-8C4C-400B-81A4-52443FCA04C3}" type="parTrans" cxnId="{1356E09B-5A0F-4E00-BD73-8B718302DB60}">
      <dgm:prSet/>
      <dgm:spPr/>
      <dgm:t>
        <a:bodyPr/>
        <a:lstStyle/>
        <a:p>
          <a:endParaRPr lang="en-US"/>
        </a:p>
      </dgm:t>
    </dgm:pt>
    <dgm:pt modelId="{0D297871-ABA3-4CC4-9E72-043093A884AD}" type="sibTrans" cxnId="{1356E09B-5A0F-4E00-BD73-8B718302DB60}">
      <dgm:prSet/>
      <dgm:spPr/>
      <dgm:t>
        <a:bodyPr/>
        <a:lstStyle/>
        <a:p>
          <a:endParaRPr lang="en-US"/>
        </a:p>
      </dgm:t>
    </dgm:pt>
    <dgm:pt modelId="{340877A4-08C9-494E-BA18-75F4FE366258}">
      <dgm:prSet phldrT="[Text]"/>
      <dgm:spPr/>
      <dgm:t>
        <a:bodyPr/>
        <a:lstStyle/>
        <a:p>
          <a:r>
            <a:rPr lang="en-US" dirty="0"/>
            <a:t>Hash Sharding</a:t>
          </a:r>
        </a:p>
      </dgm:t>
    </dgm:pt>
    <dgm:pt modelId="{662B0D80-9728-4161-9A1F-BB2256958C40}" type="parTrans" cxnId="{57A87A79-37AF-4262-9D45-4A3E4477AA02}">
      <dgm:prSet/>
      <dgm:spPr/>
      <dgm:t>
        <a:bodyPr/>
        <a:lstStyle/>
        <a:p>
          <a:endParaRPr lang="en-US"/>
        </a:p>
      </dgm:t>
    </dgm:pt>
    <dgm:pt modelId="{4B99859A-1244-4124-A985-AF4BDB43DD53}" type="sibTrans" cxnId="{57A87A79-37AF-4262-9D45-4A3E4477AA02}">
      <dgm:prSet/>
      <dgm:spPr/>
      <dgm:t>
        <a:bodyPr/>
        <a:lstStyle/>
        <a:p>
          <a:endParaRPr lang="en-US"/>
        </a:p>
      </dgm:t>
    </dgm:pt>
    <dgm:pt modelId="{C09EE1B6-5B05-44D3-A5F9-FF4F57D14D22}">
      <dgm:prSet phldrT="[Text]"/>
      <dgm:spPr/>
      <dgm:t>
        <a:bodyPr/>
        <a:lstStyle/>
        <a:p>
          <a:r>
            <a:rPr lang="en-US" dirty="0"/>
            <a:t>Entity Group Sharding</a:t>
          </a:r>
        </a:p>
      </dgm:t>
    </dgm:pt>
    <dgm:pt modelId="{4175E79B-EC62-4B6C-9998-3133D0E5FC18}" type="parTrans" cxnId="{E58E118C-831E-46CF-B713-7B4D62CF5122}">
      <dgm:prSet/>
      <dgm:spPr/>
      <dgm:t>
        <a:bodyPr/>
        <a:lstStyle/>
        <a:p>
          <a:endParaRPr lang="en-US"/>
        </a:p>
      </dgm:t>
    </dgm:pt>
    <dgm:pt modelId="{21AB79F0-6456-4251-AAE2-FC9B5F9CB3CE}" type="sibTrans" cxnId="{E58E118C-831E-46CF-B713-7B4D62CF5122}">
      <dgm:prSet/>
      <dgm:spPr/>
      <dgm:t>
        <a:bodyPr/>
        <a:lstStyle/>
        <a:p>
          <a:endParaRPr lang="en-US"/>
        </a:p>
      </dgm:t>
    </dgm:pt>
    <dgm:pt modelId="{155DE30D-043A-4D48-9A2B-6D04D6FF30E4}">
      <dgm:prSet phldrT="[Text]"/>
      <dgm:spPr/>
      <dgm:t>
        <a:bodyPr/>
        <a:lstStyle/>
        <a:p>
          <a:r>
            <a:rPr lang="en-US" dirty="0"/>
            <a:t>Consistent Hash</a:t>
          </a:r>
        </a:p>
      </dgm:t>
    </dgm:pt>
    <dgm:pt modelId="{DBC9F72D-4F13-4ACE-B11A-E72AF80B5E0A}" type="parTrans" cxnId="{32F079F5-9E38-4477-9197-80433990E3DE}">
      <dgm:prSet/>
      <dgm:spPr/>
      <dgm:t>
        <a:bodyPr/>
        <a:lstStyle/>
        <a:p>
          <a:endParaRPr lang="en-US"/>
        </a:p>
      </dgm:t>
    </dgm:pt>
    <dgm:pt modelId="{0B8D0F94-FB45-4CE1-AB67-EDAE41C7CB9F}" type="sibTrans" cxnId="{32F079F5-9E38-4477-9197-80433990E3DE}">
      <dgm:prSet/>
      <dgm:spPr/>
      <dgm:t>
        <a:bodyPr/>
        <a:lstStyle/>
        <a:p>
          <a:endParaRPr lang="en-US"/>
        </a:p>
      </dgm:t>
    </dgm:pt>
    <dgm:pt modelId="{37A82723-4698-4D9F-97F6-28EF3EDC7410}">
      <dgm:prSet phldrT="[Text]"/>
      <dgm:spPr/>
      <dgm:t>
        <a:bodyPr/>
        <a:lstStyle/>
        <a:p>
          <a:r>
            <a:rPr lang="en-US" dirty="0"/>
            <a:t>Shared Disk</a:t>
          </a:r>
        </a:p>
      </dgm:t>
    </dgm:pt>
    <dgm:pt modelId="{B83175ED-CF5D-4FFA-990A-6C97152B6BC9}" type="parTrans" cxnId="{1EC3AF8D-B5C5-4596-A059-F412DDF8B330}">
      <dgm:prSet/>
      <dgm:spPr/>
      <dgm:t>
        <a:bodyPr/>
        <a:lstStyle/>
        <a:p>
          <a:endParaRPr lang="en-US"/>
        </a:p>
      </dgm:t>
    </dgm:pt>
    <dgm:pt modelId="{5CC9F928-559D-4D39-A7B9-41253CC579C5}" type="sibTrans" cxnId="{1EC3AF8D-B5C5-4596-A059-F412DDF8B330}">
      <dgm:prSet/>
      <dgm:spPr/>
      <dgm:t>
        <a:bodyPr/>
        <a:lstStyle/>
        <a:p>
          <a:endParaRPr lang="en-US"/>
        </a:p>
      </dgm:t>
    </dgm:pt>
    <dgm:pt modelId="{AF48C760-DC8A-4B43-B3AA-98C3DDF11072}">
      <dgm:prSet phldrT="[Text]"/>
      <dgm:spPr/>
      <dgm:t>
        <a:bodyPr/>
        <a:lstStyle/>
        <a:p>
          <a:r>
            <a:rPr lang="en-US" dirty="0"/>
            <a:t>Consensus Protocol</a:t>
          </a:r>
        </a:p>
      </dgm:t>
    </dgm:pt>
    <dgm:pt modelId="{ACF1661B-8638-4CDE-9DB5-6974C0037E34}" type="parTrans" cxnId="{7FF0B487-AFDE-4EDC-8104-AFAF8466FC59}">
      <dgm:prSet/>
      <dgm:spPr/>
      <dgm:t>
        <a:bodyPr/>
        <a:lstStyle/>
        <a:p>
          <a:endParaRPr lang="en-US"/>
        </a:p>
      </dgm:t>
    </dgm:pt>
    <dgm:pt modelId="{EC3DFEBA-DB20-4E00-9916-E42A63DA4B63}" type="sibTrans" cxnId="{7FF0B487-AFDE-4EDC-8104-AFAF8466FC59}">
      <dgm:prSet/>
      <dgm:spPr/>
      <dgm:t>
        <a:bodyPr/>
        <a:lstStyle/>
        <a:p>
          <a:endParaRPr lang="en-US"/>
        </a:p>
      </dgm:t>
    </dgm:pt>
    <dgm:pt modelId="{51BAA483-B569-4D1E-8F5E-59830DE5425F}">
      <dgm:prSet phldrT="[Text]"/>
      <dgm:spPr/>
      <dgm:t>
        <a:bodyPr/>
        <a:lstStyle/>
        <a:p>
          <a:r>
            <a:rPr lang="en-US" dirty="0"/>
            <a:t>Synchronous</a:t>
          </a:r>
        </a:p>
      </dgm:t>
    </dgm:pt>
    <dgm:pt modelId="{1D4EB47B-3ECE-4323-AE12-424A63C10489}" type="parTrans" cxnId="{927D40F3-A8F4-466F-AB78-5D98F084C937}">
      <dgm:prSet/>
      <dgm:spPr/>
      <dgm:t>
        <a:bodyPr/>
        <a:lstStyle/>
        <a:p>
          <a:endParaRPr lang="en-US"/>
        </a:p>
      </dgm:t>
    </dgm:pt>
    <dgm:pt modelId="{A8F424E4-1816-48FF-A129-29D518B66FDD}" type="sibTrans" cxnId="{927D40F3-A8F4-466F-AB78-5D98F084C937}">
      <dgm:prSet/>
      <dgm:spPr/>
      <dgm:t>
        <a:bodyPr/>
        <a:lstStyle/>
        <a:p>
          <a:endParaRPr lang="en-US"/>
        </a:p>
      </dgm:t>
    </dgm:pt>
    <dgm:pt modelId="{95953A87-C244-4F30-B98F-45FA405E1449}">
      <dgm:prSet phldrT="[Text]"/>
      <dgm:spPr/>
      <dgm:t>
        <a:bodyPr/>
        <a:lstStyle/>
        <a:p>
          <a:r>
            <a:rPr lang="en-US" dirty="0"/>
            <a:t>Asynchronous</a:t>
          </a:r>
        </a:p>
      </dgm:t>
    </dgm:pt>
    <dgm:pt modelId="{9412641D-0B7A-4CF0-82DE-83C1169F46DD}" type="parTrans" cxnId="{ABD0922F-38A0-4D03-B3B2-9F24E96348DD}">
      <dgm:prSet/>
      <dgm:spPr/>
      <dgm:t>
        <a:bodyPr/>
        <a:lstStyle/>
        <a:p>
          <a:endParaRPr lang="en-US"/>
        </a:p>
      </dgm:t>
    </dgm:pt>
    <dgm:pt modelId="{5FCA26D5-699C-470C-83B8-0FA859C56C82}" type="sibTrans" cxnId="{ABD0922F-38A0-4D03-B3B2-9F24E96348DD}">
      <dgm:prSet/>
      <dgm:spPr/>
      <dgm:t>
        <a:bodyPr/>
        <a:lstStyle/>
        <a:p>
          <a:endParaRPr lang="en-US"/>
        </a:p>
      </dgm:t>
    </dgm:pt>
    <dgm:pt modelId="{AA67D550-9F79-4A8C-92C7-E07B378D5AD1}">
      <dgm:prSet phldrT="[Text]"/>
      <dgm:spPr/>
      <dgm:t>
        <a:bodyPr/>
        <a:lstStyle/>
        <a:p>
          <a:r>
            <a:rPr lang="en-US" dirty="0"/>
            <a:t>Primary Copy</a:t>
          </a:r>
        </a:p>
      </dgm:t>
    </dgm:pt>
    <dgm:pt modelId="{8A6E17BC-9D1C-40CB-89E7-BF4A93865471}" type="parTrans" cxnId="{3699F75A-8789-4CA2-AED9-CB706E39A68C}">
      <dgm:prSet/>
      <dgm:spPr/>
      <dgm:t>
        <a:bodyPr/>
        <a:lstStyle/>
        <a:p>
          <a:endParaRPr lang="en-US"/>
        </a:p>
      </dgm:t>
    </dgm:pt>
    <dgm:pt modelId="{B2E5AB74-AB7C-497B-9FB4-CF8EAAACE813}" type="sibTrans" cxnId="{3699F75A-8789-4CA2-AED9-CB706E39A68C}">
      <dgm:prSet/>
      <dgm:spPr/>
      <dgm:t>
        <a:bodyPr/>
        <a:lstStyle/>
        <a:p>
          <a:endParaRPr lang="en-US"/>
        </a:p>
      </dgm:t>
    </dgm:pt>
    <dgm:pt modelId="{91B913A4-2299-4C1C-A974-86FF89AF2CEC}">
      <dgm:prSet phldrT="[Text]"/>
      <dgm:spPr/>
      <dgm:t>
        <a:bodyPr/>
        <a:lstStyle/>
        <a:p>
          <a:r>
            <a:rPr lang="en-US" dirty="0"/>
            <a:t>Update Anywhere</a:t>
          </a:r>
        </a:p>
      </dgm:t>
    </dgm:pt>
    <dgm:pt modelId="{E575E92B-6FB3-43C4-B605-1BDB12F139EF}" type="parTrans" cxnId="{55DC3035-7A1F-4B37-BD5C-63489123292D}">
      <dgm:prSet/>
      <dgm:spPr/>
      <dgm:t>
        <a:bodyPr/>
        <a:lstStyle/>
        <a:p>
          <a:endParaRPr lang="en-US"/>
        </a:p>
      </dgm:t>
    </dgm:pt>
    <dgm:pt modelId="{D3CC76A5-6F00-4ED4-A127-909617C65992}" type="sibTrans" cxnId="{55DC3035-7A1F-4B37-BD5C-63489123292D}">
      <dgm:prSet/>
      <dgm:spPr/>
      <dgm:t>
        <a:bodyPr/>
        <a:lstStyle/>
        <a:p>
          <a:endParaRPr lang="en-US"/>
        </a:p>
      </dgm:t>
    </dgm:pt>
    <dgm:pt modelId="{5BC9F4AF-0C9B-4F07-8784-0E8A7B79C0E2}">
      <dgm:prSet phldrT="[Text]"/>
      <dgm:spPr/>
      <dgm:t>
        <a:bodyPr/>
        <a:lstStyle/>
        <a:p>
          <a:r>
            <a:rPr lang="en-US" dirty="0"/>
            <a:t>Logging</a:t>
          </a:r>
        </a:p>
      </dgm:t>
    </dgm:pt>
    <dgm:pt modelId="{446B2370-5077-4F95-8231-912DEA607743}" type="parTrans" cxnId="{0745045D-222E-451F-9ABD-D329F98DD1BA}">
      <dgm:prSet/>
      <dgm:spPr/>
      <dgm:t>
        <a:bodyPr/>
        <a:lstStyle/>
        <a:p>
          <a:endParaRPr lang="en-US"/>
        </a:p>
      </dgm:t>
    </dgm:pt>
    <dgm:pt modelId="{77FF59DF-10DB-45F0-BED6-D018C24E3117}" type="sibTrans" cxnId="{0745045D-222E-451F-9ABD-D329F98DD1BA}">
      <dgm:prSet/>
      <dgm:spPr/>
      <dgm:t>
        <a:bodyPr/>
        <a:lstStyle/>
        <a:p>
          <a:endParaRPr lang="en-US"/>
        </a:p>
      </dgm:t>
    </dgm:pt>
    <dgm:pt modelId="{B681E808-AD5B-4AF3-B91B-B3483AEC2B0F}">
      <dgm:prSet phldrT="[Text]"/>
      <dgm:spPr/>
      <dgm:t>
        <a:bodyPr/>
        <a:lstStyle/>
        <a:p>
          <a:r>
            <a:rPr lang="en-US" dirty="0"/>
            <a:t>Updates in Place</a:t>
          </a:r>
        </a:p>
      </dgm:t>
    </dgm:pt>
    <dgm:pt modelId="{796C9466-097F-4FCA-B138-957029B6BC2F}" type="parTrans" cxnId="{4A213657-558D-423A-A529-2AD7EBD1221B}">
      <dgm:prSet/>
      <dgm:spPr/>
      <dgm:t>
        <a:bodyPr/>
        <a:lstStyle/>
        <a:p>
          <a:endParaRPr lang="en-US"/>
        </a:p>
      </dgm:t>
    </dgm:pt>
    <dgm:pt modelId="{D1535563-CFAB-4B52-A6D9-9DBCC5714AEA}" type="sibTrans" cxnId="{4A213657-558D-423A-A529-2AD7EBD1221B}">
      <dgm:prSet/>
      <dgm:spPr/>
      <dgm:t>
        <a:bodyPr/>
        <a:lstStyle/>
        <a:p>
          <a:endParaRPr lang="en-US"/>
        </a:p>
      </dgm:t>
    </dgm:pt>
    <dgm:pt modelId="{9769D7E4-E034-4437-9977-DC81E4379EAF}">
      <dgm:prSet phldrT="[Text]"/>
      <dgm:spPr/>
      <dgm:t>
        <a:bodyPr/>
        <a:lstStyle/>
        <a:p>
          <a:r>
            <a:rPr lang="en-US" dirty="0"/>
            <a:t>Caching</a:t>
          </a:r>
        </a:p>
      </dgm:t>
    </dgm:pt>
    <dgm:pt modelId="{A797502E-1BDD-4EFE-852A-1DCD90095B97}" type="parTrans" cxnId="{63387AEA-C6EA-437F-9034-8A48CFA29396}">
      <dgm:prSet/>
      <dgm:spPr/>
      <dgm:t>
        <a:bodyPr/>
        <a:lstStyle/>
        <a:p>
          <a:endParaRPr lang="en-US"/>
        </a:p>
      </dgm:t>
    </dgm:pt>
    <dgm:pt modelId="{FF8D464B-C81E-4671-8946-813BB629B4B6}" type="sibTrans" cxnId="{63387AEA-C6EA-437F-9034-8A48CFA29396}">
      <dgm:prSet/>
      <dgm:spPr/>
      <dgm:t>
        <a:bodyPr/>
        <a:lstStyle/>
        <a:p>
          <a:endParaRPr lang="en-US"/>
        </a:p>
      </dgm:t>
    </dgm:pt>
    <dgm:pt modelId="{C1107621-13DC-48DD-A7E5-82829B798B14}">
      <dgm:prSet phldrT="[Text]"/>
      <dgm:spPr/>
      <dgm:t>
        <a:bodyPr/>
        <a:lstStyle/>
        <a:p>
          <a:r>
            <a:rPr lang="en-US" dirty="0"/>
            <a:t>In Memory Storage</a:t>
          </a:r>
        </a:p>
      </dgm:t>
    </dgm:pt>
    <dgm:pt modelId="{A6BB98F4-49AC-49B1-950F-16B72B7146EF}" type="parTrans" cxnId="{276ECE62-87A1-48A6-9BF4-8A528EAB389F}">
      <dgm:prSet/>
      <dgm:spPr/>
      <dgm:t>
        <a:bodyPr/>
        <a:lstStyle/>
        <a:p>
          <a:endParaRPr lang="en-US"/>
        </a:p>
      </dgm:t>
    </dgm:pt>
    <dgm:pt modelId="{5D88F677-D24E-42DD-A698-19395C0C5EC9}" type="sibTrans" cxnId="{276ECE62-87A1-48A6-9BF4-8A528EAB389F}">
      <dgm:prSet/>
      <dgm:spPr/>
      <dgm:t>
        <a:bodyPr/>
        <a:lstStyle/>
        <a:p>
          <a:endParaRPr lang="en-US"/>
        </a:p>
      </dgm:t>
    </dgm:pt>
    <dgm:pt modelId="{ECC2D66C-D1B7-4E1B-9ABE-027917E469DE}">
      <dgm:prSet phldrT="[Text]"/>
      <dgm:spPr/>
      <dgm:t>
        <a:bodyPr/>
        <a:lstStyle/>
        <a:p>
          <a:r>
            <a:rPr lang="en-US" dirty="0"/>
            <a:t>Append Only Storage</a:t>
          </a:r>
        </a:p>
      </dgm:t>
    </dgm:pt>
    <dgm:pt modelId="{C49260ED-56C3-43C2-85B1-3113F6F7AA85}" type="parTrans" cxnId="{4CE26ADC-96A1-48EB-A176-DD0F47444F52}">
      <dgm:prSet/>
      <dgm:spPr/>
      <dgm:t>
        <a:bodyPr/>
        <a:lstStyle/>
        <a:p>
          <a:endParaRPr lang="en-US"/>
        </a:p>
      </dgm:t>
    </dgm:pt>
    <dgm:pt modelId="{42C9DA0E-83B8-431C-8D72-67AC78DA027B}" type="sibTrans" cxnId="{4CE26ADC-96A1-48EB-A176-DD0F47444F52}">
      <dgm:prSet/>
      <dgm:spPr/>
      <dgm:t>
        <a:bodyPr/>
        <a:lstStyle/>
        <a:p>
          <a:endParaRPr lang="en-US"/>
        </a:p>
      </dgm:t>
    </dgm:pt>
    <dgm:pt modelId="{84C9B414-EB0E-4E0F-BB03-BA7407DD7004}">
      <dgm:prSet phldrT="[Text]"/>
      <dgm:spPr/>
      <dgm:t>
        <a:bodyPr/>
        <a:lstStyle/>
        <a:p>
          <a:r>
            <a:rPr lang="en-US" dirty="0"/>
            <a:t>Global Secondary Indexing</a:t>
          </a:r>
        </a:p>
      </dgm:t>
    </dgm:pt>
    <dgm:pt modelId="{B58F6C3C-467B-4AC1-89BF-2A98147011A7}" type="parTrans" cxnId="{77769E0F-498D-4443-B170-3AB544545B70}">
      <dgm:prSet/>
      <dgm:spPr/>
      <dgm:t>
        <a:bodyPr/>
        <a:lstStyle/>
        <a:p>
          <a:endParaRPr lang="en-US"/>
        </a:p>
      </dgm:t>
    </dgm:pt>
    <dgm:pt modelId="{762D3B51-CBAE-4BBC-B1CB-01EE4FAE1712}" type="sibTrans" cxnId="{77769E0F-498D-4443-B170-3AB544545B70}">
      <dgm:prSet/>
      <dgm:spPr/>
      <dgm:t>
        <a:bodyPr/>
        <a:lstStyle/>
        <a:p>
          <a:endParaRPr lang="en-US"/>
        </a:p>
      </dgm:t>
    </dgm:pt>
    <dgm:pt modelId="{89203641-615F-4F38-9407-F797FD83DE50}">
      <dgm:prSet phldrT="[Text]"/>
      <dgm:spPr/>
      <dgm:t>
        <a:bodyPr/>
        <a:lstStyle/>
        <a:p>
          <a:r>
            <a:rPr lang="en-US" dirty="0"/>
            <a:t>Local Secondary Indexing</a:t>
          </a:r>
        </a:p>
      </dgm:t>
    </dgm:pt>
    <dgm:pt modelId="{8CC618CB-CB76-4075-8278-C20F1EE54613}" type="parTrans" cxnId="{F29C3946-F72F-4774-AC53-9F06DFF3D49B}">
      <dgm:prSet/>
      <dgm:spPr/>
      <dgm:t>
        <a:bodyPr/>
        <a:lstStyle/>
        <a:p>
          <a:endParaRPr lang="en-US"/>
        </a:p>
      </dgm:t>
    </dgm:pt>
    <dgm:pt modelId="{23FAC5AD-33F6-4E76-ACC4-EDCD9FC9B9DE}" type="sibTrans" cxnId="{F29C3946-F72F-4774-AC53-9F06DFF3D49B}">
      <dgm:prSet/>
      <dgm:spPr/>
      <dgm:t>
        <a:bodyPr/>
        <a:lstStyle/>
        <a:p>
          <a:endParaRPr lang="en-US"/>
        </a:p>
      </dgm:t>
    </dgm:pt>
    <dgm:pt modelId="{9DBE105F-2809-46F6-BA4C-8A7DA7B97C2C}">
      <dgm:prSet phldrT="[Text]"/>
      <dgm:spPr/>
      <dgm:t>
        <a:bodyPr/>
        <a:lstStyle/>
        <a:p>
          <a:r>
            <a:rPr lang="en-US" dirty="0"/>
            <a:t>Query Planning</a:t>
          </a:r>
        </a:p>
      </dgm:t>
    </dgm:pt>
    <dgm:pt modelId="{A80C57CD-ECCE-419F-B4CD-69DE02762D0A}" type="parTrans" cxnId="{6EF6952A-27F3-48BB-9618-DC0CF58B9E6A}">
      <dgm:prSet/>
      <dgm:spPr/>
      <dgm:t>
        <a:bodyPr/>
        <a:lstStyle/>
        <a:p>
          <a:endParaRPr lang="en-US"/>
        </a:p>
      </dgm:t>
    </dgm:pt>
    <dgm:pt modelId="{4BE9CB9E-B96B-4E11-9A55-F9F78752AAA4}" type="sibTrans" cxnId="{6EF6952A-27F3-48BB-9618-DC0CF58B9E6A}">
      <dgm:prSet/>
      <dgm:spPr/>
      <dgm:t>
        <a:bodyPr/>
        <a:lstStyle/>
        <a:p>
          <a:endParaRPr lang="en-US"/>
        </a:p>
      </dgm:t>
    </dgm:pt>
    <dgm:pt modelId="{5332752F-5219-47DB-A6BF-E64BE22F7419}">
      <dgm:prSet phldrT="[Text]"/>
      <dgm:spPr/>
      <dgm:t>
        <a:bodyPr/>
        <a:lstStyle/>
        <a:p>
          <a:r>
            <a:rPr lang="en-US" dirty="0"/>
            <a:t>Materialized Views</a:t>
          </a:r>
        </a:p>
      </dgm:t>
    </dgm:pt>
    <dgm:pt modelId="{88086717-074D-4BAE-9020-9A92FB7684CD}" type="parTrans" cxnId="{D936A3FA-93C3-44DD-9E1E-E4E8B07AD9A0}">
      <dgm:prSet/>
      <dgm:spPr/>
      <dgm:t>
        <a:bodyPr/>
        <a:lstStyle/>
        <a:p>
          <a:endParaRPr lang="en-US"/>
        </a:p>
      </dgm:t>
    </dgm:pt>
    <dgm:pt modelId="{CE934DD9-AAF4-4205-88CB-17CDAB8AF5C6}" type="sibTrans" cxnId="{D936A3FA-93C3-44DD-9E1E-E4E8B07AD9A0}">
      <dgm:prSet/>
      <dgm:spPr/>
      <dgm:t>
        <a:bodyPr/>
        <a:lstStyle/>
        <a:p>
          <a:endParaRPr lang="en-US"/>
        </a:p>
      </dgm:t>
    </dgm:pt>
    <dgm:pt modelId="{8ED0A72A-3FA7-4D2F-815A-5132A8169B23}" type="pres">
      <dgm:prSet presAssocID="{7A89F119-6801-4663-8B61-E52E9DB18D3A}" presName="diagram" presStyleCnt="0">
        <dgm:presLayoutVars>
          <dgm:dir/>
          <dgm:resizeHandles val="exact"/>
        </dgm:presLayoutVars>
      </dgm:prSet>
      <dgm:spPr/>
    </dgm:pt>
    <dgm:pt modelId="{02AD3D48-77BA-4BD6-9088-9E30A1F7786E}" type="pres">
      <dgm:prSet presAssocID="{B44F0182-E385-4FEC-B21C-2B015B9625E7}" presName="node" presStyleLbl="node1" presStyleIdx="0" presStyleCnt="4">
        <dgm:presLayoutVars>
          <dgm:bulletEnabled val="1"/>
        </dgm:presLayoutVars>
      </dgm:prSet>
      <dgm:spPr/>
    </dgm:pt>
    <dgm:pt modelId="{BD622226-FEEB-4137-9084-7E2ABAD746FF}" type="pres">
      <dgm:prSet presAssocID="{AB31CB59-3171-49E4-98F7-2E3961DDC237}" presName="sibTrans" presStyleCnt="0"/>
      <dgm:spPr/>
    </dgm:pt>
    <dgm:pt modelId="{188B6A14-2043-4FE0-9D54-5118D494A453}" type="pres">
      <dgm:prSet presAssocID="{1D6BB20A-DB57-433F-8B2A-C03A8EBDFDC0}" presName="node" presStyleLbl="node1" presStyleIdx="1" presStyleCnt="4">
        <dgm:presLayoutVars>
          <dgm:bulletEnabled val="1"/>
        </dgm:presLayoutVars>
      </dgm:prSet>
      <dgm:spPr/>
    </dgm:pt>
    <dgm:pt modelId="{541697FF-A36D-4B92-9303-6B41CDD2F113}" type="pres">
      <dgm:prSet presAssocID="{207D0A70-D10B-42DD-A28D-D3210E682A3D}" presName="sibTrans" presStyleCnt="0"/>
      <dgm:spPr/>
    </dgm:pt>
    <dgm:pt modelId="{9D463A07-E6F2-4483-8759-F388CFA00554}" type="pres">
      <dgm:prSet presAssocID="{58AA502B-E631-4C61-AEF0-9AE74F1E7D3E}" presName="node" presStyleLbl="node1" presStyleIdx="2" presStyleCnt="4">
        <dgm:presLayoutVars>
          <dgm:bulletEnabled val="1"/>
        </dgm:presLayoutVars>
      </dgm:prSet>
      <dgm:spPr/>
    </dgm:pt>
    <dgm:pt modelId="{27766FEA-061D-4D7D-8833-2E004C53A476}" type="pres">
      <dgm:prSet presAssocID="{8E2AE64E-BC23-4B00-8EAB-29DD7DA7A1B3}" presName="sibTrans" presStyleCnt="0"/>
      <dgm:spPr/>
    </dgm:pt>
    <dgm:pt modelId="{E35F3575-0E11-48E8-A3C0-922EB1485ECE}" type="pres">
      <dgm:prSet presAssocID="{246274C0-D83B-4A11-A05C-484ABCE63183}" presName="node" presStyleLbl="node1" presStyleIdx="3" presStyleCnt="4">
        <dgm:presLayoutVars>
          <dgm:bulletEnabled val="1"/>
        </dgm:presLayoutVars>
      </dgm:prSet>
      <dgm:spPr/>
    </dgm:pt>
  </dgm:ptLst>
  <dgm:cxnLst>
    <dgm:cxn modelId="{C62C1903-E634-4EBC-AE62-DC5651B9C03E}" type="presOf" srcId="{84C9B414-EB0E-4E0F-BB03-BA7407DD7004}" destId="{E35F3575-0E11-48E8-A3C0-922EB1485ECE}" srcOrd="0" destOrd="1" presId="urn:microsoft.com/office/officeart/2005/8/layout/default"/>
    <dgm:cxn modelId="{3484D90C-EEE5-4093-B459-8EFDB3BB6F8F}" type="presOf" srcId="{37A82723-4698-4D9F-97F6-28EF3EDC7410}" destId="{02AD3D48-77BA-4BD6-9088-9E30A1F7786E}" srcOrd="0" destOrd="5" presId="urn:microsoft.com/office/officeart/2005/8/layout/default"/>
    <dgm:cxn modelId="{77769E0F-498D-4443-B170-3AB544545B70}" srcId="{246274C0-D83B-4A11-A05C-484ABCE63183}" destId="{84C9B414-EB0E-4E0F-BB03-BA7407DD7004}" srcOrd="0" destOrd="0" parTransId="{B58F6C3C-467B-4AC1-89BF-2A98147011A7}" sibTransId="{762D3B51-CBAE-4BBC-B1CB-01EE4FAE1712}"/>
    <dgm:cxn modelId="{9668C827-6586-4BCE-AA37-070E18C97A16}" type="presOf" srcId="{AA67D550-9F79-4A8C-92C7-E07B378D5AD1}" destId="{188B6A14-2043-4FE0-9D54-5118D494A453}" srcOrd="0" destOrd="4" presId="urn:microsoft.com/office/officeart/2005/8/layout/default"/>
    <dgm:cxn modelId="{6EF6952A-27F3-48BB-9618-DC0CF58B9E6A}" srcId="{246274C0-D83B-4A11-A05C-484ABCE63183}" destId="{9DBE105F-2809-46F6-BA4C-8A7DA7B97C2C}" srcOrd="2" destOrd="0" parTransId="{A80C57CD-ECCE-419F-B4CD-69DE02762D0A}" sibTransId="{4BE9CB9E-B96B-4E11-9A55-F9F78752AAA4}"/>
    <dgm:cxn modelId="{1589DB2C-A761-4D13-9379-354CE6AA4A36}" type="presOf" srcId="{340877A4-08C9-494E-BA18-75F4FE366258}" destId="{02AD3D48-77BA-4BD6-9088-9E30A1F7786E}" srcOrd="0" destOrd="2" presId="urn:microsoft.com/office/officeart/2005/8/layout/default"/>
    <dgm:cxn modelId="{ABD0922F-38A0-4D03-B3B2-9F24E96348DD}" srcId="{1D6BB20A-DB57-433F-8B2A-C03A8EBDFDC0}" destId="{95953A87-C244-4F30-B98F-45FA405E1449}" srcOrd="2" destOrd="0" parTransId="{9412641D-0B7A-4CF0-82DE-83C1169F46DD}" sibTransId="{5FCA26D5-699C-470C-83B8-0FA859C56C82}"/>
    <dgm:cxn modelId="{2053B72F-620F-47D7-9FFA-DCAEC81EF7DE}" type="presOf" srcId="{C09EE1B6-5B05-44D3-A5F9-FF4F57D14D22}" destId="{02AD3D48-77BA-4BD6-9088-9E30A1F7786E}" srcOrd="0" destOrd="3" presId="urn:microsoft.com/office/officeart/2005/8/layout/default"/>
    <dgm:cxn modelId="{8A003830-457A-42C8-9C42-ADECCDB7B92D}" type="presOf" srcId="{95953A87-C244-4F30-B98F-45FA405E1449}" destId="{188B6A14-2043-4FE0-9D54-5118D494A453}" srcOrd="0" destOrd="3" presId="urn:microsoft.com/office/officeart/2005/8/layout/default"/>
    <dgm:cxn modelId="{55DC3035-7A1F-4B37-BD5C-63489123292D}" srcId="{1D6BB20A-DB57-433F-8B2A-C03A8EBDFDC0}" destId="{91B913A4-2299-4C1C-A974-86FF89AF2CEC}" srcOrd="4" destOrd="0" parTransId="{E575E92B-6FB3-43C4-B605-1BDB12F139EF}" sibTransId="{D3CC76A5-6F00-4ED4-A127-909617C65992}"/>
    <dgm:cxn modelId="{883A7535-230C-4764-AC01-D57ADFEC26D3}" type="presOf" srcId="{B681E808-AD5B-4AF3-B91B-B3483AEC2B0F}" destId="{9D463A07-E6F2-4483-8759-F388CFA00554}" srcOrd="0" destOrd="2" presId="urn:microsoft.com/office/officeart/2005/8/layout/default"/>
    <dgm:cxn modelId="{065A0237-F74D-4375-A427-2839065620D7}" type="presOf" srcId="{155DE30D-043A-4D48-9A2B-6D04D6FF30E4}" destId="{02AD3D48-77BA-4BD6-9088-9E30A1F7786E}" srcOrd="0" destOrd="4" presId="urn:microsoft.com/office/officeart/2005/8/layout/default"/>
    <dgm:cxn modelId="{396BD33F-888B-48E4-A819-1D2795C2E13A}" type="presOf" srcId="{AF48C760-DC8A-4B43-B3AA-98C3DDF11072}" destId="{188B6A14-2043-4FE0-9D54-5118D494A453}" srcOrd="0" destOrd="1" presId="urn:microsoft.com/office/officeart/2005/8/layout/default"/>
    <dgm:cxn modelId="{44995C40-AB91-4102-947C-ABA5776E55F1}" type="presOf" srcId="{246274C0-D83B-4A11-A05C-484ABCE63183}" destId="{E35F3575-0E11-48E8-A3C0-922EB1485ECE}" srcOrd="0" destOrd="0" presId="urn:microsoft.com/office/officeart/2005/8/layout/default"/>
    <dgm:cxn modelId="{D4B96F43-B7B7-4414-94D8-380BF40687F6}" type="presOf" srcId="{58AA502B-E631-4C61-AEF0-9AE74F1E7D3E}" destId="{9D463A07-E6F2-4483-8759-F388CFA00554}" srcOrd="0" destOrd="0" presId="urn:microsoft.com/office/officeart/2005/8/layout/default"/>
    <dgm:cxn modelId="{F29C3946-F72F-4774-AC53-9F06DFF3D49B}" srcId="{246274C0-D83B-4A11-A05C-484ABCE63183}" destId="{89203641-615F-4F38-9407-F797FD83DE50}" srcOrd="1" destOrd="0" parTransId="{8CC618CB-CB76-4075-8278-C20F1EE54613}" sibTransId="{23FAC5AD-33F6-4E76-ACC4-EDCD9FC9B9DE}"/>
    <dgm:cxn modelId="{53CC1F57-829D-44BD-9537-66956C20009C}" type="presOf" srcId="{89203641-615F-4F38-9407-F797FD83DE50}" destId="{E35F3575-0E11-48E8-A3C0-922EB1485ECE}" srcOrd="0" destOrd="2" presId="urn:microsoft.com/office/officeart/2005/8/layout/default"/>
    <dgm:cxn modelId="{4A213657-558D-423A-A529-2AD7EBD1221B}" srcId="{58AA502B-E631-4C61-AEF0-9AE74F1E7D3E}" destId="{B681E808-AD5B-4AF3-B91B-B3483AEC2B0F}" srcOrd="1" destOrd="0" parTransId="{796C9466-097F-4FCA-B138-957029B6BC2F}" sibTransId="{D1535563-CFAB-4B52-A6D9-9DBCC5714AEA}"/>
    <dgm:cxn modelId="{3699F75A-8789-4CA2-AED9-CB706E39A68C}" srcId="{1D6BB20A-DB57-433F-8B2A-C03A8EBDFDC0}" destId="{AA67D550-9F79-4A8C-92C7-E07B378D5AD1}" srcOrd="3" destOrd="0" parTransId="{8A6E17BC-9D1C-40CB-89E7-BF4A93865471}" sibTransId="{B2E5AB74-AB7C-497B-9FB4-CF8EAAACE813}"/>
    <dgm:cxn modelId="{0745045D-222E-451F-9ABD-D329F98DD1BA}" srcId="{58AA502B-E631-4C61-AEF0-9AE74F1E7D3E}" destId="{5BC9F4AF-0C9B-4F07-8784-0E8A7B79C0E2}" srcOrd="0" destOrd="0" parTransId="{446B2370-5077-4F95-8231-912DEA607743}" sibTransId="{77FF59DF-10DB-45F0-BED6-D018C24E3117}"/>
    <dgm:cxn modelId="{276ECE62-87A1-48A6-9BF4-8A528EAB389F}" srcId="{58AA502B-E631-4C61-AEF0-9AE74F1E7D3E}" destId="{C1107621-13DC-48DD-A7E5-82829B798B14}" srcOrd="3" destOrd="0" parTransId="{A6BB98F4-49AC-49B1-950F-16B72B7146EF}" sibTransId="{5D88F677-D24E-42DD-A698-19395C0C5EC9}"/>
    <dgm:cxn modelId="{9FADF767-07EC-4639-89D7-289C85493CCF}" srcId="{7A89F119-6801-4663-8B61-E52E9DB18D3A}" destId="{246274C0-D83B-4A11-A05C-484ABCE63183}" srcOrd="3" destOrd="0" parTransId="{BA756F28-575A-4B95-88DD-2E8B8F5B86A2}" sibTransId="{01D9AD1D-63D7-4E46-9F02-0FBEB0760CF0}"/>
    <dgm:cxn modelId="{57A87A79-37AF-4262-9D45-4A3E4477AA02}" srcId="{B44F0182-E385-4FEC-B21C-2B015B9625E7}" destId="{340877A4-08C9-494E-BA18-75F4FE366258}" srcOrd="1" destOrd="0" parTransId="{662B0D80-9728-4161-9A1F-BB2256958C40}" sibTransId="{4B99859A-1244-4124-A985-AF4BDB43DD53}"/>
    <dgm:cxn modelId="{297B9E7B-E5C1-4B50-956B-2412A0A25175}" type="presOf" srcId="{9769D7E4-E034-4437-9977-DC81E4379EAF}" destId="{9D463A07-E6F2-4483-8759-F388CFA00554}" srcOrd="0" destOrd="3" presId="urn:microsoft.com/office/officeart/2005/8/layout/default"/>
    <dgm:cxn modelId="{D299BC81-B5B3-4A81-849A-29209EC129FC}" srcId="{7A89F119-6801-4663-8B61-E52E9DB18D3A}" destId="{58AA502B-E631-4C61-AEF0-9AE74F1E7D3E}" srcOrd="2" destOrd="0" parTransId="{E8C8B5FF-4960-4FF5-850E-40E2089006FF}" sibTransId="{8E2AE64E-BC23-4B00-8EAB-29DD7DA7A1B3}"/>
    <dgm:cxn modelId="{D78FF482-F914-4291-BFE9-BD08EEA92315}" type="presOf" srcId="{ECC2D66C-D1B7-4E1B-9ABE-027917E469DE}" destId="{9D463A07-E6F2-4483-8759-F388CFA00554}" srcOrd="0" destOrd="5" presId="urn:microsoft.com/office/officeart/2005/8/layout/default"/>
    <dgm:cxn modelId="{7FF0B487-AFDE-4EDC-8104-AFAF8466FC59}" srcId="{1D6BB20A-DB57-433F-8B2A-C03A8EBDFDC0}" destId="{AF48C760-DC8A-4B43-B3AA-98C3DDF11072}" srcOrd="0" destOrd="0" parTransId="{ACF1661B-8638-4CDE-9DB5-6974C0037E34}" sibTransId="{EC3DFEBA-DB20-4E00-9916-E42A63DA4B63}"/>
    <dgm:cxn modelId="{20CFAB8A-475A-4742-AC1D-5DD82DA22C1C}" type="presOf" srcId="{91B913A4-2299-4C1C-A974-86FF89AF2CEC}" destId="{188B6A14-2043-4FE0-9D54-5118D494A453}" srcOrd="0" destOrd="5" presId="urn:microsoft.com/office/officeart/2005/8/layout/default"/>
    <dgm:cxn modelId="{E58E118C-831E-46CF-B713-7B4D62CF5122}" srcId="{B44F0182-E385-4FEC-B21C-2B015B9625E7}" destId="{C09EE1B6-5B05-44D3-A5F9-FF4F57D14D22}" srcOrd="2" destOrd="0" parTransId="{4175E79B-EC62-4B6C-9998-3133D0E5FC18}" sibTransId="{21AB79F0-6456-4251-AAE2-FC9B5F9CB3CE}"/>
    <dgm:cxn modelId="{1EC3AF8D-B5C5-4596-A059-F412DDF8B330}" srcId="{B44F0182-E385-4FEC-B21C-2B015B9625E7}" destId="{37A82723-4698-4D9F-97F6-28EF3EDC7410}" srcOrd="4" destOrd="0" parTransId="{B83175ED-CF5D-4FFA-990A-6C97152B6BC9}" sibTransId="{5CC9F928-559D-4D39-A7B9-41253CC579C5}"/>
    <dgm:cxn modelId="{3D098C95-6558-47E4-B38A-0F1A21F92A40}" type="presOf" srcId="{69884E71-3023-4DE6-A6E8-D353C40F7428}" destId="{02AD3D48-77BA-4BD6-9088-9E30A1F7786E}" srcOrd="0" destOrd="1" presId="urn:microsoft.com/office/officeart/2005/8/layout/default"/>
    <dgm:cxn modelId="{1356E09B-5A0F-4E00-BD73-8B718302DB60}" srcId="{B44F0182-E385-4FEC-B21C-2B015B9625E7}" destId="{69884E71-3023-4DE6-A6E8-D353C40F7428}" srcOrd="0" destOrd="0" parTransId="{75DA3EBA-8C4C-400B-81A4-52443FCA04C3}" sibTransId="{0D297871-ABA3-4CC4-9E72-043093A884AD}"/>
    <dgm:cxn modelId="{69F360C1-519B-4DA7-9FFA-DFF3E28F6C7B}" type="presOf" srcId="{7A89F119-6801-4663-8B61-E52E9DB18D3A}" destId="{8ED0A72A-3FA7-4D2F-815A-5132A8169B23}" srcOrd="0" destOrd="0" presId="urn:microsoft.com/office/officeart/2005/8/layout/default"/>
    <dgm:cxn modelId="{E67EE1C2-0017-4F85-AF56-B905F4666B31}" type="presOf" srcId="{51BAA483-B569-4D1E-8F5E-59830DE5425F}" destId="{188B6A14-2043-4FE0-9D54-5118D494A453}" srcOrd="0" destOrd="2" presId="urn:microsoft.com/office/officeart/2005/8/layout/default"/>
    <dgm:cxn modelId="{C65B7CCA-4537-410C-B325-B56575983558}" type="presOf" srcId="{5332752F-5219-47DB-A6BF-E64BE22F7419}" destId="{E35F3575-0E11-48E8-A3C0-922EB1485ECE}" srcOrd="0" destOrd="4" presId="urn:microsoft.com/office/officeart/2005/8/layout/default"/>
    <dgm:cxn modelId="{DE745BD2-46DF-4FE5-999C-6DC545EF02FB}" type="presOf" srcId="{5BC9F4AF-0C9B-4F07-8784-0E8A7B79C0E2}" destId="{9D463A07-E6F2-4483-8759-F388CFA00554}" srcOrd="0" destOrd="1" presId="urn:microsoft.com/office/officeart/2005/8/layout/default"/>
    <dgm:cxn modelId="{4CE26ADC-96A1-48EB-A176-DD0F47444F52}" srcId="{58AA502B-E631-4C61-AEF0-9AE74F1E7D3E}" destId="{ECC2D66C-D1B7-4E1B-9ABE-027917E469DE}" srcOrd="4" destOrd="0" parTransId="{C49260ED-56C3-43C2-85B1-3113F6F7AA85}" sibTransId="{42C9DA0E-83B8-431C-8D72-67AC78DA027B}"/>
    <dgm:cxn modelId="{B86D46E0-1699-4ACF-B7A1-0158185B9360}" type="presOf" srcId="{1D6BB20A-DB57-433F-8B2A-C03A8EBDFDC0}" destId="{188B6A14-2043-4FE0-9D54-5118D494A453}" srcOrd="0" destOrd="0" presId="urn:microsoft.com/office/officeart/2005/8/layout/default"/>
    <dgm:cxn modelId="{63387AEA-C6EA-437F-9034-8A48CFA29396}" srcId="{58AA502B-E631-4C61-AEF0-9AE74F1E7D3E}" destId="{9769D7E4-E034-4437-9977-DC81E4379EAF}" srcOrd="2" destOrd="0" parTransId="{A797502E-1BDD-4EFE-852A-1DCD90095B97}" sibTransId="{FF8D464B-C81E-4671-8946-813BB629B4B6}"/>
    <dgm:cxn modelId="{3A936AEB-61ED-4889-B9F0-AA3CDAF21E14}" srcId="{7A89F119-6801-4663-8B61-E52E9DB18D3A}" destId="{1D6BB20A-DB57-433F-8B2A-C03A8EBDFDC0}" srcOrd="1" destOrd="0" parTransId="{E9716714-2DE8-46D8-8336-F5E2EDDFA0BE}" sibTransId="{207D0A70-D10B-42DD-A28D-D3210E682A3D}"/>
    <dgm:cxn modelId="{89E2D0F1-8978-4C97-9921-5D84F37B0468}" type="presOf" srcId="{B44F0182-E385-4FEC-B21C-2B015B9625E7}" destId="{02AD3D48-77BA-4BD6-9088-9E30A1F7786E}" srcOrd="0" destOrd="0" presId="urn:microsoft.com/office/officeart/2005/8/layout/default"/>
    <dgm:cxn modelId="{927D40F3-A8F4-466F-AB78-5D98F084C937}" srcId="{1D6BB20A-DB57-433F-8B2A-C03A8EBDFDC0}" destId="{51BAA483-B569-4D1E-8F5E-59830DE5425F}" srcOrd="1" destOrd="0" parTransId="{1D4EB47B-3ECE-4323-AE12-424A63C10489}" sibTransId="{A8F424E4-1816-48FF-A129-29D518B66FDD}"/>
    <dgm:cxn modelId="{32F079F5-9E38-4477-9197-80433990E3DE}" srcId="{B44F0182-E385-4FEC-B21C-2B015B9625E7}" destId="{155DE30D-043A-4D48-9A2B-6D04D6FF30E4}" srcOrd="3" destOrd="0" parTransId="{DBC9F72D-4F13-4ACE-B11A-E72AF80B5E0A}" sibTransId="{0B8D0F94-FB45-4CE1-AB67-EDAE41C7CB9F}"/>
    <dgm:cxn modelId="{D936A3FA-93C3-44DD-9E1E-E4E8B07AD9A0}" srcId="{246274C0-D83B-4A11-A05C-484ABCE63183}" destId="{5332752F-5219-47DB-A6BF-E64BE22F7419}" srcOrd="3" destOrd="0" parTransId="{88086717-074D-4BAE-9020-9A92FB7684CD}" sibTransId="{CE934DD9-AAF4-4205-88CB-17CDAB8AF5C6}"/>
    <dgm:cxn modelId="{AD4618FB-9B91-42AB-AFB2-7B620991A793}" type="presOf" srcId="{C1107621-13DC-48DD-A7E5-82829B798B14}" destId="{9D463A07-E6F2-4483-8759-F388CFA00554}" srcOrd="0" destOrd="4" presId="urn:microsoft.com/office/officeart/2005/8/layout/default"/>
    <dgm:cxn modelId="{51E10BFF-3BE6-4401-B403-2A7C5E210447}" type="presOf" srcId="{9DBE105F-2809-46F6-BA4C-8A7DA7B97C2C}" destId="{E35F3575-0E11-48E8-A3C0-922EB1485ECE}" srcOrd="0" destOrd="3" presId="urn:microsoft.com/office/officeart/2005/8/layout/default"/>
    <dgm:cxn modelId="{AE69C9FF-CE53-4EED-B898-ECBD9741A956}" srcId="{7A89F119-6801-4663-8B61-E52E9DB18D3A}" destId="{B44F0182-E385-4FEC-B21C-2B015B9625E7}" srcOrd="0" destOrd="0" parTransId="{A41D5BBE-D2B2-476A-BC77-4D28ECAA49BE}" sibTransId="{AB31CB59-3171-49E4-98F7-2E3961DDC237}"/>
    <dgm:cxn modelId="{B45B59D8-E3D8-4AE2-9FBD-BA6BC1C751FC}" type="presParOf" srcId="{8ED0A72A-3FA7-4D2F-815A-5132A8169B23}" destId="{02AD3D48-77BA-4BD6-9088-9E30A1F7786E}" srcOrd="0" destOrd="0" presId="urn:microsoft.com/office/officeart/2005/8/layout/default"/>
    <dgm:cxn modelId="{16737AB9-1AD3-4B4E-A2D6-CFA2E8F391B0}" type="presParOf" srcId="{8ED0A72A-3FA7-4D2F-815A-5132A8169B23}" destId="{BD622226-FEEB-4137-9084-7E2ABAD746FF}" srcOrd="1" destOrd="0" presId="urn:microsoft.com/office/officeart/2005/8/layout/default"/>
    <dgm:cxn modelId="{4736A5F3-4A4B-4920-AD53-2D9FE16D4C0E}" type="presParOf" srcId="{8ED0A72A-3FA7-4D2F-815A-5132A8169B23}" destId="{188B6A14-2043-4FE0-9D54-5118D494A453}" srcOrd="2" destOrd="0" presId="urn:microsoft.com/office/officeart/2005/8/layout/default"/>
    <dgm:cxn modelId="{6F4423AD-A8FF-4716-9785-24152598AF80}" type="presParOf" srcId="{8ED0A72A-3FA7-4D2F-815A-5132A8169B23}" destId="{541697FF-A36D-4B92-9303-6B41CDD2F113}" srcOrd="3" destOrd="0" presId="urn:microsoft.com/office/officeart/2005/8/layout/default"/>
    <dgm:cxn modelId="{AE792D6B-E6B1-4F57-984D-DD5A38697B66}" type="presParOf" srcId="{8ED0A72A-3FA7-4D2F-815A-5132A8169B23}" destId="{9D463A07-E6F2-4483-8759-F388CFA00554}" srcOrd="4" destOrd="0" presId="urn:microsoft.com/office/officeart/2005/8/layout/default"/>
    <dgm:cxn modelId="{C3476905-8C93-4C3D-BC70-3D4160DF001E}" type="presParOf" srcId="{8ED0A72A-3FA7-4D2F-815A-5132A8169B23}" destId="{27766FEA-061D-4D7D-8833-2E004C53A476}" srcOrd="5" destOrd="0" presId="urn:microsoft.com/office/officeart/2005/8/layout/default"/>
    <dgm:cxn modelId="{251DF03E-8E34-4EBF-B190-BE18DDB75235}" type="presParOf" srcId="{8ED0A72A-3FA7-4D2F-815A-5132A8169B23}" destId="{E35F3575-0E11-48E8-A3C0-922EB1485EC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C9C00-B2E3-47F5-B648-B217BC0671A8}">
      <dsp:nvSpPr>
        <dsp:cNvPr id="0" name=""/>
        <dsp:cNvSpPr/>
      </dsp:nvSpPr>
      <dsp:spPr>
        <a:xfrm>
          <a:off x="0" y="980440"/>
          <a:ext cx="4114800" cy="1645920"/>
        </a:xfrm>
        <a:prstGeom prst="leftRightRibb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0F311-C2EB-491B-A410-B2C72479ACCB}">
      <dsp:nvSpPr>
        <dsp:cNvPr id="0" name=""/>
        <dsp:cNvSpPr/>
      </dsp:nvSpPr>
      <dsp:spPr>
        <a:xfrm>
          <a:off x="493776" y="1268475"/>
          <a:ext cx="1357884" cy="806500"/>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Strict</a:t>
          </a:r>
        </a:p>
        <a:p>
          <a:pPr marL="0" lvl="0" indent="0" algn="ctr" defTabSz="844550">
            <a:lnSpc>
              <a:spcPct val="90000"/>
            </a:lnSpc>
            <a:spcBef>
              <a:spcPct val="0"/>
            </a:spcBef>
            <a:spcAft>
              <a:spcPct val="35000"/>
            </a:spcAft>
            <a:buNone/>
          </a:pPr>
          <a:r>
            <a:rPr lang="en-US" sz="1900" kern="1200" dirty="0"/>
            <a:t>Consistency</a:t>
          </a:r>
        </a:p>
      </dsp:txBody>
      <dsp:txXfrm>
        <a:off x="493776" y="1268475"/>
        <a:ext cx="1357884" cy="806500"/>
      </dsp:txXfrm>
    </dsp:sp>
    <dsp:sp modelId="{846ABE33-0796-4EAB-A774-B00DA46B9885}">
      <dsp:nvSpPr>
        <dsp:cNvPr id="0" name=""/>
        <dsp:cNvSpPr/>
      </dsp:nvSpPr>
      <dsp:spPr>
        <a:xfrm>
          <a:off x="2057400" y="1531823"/>
          <a:ext cx="1604772" cy="806500"/>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Ensured Availability</a:t>
          </a:r>
        </a:p>
      </dsp:txBody>
      <dsp:txXfrm>
        <a:off x="2057400" y="1531823"/>
        <a:ext cx="1604772" cy="806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D3D48-77BA-4BD6-9088-9E30A1F7786E}">
      <dsp:nvSpPr>
        <dsp:cNvPr id="0" name=""/>
        <dsp:cNvSpPr/>
      </dsp:nvSpPr>
      <dsp:spPr>
        <a:xfrm>
          <a:off x="920" y="319884"/>
          <a:ext cx="3591408" cy="2154845"/>
        </a:xfrm>
        <a:prstGeom prst="rect">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Sharding</a:t>
          </a:r>
        </a:p>
        <a:p>
          <a:pPr marL="171450" lvl="1" indent="-171450" algn="l" defTabSz="844550">
            <a:lnSpc>
              <a:spcPct val="90000"/>
            </a:lnSpc>
            <a:spcBef>
              <a:spcPct val="0"/>
            </a:spcBef>
            <a:spcAft>
              <a:spcPct val="15000"/>
            </a:spcAft>
            <a:buChar char="•"/>
          </a:pPr>
          <a:r>
            <a:rPr lang="en-US" sz="1900" kern="1200" dirty="0"/>
            <a:t>Range Sharding</a:t>
          </a:r>
        </a:p>
        <a:p>
          <a:pPr marL="171450" lvl="1" indent="-171450" algn="l" defTabSz="844550">
            <a:lnSpc>
              <a:spcPct val="90000"/>
            </a:lnSpc>
            <a:spcBef>
              <a:spcPct val="0"/>
            </a:spcBef>
            <a:spcAft>
              <a:spcPct val="15000"/>
            </a:spcAft>
            <a:buChar char="•"/>
          </a:pPr>
          <a:r>
            <a:rPr lang="en-US" sz="1900" kern="1200" dirty="0"/>
            <a:t>Hash Sharding</a:t>
          </a:r>
        </a:p>
        <a:p>
          <a:pPr marL="171450" lvl="1" indent="-171450" algn="l" defTabSz="844550">
            <a:lnSpc>
              <a:spcPct val="90000"/>
            </a:lnSpc>
            <a:spcBef>
              <a:spcPct val="0"/>
            </a:spcBef>
            <a:spcAft>
              <a:spcPct val="15000"/>
            </a:spcAft>
            <a:buChar char="•"/>
          </a:pPr>
          <a:r>
            <a:rPr lang="en-US" sz="1900" kern="1200" dirty="0"/>
            <a:t>Entity Group Sharding</a:t>
          </a:r>
        </a:p>
        <a:p>
          <a:pPr marL="171450" lvl="1" indent="-171450" algn="l" defTabSz="844550">
            <a:lnSpc>
              <a:spcPct val="90000"/>
            </a:lnSpc>
            <a:spcBef>
              <a:spcPct val="0"/>
            </a:spcBef>
            <a:spcAft>
              <a:spcPct val="15000"/>
            </a:spcAft>
            <a:buChar char="•"/>
          </a:pPr>
          <a:r>
            <a:rPr lang="en-US" sz="1900" kern="1200" dirty="0"/>
            <a:t>Consistent Hash</a:t>
          </a:r>
        </a:p>
        <a:p>
          <a:pPr marL="171450" lvl="1" indent="-171450" algn="l" defTabSz="844550">
            <a:lnSpc>
              <a:spcPct val="90000"/>
            </a:lnSpc>
            <a:spcBef>
              <a:spcPct val="0"/>
            </a:spcBef>
            <a:spcAft>
              <a:spcPct val="15000"/>
            </a:spcAft>
            <a:buChar char="•"/>
          </a:pPr>
          <a:r>
            <a:rPr lang="en-US" sz="1900" kern="1200" dirty="0"/>
            <a:t>Shared Disk</a:t>
          </a:r>
        </a:p>
      </dsp:txBody>
      <dsp:txXfrm>
        <a:off x="920" y="319884"/>
        <a:ext cx="3591408" cy="2154845"/>
      </dsp:txXfrm>
    </dsp:sp>
    <dsp:sp modelId="{188B6A14-2043-4FE0-9D54-5118D494A453}">
      <dsp:nvSpPr>
        <dsp:cNvPr id="0" name=""/>
        <dsp:cNvSpPr/>
      </dsp:nvSpPr>
      <dsp:spPr>
        <a:xfrm>
          <a:off x="3951470" y="319884"/>
          <a:ext cx="3591408" cy="2154845"/>
        </a:xfrm>
        <a:prstGeom prst="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Replication</a:t>
          </a:r>
        </a:p>
        <a:p>
          <a:pPr marL="171450" lvl="1" indent="-171450" algn="l" defTabSz="844550">
            <a:lnSpc>
              <a:spcPct val="90000"/>
            </a:lnSpc>
            <a:spcBef>
              <a:spcPct val="0"/>
            </a:spcBef>
            <a:spcAft>
              <a:spcPct val="15000"/>
            </a:spcAft>
            <a:buChar char="•"/>
          </a:pPr>
          <a:r>
            <a:rPr lang="en-US" sz="1900" kern="1200" dirty="0"/>
            <a:t>Consensus Protocol</a:t>
          </a:r>
        </a:p>
        <a:p>
          <a:pPr marL="171450" lvl="1" indent="-171450" algn="l" defTabSz="844550">
            <a:lnSpc>
              <a:spcPct val="90000"/>
            </a:lnSpc>
            <a:spcBef>
              <a:spcPct val="0"/>
            </a:spcBef>
            <a:spcAft>
              <a:spcPct val="15000"/>
            </a:spcAft>
            <a:buChar char="•"/>
          </a:pPr>
          <a:r>
            <a:rPr lang="en-US" sz="1900" kern="1200" dirty="0"/>
            <a:t>Synchronous</a:t>
          </a:r>
        </a:p>
        <a:p>
          <a:pPr marL="171450" lvl="1" indent="-171450" algn="l" defTabSz="844550">
            <a:lnSpc>
              <a:spcPct val="90000"/>
            </a:lnSpc>
            <a:spcBef>
              <a:spcPct val="0"/>
            </a:spcBef>
            <a:spcAft>
              <a:spcPct val="15000"/>
            </a:spcAft>
            <a:buChar char="•"/>
          </a:pPr>
          <a:r>
            <a:rPr lang="en-US" sz="1900" kern="1200" dirty="0"/>
            <a:t>Asynchronous</a:t>
          </a:r>
        </a:p>
        <a:p>
          <a:pPr marL="171450" lvl="1" indent="-171450" algn="l" defTabSz="844550">
            <a:lnSpc>
              <a:spcPct val="90000"/>
            </a:lnSpc>
            <a:spcBef>
              <a:spcPct val="0"/>
            </a:spcBef>
            <a:spcAft>
              <a:spcPct val="15000"/>
            </a:spcAft>
            <a:buChar char="•"/>
          </a:pPr>
          <a:r>
            <a:rPr lang="en-US" sz="1900" kern="1200" dirty="0"/>
            <a:t>Primary Copy</a:t>
          </a:r>
        </a:p>
        <a:p>
          <a:pPr marL="171450" lvl="1" indent="-171450" algn="l" defTabSz="844550">
            <a:lnSpc>
              <a:spcPct val="90000"/>
            </a:lnSpc>
            <a:spcBef>
              <a:spcPct val="0"/>
            </a:spcBef>
            <a:spcAft>
              <a:spcPct val="15000"/>
            </a:spcAft>
            <a:buChar char="•"/>
          </a:pPr>
          <a:r>
            <a:rPr lang="en-US" sz="1900" kern="1200" dirty="0"/>
            <a:t>Update Anywhere</a:t>
          </a:r>
        </a:p>
      </dsp:txBody>
      <dsp:txXfrm>
        <a:off x="3951470" y="319884"/>
        <a:ext cx="3591408" cy="2154845"/>
      </dsp:txXfrm>
    </dsp:sp>
    <dsp:sp modelId="{9D463A07-E6F2-4483-8759-F388CFA00554}">
      <dsp:nvSpPr>
        <dsp:cNvPr id="0" name=""/>
        <dsp:cNvSpPr/>
      </dsp:nvSpPr>
      <dsp:spPr>
        <a:xfrm>
          <a:off x="920" y="2833870"/>
          <a:ext cx="3591408" cy="2154845"/>
        </a:xfrm>
        <a:prstGeom prst="rect">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Storage Management</a:t>
          </a:r>
        </a:p>
        <a:p>
          <a:pPr marL="171450" lvl="1" indent="-171450" algn="l" defTabSz="844550">
            <a:lnSpc>
              <a:spcPct val="90000"/>
            </a:lnSpc>
            <a:spcBef>
              <a:spcPct val="0"/>
            </a:spcBef>
            <a:spcAft>
              <a:spcPct val="15000"/>
            </a:spcAft>
            <a:buChar char="•"/>
          </a:pPr>
          <a:r>
            <a:rPr lang="en-US" sz="1900" kern="1200" dirty="0"/>
            <a:t>Logging</a:t>
          </a:r>
        </a:p>
        <a:p>
          <a:pPr marL="171450" lvl="1" indent="-171450" algn="l" defTabSz="844550">
            <a:lnSpc>
              <a:spcPct val="90000"/>
            </a:lnSpc>
            <a:spcBef>
              <a:spcPct val="0"/>
            </a:spcBef>
            <a:spcAft>
              <a:spcPct val="15000"/>
            </a:spcAft>
            <a:buChar char="•"/>
          </a:pPr>
          <a:r>
            <a:rPr lang="en-US" sz="1900" kern="1200" dirty="0"/>
            <a:t>Updates in Place</a:t>
          </a:r>
        </a:p>
        <a:p>
          <a:pPr marL="171450" lvl="1" indent="-171450" algn="l" defTabSz="844550">
            <a:lnSpc>
              <a:spcPct val="90000"/>
            </a:lnSpc>
            <a:spcBef>
              <a:spcPct val="0"/>
            </a:spcBef>
            <a:spcAft>
              <a:spcPct val="15000"/>
            </a:spcAft>
            <a:buChar char="•"/>
          </a:pPr>
          <a:r>
            <a:rPr lang="en-US" sz="1900" kern="1200" dirty="0"/>
            <a:t>Caching</a:t>
          </a:r>
        </a:p>
        <a:p>
          <a:pPr marL="171450" lvl="1" indent="-171450" algn="l" defTabSz="844550">
            <a:lnSpc>
              <a:spcPct val="90000"/>
            </a:lnSpc>
            <a:spcBef>
              <a:spcPct val="0"/>
            </a:spcBef>
            <a:spcAft>
              <a:spcPct val="15000"/>
            </a:spcAft>
            <a:buChar char="•"/>
          </a:pPr>
          <a:r>
            <a:rPr lang="en-US" sz="1900" kern="1200" dirty="0"/>
            <a:t>In Memory Storage</a:t>
          </a:r>
        </a:p>
        <a:p>
          <a:pPr marL="171450" lvl="1" indent="-171450" algn="l" defTabSz="844550">
            <a:lnSpc>
              <a:spcPct val="90000"/>
            </a:lnSpc>
            <a:spcBef>
              <a:spcPct val="0"/>
            </a:spcBef>
            <a:spcAft>
              <a:spcPct val="15000"/>
            </a:spcAft>
            <a:buChar char="•"/>
          </a:pPr>
          <a:r>
            <a:rPr lang="en-US" sz="1900" kern="1200" dirty="0"/>
            <a:t>Append Only Storage</a:t>
          </a:r>
        </a:p>
      </dsp:txBody>
      <dsp:txXfrm>
        <a:off x="920" y="2833870"/>
        <a:ext cx="3591408" cy="2154845"/>
      </dsp:txXfrm>
    </dsp:sp>
    <dsp:sp modelId="{E35F3575-0E11-48E8-A3C0-922EB1485ECE}">
      <dsp:nvSpPr>
        <dsp:cNvPr id="0" name=""/>
        <dsp:cNvSpPr/>
      </dsp:nvSpPr>
      <dsp:spPr>
        <a:xfrm>
          <a:off x="3951470" y="2833870"/>
          <a:ext cx="3591408" cy="2154845"/>
        </a:xfrm>
        <a:prstGeom prst="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Query Processing</a:t>
          </a:r>
        </a:p>
        <a:p>
          <a:pPr marL="171450" lvl="1" indent="-171450" algn="l" defTabSz="844550">
            <a:lnSpc>
              <a:spcPct val="90000"/>
            </a:lnSpc>
            <a:spcBef>
              <a:spcPct val="0"/>
            </a:spcBef>
            <a:spcAft>
              <a:spcPct val="15000"/>
            </a:spcAft>
            <a:buChar char="•"/>
          </a:pPr>
          <a:r>
            <a:rPr lang="en-US" sz="1900" kern="1200" dirty="0"/>
            <a:t>Global Secondary Indexing</a:t>
          </a:r>
        </a:p>
        <a:p>
          <a:pPr marL="171450" lvl="1" indent="-171450" algn="l" defTabSz="844550">
            <a:lnSpc>
              <a:spcPct val="90000"/>
            </a:lnSpc>
            <a:spcBef>
              <a:spcPct val="0"/>
            </a:spcBef>
            <a:spcAft>
              <a:spcPct val="15000"/>
            </a:spcAft>
            <a:buChar char="•"/>
          </a:pPr>
          <a:r>
            <a:rPr lang="en-US" sz="1900" kern="1200" dirty="0"/>
            <a:t>Local Secondary Indexing</a:t>
          </a:r>
        </a:p>
        <a:p>
          <a:pPr marL="171450" lvl="1" indent="-171450" algn="l" defTabSz="844550">
            <a:lnSpc>
              <a:spcPct val="90000"/>
            </a:lnSpc>
            <a:spcBef>
              <a:spcPct val="0"/>
            </a:spcBef>
            <a:spcAft>
              <a:spcPct val="15000"/>
            </a:spcAft>
            <a:buChar char="•"/>
          </a:pPr>
          <a:r>
            <a:rPr lang="en-US" sz="1900" kern="1200" dirty="0"/>
            <a:t>Query Planning</a:t>
          </a:r>
        </a:p>
        <a:p>
          <a:pPr marL="171450" lvl="1" indent="-171450" algn="l" defTabSz="844550">
            <a:lnSpc>
              <a:spcPct val="90000"/>
            </a:lnSpc>
            <a:spcBef>
              <a:spcPct val="0"/>
            </a:spcBef>
            <a:spcAft>
              <a:spcPct val="15000"/>
            </a:spcAft>
            <a:buChar char="•"/>
          </a:pPr>
          <a:r>
            <a:rPr lang="en-US" sz="1900" kern="1200" dirty="0"/>
            <a:t>Materialized Views</a:t>
          </a:r>
        </a:p>
      </dsp:txBody>
      <dsp:txXfrm>
        <a:off x="3951470" y="2833870"/>
        <a:ext cx="3591408" cy="2154845"/>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8616AF3D-3E41-CA46-A12A-5D80B2D3F0D2}" type="datetimeFigureOut">
              <a:rPr lang="en-US" smtClean="0"/>
              <a:t>3/24/19</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212254C1-5AC4-564B-A262-6373E9A76AC8}" type="slidenum">
              <a:rPr lang="en-US" smtClean="0"/>
              <a:t>‹#›</a:t>
            </a:fld>
            <a:endParaRPr lang="en-US" dirty="0"/>
          </a:p>
        </p:txBody>
      </p:sp>
    </p:spTree>
    <p:extLst>
      <p:ext uri="{BB962C8B-B14F-4D97-AF65-F5344CB8AC3E}">
        <p14:creationId xmlns:p14="http://schemas.microsoft.com/office/powerpoint/2010/main" val="25849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3/24/19</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2CE16CCA-307A-475B-889E-2E5773D4AF90}" type="slidenum">
              <a:rPr lang="en-US" altLang="en-US" smtClean="0"/>
              <a:pPr>
                <a:spcBef>
                  <a:spcPct val="0"/>
                </a:spcBef>
              </a:pPr>
              <a:t>4</a:t>
            </a:fld>
            <a:endParaRPr lang="en-US" altLang="en-US" dirty="0"/>
          </a:p>
        </p:txBody>
      </p:sp>
      <p:sp>
        <p:nvSpPr>
          <p:cNvPr id="30723"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0724"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CB3335D9-A231-47AA-87A9-0E96705FCF4F}" type="slidenum">
              <a:rPr lang="en-US" altLang="en-US" smtClean="0"/>
              <a:pPr>
                <a:spcBef>
                  <a:spcPct val="0"/>
                </a:spcBef>
              </a:pPr>
              <a:t>51</a:t>
            </a:fld>
            <a:endParaRPr lang="en-US" altLang="en-US" dirty="0"/>
          </a:p>
        </p:txBody>
      </p:sp>
      <p:sp>
        <p:nvSpPr>
          <p:cNvPr id="50179"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50180"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Compared to the relational model, this is relatively primitive.</a:t>
            </a:r>
          </a:p>
          <a:p>
            <a:pPr eaLnBrk="1" hangingPunct="1"/>
            <a:endParaRPr lang="en-US" altLang="en-US" dirty="0">
              <a:latin typeface="Comic Sans MS" pitchFamily="66" charset="0"/>
            </a:endParaRPr>
          </a:p>
          <a:p>
            <a:pPr eaLnBrk="1" hangingPunct="1"/>
            <a:r>
              <a:rPr lang="en-US" altLang="en-US" dirty="0">
                <a:latin typeface="Comic Sans MS" pitchFamily="66" charset="0"/>
              </a:rPr>
              <a:t>No notion of normalization or dependency.</a:t>
            </a:r>
          </a:p>
          <a:p>
            <a:pPr eaLnBrk="1" hangingPunct="1"/>
            <a:endParaRPr lang="en-US" altLang="en-US" dirty="0">
              <a:latin typeface="Comic Sans MS" pitchFamily="66" charset="0"/>
            </a:endParaRPr>
          </a:p>
          <a:p>
            <a:pPr eaLnBrk="1" hangingPunct="1"/>
            <a:r>
              <a:rPr lang="en-US" altLang="en-US" dirty="0">
                <a:latin typeface="Comic Sans MS" pitchFamily="66" charset="0"/>
              </a:rPr>
              <a:t>No query model, per se.</a:t>
            </a:r>
          </a:p>
          <a:p>
            <a:pPr eaLnBrk="1" hangingPunct="1"/>
            <a:endParaRPr lang="en-US" altLang="en-US" dirty="0">
              <a:latin typeface="Comic Sans MS" pitchFamily="66" charset="0"/>
            </a:endParaRPr>
          </a:p>
          <a:p>
            <a:pPr eaLnBrk="1" hangingPunct="1"/>
            <a:r>
              <a:rPr lang="en-US" altLang="en-US" dirty="0">
                <a:latin typeface="Comic Sans MS" pitchFamily="66" charset="0"/>
              </a:rPr>
              <a:t>Operations are very primitive, and put the burden on the software for sophisticated processing.</a:t>
            </a:r>
          </a:p>
          <a:p>
            <a:pPr eaLnBrk="1" hangingPunct="1"/>
            <a:endParaRPr lang="en-US" altLang="en-US" dirty="0">
              <a:latin typeface="Comic Sans MS" pitchFamily="6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80</a:t>
            </a:fld>
            <a:endParaRPr lang="en-US" dirty="0"/>
          </a:p>
        </p:txBody>
      </p:sp>
    </p:spTree>
    <p:extLst>
      <p:ext uri="{BB962C8B-B14F-4D97-AF65-F5344CB8AC3E}">
        <p14:creationId xmlns:p14="http://schemas.microsoft.com/office/powerpoint/2010/main" val="53665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83</a:t>
            </a:fld>
            <a:endParaRPr lang="en-US" dirty="0"/>
          </a:p>
        </p:txBody>
      </p:sp>
    </p:spTree>
    <p:extLst>
      <p:ext uri="{BB962C8B-B14F-4D97-AF65-F5344CB8AC3E}">
        <p14:creationId xmlns:p14="http://schemas.microsoft.com/office/powerpoint/2010/main" val="310860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91</a:t>
            </a:fld>
            <a:endParaRPr lang="en-US" dirty="0"/>
          </a:p>
        </p:txBody>
      </p:sp>
    </p:spTree>
    <p:extLst>
      <p:ext uri="{BB962C8B-B14F-4D97-AF65-F5344CB8AC3E}">
        <p14:creationId xmlns:p14="http://schemas.microsoft.com/office/powerpoint/2010/main" val="227725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7B1C71C8-0C15-4504-9065-082B63B059CE}" type="slidenum">
              <a:rPr lang="en-US" altLang="en-US" smtClean="0"/>
              <a:pPr>
                <a:spcBef>
                  <a:spcPct val="0"/>
                </a:spcBef>
              </a:pPr>
              <a:t>5</a:t>
            </a:fld>
            <a:endParaRPr lang="en-US" altLang="en-US" dirty="0"/>
          </a:p>
        </p:txBody>
      </p:sp>
      <p:sp>
        <p:nvSpPr>
          <p:cNvPr id="31747"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1748"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Codd actually doesn’t say “relational algebra,” but rather focuses on tuple calculus when he talks about DB operations.</a:t>
            </a:r>
          </a:p>
          <a:p>
            <a:pPr eaLnBrk="1" hangingPunct="1"/>
            <a:endParaRPr lang="en-US" altLang="en-US" dirty="0">
              <a:latin typeface="Comic Sans MS" pitchFamily="66" charset="0"/>
            </a:endParaRPr>
          </a:p>
          <a:p>
            <a:pPr eaLnBrk="1" hangingPunct="1"/>
            <a:r>
              <a:rPr lang="en-US" altLang="en-US" dirty="0">
                <a:latin typeface="Comic Sans MS" pitchFamily="66" charset="0"/>
              </a:rPr>
              <a:t>Does not discuss normal forms beyond 1NF.</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F07F5389-D3BA-4433-8E60-29CD68D30CE8}" type="slidenum">
              <a:rPr lang="en-US" altLang="en-US" smtClean="0"/>
              <a:pPr>
                <a:spcBef>
                  <a:spcPct val="0"/>
                </a:spcBef>
              </a:pPr>
              <a:t>6</a:t>
            </a:fld>
            <a:endParaRPr lang="en-US" altLang="en-US" dirty="0"/>
          </a:p>
        </p:txBody>
      </p:sp>
      <p:sp>
        <p:nvSpPr>
          <p:cNvPr id="32771"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2772"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Codd actually doesn’t say “relational algebra,” but rather focuses on tuple calculus when he talks about DB operations.</a:t>
            </a:r>
          </a:p>
          <a:p>
            <a:pPr eaLnBrk="1" hangingPunct="1"/>
            <a:endParaRPr lang="en-US" altLang="en-US" dirty="0">
              <a:latin typeface="Comic Sans MS" pitchFamily="66" charset="0"/>
            </a:endParaRPr>
          </a:p>
          <a:p>
            <a:pPr eaLnBrk="1" hangingPunct="1"/>
            <a:r>
              <a:rPr lang="en-US" altLang="en-US" dirty="0">
                <a:latin typeface="Comic Sans MS" pitchFamily="66" charset="0"/>
              </a:rPr>
              <a:t>Does not discuss normal forms beyond 1NF.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424792C4-2D04-4589-997B-67CB1FAF365C}" type="slidenum">
              <a:rPr lang="en-US" altLang="en-US" smtClean="0"/>
              <a:pPr>
                <a:spcBef>
                  <a:spcPct val="0"/>
                </a:spcBef>
              </a:pPr>
              <a:t>7</a:t>
            </a:fld>
            <a:endParaRPr lang="en-US" altLang="en-US" dirty="0"/>
          </a:p>
        </p:txBody>
      </p:sp>
      <p:sp>
        <p:nvSpPr>
          <p:cNvPr id="33795"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3796"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2BA0A056-4E7C-4A58-87EB-8886BDC14BA7}" type="slidenum">
              <a:rPr lang="en-US" altLang="en-US" smtClean="0"/>
              <a:pPr>
                <a:spcBef>
                  <a:spcPct val="0"/>
                </a:spcBef>
              </a:pPr>
              <a:t>8</a:t>
            </a:fld>
            <a:endParaRPr lang="en-US" altLang="en-US" dirty="0"/>
          </a:p>
        </p:txBody>
      </p:sp>
      <p:sp>
        <p:nvSpPr>
          <p:cNvPr id="34819"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4820"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512CB51F-5C86-4F98-BC04-8E9236BE8E94}" type="slidenum">
              <a:rPr lang="en-US" altLang="en-US" smtClean="0"/>
              <a:pPr>
                <a:spcBef>
                  <a:spcPct val="0"/>
                </a:spcBef>
              </a:pPr>
              <a:t>11</a:t>
            </a:fld>
            <a:endParaRPr lang="en-US" altLang="en-US" dirty="0"/>
          </a:p>
        </p:txBody>
      </p:sp>
      <p:sp>
        <p:nvSpPr>
          <p:cNvPr id="36867"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6868"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0ADA4CBE-90B1-4487-AD44-69587975108C}" type="slidenum">
              <a:rPr lang="en-US" altLang="en-US" smtClean="0"/>
              <a:pPr>
                <a:spcBef>
                  <a:spcPct val="0"/>
                </a:spcBef>
              </a:pPr>
              <a:t>49</a:t>
            </a:fld>
            <a:endParaRPr lang="en-US" altLang="en-US" dirty="0"/>
          </a:p>
        </p:txBody>
      </p:sp>
      <p:sp>
        <p:nvSpPr>
          <p:cNvPr id="48131"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48132"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A94AF8B7-6268-4292-A0B6-AC1FA44C6FB0}" type="slidenum">
              <a:rPr lang="en-US" altLang="en-US" smtClean="0"/>
              <a:pPr>
                <a:spcBef>
                  <a:spcPct val="0"/>
                </a:spcBef>
              </a:pPr>
              <a:t>50</a:t>
            </a:fld>
            <a:endParaRPr lang="en-US" altLang="en-US" dirty="0"/>
          </a:p>
        </p:txBody>
      </p:sp>
      <p:sp>
        <p:nvSpPr>
          <p:cNvPr id="49155"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49156"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a:latin typeface="Comic Sans MS" pitchFamily="66" charset="0"/>
              </a:rPr>
              <a:t>These are all in the same 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79544C-8BD3-9B43-AE0D-EA069A11451E}"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11</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446192-E6CF-BB49-BD53-510A1531497E}"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11</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532D0-6724-C445-9C81-2C6A6165BADF}"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11</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EA8EA-C6EC-BD4E-8586-F9B524457657}"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11</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4"/>
            <a:ext cx="8229600" cy="880559"/>
          </a:xfrm>
          <a:prstGeom prst="rect">
            <a:avLst/>
          </a:prstGeom>
        </p:spPr>
        <p:txBody>
          <a:bodyPr lIns="91425" tIns="91425" rIns="91425" bIns="91425" anchor="b"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a:endParaRPr/>
          </a:p>
        </p:txBody>
      </p:sp>
      <p:sp>
        <p:nvSpPr>
          <p:cNvPr id="13" name="Shape 13"/>
          <p:cNvSpPr txBox="1">
            <a:spLocks noGrp="1"/>
          </p:cNvSpPr>
          <p:nvPr>
            <p:ph type="body" idx="1"/>
          </p:nvPr>
        </p:nvSpPr>
        <p:spPr>
          <a:xfrm>
            <a:off x="457200" y="1246081"/>
            <a:ext cx="8229600" cy="5321519"/>
          </a:xfrm>
          <a:prstGeom prst="rect">
            <a:avLst/>
          </a:prstGeom>
        </p:spPr>
        <p:txBody>
          <a:bodyPr lIns="91425" tIns="91425" rIns="91425" bIns="91425" anchor="t" anchorCtr="0"/>
          <a:lstStyle>
            <a:lvl1pPr lvl="0" rtl="0">
              <a:spcBef>
                <a:spcPts val="600"/>
              </a:spcBef>
              <a:buClr>
                <a:schemeClr val="dk1"/>
              </a:buClr>
              <a:buFont typeface="Calibri"/>
              <a:defRPr>
                <a:solidFill>
                  <a:schemeClr val="dk1"/>
                </a:solidFill>
                <a:latin typeface="Calibri"/>
                <a:ea typeface="Calibri"/>
                <a:cs typeface="Calibri"/>
                <a:sym typeface="Calibri"/>
              </a:defRPr>
            </a:lvl1pPr>
            <a:lvl2pPr lvl="1" rtl="0">
              <a:spcBef>
                <a:spcPts val="480"/>
              </a:spcBef>
              <a:buClr>
                <a:schemeClr val="dk1"/>
              </a:buClr>
              <a:buFont typeface="Calibri"/>
              <a:defRPr>
                <a:solidFill>
                  <a:schemeClr val="dk1"/>
                </a:solidFill>
                <a:latin typeface="Calibri"/>
                <a:ea typeface="Calibri"/>
                <a:cs typeface="Calibri"/>
                <a:sym typeface="Calibri"/>
              </a:defRPr>
            </a:lvl2pPr>
            <a:lvl3pPr lvl="2" rtl="0">
              <a:spcBef>
                <a:spcPts val="480"/>
              </a:spcBef>
              <a:buClr>
                <a:schemeClr val="dk1"/>
              </a:buClr>
              <a:buSzPct val="100000"/>
              <a:buFont typeface="Calibri"/>
              <a:defRPr sz="1800">
                <a:solidFill>
                  <a:schemeClr val="dk1"/>
                </a:solidFill>
                <a:latin typeface="Calibri"/>
                <a:ea typeface="Calibri"/>
                <a:cs typeface="Calibri"/>
                <a:sym typeface="Calibri"/>
              </a:defRPr>
            </a:lvl3pPr>
            <a:lvl4pPr lvl="3" rtl="0">
              <a:spcBef>
                <a:spcPts val="360"/>
              </a:spcBef>
              <a:buClr>
                <a:schemeClr val="dk1"/>
              </a:buClr>
              <a:buFont typeface="Calibri"/>
              <a:defRPr>
                <a:solidFill>
                  <a:schemeClr val="dk1"/>
                </a:solidFill>
                <a:latin typeface="Calibri"/>
                <a:ea typeface="Calibri"/>
                <a:cs typeface="Calibri"/>
                <a:sym typeface="Calibri"/>
              </a:defRPr>
            </a:lvl4pPr>
            <a:lvl5pPr lvl="4" rtl="0">
              <a:spcBef>
                <a:spcPts val="360"/>
              </a:spcBef>
              <a:buClr>
                <a:schemeClr val="dk1"/>
              </a:buClr>
              <a:buFont typeface="Calibri"/>
              <a:defRPr>
                <a:solidFill>
                  <a:schemeClr val="dk1"/>
                </a:solidFill>
                <a:latin typeface="Calibri"/>
                <a:ea typeface="Calibri"/>
                <a:cs typeface="Calibri"/>
                <a:sym typeface="Calibri"/>
              </a:defRPr>
            </a:lvl5pPr>
            <a:lvl6pPr lvl="5" rtl="0">
              <a:spcBef>
                <a:spcPts val="360"/>
              </a:spcBef>
              <a:buClr>
                <a:schemeClr val="dk1"/>
              </a:buClr>
              <a:buFont typeface="Calibri"/>
              <a:defRPr>
                <a:solidFill>
                  <a:schemeClr val="dk1"/>
                </a:solidFill>
                <a:latin typeface="Calibri"/>
                <a:ea typeface="Calibri"/>
                <a:cs typeface="Calibri"/>
                <a:sym typeface="Calibri"/>
              </a:defRPr>
            </a:lvl6pPr>
            <a:lvl7pPr lvl="6" rtl="0">
              <a:spcBef>
                <a:spcPts val="360"/>
              </a:spcBef>
              <a:buClr>
                <a:schemeClr val="dk1"/>
              </a:buClr>
              <a:buFont typeface="Calibri"/>
              <a:defRPr>
                <a:solidFill>
                  <a:schemeClr val="dk1"/>
                </a:solidFill>
                <a:latin typeface="Calibri"/>
                <a:ea typeface="Calibri"/>
                <a:cs typeface="Calibri"/>
                <a:sym typeface="Calibri"/>
              </a:defRPr>
            </a:lvl7pPr>
            <a:lvl8pPr lvl="7" rtl="0">
              <a:spcBef>
                <a:spcPts val="360"/>
              </a:spcBef>
              <a:buClr>
                <a:schemeClr val="dk1"/>
              </a:buClr>
              <a:buFont typeface="Calibri"/>
              <a:defRPr>
                <a:solidFill>
                  <a:schemeClr val="dk1"/>
                </a:solidFill>
                <a:latin typeface="Calibri"/>
                <a:ea typeface="Calibri"/>
                <a:cs typeface="Calibri"/>
                <a:sym typeface="Calibri"/>
              </a:defRPr>
            </a:lvl8pPr>
            <a:lvl9pPr lvl="8" rtl="0">
              <a:spcBef>
                <a:spcPts val="360"/>
              </a:spcBef>
              <a:buClr>
                <a:schemeClr val="dk1"/>
              </a:buClr>
              <a:buFont typeface="Calibri"/>
              <a:defRPr>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13E10-BC7C-AE42-8946-35AED4FF24AD}"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11</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A2B88-8AE1-7747-AD92-5793C3B791D9}"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11</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74184-053E-6B4E-BD6B-F315592B6E8D}"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11</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4A96B-3324-CB4A-A2A8-2B9C55F593CC}" type="datetime1">
              <a:rPr lang="en-US" smtClean="0"/>
              <a:t>3/24/19</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11</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1C3218-D62F-6A42-9FCF-20CAC1572D48}" type="datetime1">
              <a:rPr lang="en-US" smtClean="0"/>
              <a:t>3/24/19</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3498DE46-DD23-2E43-A79C-D54AC07AD92A}" type="datetime1">
              <a:rPr lang="en-US" smtClean="0"/>
              <a:t>3/24/19</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13D-7FF7-7D4C-A4E8-A4D821E1E67B}" type="datetime1">
              <a:rPr lang="en-US" smtClean="0"/>
              <a:t>3/24/19</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781385-B27D-4B44-A533-C04F735C31C7}"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11</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AF715B-8B5C-CB48-A1B7-7CF540441999}" type="datetime1">
              <a:rPr lang="en-US" smtClean="0"/>
              <a:t>3/24/19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11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0"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a:t>CSP554</a:t>
            </a:r>
            <a:br>
              <a:rPr lang="en-US" sz="4800"/>
            </a:br>
            <a:r>
              <a:rPr lang="en-US" sz="4800"/>
              <a:t>Big </a:t>
            </a:r>
            <a:r>
              <a:rPr lang="en-US" sz="4800" dirty="0"/>
              <a:t>Data Technologies</a:t>
            </a:r>
          </a:p>
        </p:txBody>
      </p:sp>
      <p:sp>
        <p:nvSpPr>
          <p:cNvPr id="3" name="Subtitle 2"/>
          <p:cNvSpPr>
            <a:spLocks noGrp="1"/>
          </p:cNvSpPr>
          <p:nvPr>
            <p:ph type="subTitle" idx="1"/>
          </p:nvPr>
        </p:nvSpPr>
        <p:spPr/>
        <p:txBody>
          <a:bodyPr/>
          <a:lstStyle/>
          <a:p>
            <a:r>
              <a:rPr lang="en-US" dirty="0"/>
              <a:t>Module 11</a:t>
            </a:r>
          </a:p>
          <a:p>
            <a:r>
              <a:rPr lang="en-US" dirty="0"/>
              <a:t>NoSQL</a:t>
            </a:r>
          </a:p>
        </p:txBody>
      </p:sp>
      <p:sp>
        <p:nvSpPr>
          <p:cNvPr id="6" name="Footer Placeholder 5"/>
          <p:cNvSpPr>
            <a:spLocks noGrp="1"/>
          </p:cNvSpPr>
          <p:nvPr>
            <p:ph type="ftr" sz="quarter" idx="11"/>
          </p:nvPr>
        </p:nvSpPr>
        <p:spPr/>
        <p:txBody>
          <a:bodyPr/>
          <a:lstStyle/>
          <a:p>
            <a:r>
              <a:rPr lang="sk-SK" dirty="0"/>
              <a:t>CSP554</a:t>
            </a:r>
            <a:r>
              <a:rPr lang="en-US" dirty="0"/>
              <a:t> Module 11</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Databases</a:t>
            </a:r>
          </a:p>
        </p:txBody>
      </p:sp>
      <p:sp>
        <p:nvSpPr>
          <p:cNvPr id="3" name="Content Placeholder 2"/>
          <p:cNvSpPr>
            <a:spLocks noGrp="1"/>
          </p:cNvSpPr>
          <p:nvPr>
            <p:ph idx="1"/>
          </p:nvPr>
        </p:nvSpPr>
        <p:spPr/>
        <p:txBody>
          <a:bodyPr/>
          <a:lstStyle/>
          <a:p>
            <a:r>
              <a:rPr lang="en-US" dirty="0"/>
              <a:t>Relational databases continue to provide the foundation for the world's transactions</a:t>
            </a:r>
          </a:p>
          <a:p>
            <a:r>
              <a:rPr lang="en-US" dirty="0"/>
              <a:t>Think about all the credit card transactions being handled by the mainframes and large UNIX servers in the data centers of financial services companies</a:t>
            </a:r>
          </a:p>
          <a:p>
            <a:r>
              <a:rPr lang="en-US" dirty="0"/>
              <a:t>But web-scale proved to be a great challenge to those traditional RDBMSs…</a:t>
            </a:r>
          </a:p>
          <a:p>
            <a:r>
              <a:rPr lang="en-US" dirty="0"/>
              <a:t>You couldn't build a single shared resource machine big enough to handle the demands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25413801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3" y="274638"/>
            <a:ext cx="8229600" cy="1143000"/>
          </a:xfrm>
        </p:spPr>
        <p:txBody>
          <a:bodyPr/>
          <a:lstStyle/>
          <a:p>
            <a:r>
              <a:rPr lang="en-US" dirty="0"/>
              <a:t>PACELC</a:t>
            </a:r>
          </a:p>
        </p:txBody>
      </p:sp>
      <p:sp>
        <p:nvSpPr>
          <p:cNvPr id="5" name="Oval 4"/>
          <p:cNvSpPr/>
          <p:nvPr/>
        </p:nvSpPr>
        <p:spPr>
          <a:xfrm>
            <a:off x="489805" y="21746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2133106" y="21746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9" name="Oval 8"/>
          <p:cNvSpPr/>
          <p:nvPr/>
        </p:nvSpPr>
        <p:spPr>
          <a:xfrm>
            <a:off x="4893362" y="20730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10" name="Oval 9"/>
          <p:cNvSpPr/>
          <p:nvPr/>
        </p:nvSpPr>
        <p:spPr>
          <a:xfrm>
            <a:off x="6536663" y="20730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L</a:t>
            </a:r>
          </a:p>
        </p:txBody>
      </p:sp>
      <p:cxnSp>
        <p:nvCxnSpPr>
          <p:cNvPr id="12" name="Straight Connector 11"/>
          <p:cNvCxnSpPr/>
          <p:nvPr/>
        </p:nvCxnSpPr>
        <p:spPr>
          <a:xfrm>
            <a:off x="4697445" y="1430419"/>
            <a:ext cx="0" cy="4117474"/>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168182" y="4799262"/>
            <a:ext cx="2101752"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00"/>
                </a:solidFill>
              </a:rPr>
              <a:t>Partitioned </a:t>
            </a:r>
          </a:p>
        </p:txBody>
      </p:sp>
      <p:sp>
        <p:nvSpPr>
          <p:cNvPr id="14" name="Rectangle 13"/>
          <p:cNvSpPr/>
          <p:nvPr/>
        </p:nvSpPr>
        <p:spPr>
          <a:xfrm>
            <a:off x="5879213" y="4633493"/>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00"/>
                </a:solidFill>
              </a:rPr>
              <a:t>Normal </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11442661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Strategies</a:t>
            </a:r>
          </a:p>
        </p:txBody>
      </p:sp>
      <p:sp>
        <p:nvSpPr>
          <p:cNvPr id="3" name="Content Placeholder 2"/>
          <p:cNvSpPr>
            <a:spLocks noGrp="1"/>
          </p:cNvSpPr>
          <p:nvPr>
            <p:ph idx="1"/>
          </p:nvPr>
        </p:nvSpPr>
        <p:spPr/>
        <p:txBody>
          <a:bodyPr/>
          <a:lstStyle/>
          <a:p>
            <a:r>
              <a:rPr lang="en-US" dirty="0"/>
              <a:t>Replication allows the system to maintain some level of availability and durability in the face of system errors</a:t>
            </a:r>
          </a:p>
          <a:p>
            <a:r>
              <a:rPr lang="en-US" dirty="0"/>
              <a:t>But storing the same records on different nodes in the cluster introduces the problem of data synchronization</a:t>
            </a:r>
          </a:p>
          <a:p>
            <a:r>
              <a:rPr lang="en-US" dirty="0"/>
              <a:t>And so a tradeoff between consistency on the one hand and latency and availability on the other</a:t>
            </a:r>
          </a:p>
          <a:p>
            <a:r>
              <a:rPr lang="en-US" dirty="0"/>
              <a:t>Gray propose a classification of different replication strategies according to </a:t>
            </a:r>
            <a:r>
              <a:rPr lang="en-US" i="1" dirty="0"/>
              <a:t>when </a:t>
            </a:r>
            <a:r>
              <a:rPr lang="en-US" dirty="0"/>
              <a:t>updates are propagated to replicas and </a:t>
            </a:r>
            <a:r>
              <a:rPr lang="en-US" i="1" dirty="0"/>
              <a:t>where </a:t>
            </a:r>
            <a:r>
              <a:rPr lang="en-US" dirty="0"/>
              <a:t>updates are accepted</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19166423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Strategies</a:t>
            </a:r>
          </a:p>
        </p:txBody>
      </p:sp>
      <p:sp>
        <p:nvSpPr>
          <p:cNvPr id="3" name="Content Placeholder 2"/>
          <p:cNvSpPr>
            <a:spLocks noGrp="1"/>
          </p:cNvSpPr>
          <p:nvPr>
            <p:ph idx="1"/>
          </p:nvPr>
        </p:nvSpPr>
        <p:spPr/>
        <p:txBody>
          <a:bodyPr>
            <a:normAutofit/>
          </a:bodyPr>
          <a:lstStyle/>
          <a:p>
            <a:r>
              <a:rPr lang="en-US" dirty="0"/>
              <a:t>There are two possible choices of “when”</a:t>
            </a:r>
          </a:p>
          <a:p>
            <a:pPr lvl="1"/>
            <a:r>
              <a:rPr lang="en-US" dirty="0"/>
              <a:t>Eager (synchronous) replication propagates incoming changes synchronously to all replicas before a commit can be returned to the client</a:t>
            </a:r>
          </a:p>
          <a:p>
            <a:pPr lvl="1"/>
            <a:r>
              <a:rPr lang="en-US" dirty="0"/>
              <a:t>Lazy (asynchronous) replication applies changes only at the receiving replica and passes them on asynchronously</a:t>
            </a:r>
          </a:p>
          <a:p>
            <a:r>
              <a:rPr lang="en-US" dirty="0"/>
              <a:t>The great advantage of eager replication is consistency among replicas…</a:t>
            </a:r>
          </a:p>
          <a:p>
            <a:r>
              <a:rPr lang="en-US" dirty="0"/>
              <a:t>But it comes at the cost of higher write latency due to the need to wait for other replicas</a:t>
            </a:r>
          </a:p>
          <a:p>
            <a:r>
              <a:rPr lang="en-US" dirty="0"/>
              <a:t>Lazy replication is faster, because it allows replicas to diverge; as a consequence, stale data might be served</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6096383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4"/>
            <a:ext cx="8229600" cy="880559"/>
          </a:xfrm>
          <a:prstGeom prst="rect">
            <a:avLst/>
          </a:prstGeom>
        </p:spPr>
        <p:txBody>
          <a:bodyPr lIns="91425" tIns="91425" rIns="91425" bIns="91425" anchor="b" anchorCtr="0">
            <a:noAutofit/>
          </a:bodyPr>
          <a:lstStyle/>
          <a:p>
            <a:pPr lvl="0">
              <a:spcBef>
                <a:spcPts val="0"/>
              </a:spcBef>
              <a:buNone/>
            </a:pPr>
            <a:r>
              <a:rPr lang="en" dirty="0"/>
              <a:t>Data Duplication Models: Overview</a:t>
            </a:r>
          </a:p>
        </p:txBody>
      </p:sp>
      <p:sp>
        <p:nvSpPr>
          <p:cNvPr id="77" name="Shape 77"/>
          <p:cNvSpPr txBox="1">
            <a:spLocks noGrp="1"/>
          </p:cNvSpPr>
          <p:nvPr>
            <p:ph type="body" idx="1"/>
          </p:nvPr>
        </p:nvSpPr>
        <p:spPr>
          <a:xfrm>
            <a:off x="457200" y="1246081"/>
            <a:ext cx="8306400" cy="5321519"/>
          </a:xfrm>
          <a:prstGeom prst="rect">
            <a:avLst/>
          </a:prstGeom>
        </p:spPr>
        <p:txBody>
          <a:bodyPr lIns="91425" tIns="91425" rIns="91425" bIns="91425" anchor="t" anchorCtr="0">
            <a:noAutofit/>
          </a:bodyPr>
          <a:lstStyle/>
          <a:p>
            <a:pPr marL="685800" indent="-457200">
              <a:spcBef>
                <a:spcPts val="0"/>
              </a:spcBef>
            </a:pPr>
            <a:r>
              <a:rPr lang="en" sz="2800" dirty="0"/>
              <a:t>Scaling out = </a:t>
            </a:r>
            <a:r>
              <a:rPr lang="en" sz="2800" dirty="0">
                <a:solidFill>
                  <a:srgbClr val="990000"/>
                </a:solidFill>
              </a:rPr>
              <a:t>distributing the database</a:t>
            </a:r>
            <a:r>
              <a:rPr lang="en" sz="2800" dirty="0"/>
              <a:t> on a cluster of servers</a:t>
            </a:r>
            <a:br>
              <a:rPr lang="en" sz="2800" dirty="0"/>
            </a:br>
            <a:endParaRPr lang="en" sz="2800" dirty="0"/>
          </a:p>
          <a:p>
            <a:pPr marL="685800" indent="-457200">
              <a:spcBef>
                <a:spcPts val="0"/>
              </a:spcBef>
            </a:pPr>
            <a:r>
              <a:rPr lang="en" sz="2800" dirty="0">
                <a:solidFill>
                  <a:srgbClr val="990000"/>
                </a:solidFill>
              </a:rPr>
              <a:t>Two</a:t>
            </a:r>
            <a:r>
              <a:rPr lang="en" sz="2800" dirty="0"/>
              <a:t> orthogonal </a:t>
            </a:r>
            <a:r>
              <a:rPr lang="en" sz="2800" dirty="0">
                <a:solidFill>
                  <a:srgbClr val="990000"/>
                </a:solidFill>
              </a:rPr>
              <a:t>techniques</a:t>
            </a:r>
            <a:r>
              <a:rPr lang="en" sz="2800" dirty="0"/>
              <a:t> to data duplication:</a:t>
            </a:r>
          </a:p>
          <a:p>
            <a:pPr marL="1028700" lvl="1" indent="-342900">
              <a:spcBef>
                <a:spcPts val="0"/>
              </a:spcBef>
            </a:pPr>
            <a:r>
              <a:rPr lang="en" sz="2400" dirty="0">
                <a:solidFill>
                  <a:srgbClr val="990000"/>
                </a:solidFill>
              </a:rPr>
              <a:t>Replication</a:t>
            </a:r>
            <a:r>
              <a:rPr lang="en" sz="2400" dirty="0"/>
              <a:t> – the same data is copied over multiple nodes</a:t>
            </a:r>
          </a:p>
          <a:p>
            <a:pPr marL="1485900" lvl="2" indent="-342900">
              <a:spcBef>
                <a:spcPts val="0"/>
              </a:spcBef>
            </a:pPr>
            <a:r>
              <a:rPr lang="en" sz="2000" dirty="0"/>
              <a:t>Master-slave or peer-to-peer</a:t>
            </a:r>
          </a:p>
          <a:p>
            <a:pPr marL="1028700" lvl="1" indent="-342900">
              <a:spcBef>
                <a:spcPts val="0"/>
              </a:spcBef>
            </a:pPr>
            <a:r>
              <a:rPr lang="en" sz="2400" dirty="0">
                <a:solidFill>
                  <a:srgbClr val="990000"/>
                </a:solidFill>
              </a:rPr>
              <a:t>Sharding</a:t>
            </a:r>
            <a:r>
              <a:rPr lang="en" sz="2400" dirty="0"/>
              <a:t> – different data chunks are put on different nodes (data partitioning)</a:t>
            </a:r>
            <a:br>
              <a:rPr lang="en" sz="2400" dirty="0"/>
            </a:br>
            <a:endParaRPr lang="en" sz="2400" dirty="0"/>
          </a:p>
          <a:p>
            <a:pPr marL="685800" indent="-457200">
              <a:spcBef>
                <a:spcPts val="0"/>
              </a:spcBef>
            </a:pPr>
            <a:r>
              <a:rPr lang="en" sz="2800" dirty="0"/>
              <a:t>We can use either or </a:t>
            </a:r>
            <a:r>
              <a:rPr lang="en" sz="2800" dirty="0">
                <a:solidFill>
                  <a:srgbClr val="990000"/>
                </a:solidFill>
              </a:rPr>
              <a:t>combine them</a:t>
            </a:r>
          </a:p>
          <a:p>
            <a:pPr lvl="0">
              <a:spcBef>
                <a:spcPts val="0"/>
              </a:spcBef>
              <a:buNone/>
            </a:pPr>
            <a:endParaRP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3200" dirty="0"/>
              <a:t>Data Duplication Models</a:t>
            </a:r>
            <a:br>
              <a:rPr lang="en" sz="3200" dirty="0"/>
            </a:br>
            <a:r>
              <a:rPr lang="en" sz="3200" dirty="0"/>
              <a:t>Single Server</a:t>
            </a:r>
          </a:p>
        </p:txBody>
      </p:sp>
      <p:sp>
        <p:nvSpPr>
          <p:cNvPr id="83" name="Shape 83"/>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dirty="0"/>
              <a:t>Running the database on a </a:t>
            </a:r>
            <a:r>
              <a:rPr lang="en" dirty="0">
                <a:solidFill>
                  <a:srgbClr val="990000"/>
                </a:solidFill>
              </a:rPr>
              <a:t>single machine</a:t>
            </a:r>
            <a:r>
              <a:rPr lang="en" dirty="0"/>
              <a:t> is always the </a:t>
            </a:r>
            <a:r>
              <a:rPr lang="en" dirty="0">
                <a:solidFill>
                  <a:srgbClr val="990000"/>
                </a:solidFill>
              </a:rPr>
              <a:t>prefered</a:t>
            </a:r>
            <a:r>
              <a:rPr lang="en" dirty="0"/>
              <a:t> scenario</a:t>
            </a:r>
          </a:p>
          <a:p>
            <a:pPr marL="914400" lvl="1" indent="-228600" rtl="0">
              <a:spcBef>
                <a:spcPts val="0"/>
              </a:spcBef>
            </a:pPr>
            <a:r>
              <a:rPr lang="en" dirty="0"/>
              <a:t>it </a:t>
            </a:r>
            <a:r>
              <a:rPr lang="en" dirty="0">
                <a:solidFill>
                  <a:srgbClr val="990000"/>
                </a:solidFill>
              </a:rPr>
              <a:t>spares</a:t>
            </a:r>
            <a:r>
              <a:rPr lang="en" dirty="0"/>
              <a:t> us a lot of </a:t>
            </a:r>
            <a:r>
              <a:rPr lang="en" dirty="0">
                <a:solidFill>
                  <a:srgbClr val="990000"/>
                </a:solidFill>
              </a:rPr>
              <a:t>problems</a:t>
            </a:r>
            <a:br>
              <a:rPr lang="en" dirty="0"/>
            </a:br>
            <a:endParaRPr lang="en" dirty="0"/>
          </a:p>
          <a:p>
            <a:pPr marL="457200" lvl="0" indent="-228600" rtl="0">
              <a:spcBef>
                <a:spcPts val="0"/>
              </a:spcBef>
            </a:pPr>
            <a:r>
              <a:rPr lang="en" dirty="0"/>
              <a:t>It can </a:t>
            </a:r>
            <a:r>
              <a:rPr lang="en" dirty="0">
                <a:solidFill>
                  <a:srgbClr val="990000"/>
                </a:solidFill>
              </a:rPr>
              <a:t>make sense</a:t>
            </a:r>
            <a:r>
              <a:rPr lang="en" dirty="0"/>
              <a:t> to use NoSQL databases with a single-server distribution model </a:t>
            </a:r>
          </a:p>
          <a:p>
            <a:pPr marL="914400" lvl="1" indent="-228600" rtl="0">
              <a:spcBef>
                <a:spcPts val="0"/>
              </a:spcBef>
            </a:pPr>
            <a:r>
              <a:rPr lang="en" dirty="0"/>
              <a:t>Other </a:t>
            </a:r>
            <a:r>
              <a:rPr lang="en" dirty="0">
                <a:solidFill>
                  <a:srgbClr val="990000"/>
                </a:solidFill>
              </a:rPr>
              <a:t>advantages remain</a:t>
            </a:r>
            <a:r>
              <a:rPr lang="en" dirty="0"/>
              <a:t>: Flexible data model, simplicity</a:t>
            </a:r>
          </a:p>
          <a:p>
            <a:pPr marL="914400" lvl="1" indent="-228600" rtl="0">
              <a:spcBef>
                <a:spcPts val="0"/>
              </a:spcBef>
            </a:pPr>
            <a:r>
              <a:rPr lang="en" dirty="0">
                <a:solidFill>
                  <a:srgbClr val="990000"/>
                </a:solidFill>
              </a:rPr>
              <a:t>Graph databases</a:t>
            </a:r>
            <a:r>
              <a:rPr lang="en" dirty="0"/>
              <a:t>: The graph is “almost” complete → it is difficult to distribute it</a:t>
            </a:r>
          </a:p>
          <a:p>
            <a:pPr lvl="0">
              <a:spcBef>
                <a:spcPts val="0"/>
              </a:spcBef>
              <a:buNone/>
            </a:pPr>
            <a:endParaRPr dirty="0"/>
          </a:p>
        </p:txBody>
      </p:sp>
      <p:sp>
        <p:nvSpPr>
          <p:cNvPr id="2" name="Footer Placeholder 1"/>
          <p:cNvSpPr>
            <a:spLocks noGrp="1"/>
          </p:cNvSpPr>
          <p:nvPr>
            <p:ph type="ftr" sz="quarter" idx="11"/>
          </p:nvPr>
        </p:nvSpPr>
        <p:spPr/>
        <p:txBody>
          <a:bodyPr/>
          <a:lstStyle/>
          <a:p>
            <a:r>
              <a:rPr lang="sk-SK" dirty="0"/>
              <a:t>CSP554</a:t>
            </a:r>
            <a:r>
              <a:rPr lang="en-US" dirty="0"/>
              <a:t> Module 11</a:t>
            </a:r>
          </a:p>
        </p:txBody>
      </p:sp>
      <p:sp>
        <p:nvSpPr>
          <p:cNvPr id="3" name="Slide Number Placeholder 2"/>
          <p:cNvSpPr>
            <a:spLocks noGrp="1"/>
          </p:cNvSpPr>
          <p:nvPr>
            <p:ph type="sldNum" sz="quarter" idx="12"/>
          </p:nvPr>
        </p:nvSpPr>
        <p:spPr/>
        <p:txBody>
          <a:bodyPr/>
          <a:lstStyle/>
          <a:p>
            <a:fld id="{9AA7C465-8597-4488-B68C-958448427716}" type="slidenum">
              <a:rPr lang="en-US" smtClean="0"/>
              <a:t>104</a:t>
            </a:fld>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643441"/>
            <a:ext cx="8229600" cy="880559"/>
          </a:xfrm>
          <a:prstGeom prst="rect">
            <a:avLst/>
          </a:prstGeom>
        </p:spPr>
        <p:txBody>
          <a:bodyPr lIns="91425" tIns="91425" rIns="91425" bIns="91425" anchor="b" anchorCtr="0">
            <a:noAutofit/>
          </a:bodyPr>
          <a:lstStyle/>
          <a:p>
            <a:pPr lvl="0"/>
            <a:r>
              <a:rPr lang="en" sz="3200" dirty="0"/>
              <a:t>Data Dup</a:t>
            </a:r>
            <a:r>
              <a:rPr lang="en-US" sz="3200"/>
              <a:t>lication</a:t>
            </a:r>
            <a:r>
              <a:rPr lang="en" sz="3200"/>
              <a:t> </a:t>
            </a:r>
            <a:r>
              <a:rPr lang="en" sz="3200" dirty="0"/>
              <a:t>Models</a:t>
            </a:r>
            <a:br>
              <a:rPr lang="en" sz="3200" dirty="0"/>
            </a:br>
            <a:r>
              <a:rPr lang="en" sz="3200" dirty="0"/>
              <a:t>Sharding</a:t>
            </a:r>
          </a:p>
        </p:txBody>
      </p:sp>
      <p:sp>
        <p:nvSpPr>
          <p:cNvPr id="89" name="Shape 89"/>
          <p:cNvSpPr txBox="1">
            <a:spLocks noGrp="1"/>
          </p:cNvSpPr>
          <p:nvPr>
            <p:ph type="body" idx="1"/>
          </p:nvPr>
        </p:nvSpPr>
        <p:spPr>
          <a:xfrm>
            <a:off x="457200" y="1246081"/>
            <a:ext cx="3501000" cy="5321519"/>
          </a:xfrm>
          <a:prstGeom prst="rect">
            <a:avLst/>
          </a:prstGeom>
        </p:spPr>
        <p:txBody>
          <a:bodyPr lIns="91425" tIns="91425" rIns="91425" bIns="91425" anchor="t" anchorCtr="0">
            <a:noAutofit/>
          </a:bodyPr>
          <a:lstStyle/>
          <a:p>
            <a:pPr lvl="0" rtl="0">
              <a:spcBef>
                <a:spcPts val="0"/>
              </a:spcBef>
              <a:buNone/>
            </a:pPr>
            <a:endParaRPr sz="2400" dirty="0"/>
          </a:p>
          <a:p>
            <a:pPr marL="457200" lvl="0" indent="-381000" rtl="0">
              <a:spcBef>
                <a:spcPts val="0"/>
              </a:spcBef>
              <a:buSzPct val="100000"/>
            </a:pPr>
            <a:r>
              <a:rPr lang="en" sz="2400" dirty="0"/>
              <a:t>Placing </a:t>
            </a:r>
            <a:r>
              <a:rPr lang="en" sz="2400" dirty="0">
                <a:solidFill>
                  <a:srgbClr val="990000"/>
                </a:solidFill>
              </a:rPr>
              <a:t>different parts</a:t>
            </a:r>
            <a:r>
              <a:rPr lang="en" sz="2400" dirty="0"/>
              <a:t> of the data onto </a:t>
            </a:r>
            <a:r>
              <a:rPr lang="en" sz="2400" dirty="0">
                <a:solidFill>
                  <a:srgbClr val="990000"/>
                </a:solidFill>
              </a:rPr>
              <a:t>different servers</a:t>
            </a:r>
          </a:p>
          <a:p>
            <a:pPr lvl="0" rtl="0">
              <a:spcBef>
                <a:spcPts val="0"/>
              </a:spcBef>
              <a:buNone/>
            </a:pPr>
            <a:endParaRPr sz="2400" dirty="0"/>
          </a:p>
          <a:p>
            <a:pPr marL="457200" lvl="0" indent="-381000" rtl="0">
              <a:spcBef>
                <a:spcPts val="0"/>
              </a:spcBef>
              <a:buSzPct val="100000"/>
            </a:pPr>
            <a:r>
              <a:rPr lang="en" sz="2400" dirty="0"/>
              <a:t>Different people are </a:t>
            </a:r>
            <a:r>
              <a:rPr lang="en" sz="2400" dirty="0">
                <a:solidFill>
                  <a:srgbClr val="990000"/>
                </a:solidFill>
              </a:rPr>
              <a:t>accessing different</a:t>
            </a:r>
            <a:r>
              <a:rPr lang="en" sz="2400" dirty="0"/>
              <a:t> parts of the dataset</a:t>
            </a:r>
          </a:p>
          <a:p>
            <a:pPr lvl="0">
              <a:spcBef>
                <a:spcPts val="0"/>
              </a:spcBef>
              <a:buNone/>
            </a:pPr>
            <a:endParaRPr sz="2400" dirty="0"/>
          </a:p>
        </p:txBody>
      </p:sp>
      <p:pic>
        <p:nvPicPr>
          <p:cNvPr id="90" name="Shape 90" descr="sharding.png"/>
          <p:cNvPicPr preferRelativeResize="0"/>
          <p:nvPr/>
        </p:nvPicPr>
        <p:blipFill>
          <a:blip r:embed="rId3">
            <a:alphaModFix/>
          </a:blip>
          <a:stretch>
            <a:fillRect/>
          </a:stretch>
        </p:blipFill>
        <p:spPr>
          <a:xfrm>
            <a:off x="3710100" y="1864350"/>
            <a:ext cx="5381850" cy="3985620"/>
          </a:xfrm>
          <a:prstGeom prst="rect">
            <a:avLst/>
          </a:prstGeom>
          <a:noFill/>
          <a:ln>
            <a:noFill/>
          </a:ln>
        </p:spPr>
      </p:pic>
      <p:sp>
        <p:nvSpPr>
          <p:cNvPr id="91" name="Shape 91"/>
          <p:cNvSpPr txBox="1"/>
          <p:nvPr/>
        </p:nvSpPr>
        <p:spPr>
          <a:xfrm>
            <a:off x="5466476" y="6429331"/>
            <a:ext cx="3646499" cy="38267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rPr>
              <a:t>source: Sadalage &amp; Fowler: NoSQL Distilled, 2012</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609600"/>
            <a:ext cx="8229600" cy="880559"/>
          </a:xfrm>
          <a:prstGeom prst="rect">
            <a:avLst/>
          </a:prstGeom>
        </p:spPr>
        <p:txBody>
          <a:bodyPr lIns="91425" tIns="91425" rIns="91425" bIns="91425" anchor="b" anchorCtr="0">
            <a:noAutofit/>
          </a:bodyPr>
          <a:lstStyle/>
          <a:p>
            <a:pPr lvl="0"/>
            <a:r>
              <a:rPr lang="en" sz="3200" dirty="0"/>
              <a:t>Data Duplication Models</a:t>
            </a:r>
            <a:br>
              <a:rPr lang="en" sz="3200" dirty="0"/>
            </a:br>
            <a:r>
              <a:rPr lang="en" sz="3200" dirty="0"/>
              <a:t>Sharding (2)</a:t>
            </a:r>
          </a:p>
        </p:txBody>
      </p:sp>
      <p:sp>
        <p:nvSpPr>
          <p:cNvPr id="97" name="Shape 97"/>
          <p:cNvSpPr txBox="1">
            <a:spLocks noGrp="1"/>
          </p:cNvSpPr>
          <p:nvPr>
            <p:ph type="body" idx="1"/>
          </p:nvPr>
        </p:nvSpPr>
        <p:spPr>
          <a:xfrm>
            <a:off x="457200" y="1612681"/>
            <a:ext cx="8541300" cy="5321519"/>
          </a:xfrm>
          <a:prstGeom prst="rect">
            <a:avLst/>
          </a:prstGeom>
        </p:spPr>
        <p:txBody>
          <a:bodyPr lIns="91425" tIns="91425" rIns="91425" bIns="91425" anchor="t" anchorCtr="0">
            <a:noAutofit/>
          </a:bodyPr>
          <a:lstStyle/>
          <a:p>
            <a:pPr lvl="0" rtl="0">
              <a:spcBef>
                <a:spcPts val="0"/>
              </a:spcBef>
              <a:buNone/>
            </a:pPr>
            <a:r>
              <a:rPr lang="en" dirty="0"/>
              <a:t>We should try to </a:t>
            </a:r>
            <a:r>
              <a:rPr lang="en" dirty="0">
                <a:solidFill>
                  <a:srgbClr val="990000"/>
                </a:solidFill>
              </a:rPr>
              <a:t>ensure that</a:t>
            </a:r>
          </a:p>
          <a:p>
            <a:pPr marL="457200" lvl="0" indent="-228600" rtl="0">
              <a:spcBef>
                <a:spcPts val="0"/>
              </a:spcBef>
              <a:buAutoNum type="arabicPeriod"/>
            </a:pPr>
            <a:r>
              <a:rPr lang="en" dirty="0"/>
              <a:t>Data </a:t>
            </a:r>
            <a:r>
              <a:rPr lang="en" dirty="0">
                <a:solidFill>
                  <a:srgbClr val="990000"/>
                </a:solidFill>
              </a:rPr>
              <a:t>accessed</a:t>
            </a:r>
            <a:r>
              <a:rPr lang="en" dirty="0"/>
              <a:t> together is </a:t>
            </a:r>
            <a:r>
              <a:rPr lang="en" dirty="0">
                <a:solidFill>
                  <a:srgbClr val="990000"/>
                </a:solidFill>
              </a:rPr>
              <a:t>kept together</a:t>
            </a:r>
          </a:p>
          <a:p>
            <a:pPr marL="914400" lvl="1" indent="-228600" rtl="0">
              <a:spcBef>
                <a:spcPts val="0"/>
              </a:spcBef>
            </a:pPr>
            <a:r>
              <a:rPr lang="en" dirty="0"/>
              <a:t>So that user gets all data from a </a:t>
            </a:r>
            <a:r>
              <a:rPr lang="en" dirty="0">
                <a:solidFill>
                  <a:srgbClr val="990000"/>
                </a:solidFill>
              </a:rPr>
              <a:t>single server</a:t>
            </a:r>
          </a:p>
          <a:p>
            <a:pPr marL="914400" lvl="1" indent="-228600" rtl="0">
              <a:spcBef>
                <a:spcPts val="0"/>
              </a:spcBef>
            </a:pPr>
            <a:r>
              <a:rPr lang="en" dirty="0">
                <a:solidFill>
                  <a:srgbClr val="990000"/>
                </a:solidFill>
              </a:rPr>
              <a:t>Aggregates</a:t>
            </a:r>
            <a:r>
              <a:rPr lang="en" dirty="0"/>
              <a:t> data model helps to achieve this</a:t>
            </a:r>
          </a:p>
          <a:p>
            <a:pPr marL="457200" lvl="0" indent="-228600" rtl="0">
              <a:spcBef>
                <a:spcPts val="0"/>
              </a:spcBef>
              <a:buAutoNum type="arabicPeriod"/>
            </a:pPr>
            <a:r>
              <a:rPr lang="en" dirty="0"/>
              <a:t>Arrange the data on the nodes:</a:t>
            </a:r>
          </a:p>
          <a:p>
            <a:pPr marL="914400" lvl="1" indent="-228600" rtl="0">
              <a:spcBef>
                <a:spcPts val="0"/>
              </a:spcBef>
            </a:pPr>
            <a:r>
              <a:rPr lang="en" dirty="0"/>
              <a:t>Based on a </a:t>
            </a:r>
            <a:r>
              <a:rPr lang="en" dirty="0">
                <a:solidFill>
                  <a:srgbClr val="990000"/>
                </a:solidFill>
              </a:rPr>
              <a:t>physical location</a:t>
            </a:r>
            <a:r>
              <a:rPr lang="en" dirty="0"/>
              <a:t> (of the data centers)</a:t>
            </a:r>
          </a:p>
          <a:p>
            <a:pPr marL="914400" lvl="1" indent="-228600" rtl="0">
              <a:lnSpc>
                <a:spcPct val="150000"/>
              </a:lnSpc>
              <a:spcBef>
                <a:spcPts val="0"/>
              </a:spcBef>
            </a:pPr>
            <a:r>
              <a:rPr lang="en" dirty="0"/>
              <a:t>Keep the load </a:t>
            </a:r>
            <a:r>
              <a:rPr lang="en" dirty="0">
                <a:solidFill>
                  <a:srgbClr val="990000"/>
                </a:solidFill>
              </a:rPr>
              <a:t>balanced</a:t>
            </a:r>
            <a:r>
              <a:rPr lang="en" dirty="0"/>
              <a:t> (can change in time)</a:t>
            </a:r>
          </a:p>
          <a:p>
            <a:pPr marL="457200" lvl="0" indent="-228600" rtl="0">
              <a:spcBef>
                <a:spcPts val="0"/>
              </a:spcBef>
            </a:pPr>
            <a:r>
              <a:rPr lang="en" dirty="0"/>
              <a:t>Many NoSQL databases offer </a:t>
            </a:r>
            <a:r>
              <a:rPr lang="en" dirty="0">
                <a:solidFill>
                  <a:srgbClr val="990000"/>
                </a:solidFill>
              </a:rPr>
              <a:t>auto-sharding</a:t>
            </a:r>
          </a:p>
          <a:p>
            <a:pPr marL="457200" lvl="0" indent="-228600" rtl="0">
              <a:spcBef>
                <a:spcPts val="0"/>
              </a:spcBef>
            </a:pPr>
            <a:r>
              <a:rPr lang="en" dirty="0"/>
              <a:t>A node failure makes shard’s data unavailable</a:t>
            </a:r>
          </a:p>
          <a:p>
            <a:pPr marL="914400" lvl="1" indent="-228600" rtl="0">
              <a:spcBef>
                <a:spcPts val="0"/>
              </a:spcBef>
            </a:pPr>
            <a:r>
              <a:rPr lang="en" dirty="0"/>
              <a:t>Sharding is often </a:t>
            </a:r>
            <a:r>
              <a:rPr lang="en" dirty="0">
                <a:solidFill>
                  <a:srgbClr val="990000"/>
                </a:solidFill>
              </a:rPr>
              <a:t>combined with replication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descr="replication-ms.png"/>
          <p:cNvPicPr preferRelativeResize="0"/>
          <p:nvPr/>
        </p:nvPicPr>
        <p:blipFill>
          <a:blip r:embed="rId3">
            <a:alphaModFix/>
          </a:blip>
          <a:stretch>
            <a:fillRect/>
          </a:stretch>
        </p:blipFill>
        <p:spPr>
          <a:xfrm>
            <a:off x="4204513" y="2010149"/>
            <a:ext cx="4931850" cy="4571280"/>
          </a:xfrm>
          <a:prstGeom prst="rect">
            <a:avLst/>
          </a:prstGeom>
          <a:noFill/>
          <a:ln>
            <a:noFill/>
          </a:ln>
        </p:spPr>
      </p:pic>
      <p:sp>
        <p:nvSpPr>
          <p:cNvPr id="103" name="Shape 103"/>
          <p:cNvSpPr txBox="1">
            <a:spLocks noGrp="1"/>
          </p:cNvSpPr>
          <p:nvPr>
            <p:ph type="title"/>
          </p:nvPr>
        </p:nvSpPr>
        <p:spPr>
          <a:xfrm>
            <a:off x="457200" y="762000"/>
            <a:ext cx="8229600" cy="880559"/>
          </a:xfrm>
          <a:prstGeom prst="rect">
            <a:avLst/>
          </a:prstGeom>
        </p:spPr>
        <p:txBody>
          <a:bodyPr lIns="91425" tIns="91425" rIns="91425" bIns="91425" anchor="b" anchorCtr="0">
            <a:noAutofit/>
          </a:bodyPr>
          <a:lstStyle/>
          <a:p>
            <a:pPr lvl="0"/>
            <a:r>
              <a:rPr lang="en" sz="3200" dirty="0"/>
              <a:t>Data Duplication Models</a:t>
            </a:r>
            <a:br>
              <a:rPr lang="en" sz="3200" dirty="0"/>
            </a:br>
            <a:r>
              <a:rPr lang="en" sz="3200" dirty="0"/>
              <a:t>Master-slave Replication</a:t>
            </a:r>
          </a:p>
        </p:txBody>
      </p:sp>
      <p:sp>
        <p:nvSpPr>
          <p:cNvPr id="104" name="Shape 104"/>
          <p:cNvSpPr txBox="1">
            <a:spLocks noGrp="1"/>
          </p:cNvSpPr>
          <p:nvPr>
            <p:ph type="body" idx="1"/>
          </p:nvPr>
        </p:nvSpPr>
        <p:spPr>
          <a:xfrm>
            <a:off x="457200" y="1676400"/>
            <a:ext cx="3966000" cy="5321519"/>
          </a:xfrm>
          <a:prstGeom prst="rect">
            <a:avLst/>
          </a:prstGeom>
        </p:spPr>
        <p:txBody>
          <a:bodyPr lIns="91425" tIns="91425" rIns="91425" bIns="91425" anchor="t" anchorCtr="0">
            <a:noAutofit/>
          </a:bodyPr>
          <a:lstStyle/>
          <a:p>
            <a:pPr marL="457200" lvl="0" indent="-381000" rtl="0">
              <a:spcBef>
                <a:spcPts val="0"/>
              </a:spcBef>
              <a:buSzPct val="100000"/>
            </a:pPr>
            <a:r>
              <a:rPr lang="en" sz="2400" dirty="0"/>
              <a:t>We </a:t>
            </a:r>
            <a:r>
              <a:rPr lang="en" sz="2400" dirty="0">
                <a:solidFill>
                  <a:srgbClr val="990000"/>
                </a:solidFill>
              </a:rPr>
              <a:t>replicate</a:t>
            </a:r>
            <a:r>
              <a:rPr lang="en" sz="2400" dirty="0"/>
              <a:t> data across multiple nodes</a:t>
            </a:r>
            <a:br>
              <a:rPr lang="en" sz="2400" dirty="0"/>
            </a:br>
            <a:endParaRPr lang="en" sz="2400" dirty="0"/>
          </a:p>
          <a:p>
            <a:pPr marL="457200" lvl="0" indent="-381000" rtl="0">
              <a:spcBef>
                <a:spcPts val="0"/>
              </a:spcBef>
              <a:buSzPct val="100000"/>
            </a:pPr>
            <a:r>
              <a:rPr lang="en" sz="2400" dirty="0">
                <a:solidFill>
                  <a:srgbClr val="990000"/>
                </a:solidFill>
              </a:rPr>
              <a:t>One node</a:t>
            </a:r>
            <a:r>
              <a:rPr lang="en" sz="2400" dirty="0"/>
              <a:t> is designated as primary (</a:t>
            </a:r>
            <a:r>
              <a:rPr lang="en" sz="2400" dirty="0">
                <a:solidFill>
                  <a:srgbClr val="990000"/>
                </a:solidFill>
              </a:rPr>
              <a:t>master</a:t>
            </a:r>
            <a:r>
              <a:rPr lang="en" sz="2400" dirty="0"/>
              <a:t>), others as secondary (</a:t>
            </a:r>
            <a:r>
              <a:rPr lang="en" sz="2400" dirty="0">
                <a:solidFill>
                  <a:srgbClr val="990000"/>
                </a:solidFill>
              </a:rPr>
              <a:t>slaves</a:t>
            </a:r>
            <a:r>
              <a:rPr lang="en" sz="2400" dirty="0"/>
              <a:t>)</a:t>
            </a:r>
            <a:br>
              <a:rPr lang="en" sz="2400" dirty="0"/>
            </a:br>
            <a:endParaRPr lang="en" sz="2400" dirty="0"/>
          </a:p>
          <a:p>
            <a:pPr marL="457200" lvl="0" indent="-381000" rtl="0">
              <a:spcBef>
                <a:spcPts val="0"/>
              </a:spcBef>
              <a:buSzPct val="100000"/>
            </a:pPr>
            <a:r>
              <a:rPr lang="en" sz="2400" dirty="0">
                <a:solidFill>
                  <a:srgbClr val="990000"/>
                </a:solidFill>
              </a:rPr>
              <a:t>Master </a:t>
            </a:r>
            <a:r>
              <a:rPr lang="en" sz="2400" dirty="0"/>
              <a:t>is responsible for processing </a:t>
            </a:r>
            <a:r>
              <a:rPr lang="en" sz="2400" dirty="0">
                <a:solidFill>
                  <a:srgbClr val="990000"/>
                </a:solidFill>
              </a:rPr>
              <a:t>all updates</a:t>
            </a:r>
            <a:r>
              <a:rPr lang="en" sz="2400" dirty="0"/>
              <a:t> to the data</a:t>
            </a:r>
            <a:br>
              <a:rPr lang="en" sz="2400" dirty="0"/>
            </a:br>
            <a:endParaRPr lang="en" sz="2400" dirty="0"/>
          </a:p>
          <a:p>
            <a:pPr marL="457200" lvl="0" indent="-381000" rtl="0">
              <a:spcBef>
                <a:spcPts val="0"/>
              </a:spcBef>
              <a:buSzPct val="100000"/>
            </a:pPr>
            <a:r>
              <a:rPr lang="en" sz="2400" dirty="0">
                <a:solidFill>
                  <a:srgbClr val="990000"/>
                </a:solidFill>
              </a:rPr>
              <a:t>Reads</a:t>
            </a:r>
            <a:r>
              <a:rPr lang="en" sz="2400" dirty="0"/>
              <a:t> from </a:t>
            </a:r>
            <a:r>
              <a:rPr lang="en" sz="2400" dirty="0">
                <a:solidFill>
                  <a:srgbClr val="990000"/>
                </a:solidFill>
              </a:rPr>
              <a:t>any</a:t>
            </a:r>
            <a:r>
              <a:rPr lang="en" sz="2400" dirty="0"/>
              <a:t> node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762000"/>
            <a:ext cx="8229600" cy="880559"/>
          </a:xfrm>
          <a:prstGeom prst="rect">
            <a:avLst/>
          </a:prstGeom>
        </p:spPr>
        <p:txBody>
          <a:bodyPr lIns="91425" tIns="91425" rIns="91425" bIns="91425" anchor="b" anchorCtr="0">
            <a:noAutofit/>
          </a:bodyPr>
          <a:lstStyle/>
          <a:p>
            <a:pPr lvl="0"/>
            <a:r>
              <a:rPr lang="en" sz="3200" dirty="0"/>
              <a:t>Data Duplication Models</a:t>
            </a:r>
            <a:br>
              <a:rPr lang="en" sz="3200" dirty="0"/>
            </a:br>
            <a:r>
              <a:rPr lang="en" sz="3200" dirty="0"/>
              <a:t>Master-slave Replication (2)</a:t>
            </a:r>
          </a:p>
        </p:txBody>
      </p:sp>
      <p:sp>
        <p:nvSpPr>
          <p:cNvPr id="111" name="Shape 111"/>
          <p:cNvSpPr txBox="1">
            <a:spLocks noGrp="1"/>
          </p:cNvSpPr>
          <p:nvPr>
            <p:ph type="body" idx="1"/>
          </p:nvPr>
        </p:nvSpPr>
        <p:spPr>
          <a:xfrm>
            <a:off x="457200" y="1765081"/>
            <a:ext cx="8512500" cy="5321519"/>
          </a:xfrm>
          <a:prstGeom prst="rect">
            <a:avLst/>
          </a:prstGeom>
        </p:spPr>
        <p:txBody>
          <a:bodyPr lIns="91425" tIns="91425" rIns="91425" bIns="91425" anchor="t" anchorCtr="0">
            <a:noAutofit/>
          </a:bodyPr>
          <a:lstStyle/>
          <a:p>
            <a:pPr marL="571500" indent="-342900">
              <a:spcBef>
                <a:spcPts val="0"/>
              </a:spcBef>
            </a:pPr>
            <a:r>
              <a:rPr lang="en" sz="2800" dirty="0"/>
              <a:t>For scaling a </a:t>
            </a:r>
            <a:r>
              <a:rPr lang="en" sz="2800" dirty="0">
                <a:solidFill>
                  <a:srgbClr val="990000"/>
                </a:solidFill>
              </a:rPr>
              <a:t>read-intensive</a:t>
            </a:r>
            <a:r>
              <a:rPr lang="en" sz="2800" dirty="0"/>
              <a:t> application</a:t>
            </a:r>
          </a:p>
          <a:p>
            <a:pPr marL="1028700" lvl="1" indent="-342900">
              <a:spcBef>
                <a:spcPts val="0"/>
              </a:spcBef>
            </a:pPr>
            <a:r>
              <a:rPr lang="en" sz="2400" dirty="0"/>
              <a:t>More read requests → more slave nodes</a:t>
            </a:r>
          </a:p>
          <a:p>
            <a:pPr marL="1028700" lvl="1" indent="-342900">
              <a:spcBef>
                <a:spcPts val="0"/>
              </a:spcBef>
            </a:pPr>
            <a:r>
              <a:rPr lang="en" sz="2400" dirty="0"/>
              <a:t>The </a:t>
            </a:r>
            <a:r>
              <a:rPr lang="en" sz="2400" dirty="0">
                <a:solidFill>
                  <a:srgbClr val="990000"/>
                </a:solidFill>
              </a:rPr>
              <a:t>master fails</a:t>
            </a:r>
            <a:r>
              <a:rPr lang="en" sz="2400" dirty="0"/>
              <a:t> → the slaves can still </a:t>
            </a:r>
            <a:r>
              <a:rPr lang="en" sz="2400" dirty="0">
                <a:solidFill>
                  <a:srgbClr val="990000"/>
                </a:solidFill>
              </a:rPr>
              <a:t>handle read</a:t>
            </a:r>
            <a:r>
              <a:rPr lang="en" sz="2400" dirty="0"/>
              <a:t> requests</a:t>
            </a:r>
          </a:p>
          <a:p>
            <a:pPr marL="1028700" lvl="1" indent="-342900">
              <a:spcBef>
                <a:spcPts val="0"/>
              </a:spcBef>
            </a:pPr>
            <a:r>
              <a:rPr lang="en" sz="2400" dirty="0"/>
              <a:t>A slave can become a new master quickly (it is a replica)</a:t>
            </a:r>
            <a:br>
              <a:rPr lang="en" sz="2400" dirty="0"/>
            </a:br>
            <a:endParaRPr lang="en" sz="2400" dirty="0"/>
          </a:p>
          <a:p>
            <a:pPr marL="571500" indent="-342900">
              <a:spcBef>
                <a:spcPts val="0"/>
              </a:spcBef>
            </a:pPr>
            <a:r>
              <a:rPr lang="en" sz="2800" dirty="0">
                <a:solidFill>
                  <a:srgbClr val="990000"/>
                </a:solidFill>
              </a:rPr>
              <a:t>Limited</a:t>
            </a:r>
            <a:r>
              <a:rPr lang="en" sz="2800" dirty="0"/>
              <a:t> by ability of the master to process updates </a:t>
            </a:r>
            <a:br>
              <a:rPr lang="en" sz="2800" dirty="0"/>
            </a:br>
            <a:endParaRPr lang="en" sz="2800" dirty="0"/>
          </a:p>
          <a:p>
            <a:pPr marL="571500" indent="-342900">
              <a:spcBef>
                <a:spcPts val="0"/>
              </a:spcBef>
            </a:pPr>
            <a:r>
              <a:rPr lang="en" sz="2800" dirty="0"/>
              <a:t>Masters are </a:t>
            </a:r>
            <a:r>
              <a:rPr lang="en" sz="2800" dirty="0">
                <a:solidFill>
                  <a:srgbClr val="990000"/>
                </a:solidFill>
              </a:rPr>
              <a:t>selected</a:t>
            </a:r>
            <a:r>
              <a:rPr lang="en" sz="2800" dirty="0"/>
              <a:t> manually or automatically</a:t>
            </a:r>
          </a:p>
          <a:p>
            <a:pPr marL="1028700" lvl="1" indent="-342900">
              <a:spcBef>
                <a:spcPts val="0"/>
              </a:spcBef>
            </a:pPr>
            <a:r>
              <a:rPr lang="en" sz="2400" dirty="0"/>
              <a:t>User-defined vs. cluster-elected</a:t>
            </a:r>
          </a:p>
          <a:p>
            <a:pPr>
              <a:spcBef>
                <a:spcPts val="0"/>
              </a:spcBef>
            </a:pPr>
            <a:endParaRP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replication-p2p.png"/>
          <p:cNvPicPr preferRelativeResize="0"/>
          <p:nvPr/>
        </p:nvPicPr>
        <p:blipFill>
          <a:blip r:embed="rId3">
            <a:alphaModFix/>
          </a:blip>
          <a:stretch>
            <a:fillRect/>
          </a:stretch>
        </p:blipFill>
        <p:spPr>
          <a:xfrm>
            <a:off x="3968118" y="1381021"/>
            <a:ext cx="5175882" cy="4864484"/>
          </a:xfrm>
          <a:prstGeom prst="rect">
            <a:avLst/>
          </a:prstGeom>
          <a:noFill/>
          <a:ln>
            <a:noFill/>
          </a:ln>
        </p:spPr>
      </p:pic>
      <p:sp>
        <p:nvSpPr>
          <p:cNvPr id="117" name="Shape 117"/>
          <p:cNvSpPr txBox="1">
            <a:spLocks noGrp="1"/>
          </p:cNvSpPr>
          <p:nvPr>
            <p:ph type="title"/>
          </p:nvPr>
        </p:nvSpPr>
        <p:spPr>
          <a:xfrm>
            <a:off x="457200" y="567241"/>
            <a:ext cx="8229600" cy="880559"/>
          </a:xfrm>
          <a:prstGeom prst="rect">
            <a:avLst/>
          </a:prstGeom>
        </p:spPr>
        <p:txBody>
          <a:bodyPr lIns="91425" tIns="91425" rIns="91425" bIns="91425" anchor="b" anchorCtr="0">
            <a:noAutofit/>
          </a:bodyPr>
          <a:lstStyle/>
          <a:p>
            <a:pPr lvl="0">
              <a:spcBef>
                <a:spcPts val="0"/>
              </a:spcBef>
              <a:buNone/>
            </a:pPr>
            <a:r>
              <a:rPr lang="en" sz="3200" dirty="0"/>
              <a:t>Data Duplication Models</a:t>
            </a:r>
            <a:br>
              <a:rPr lang="en" sz="3200" dirty="0"/>
            </a:br>
            <a:r>
              <a:rPr lang="en" sz="3200" dirty="0"/>
              <a:t>Peer-to-peer Replication</a:t>
            </a:r>
          </a:p>
        </p:txBody>
      </p:sp>
      <p:sp>
        <p:nvSpPr>
          <p:cNvPr id="118" name="Shape 118"/>
          <p:cNvSpPr txBox="1">
            <a:spLocks noGrp="1"/>
          </p:cNvSpPr>
          <p:nvPr>
            <p:ph type="body" idx="1"/>
          </p:nvPr>
        </p:nvSpPr>
        <p:spPr>
          <a:xfrm>
            <a:off x="457201" y="1246081"/>
            <a:ext cx="3728399" cy="5321519"/>
          </a:xfrm>
          <a:prstGeom prst="rect">
            <a:avLst/>
          </a:prstGeom>
        </p:spPr>
        <p:txBody>
          <a:bodyPr lIns="91425" tIns="91425" rIns="91425" bIns="91425" anchor="t" anchorCtr="0">
            <a:noAutofit/>
          </a:bodyPr>
          <a:lstStyle/>
          <a:p>
            <a:pPr lvl="0" rtl="0">
              <a:spcBef>
                <a:spcPts val="0"/>
              </a:spcBef>
              <a:buNone/>
            </a:pPr>
            <a:endParaRPr sz="2400" dirty="0"/>
          </a:p>
          <a:p>
            <a:pPr marL="457200" lvl="0" indent="-381000" rtl="0">
              <a:spcBef>
                <a:spcPts val="0"/>
              </a:spcBef>
              <a:buSzPct val="100000"/>
            </a:pPr>
            <a:r>
              <a:rPr lang="en" sz="2400"/>
              <a:t>No master, all the replicas are </a:t>
            </a:r>
            <a:r>
              <a:rPr lang="en" sz="2400">
                <a:solidFill>
                  <a:srgbClr val="990000"/>
                </a:solidFill>
              </a:rPr>
              <a:t>equal</a:t>
            </a:r>
            <a:br>
              <a:rPr lang="en" sz="2400"/>
            </a:br>
            <a:endParaRPr lang="en" sz="2400"/>
          </a:p>
          <a:p>
            <a:pPr marL="457200" lvl="0" indent="-381000" rtl="0">
              <a:spcBef>
                <a:spcPts val="0"/>
              </a:spcBef>
              <a:buSzPct val="100000"/>
            </a:pPr>
            <a:r>
              <a:rPr lang="en" sz="2400"/>
              <a:t>Every node can handle write and then </a:t>
            </a:r>
            <a:r>
              <a:rPr lang="en" sz="2400">
                <a:solidFill>
                  <a:srgbClr val="990000"/>
                </a:solidFill>
              </a:rPr>
              <a:t>spreads the update</a:t>
            </a:r>
            <a:r>
              <a:rPr lang="en" sz="2400"/>
              <a:t> to the others</a:t>
            </a:r>
          </a:p>
          <a:p>
            <a:pPr marL="457200" lvl="0" indent="0" rtl="0">
              <a:spcBef>
                <a:spcPts val="0"/>
              </a:spcBef>
              <a:buNone/>
            </a:pPr>
            <a:endParaRPr sz="2400" dirty="0"/>
          </a:p>
          <a:p>
            <a:pPr lvl="0">
              <a:spcBef>
                <a:spcPts val="0"/>
              </a:spcBef>
              <a:buNone/>
            </a:pPr>
            <a:endParaRPr dirty="0"/>
          </a:p>
        </p:txBody>
      </p:sp>
      <p:sp>
        <p:nvSpPr>
          <p:cNvPr id="119" name="Shape 119"/>
          <p:cNvSpPr txBox="1"/>
          <p:nvPr/>
        </p:nvSpPr>
        <p:spPr>
          <a:xfrm>
            <a:off x="5466476" y="6429331"/>
            <a:ext cx="3646499" cy="38267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rPr>
              <a:t>source: Sadalage &amp; Fowler: NoSQL Distilled, 2012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50E53123-D89D-4E7D-A120-CB75ABF5C6AB}" type="slidenum">
              <a:rPr lang="en-US" altLang="en-US" smtClean="0">
                <a:solidFill>
                  <a:schemeClr val="tx1"/>
                </a:solidFill>
                <a:ea typeface="MS PGothic" pitchFamily="34" charset="-128"/>
              </a:rPr>
              <a:pPr>
                <a:lnSpc>
                  <a:spcPct val="100000"/>
                </a:lnSpc>
                <a:buClrTx/>
                <a:buSzTx/>
                <a:buFontTx/>
                <a:buNone/>
              </a:pPr>
              <a:t>11</a:t>
            </a:fld>
            <a:endParaRPr lang="en-US" altLang="en-US" sz="1400" dirty="0">
              <a:solidFill>
                <a:schemeClr val="tx1"/>
              </a:solidFill>
              <a:ea typeface="MS PGothic" pitchFamily="34" charset="-128"/>
            </a:endParaRPr>
          </a:p>
        </p:txBody>
      </p:sp>
      <p:sp>
        <p:nvSpPr>
          <p:cNvPr id="10243" name="Rectangle 2"/>
          <p:cNvSpPr>
            <a:spLocks noGrp="1" noChangeArrowheads="1"/>
          </p:cNvSpPr>
          <p:nvPr>
            <p:ph type="title"/>
          </p:nvPr>
        </p:nvSpPr>
        <p:spPr/>
        <p:txBody>
          <a:bodyPr/>
          <a:lstStyle/>
          <a:p>
            <a:r>
              <a:rPr kumimoji="0" lang="en-US" altLang="en-US" dirty="0"/>
              <a:t>Relational Query Languages</a:t>
            </a:r>
          </a:p>
        </p:txBody>
      </p:sp>
      <p:sp>
        <p:nvSpPr>
          <p:cNvPr id="10244" name="Rectangle 3"/>
          <p:cNvSpPr>
            <a:spLocks noGrp="1" noChangeArrowheads="1"/>
          </p:cNvSpPr>
          <p:nvPr>
            <p:ph type="body" idx="1"/>
          </p:nvPr>
        </p:nvSpPr>
        <p:spPr/>
        <p:txBody>
          <a:bodyPr/>
          <a:lstStyle/>
          <a:p>
            <a:r>
              <a:rPr kumimoji="0" lang="en-US" altLang="en-US" sz="2800" dirty="0"/>
              <a:t>Other Relational Query Languages:</a:t>
            </a:r>
          </a:p>
          <a:p>
            <a:pPr lvl="1"/>
            <a:r>
              <a:rPr kumimoji="0" lang="en-US" altLang="en-US" sz="2800" dirty="0"/>
              <a:t>Datalog</a:t>
            </a:r>
          </a:p>
          <a:p>
            <a:pPr lvl="1"/>
            <a:r>
              <a:rPr kumimoji="0" lang="en-US" altLang="en-US" sz="2800" dirty="0"/>
              <a:t>QUEL</a:t>
            </a:r>
          </a:p>
          <a:p>
            <a:pPr lvl="1"/>
            <a:r>
              <a:rPr kumimoji="0" lang="en-US" altLang="en-US" sz="2800" dirty="0"/>
              <a:t>Query By Example (QBE)</a:t>
            </a:r>
          </a:p>
          <a:p>
            <a:pPr lvl="1"/>
            <a:r>
              <a:rPr kumimoji="0" lang="en-US" altLang="en-US" sz="2800" dirty="0"/>
              <a:t>SQL variations</a:t>
            </a:r>
          </a:p>
          <a:p>
            <a:pPr lvl="1"/>
            <a:r>
              <a:rPr kumimoji="0" lang="en-US" altLang="en-US" sz="2800" dirty="0"/>
              <a:t>shell scripts, with relational extensions</a:t>
            </a:r>
          </a:p>
          <a:p>
            <a:pPr lvl="1"/>
            <a:endParaRPr kumimoji="0" lang="en-US" altLang="en-US" sz="2800" dirty="0"/>
          </a:p>
          <a:p>
            <a:pPr lvl="1"/>
            <a:endParaRPr kumimoji="0" lang="en-US" altLang="en-US" sz="1200" dirty="0"/>
          </a:p>
          <a:p>
            <a:pPr marL="0" indent="0"/>
            <a:endParaRPr kumimoji="0" lang="en-US" altLang="en-US" sz="1200" dirty="0"/>
          </a:p>
          <a:p>
            <a:pPr marL="0" indent="0"/>
            <a:endParaRPr kumimoji="0" lang="en-US" altLang="en-US" dirty="0"/>
          </a:p>
          <a:p>
            <a:pPr lvl="1"/>
            <a:endParaRPr kumimoji="0" lang="en-US" altLang="en-US" dirty="0"/>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685800"/>
            <a:ext cx="8229600" cy="880559"/>
          </a:xfrm>
          <a:prstGeom prst="rect">
            <a:avLst/>
          </a:prstGeom>
        </p:spPr>
        <p:txBody>
          <a:bodyPr lIns="91425" tIns="91425" rIns="91425" bIns="91425" anchor="b" anchorCtr="0">
            <a:noAutofit/>
          </a:bodyPr>
          <a:lstStyle/>
          <a:p>
            <a:pPr lvl="0"/>
            <a:r>
              <a:rPr lang="en" sz="3200" dirty="0"/>
              <a:t>Data Duplication Models</a:t>
            </a:r>
            <a:br>
              <a:rPr lang="en" sz="3200" dirty="0"/>
            </a:br>
            <a:r>
              <a:rPr lang="en" sz="3200" dirty="0"/>
              <a:t>Peer-to-peer Replication (2)</a:t>
            </a:r>
          </a:p>
        </p:txBody>
      </p:sp>
      <p:sp>
        <p:nvSpPr>
          <p:cNvPr id="125" name="Shape 125"/>
          <p:cNvSpPr txBox="1">
            <a:spLocks noGrp="1"/>
          </p:cNvSpPr>
          <p:nvPr>
            <p:ph type="body" idx="1"/>
          </p:nvPr>
        </p:nvSpPr>
        <p:spPr>
          <a:xfrm>
            <a:off x="457200" y="1676400"/>
            <a:ext cx="8229600" cy="5321519"/>
          </a:xfrm>
          <a:prstGeom prst="rect">
            <a:avLst/>
          </a:prstGeom>
        </p:spPr>
        <p:txBody>
          <a:bodyPr lIns="91425" tIns="91425" rIns="91425" bIns="91425" anchor="t" anchorCtr="0">
            <a:noAutofit/>
          </a:bodyPr>
          <a:lstStyle/>
          <a:p>
            <a:pPr marL="457200" lvl="0" indent="-228600" rtl="0">
              <a:spcBef>
                <a:spcPts val="0"/>
              </a:spcBef>
            </a:pPr>
            <a:r>
              <a:rPr lang="en" sz="2800" dirty="0">
                <a:solidFill>
                  <a:srgbClr val="990000"/>
                </a:solidFill>
              </a:rPr>
              <a:t>Problem</a:t>
            </a:r>
            <a:r>
              <a:rPr lang="en" sz="2800" dirty="0"/>
              <a:t>: consistency</a:t>
            </a:r>
          </a:p>
          <a:p>
            <a:pPr marL="914400" lvl="1" indent="-228600" rtl="0">
              <a:spcBef>
                <a:spcPts val="0"/>
              </a:spcBef>
            </a:pPr>
            <a:r>
              <a:rPr lang="en" sz="2400" dirty="0"/>
              <a:t>Users can </a:t>
            </a:r>
            <a:r>
              <a:rPr lang="en" sz="2400" dirty="0">
                <a:solidFill>
                  <a:srgbClr val="990000"/>
                </a:solidFill>
              </a:rPr>
              <a:t>write simultaneously</a:t>
            </a:r>
            <a:r>
              <a:rPr lang="en" sz="2400" dirty="0"/>
              <a:t> at two different nodes</a:t>
            </a:r>
            <a:br>
              <a:rPr lang="en" sz="2400" dirty="0"/>
            </a:br>
            <a:endParaRPr lang="en" sz="2400" dirty="0"/>
          </a:p>
          <a:p>
            <a:pPr marL="457200" lvl="0" indent="-228600" rtl="0">
              <a:spcBef>
                <a:spcPts val="0"/>
              </a:spcBef>
            </a:pPr>
            <a:r>
              <a:rPr lang="en" sz="2800" dirty="0"/>
              <a:t>Solution:</a:t>
            </a:r>
          </a:p>
          <a:p>
            <a:pPr marL="914400" lvl="1" indent="-228600" rtl="0">
              <a:spcBef>
                <a:spcPts val="0"/>
              </a:spcBef>
            </a:pPr>
            <a:r>
              <a:rPr lang="en" sz="2400" dirty="0"/>
              <a:t>When writing, the </a:t>
            </a:r>
            <a:r>
              <a:rPr lang="en" sz="2400" dirty="0">
                <a:solidFill>
                  <a:srgbClr val="990000"/>
                </a:solidFill>
              </a:rPr>
              <a:t>replicas coordinate</a:t>
            </a:r>
            <a:r>
              <a:rPr lang="en" sz="2400" dirty="0"/>
              <a:t> to avoid conflict</a:t>
            </a:r>
          </a:p>
          <a:p>
            <a:pPr marL="1371600" lvl="2" indent="-228600" rtl="0">
              <a:spcBef>
                <a:spcPts val="0"/>
              </a:spcBef>
            </a:pPr>
            <a:r>
              <a:rPr lang="en" sz="2000" dirty="0"/>
              <a:t>At the cost of </a:t>
            </a:r>
            <a:r>
              <a:rPr lang="en" sz="2000" dirty="0">
                <a:solidFill>
                  <a:srgbClr val="990000"/>
                </a:solidFill>
              </a:rPr>
              <a:t>network traffic</a:t>
            </a:r>
          </a:p>
          <a:p>
            <a:pPr marL="1371600" lvl="2" indent="-228600" rtl="0">
              <a:spcBef>
                <a:spcPts val="0"/>
              </a:spcBef>
            </a:pPr>
            <a:r>
              <a:rPr lang="en" sz="2000" dirty="0">
                <a:solidFill>
                  <a:srgbClr val="000000"/>
                </a:solidFill>
              </a:rPr>
              <a:t>The </a:t>
            </a:r>
            <a:r>
              <a:rPr lang="en" sz="2000" dirty="0">
                <a:solidFill>
                  <a:srgbClr val="990000"/>
                </a:solidFill>
              </a:rPr>
              <a:t>write</a:t>
            </a:r>
            <a:r>
              <a:rPr lang="en" sz="2000" dirty="0">
                <a:solidFill>
                  <a:srgbClr val="000000"/>
                </a:solidFill>
              </a:rPr>
              <a:t> operation </a:t>
            </a:r>
            <a:r>
              <a:rPr lang="en" sz="2000" dirty="0">
                <a:solidFill>
                  <a:srgbClr val="990000"/>
                </a:solidFill>
              </a:rPr>
              <a:t>waits</a:t>
            </a:r>
            <a:r>
              <a:rPr lang="en" sz="2000" dirty="0">
                <a:solidFill>
                  <a:srgbClr val="000000"/>
                </a:solidFill>
              </a:rPr>
              <a:t> till the process is finished</a:t>
            </a:r>
            <a:br>
              <a:rPr lang="en" sz="2000" dirty="0">
                <a:solidFill>
                  <a:srgbClr val="990000"/>
                </a:solidFill>
              </a:rPr>
            </a:br>
            <a:endParaRPr lang="en" sz="2000" dirty="0">
              <a:solidFill>
                <a:srgbClr val="990000"/>
              </a:solidFill>
            </a:endParaRPr>
          </a:p>
          <a:p>
            <a:pPr marL="914400" lvl="1" indent="-228600" rtl="0">
              <a:spcBef>
                <a:spcPts val="0"/>
              </a:spcBef>
            </a:pPr>
            <a:r>
              <a:rPr lang="en" sz="2400" dirty="0"/>
              <a:t>Not all replicas need to </a:t>
            </a:r>
            <a:r>
              <a:rPr lang="en" sz="2400" dirty="0">
                <a:solidFill>
                  <a:srgbClr val="990000"/>
                </a:solidFill>
              </a:rPr>
              <a:t>agree on</a:t>
            </a:r>
            <a:r>
              <a:rPr lang="en" sz="2400" dirty="0"/>
              <a:t> the write, just a majority (details below)</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NoSQL Database Attributes</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111</a:t>
            </a:fld>
            <a:endParaRPr lang="en-US" dirty="0"/>
          </a:p>
        </p:txBody>
      </p:sp>
      <p:graphicFrame>
        <p:nvGraphicFramePr>
          <p:cNvPr id="5" name="Diagram 4"/>
          <p:cNvGraphicFramePr/>
          <p:nvPr>
            <p:extLst>
              <p:ext uri="{D42A27DB-BD31-4B8C-83A1-F6EECF244321}">
                <p14:modId xmlns:p14="http://schemas.microsoft.com/office/powerpoint/2010/main" val="2581634822"/>
              </p:ext>
            </p:extLst>
          </p:nvPr>
        </p:nvGraphicFramePr>
        <p:xfrm>
          <a:off x="914400" y="1473200"/>
          <a:ext cx="75438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6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Database Should I Choose?</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112</a:t>
            </a:fld>
            <a:endParaRPr lang="en-US" dirty="0"/>
          </a:p>
        </p:txBody>
      </p:sp>
      <p:pic>
        <p:nvPicPr>
          <p:cNvPr id="5" name="Picture 4"/>
          <p:cNvPicPr>
            <a:picLocks noChangeAspect="1"/>
          </p:cNvPicPr>
          <p:nvPr/>
        </p:nvPicPr>
        <p:blipFill>
          <a:blip r:embed="rId2"/>
          <a:stretch>
            <a:fillRect/>
          </a:stretch>
        </p:blipFill>
        <p:spPr>
          <a:xfrm>
            <a:off x="228600" y="1447800"/>
            <a:ext cx="8670427" cy="5223933"/>
          </a:xfrm>
          <a:prstGeom prst="rect">
            <a:avLst/>
          </a:prstGeom>
        </p:spPr>
      </p:pic>
    </p:spTree>
    <p:extLst>
      <p:ext uri="{BB962C8B-B14F-4D97-AF65-F5344CB8AC3E}">
        <p14:creationId xmlns:p14="http://schemas.microsoft.com/office/powerpoint/2010/main" val="305042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latin typeface="+mn-lt"/>
                <a:ea typeface="ＭＳ Ｐゴシック" pitchFamily="34" charset="-128"/>
              </a:rPr>
              <a:t>Transactions – ACID Properties</a:t>
            </a:r>
          </a:p>
        </p:txBody>
      </p:sp>
      <p:sp>
        <p:nvSpPr>
          <p:cNvPr id="33795" name="Content Placeholder 2"/>
          <p:cNvSpPr>
            <a:spLocks noGrp="1"/>
          </p:cNvSpPr>
          <p:nvPr>
            <p:ph idx="1"/>
          </p:nvPr>
        </p:nvSpPr>
        <p:spPr/>
        <p:txBody>
          <a:bodyPr/>
          <a:lstStyle/>
          <a:p>
            <a:pPr>
              <a:lnSpc>
                <a:spcPct val="80000"/>
              </a:lnSpc>
            </a:pPr>
            <a:r>
              <a:rPr lang="en-US" altLang="en-US" sz="2800" dirty="0">
                <a:ea typeface="ＭＳ Ｐゴシック" pitchFamily="34" charset="-128"/>
              </a:rPr>
              <a:t>Atomic – All of the work in a transaction completes (commit) or none of it completes</a:t>
            </a:r>
          </a:p>
          <a:p>
            <a:pPr>
              <a:lnSpc>
                <a:spcPct val="80000"/>
              </a:lnSpc>
            </a:pPr>
            <a:r>
              <a:rPr lang="en-US" altLang="en-US" sz="2800" dirty="0">
                <a:ea typeface="ＭＳ Ｐゴシック" pitchFamily="34" charset="-128"/>
              </a:rPr>
              <a:t>Consistent – A transaction transforms the database from one consistent state to another consistent state. Consistency is defined in terms of constraints.</a:t>
            </a:r>
          </a:p>
          <a:p>
            <a:pPr>
              <a:lnSpc>
                <a:spcPct val="80000"/>
              </a:lnSpc>
            </a:pPr>
            <a:r>
              <a:rPr lang="en-US" altLang="en-US" sz="2800" dirty="0">
                <a:ea typeface="ＭＳ Ｐゴシック" pitchFamily="34" charset="-128"/>
              </a:rPr>
              <a:t>Isolated – The results of any changes made during a transaction are not visible until the transaction has committed.</a:t>
            </a:r>
          </a:p>
          <a:p>
            <a:pPr>
              <a:lnSpc>
                <a:spcPct val="80000"/>
              </a:lnSpc>
            </a:pPr>
            <a:r>
              <a:rPr lang="en-US" altLang="en-US" sz="2800" dirty="0">
                <a:ea typeface="ＭＳ Ｐゴシック" pitchFamily="34" charset="-128"/>
              </a:rPr>
              <a:t>Durable – The results of a committed transaction survive failures</a:t>
            </a:r>
          </a:p>
          <a:p>
            <a:pPr>
              <a:lnSpc>
                <a:spcPct val="80000"/>
              </a:lnSpc>
            </a:pPr>
            <a:endParaRPr lang="en-US" altLang="en-US" sz="2600" dirty="0">
              <a:latin typeface="Garamond" pitchFamily="18" charset="0"/>
              <a:ea typeface="ＭＳ Ｐゴシック" pitchFamily="34" charset="-128"/>
            </a:endParaRP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885230D7-7156-49BD-A02A-46B74A16248F}" type="slidenum">
              <a:rPr lang="en-US" altLang="en-US" sz="1800">
                <a:solidFill>
                  <a:schemeClr val="tx1"/>
                </a:solidFill>
                <a:latin typeface="Arial" pitchFamily="34" charset="0"/>
              </a:rPr>
              <a:pPr eaLnBrk="1" hangingPunct="1">
                <a:spcBef>
                  <a:spcPct val="0"/>
                </a:spcBef>
                <a:buClrTx/>
                <a:buSzTx/>
                <a:buFontTx/>
                <a:buNone/>
              </a:pPr>
              <a:t>12</a:t>
            </a:fld>
            <a:endParaRPr lang="en-US" altLang="en-US" sz="1800" dirty="0">
              <a:solidFill>
                <a:schemeClr val="tx1"/>
              </a:solidFill>
              <a:latin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Features</a:t>
            </a:r>
          </a:p>
        </p:txBody>
      </p:sp>
      <p:sp>
        <p:nvSpPr>
          <p:cNvPr id="3" name="Content Placeholder 2"/>
          <p:cNvSpPr>
            <a:spLocks noGrp="1"/>
          </p:cNvSpPr>
          <p:nvPr>
            <p:ph idx="1"/>
          </p:nvPr>
        </p:nvSpPr>
        <p:spPr/>
        <p:txBody>
          <a:bodyPr/>
          <a:lstStyle/>
          <a:p>
            <a:r>
              <a:rPr lang="en-US" dirty="0"/>
              <a:t>Rely on relational tables</a:t>
            </a:r>
          </a:p>
          <a:p>
            <a:r>
              <a:rPr lang="it-IT" dirty="0"/>
              <a:t>Utilize defined data schema</a:t>
            </a:r>
          </a:p>
          <a:p>
            <a:r>
              <a:rPr lang="en-US" dirty="0"/>
              <a:t>Reduce redundancy through normalization</a:t>
            </a:r>
          </a:p>
          <a:p>
            <a:r>
              <a:rPr lang="en-US" dirty="0"/>
              <a:t>Support JOIN functionality</a:t>
            </a:r>
          </a:p>
          <a:p>
            <a:r>
              <a:rPr lang="en-US" dirty="0"/>
              <a:t>Engineered for data integrity</a:t>
            </a:r>
          </a:p>
          <a:p>
            <a:r>
              <a:rPr lang="en-US" dirty="0"/>
              <a:t>Traditionally scale up, not out</a:t>
            </a:r>
          </a:p>
          <a:p>
            <a:r>
              <a:rPr lang="en-US" dirty="0"/>
              <a:t>Rely on a simple, standardized query language</a:t>
            </a:r>
          </a:p>
          <a:p>
            <a:r>
              <a:rPr lang="en-US" dirty="0"/>
              <a:t>Near universal in adoption</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06872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Database Advantages</a:t>
            </a:r>
          </a:p>
        </p:txBody>
      </p:sp>
      <p:sp>
        <p:nvSpPr>
          <p:cNvPr id="3" name="Content Placeholder 2"/>
          <p:cNvSpPr>
            <a:spLocks noGrp="1"/>
          </p:cNvSpPr>
          <p:nvPr>
            <p:ph idx="1"/>
          </p:nvPr>
        </p:nvSpPr>
        <p:spPr/>
        <p:txBody>
          <a:bodyPr>
            <a:normAutofit/>
          </a:bodyPr>
          <a:lstStyle/>
          <a:p>
            <a:r>
              <a:rPr lang="en-US" dirty="0"/>
              <a:t>ACID transactions at the database level makes certain business app development easier</a:t>
            </a:r>
          </a:p>
          <a:p>
            <a:r>
              <a:rPr lang="en-US" dirty="0"/>
              <a:t>Fine-grained security on columns and rows using views prevents views and changes by unauthorized users</a:t>
            </a:r>
          </a:p>
          <a:p>
            <a:r>
              <a:rPr lang="en-US" dirty="0"/>
              <a:t>Most SQL code is portable to other SQL databases, including open source options</a:t>
            </a:r>
          </a:p>
          <a:p>
            <a:r>
              <a:rPr lang="en-US" dirty="0"/>
              <a:t>Typed columns and constraints will validate data before it’s added to the database and increase data quality</a:t>
            </a:r>
          </a:p>
          <a:p>
            <a:r>
              <a:rPr lang="en-US" dirty="0"/>
              <a:t>Existing staff members are already familiar with entity-relational design and SQL</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703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Database Drawbacks</a:t>
            </a:r>
          </a:p>
        </p:txBody>
      </p:sp>
      <p:sp>
        <p:nvSpPr>
          <p:cNvPr id="3" name="Content Placeholder 2"/>
          <p:cNvSpPr>
            <a:spLocks noGrp="1"/>
          </p:cNvSpPr>
          <p:nvPr>
            <p:ph idx="1"/>
          </p:nvPr>
        </p:nvSpPr>
        <p:spPr/>
        <p:txBody>
          <a:bodyPr>
            <a:normAutofit/>
          </a:bodyPr>
          <a:lstStyle/>
          <a:p>
            <a:r>
              <a:rPr lang="en-US" dirty="0"/>
              <a:t>The object-relational mapping layer can be complex</a:t>
            </a:r>
          </a:p>
          <a:p>
            <a:r>
              <a:rPr lang="en-US" dirty="0"/>
              <a:t>Entity-relationship modeling must be completed before testing begins, which slows development</a:t>
            </a:r>
          </a:p>
          <a:p>
            <a:r>
              <a:rPr lang="en-US" dirty="0"/>
              <a:t>RDBMSs don’t scale out when joins are required</a:t>
            </a:r>
          </a:p>
          <a:p>
            <a:r>
              <a:rPr lang="en-US" dirty="0"/>
              <a:t>Sharding over many servers can be done but is costly and will be operationally inefficient</a:t>
            </a:r>
          </a:p>
          <a:p>
            <a:r>
              <a:rPr lang="en-US" dirty="0"/>
              <a:t>Full-text search requires third-party tools</a:t>
            </a:r>
          </a:p>
          <a:p>
            <a:r>
              <a:rPr lang="en-US" dirty="0"/>
              <a:t>It can be difficult to store high-variability data in tables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45506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Databases</a:t>
            </a:r>
          </a:p>
        </p:txBody>
      </p:sp>
      <p:sp>
        <p:nvSpPr>
          <p:cNvPr id="3" name="Content Placeholder 2"/>
          <p:cNvSpPr>
            <a:spLocks noGrp="1"/>
          </p:cNvSpPr>
          <p:nvPr>
            <p:ph idx="1"/>
          </p:nvPr>
        </p:nvSpPr>
        <p:spPr/>
        <p:txBody>
          <a:bodyPr>
            <a:normAutofit/>
          </a:bodyPr>
          <a:lstStyle/>
          <a:p>
            <a:r>
              <a:rPr lang="en-US" dirty="0"/>
              <a:t>While NoSQL technologies have existed for decades, they didn't gain popularity until the early 2000s</a:t>
            </a:r>
          </a:p>
          <a:p>
            <a:r>
              <a:rPr lang="en-US" dirty="0"/>
              <a:t>Organizations sought solutions to house massive quantities of big data at rest more cheaply than they could with RDBMSs </a:t>
            </a:r>
          </a:p>
          <a:p>
            <a:r>
              <a:rPr lang="en-US" dirty="0"/>
              <a:t>And then to be able to handle the higher and higher velocity of incoming data.</a:t>
            </a:r>
          </a:p>
          <a:p>
            <a:r>
              <a:rPr lang="en-US" dirty="0"/>
              <a:t>While an SQL (relational) database is a defined, concrete concept, a NoSQL database is not</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28603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Databases</a:t>
            </a:r>
          </a:p>
        </p:txBody>
      </p:sp>
      <p:sp>
        <p:nvSpPr>
          <p:cNvPr id="3" name="Content Placeholder 2"/>
          <p:cNvSpPr>
            <a:spLocks noGrp="1"/>
          </p:cNvSpPr>
          <p:nvPr>
            <p:ph idx="1"/>
          </p:nvPr>
        </p:nvSpPr>
        <p:spPr/>
        <p:txBody>
          <a:bodyPr>
            <a:normAutofit/>
          </a:bodyPr>
          <a:lstStyle/>
          <a:p>
            <a:r>
              <a:rPr lang="en-US" dirty="0"/>
              <a:t>There is enormous variation in technologies that fall under the NoSQL category</a:t>
            </a:r>
          </a:p>
          <a:p>
            <a:r>
              <a:rPr lang="en-US" dirty="0"/>
              <a:t>So, NoSQL is a term used for a broad group of data management technologies that vary in features and functionality…</a:t>
            </a:r>
          </a:p>
          <a:p>
            <a:r>
              <a:rPr lang="en-US" dirty="0"/>
              <a:t>But which address some critical big data challenges of SQL databases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85492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Databases</a:t>
            </a:r>
          </a:p>
        </p:txBody>
      </p:sp>
      <p:sp>
        <p:nvSpPr>
          <p:cNvPr id="3" name="Content Placeholder 2"/>
          <p:cNvSpPr>
            <a:spLocks noGrp="1"/>
          </p:cNvSpPr>
          <p:nvPr>
            <p:ph idx="1"/>
          </p:nvPr>
        </p:nvSpPr>
        <p:spPr/>
        <p:txBody>
          <a:bodyPr/>
          <a:lstStyle/>
          <a:p>
            <a:r>
              <a:rPr lang="en-US" dirty="0"/>
              <a:t>A NoSQL database…</a:t>
            </a:r>
          </a:p>
          <a:p>
            <a:pPr lvl="1"/>
            <a:r>
              <a:rPr lang="en-US" dirty="0"/>
              <a:t>Provides a mechanism for storage and retrieval of data</a:t>
            </a:r>
          </a:p>
          <a:p>
            <a:pPr lvl="1"/>
            <a:r>
              <a:rPr lang="en-US" dirty="0"/>
              <a:t>That is modeled in means other than the tabular relations used in relational databases</a:t>
            </a:r>
          </a:p>
          <a:p>
            <a:pPr lvl="1"/>
            <a:endParaRPr lang="en-US" dirty="0"/>
          </a:p>
          <a:p>
            <a:r>
              <a:rPr lang="en-US" dirty="0"/>
              <a:t>A NoSQL database…</a:t>
            </a:r>
          </a:p>
          <a:p>
            <a:pPr lvl="1"/>
            <a:r>
              <a:rPr lang="en-US" dirty="0"/>
              <a:t>Is a non-relational…</a:t>
            </a:r>
          </a:p>
          <a:p>
            <a:pPr lvl="1"/>
            <a:r>
              <a:rPr lang="en-US" dirty="0"/>
              <a:t>And largely distributed database system…</a:t>
            </a:r>
          </a:p>
          <a:p>
            <a:pPr lvl="1"/>
            <a:r>
              <a:rPr lang="en-US" dirty="0"/>
              <a:t>That enables rapid, ad-hoc organization…</a:t>
            </a:r>
          </a:p>
          <a:p>
            <a:pPr lvl="1"/>
            <a:r>
              <a:rPr lang="en-US" dirty="0"/>
              <a:t>And analysis of extremely high-volume, disparate data types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006894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BASE Concept</a:t>
            </a:r>
          </a:p>
        </p:txBody>
      </p:sp>
      <p:sp>
        <p:nvSpPr>
          <p:cNvPr id="358" name="Shape 358"/>
          <p:cNvSpPr txBox="1">
            <a:spLocks noGrp="1"/>
          </p:cNvSpPr>
          <p:nvPr>
            <p:ph idx="1"/>
          </p:nvPr>
        </p:nvSpPr>
        <p:spPr>
          <a:prstGeom prst="rect">
            <a:avLst/>
          </a:prstGeom>
        </p:spPr>
        <p:txBody>
          <a:bodyPr lIns="91425" tIns="91425" rIns="91425" bIns="91425" anchor="t" anchorCtr="0">
            <a:noAutofit/>
          </a:bodyPr>
          <a:lstStyle/>
          <a:p>
            <a:pPr>
              <a:spcBef>
                <a:spcPts val="0"/>
              </a:spcBef>
            </a:pPr>
            <a:r>
              <a:rPr lang="en" dirty="0">
                <a:solidFill>
                  <a:srgbClr val="990000"/>
                </a:solidFill>
              </a:rPr>
              <a:t>BA</a:t>
            </a:r>
            <a:r>
              <a:rPr lang="en" dirty="0">
                <a:solidFill>
                  <a:srgbClr val="0B5394"/>
                </a:solidFill>
              </a:rPr>
              <a:t>S</a:t>
            </a:r>
            <a:r>
              <a:rPr lang="en" dirty="0">
                <a:solidFill>
                  <a:srgbClr val="274E13"/>
                </a:solidFill>
              </a:rPr>
              <a:t>E</a:t>
            </a:r>
            <a:r>
              <a:rPr lang="en" dirty="0"/>
              <a:t> is a vague term often used as contrast to ACID </a:t>
            </a:r>
          </a:p>
          <a:p>
            <a:pPr marL="457200" lvl="0" indent="-228600" rtl="0">
              <a:spcBef>
                <a:spcPts val="0"/>
              </a:spcBef>
            </a:pPr>
            <a:r>
              <a:rPr lang="en" dirty="0">
                <a:solidFill>
                  <a:srgbClr val="990000"/>
                </a:solidFill>
              </a:rPr>
              <a:t>B</a:t>
            </a:r>
            <a:r>
              <a:rPr lang="en" dirty="0"/>
              <a:t>asically </a:t>
            </a:r>
            <a:r>
              <a:rPr lang="en" dirty="0">
                <a:solidFill>
                  <a:srgbClr val="990000"/>
                </a:solidFill>
              </a:rPr>
              <a:t>A</a:t>
            </a:r>
            <a:r>
              <a:rPr lang="en" dirty="0"/>
              <a:t>vailable</a:t>
            </a:r>
          </a:p>
          <a:p>
            <a:pPr marL="914400" lvl="1" indent="-228600" rtl="0">
              <a:spcBef>
                <a:spcPts val="0"/>
              </a:spcBef>
            </a:pPr>
            <a:r>
              <a:rPr lang="en" dirty="0"/>
              <a:t>Availability first</a:t>
            </a:r>
          </a:p>
          <a:p>
            <a:pPr marL="914400" lvl="1" indent="-228600" rtl="0">
              <a:spcBef>
                <a:spcPts val="0"/>
              </a:spcBef>
            </a:pPr>
            <a:r>
              <a:rPr lang="en" dirty="0"/>
              <a:t>The system works </a:t>
            </a:r>
            <a:r>
              <a:rPr lang="en" dirty="0">
                <a:solidFill>
                  <a:srgbClr val="990000"/>
                </a:solidFill>
              </a:rPr>
              <a:t>basically all the time</a:t>
            </a:r>
            <a:r>
              <a:rPr lang="en" dirty="0"/>
              <a:t> </a:t>
            </a:r>
          </a:p>
          <a:p>
            <a:pPr marL="914400" lvl="1" indent="-228600" rtl="0">
              <a:spcBef>
                <a:spcPts val="0"/>
              </a:spcBef>
            </a:pPr>
            <a:r>
              <a:rPr lang="en" dirty="0"/>
              <a:t>Partial failures can occur, but without total system failure</a:t>
            </a:r>
          </a:p>
          <a:p>
            <a:pPr marL="457200" lvl="0" indent="-228600" rtl="0">
              <a:spcBef>
                <a:spcPts val="0"/>
              </a:spcBef>
            </a:pPr>
            <a:r>
              <a:rPr lang="en" dirty="0">
                <a:solidFill>
                  <a:srgbClr val="0B5394"/>
                </a:solidFill>
              </a:rPr>
              <a:t>S</a:t>
            </a:r>
            <a:r>
              <a:rPr lang="en" dirty="0"/>
              <a:t>oft state</a:t>
            </a:r>
          </a:p>
          <a:p>
            <a:pPr marL="914400" lvl="1" indent="-228600" rtl="0">
              <a:spcBef>
                <a:spcPts val="0"/>
              </a:spcBef>
            </a:pPr>
            <a:r>
              <a:rPr lang="en" dirty="0"/>
              <a:t>The system is in flux (unstable), non-deterministic state</a:t>
            </a:r>
          </a:p>
          <a:p>
            <a:pPr marL="914400" lvl="1" indent="-228600" rtl="0">
              <a:spcBef>
                <a:spcPts val="0"/>
              </a:spcBef>
            </a:pPr>
            <a:r>
              <a:rPr lang="en" dirty="0">
                <a:solidFill>
                  <a:srgbClr val="990000"/>
                </a:solidFill>
              </a:rPr>
              <a:t>Changes</a:t>
            </a:r>
            <a:r>
              <a:rPr lang="en" dirty="0"/>
              <a:t> occur </a:t>
            </a:r>
            <a:r>
              <a:rPr lang="en" dirty="0">
                <a:solidFill>
                  <a:srgbClr val="990000"/>
                </a:solidFill>
              </a:rPr>
              <a:t>all the time</a:t>
            </a:r>
          </a:p>
          <a:p>
            <a:pPr marL="457200" lvl="0" indent="-228600" rtl="0">
              <a:spcBef>
                <a:spcPts val="0"/>
              </a:spcBef>
            </a:pPr>
            <a:r>
              <a:rPr lang="en" dirty="0">
                <a:solidFill>
                  <a:srgbClr val="274E13"/>
                </a:solidFill>
              </a:rPr>
              <a:t>E</a:t>
            </a:r>
            <a:r>
              <a:rPr lang="en" dirty="0"/>
              <a:t>ventual consistency</a:t>
            </a:r>
          </a:p>
          <a:p>
            <a:pPr marL="914400" lvl="1" indent="-228600" rtl="0">
              <a:spcBef>
                <a:spcPts val="0"/>
              </a:spcBef>
            </a:pPr>
            <a:r>
              <a:rPr lang="en" dirty="0"/>
              <a:t>The system </a:t>
            </a:r>
            <a:r>
              <a:rPr lang="en" dirty="0">
                <a:solidFill>
                  <a:srgbClr val="990000"/>
                </a:solidFill>
              </a:rPr>
              <a:t>will</a:t>
            </a:r>
            <a:r>
              <a:rPr lang="en" dirty="0"/>
              <a:t> be in some consistent state</a:t>
            </a:r>
          </a:p>
          <a:p>
            <a:pPr marL="914400" lvl="1" indent="-228600" rtl="0">
              <a:spcBef>
                <a:spcPts val="0"/>
              </a:spcBef>
            </a:pPr>
            <a:r>
              <a:rPr lang="en" dirty="0"/>
              <a:t>At some time </a:t>
            </a:r>
            <a:r>
              <a:rPr lang="en" dirty="0">
                <a:solidFill>
                  <a:srgbClr val="990000"/>
                </a:solidFill>
              </a:rPr>
              <a:t>in future</a:t>
            </a: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
        <p:nvSpPr>
          <p:cNvPr id="3" name="Slide Number Placeholder 2"/>
          <p:cNvSpPr>
            <a:spLocks noGrp="1"/>
          </p:cNvSpPr>
          <p:nvPr>
            <p:ph type="sldNum" sz="quarter" idx="12"/>
          </p:nvPr>
        </p:nvSpPr>
        <p:spPr/>
        <p:txBody>
          <a:bodyPr/>
          <a:lstStyle/>
          <a:p>
            <a:fld id="{9AA7C465-8597-4488-B68C-958448427716}"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a:t>
            </a:r>
            <a:br>
              <a:rPr lang="en-US" dirty="0"/>
            </a:br>
            <a:r>
              <a:rPr lang="en-US" dirty="0"/>
              <a:t>NoSQL Boom</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74" t="17390" r="11473" b="13042"/>
          <a:stretch/>
        </p:blipFill>
        <p:spPr bwMode="auto">
          <a:xfrm>
            <a:off x="4191000" y="457200"/>
            <a:ext cx="4581487" cy="6352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2164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Features</a:t>
            </a:r>
          </a:p>
        </p:txBody>
      </p:sp>
      <p:sp>
        <p:nvSpPr>
          <p:cNvPr id="3" name="Content Placeholder 2"/>
          <p:cNvSpPr>
            <a:spLocks noGrp="1"/>
          </p:cNvSpPr>
          <p:nvPr>
            <p:ph idx="1"/>
          </p:nvPr>
        </p:nvSpPr>
        <p:spPr/>
        <p:txBody>
          <a:bodyPr/>
          <a:lstStyle/>
          <a:p>
            <a:r>
              <a:rPr lang="en-US" dirty="0"/>
              <a:t>High performance writes and massive scalability</a:t>
            </a:r>
          </a:p>
          <a:p>
            <a:r>
              <a:rPr lang="en-US" dirty="0"/>
              <a:t>Does not require a defined schema for writing data</a:t>
            </a:r>
          </a:p>
          <a:p>
            <a:r>
              <a:rPr lang="en-US" dirty="0"/>
              <a:t>Primarily eventually-consistent by default</a:t>
            </a:r>
          </a:p>
          <a:p>
            <a:r>
              <a:rPr lang="en-US" dirty="0"/>
              <a:t>Support wide range of modern programming languages and tools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191312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NoSQL?</a:t>
            </a:r>
          </a:p>
        </p:txBody>
      </p:sp>
      <p:sp>
        <p:nvSpPr>
          <p:cNvPr id="3" name="Content Placeholder 2"/>
          <p:cNvSpPr>
            <a:spLocks noGrp="1"/>
          </p:cNvSpPr>
          <p:nvPr>
            <p:ph idx="1"/>
          </p:nvPr>
        </p:nvSpPr>
        <p:spPr/>
        <p:txBody>
          <a:bodyPr>
            <a:normAutofit/>
          </a:bodyPr>
          <a:lstStyle/>
          <a:p>
            <a:r>
              <a:rPr lang="en-US" dirty="0"/>
              <a:t>NoSQL began as a movement to replace relational databases for specific needs…</a:t>
            </a:r>
          </a:p>
          <a:p>
            <a:r>
              <a:rPr lang="en-US" dirty="0"/>
              <a:t>Particularly for gathering and storing massive amounts of data…</a:t>
            </a:r>
          </a:p>
          <a:p>
            <a:r>
              <a:rPr lang="en-US" dirty="0"/>
              <a:t>Like all the web activity data of users of sites like Google, Twitter, LinkedIn, and Facebook</a:t>
            </a:r>
          </a:p>
          <a:p>
            <a:r>
              <a:rPr lang="en-US" dirty="0"/>
              <a:t>There were no transactions going on -- just collecting and consolidating massive amounts of data on page links</a:t>
            </a:r>
          </a:p>
          <a:p>
            <a:r>
              <a:rPr lang="en-US" dirty="0"/>
              <a:t>Also recall that Hadoop came out of Google's need to compute page rankings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35626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NoSQL?</a:t>
            </a:r>
          </a:p>
        </p:txBody>
      </p:sp>
      <p:sp>
        <p:nvSpPr>
          <p:cNvPr id="3" name="Content Placeholder 2"/>
          <p:cNvSpPr>
            <a:spLocks noGrp="1"/>
          </p:cNvSpPr>
          <p:nvPr>
            <p:ph idx="1"/>
          </p:nvPr>
        </p:nvSpPr>
        <p:spPr/>
        <p:txBody>
          <a:bodyPr>
            <a:normAutofit/>
          </a:bodyPr>
          <a:lstStyle/>
          <a:p>
            <a:r>
              <a:rPr lang="en-US" dirty="0"/>
              <a:t>Google could easily throw out most of the historical relational database model…</a:t>
            </a:r>
          </a:p>
          <a:p>
            <a:r>
              <a:rPr lang="en-US" dirty="0"/>
              <a:t>Since little of it was needed for their use case</a:t>
            </a:r>
          </a:p>
          <a:p>
            <a:r>
              <a:rPr lang="en-US" dirty="0"/>
              <a:t>They wanted to store terabytes and then petabytes of data, cheaply and easily…</a:t>
            </a:r>
          </a:p>
          <a:p>
            <a:r>
              <a:rPr lang="en-US" dirty="0"/>
              <a:t>And then be able to run batch analytics on all that data</a:t>
            </a:r>
          </a:p>
          <a:p>
            <a:r>
              <a:rPr lang="en-US" dirty="0"/>
              <a:t>Other large web-based companies also discovered that traditional transactional systems had too much baggage…</a:t>
            </a:r>
          </a:p>
          <a:p>
            <a:r>
              <a:rPr lang="en-US" dirty="0"/>
              <a:t>And offered too few benefits for their particular and distinct use cases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05668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a:t>Google’s efforts were made public and documented in a technical paper in 2006…</a:t>
            </a:r>
          </a:p>
          <a:p>
            <a:pPr marL="274320" lvl="1" indent="0">
              <a:buNone/>
            </a:pPr>
            <a:r>
              <a:rPr lang="en-US" dirty="0"/>
              <a:t>Bigtable: A Distributed Storage System for Structured Data, Fay Chang, Jeffrey Dean, Sanjay Ghemawat, Wilson C. Hsieh, Deborah A. Wallach, Mike Burrows, Tushar Chandra, Andrew Fikes, Robert E. Gruber, 7th USENIX Symposium on Operating Systems Design and Implementation (OSDI), 2006, pp. 205-218.</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414942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a:t>It is important to understand that the authors of this paper focus on solving a set of pragmatic business problems…</a:t>
            </a:r>
          </a:p>
          <a:p>
            <a:r>
              <a:rPr lang="en-US" dirty="0"/>
              <a:t>And not exploring the range of theoretical considerations around creating a distributed databases</a:t>
            </a:r>
          </a:p>
          <a:p>
            <a:r>
              <a:rPr lang="en-US" dirty="0"/>
              <a:t>Instead they leverage a Google system called “Chubby” for distributed application management</a:t>
            </a:r>
          </a:p>
          <a:p>
            <a:r>
              <a:rPr lang="en-US" dirty="0"/>
              <a:t>Chubby functions much the same as Apache Zookeeper which we encountered in our discussions of Hadoop</a:t>
            </a:r>
          </a:p>
          <a:p>
            <a:r>
              <a:rPr lang="en-US" dirty="0"/>
              <a:t>But otherwise issues of data consistency and availability are considered in an engineering context</a:t>
            </a:r>
          </a:p>
          <a:p>
            <a:r>
              <a:rPr lang="en-US" dirty="0"/>
              <a:t>So, NoSQL databases, while they can be understood via distributed system theories, are first business software</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328169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a:t>NoSQL solutions are primarily about getting rid of structure</a:t>
            </a:r>
          </a:p>
          <a:p>
            <a:r>
              <a:rPr lang="en-US" dirty="0"/>
              <a:t>Part of the power of relational database systems is the "relational" piece</a:t>
            </a:r>
          </a:p>
          <a:p>
            <a:r>
              <a:rPr lang="en-US" dirty="0"/>
              <a:t>There are strict and governed relations within the database that are embodied in the schema</a:t>
            </a:r>
          </a:p>
          <a:p>
            <a:r>
              <a:rPr lang="en-US" dirty="0"/>
              <a:t>You aren't allowed to write arbitrary data into a relational database…</a:t>
            </a:r>
          </a:p>
          <a:p>
            <a:r>
              <a:rPr lang="en-US" dirty="0"/>
              <a:t>It has to fit properly into the schema -- and the database software will deny the attempted write if it doesn't</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410492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lstStyle/>
          <a:p>
            <a:r>
              <a:rPr lang="en-US" dirty="0"/>
              <a:t>The primary need of the NoSQL designers was to… </a:t>
            </a:r>
          </a:p>
          <a:p>
            <a:r>
              <a:rPr lang="en-US" dirty="0"/>
              <a:t>Collect all the data that was being generated by and about their users, regardless of the type of data</a:t>
            </a:r>
          </a:p>
          <a:p>
            <a:r>
              <a:rPr lang="en-US" dirty="0"/>
              <a:t>They didn't want to be encumbered by schema, at least not when the data was being written ("schema on write")</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383620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a:t>In order to analyze the data, you do need to know what and where the data you are trying to analyze is</a:t>
            </a:r>
          </a:p>
          <a:p>
            <a:r>
              <a:rPr lang="en-US" dirty="0"/>
              <a:t>NoSQL solutions in effect defer the schema question -- they are happy to try to figure out the schema of the data when they get around to analyzing it ("schema on read") rather than when writing it</a:t>
            </a:r>
          </a:p>
          <a:p>
            <a:r>
              <a:rPr lang="en-US" dirty="0"/>
              <a:t>So not only do they not need to get all the interested parties to agree on what the data is and where it fits ahead of time</a:t>
            </a:r>
          </a:p>
          <a:p>
            <a:r>
              <a:rPr lang="en-US" dirty="0"/>
              <a:t>It  provides flexibility in allowing all those parties to view the data differently when they want to consume it</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95168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Impedance Mismatch</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206" t="-471" r="13932" b="3258"/>
          <a:stretch/>
        </p:blipFill>
        <p:spPr bwMode="auto">
          <a:xfrm>
            <a:off x="762000" y="1669190"/>
            <a:ext cx="7391400" cy="49602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3899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Impedance Mismatch</a:t>
            </a:r>
          </a:p>
        </p:txBody>
      </p:sp>
      <p:sp>
        <p:nvSpPr>
          <p:cNvPr id="3" name="Content Placeholder 2"/>
          <p:cNvSpPr>
            <a:spLocks noGrp="1"/>
          </p:cNvSpPr>
          <p:nvPr>
            <p:ph idx="1"/>
          </p:nvPr>
        </p:nvSpPr>
        <p:spPr/>
        <p:txBody>
          <a:bodyPr/>
          <a:lstStyle/>
          <a:p>
            <a:r>
              <a:rPr lang="en-US" dirty="0"/>
              <a:t>Application developers have been frustrated with the impedance mismatch between relational data structures and the in-memory data structures of the application</a:t>
            </a:r>
          </a:p>
          <a:p>
            <a:r>
              <a:rPr lang="en-US" dirty="0"/>
              <a:t>Using NoSQL databases allows developers to develop without having to convert in-memory structures to relational structures </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227496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Alternatives</a:t>
            </a:r>
          </a:p>
        </p:txBody>
      </p:sp>
      <p:sp>
        <p:nvSpPr>
          <p:cNvPr id="3" name="Content Placeholder 2"/>
          <p:cNvSpPr>
            <a:spLocks noGrp="1"/>
          </p:cNvSpPr>
          <p:nvPr>
            <p:ph idx="1"/>
          </p:nvPr>
        </p:nvSpPr>
        <p:spPr/>
        <p:txBody>
          <a:bodyPr/>
          <a:lstStyle/>
          <a:p>
            <a:r>
              <a:rPr lang="en-US" dirty="0"/>
              <a:t>OldSQL</a:t>
            </a:r>
          </a:p>
          <a:p>
            <a:pPr lvl="1"/>
            <a:r>
              <a:rPr lang="en-US" dirty="0"/>
              <a:t>Legacy relational databases</a:t>
            </a:r>
          </a:p>
          <a:p>
            <a:r>
              <a:rPr lang="en-US" dirty="0"/>
              <a:t>NoSQL</a:t>
            </a:r>
          </a:p>
          <a:p>
            <a:pPr lvl="1"/>
            <a:r>
              <a:rPr lang="en-US" dirty="0"/>
              <a:t>Give up SQL and ACID for performance	</a:t>
            </a:r>
          </a:p>
          <a:p>
            <a:r>
              <a:rPr lang="en-US" dirty="0"/>
              <a:t>NewSQL	</a:t>
            </a:r>
          </a:p>
          <a:p>
            <a:pPr lvl="1"/>
            <a:r>
              <a:rPr lang="en-US" dirty="0"/>
              <a:t>Preserve SQL and ACID	</a:t>
            </a:r>
          </a:p>
          <a:p>
            <a:pPr lvl="1"/>
            <a:r>
              <a:rPr lang="en-US" dirty="0"/>
              <a:t>Get	performance from a new architecture	</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77122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Impedance Mismatch (In Depth)</a:t>
            </a:r>
          </a:p>
        </p:txBody>
      </p:sp>
      <p:sp>
        <p:nvSpPr>
          <p:cNvPr id="3" name="Content Placeholder 2"/>
          <p:cNvSpPr>
            <a:spLocks noGrp="1"/>
          </p:cNvSpPr>
          <p:nvPr>
            <p:ph idx="1"/>
          </p:nvPr>
        </p:nvSpPr>
        <p:spPr/>
        <p:txBody>
          <a:bodyPr>
            <a:normAutofit fontScale="92500"/>
          </a:bodyPr>
          <a:lstStyle/>
          <a:p>
            <a:r>
              <a:rPr lang="en-US" dirty="0"/>
              <a:t>Relational database modelling is vastly different than the types of data structures that application developers use</a:t>
            </a:r>
          </a:p>
          <a:p>
            <a:r>
              <a:rPr lang="en-US" dirty="0"/>
              <a:t>Using the data structures as modelled by the developers to solve different problem domains has given rise to movement away from relational modelling and towards aggregate models, </a:t>
            </a:r>
          </a:p>
          <a:p>
            <a:pPr lvl="1"/>
            <a:r>
              <a:rPr lang="en-US" dirty="0"/>
              <a:t>Most of this is driven by </a:t>
            </a:r>
            <a:r>
              <a:rPr lang="en-US" i="1" dirty="0"/>
              <a:t>Domain Driven Design</a:t>
            </a:r>
            <a:r>
              <a:rPr lang="en-US" dirty="0"/>
              <a:t>, a book by Eric Evans</a:t>
            </a:r>
          </a:p>
          <a:p>
            <a:r>
              <a:rPr lang="en-US" dirty="0"/>
              <a:t>An aggregate is a collection of data that we interact with as a unit. </a:t>
            </a:r>
          </a:p>
          <a:p>
            <a:r>
              <a:rPr lang="en-US" dirty="0"/>
              <a:t>These units of data or aggregates form the boundaries for ACID operations with the database</a:t>
            </a:r>
          </a:p>
          <a:p>
            <a:r>
              <a:rPr lang="en-US" dirty="0"/>
              <a:t>Key-value, Document, and Column-family databases can all be seen as forms of aggregate-oriented database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216021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Impedance Mismatch (In Depth)</a:t>
            </a:r>
          </a:p>
        </p:txBody>
      </p:sp>
      <p:sp>
        <p:nvSpPr>
          <p:cNvPr id="3" name="Content Placeholder 2"/>
          <p:cNvSpPr>
            <a:spLocks noGrp="1"/>
          </p:cNvSpPr>
          <p:nvPr>
            <p:ph idx="1"/>
          </p:nvPr>
        </p:nvSpPr>
        <p:spPr/>
        <p:txBody>
          <a:bodyPr>
            <a:normAutofit/>
          </a:bodyPr>
          <a:lstStyle/>
          <a:p>
            <a:r>
              <a:rPr lang="en-US" dirty="0"/>
              <a:t>Aggregates make it easier for the database to manage data storage over clusters…</a:t>
            </a:r>
          </a:p>
          <a:p>
            <a:r>
              <a:rPr lang="en-US" dirty="0"/>
              <a:t>Since the unit of data now could reside on any machine and when retrieved from the database gets all the related data along with it</a:t>
            </a:r>
          </a:p>
          <a:p>
            <a:r>
              <a:rPr lang="en-US" dirty="0"/>
              <a:t>Aggregate-oriented databases work best when most data interaction is done with the same aggregate, for example when there is need to get an order and all its details </a:t>
            </a:r>
          </a:p>
          <a:p>
            <a:r>
              <a:rPr lang="en-US" dirty="0"/>
              <a:t>It better to store order as an aggregate object but dealing with these aggregates to get item details on all the orders is not elegant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289676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Impedance Mismatch (In Depth)</a:t>
            </a:r>
          </a:p>
        </p:txBody>
      </p:sp>
      <p:sp>
        <p:nvSpPr>
          <p:cNvPr id="3" name="Content Placeholder 2"/>
          <p:cNvSpPr>
            <a:spLocks noGrp="1"/>
          </p:cNvSpPr>
          <p:nvPr>
            <p:ph idx="1"/>
          </p:nvPr>
        </p:nvSpPr>
        <p:spPr/>
        <p:txBody>
          <a:bodyPr>
            <a:normAutofit/>
          </a:bodyPr>
          <a:lstStyle/>
          <a:p>
            <a:r>
              <a:rPr lang="en-US" dirty="0"/>
              <a:t>Aggregate-oriented databases make relationships between aggregates more difficult to handle </a:t>
            </a:r>
          </a:p>
          <a:p>
            <a:pPr lvl="1"/>
            <a:r>
              <a:rPr lang="en-US" dirty="0"/>
              <a:t>Foreign keys relationships are often not supported</a:t>
            </a:r>
          </a:p>
          <a:p>
            <a:pPr lvl="1"/>
            <a:r>
              <a:rPr lang="en-US" dirty="0"/>
              <a:t>Also joins are not often supported</a:t>
            </a:r>
          </a:p>
          <a:p>
            <a:r>
              <a:rPr lang="en-US" dirty="0"/>
              <a:t>Aggregate-oriented databases often support computing (materialized) views to provide data organized differently from the primary aggregates</a:t>
            </a:r>
          </a:p>
          <a:p>
            <a:pPr lvl="1"/>
            <a:r>
              <a:rPr lang="en-US" dirty="0"/>
              <a:t>This is often done with some variant of MapReduce computations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88684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Services Mismatch</a:t>
            </a:r>
          </a:p>
        </p:txBody>
      </p:sp>
      <p:sp>
        <p:nvSpPr>
          <p:cNvPr id="3" name="Content Placeholder 2"/>
          <p:cNvSpPr>
            <a:spLocks noGrp="1"/>
          </p:cNvSpPr>
          <p:nvPr>
            <p:ph idx="1"/>
          </p:nvPr>
        </p:nvSpPr>
        <p:spPr/>
        <p:txBody>
          <a:bodyPr/>
          <a:lstStyle/>
          <a:p>
            <a:r>
              <a:rPr lang="en-US" dirty="0"/>
              <a:t>There is also movement away from using databases as integration points…</a:t>
            </a:r>
          </a:p>
          <a:p>
            <a:r>
              <a:rPr lang="en-US" dirty="0"/>
              <a:t>In favor of encapsulating databases with applications and integrating using services (Web Services, Cloud, Docker)</a:t>
            </a:r>
          </a:p>
          <a:p>
            <a:r>
              <a:rPr lang="en-US" dirty="0"/>
              <a:t>The rise of the web as a platform also had a profound impact on data storage…</a:t>
            </a:r>
          </a:p>
          <a:p>
            <a:r>
              <a:rPr lang="en-US" dirty="0"/>
              <a:t>With the need to support much larger volumes of data by running on clusters</a:t>
            </a:r>
          </a:p>
          <a:p>
            <a:r>
              <a:rPr lang="en-US" dirty="0"/>
              <a:t>But typical relational databases were not designed to run efficiently on (large) clusters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722041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NoSQL?</a:t>
            </a:r>
            <a:br>
              <a:rPr lang="en-US" dirty="0"/>
            </a:br>
            <a:r>
              <a:rPr lang="en-US" dirty="0"/>
              <a:t>Services Mismatch</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34</a:t>
            </a:fld>
            <a:endParaRPr lang="en-US" dirty="0"/>
          </a:p>
        </p:txBody>
      </p:sp>
      <p:sp>
        <p:nvSpPr>
          <p:cNvPr id="5" name="Flowchart: Magnetic Disk 4"/>
          <p:cNvSpPr/>
          <p:nvPr/>
        </p:nvSpPr>
        <p:spPr>
          <a:xfrm>
            <a:off x="1524000" y="3352800"/>
            <a:ext cx="1676400" cy="1524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database for integration</a:t>
            </a:r>
          </a:p>
        </p:txBody>
      </p:sp>
      <p:sp>
        <p:nvSpPr>
          <p:cNvPr id="6" name="Rectangle 5"/>
          <p:cNvSpPr/>
          <p:nvPr/>
        </p:nvSpPr>
        <p:spPr>
          <a:xfrm>
            <a:off x="1752600" y="1676400"/>
            <a:ext cx="1143000" cy="914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Sales System</a:t>
            </a:r>
          </a:p>
        </p:txBody>
      </p:sp>
      <p:sp>
        <p:nvSpPr>
          <p:cNvPr id="7" name="Rectangle 6"/>
          <p:cNvSpPr/>
          <p:nvPr/>
        </p:nvSpPr>
        <p:spPr>
          <a:xfrm>
            <a:off x="1790700" y="5562600"/>
            <a:ext cx="1143000" cy="914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Inventory System</a:t>
            </a:r>
          </a:p>
        </p:txBody>
      </p:sp>
      <p:sp>
        <p:nvSpPr>
          <p:cNvPr id="8" name="Up-Down Arrow 7"/>
          <p:cNvSpPr/>
          <p:nvPr/>
        </p:nvSpPr>
        <p:spPr>
          <a:xfrm>
            <a:off x="2209800" y="26670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Up-Down Arrow 9"/>
          <p:cNvSpPr/>
          <p:nvPr/>
        </p:nvSpPr>
        <p:spPr>
          <a:xfrm>
            <a:off x="2209800" y="48768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5867400" y="1676400"/>
            <a:ext cx="1981200" cy="19245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Sales System</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Flowchart: Magnetic Disk 11"/>
          <p:cNvSpPr/>
          <p:nvPr/>
        </p:nvSpPr>
        <p:spPr>
          <a:xfrm>
            <a:off x="6019800" y="2293620"/>
            <a:ext cx="1676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Database</a:t>
            </a:r>
          </a:p>
        </p:txBody>
      </p:sp>
      <p:sp>
        <p:nvSpPr>
          <p:cNvPr id="13" name="Rectangle 12"/>
          <p:cNvSpPr/>
          <p:nvPr/>
        </p:nvSpPr>
        <p:spPr>
          <a:xfrm>
            <a:off x="5867400" y="4552406"/>
            <a:ext cx="1981200" cy="19245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Inventory System</a:t>
            </a:r>
          </a:p>
          <a:p>
            <a:pPr algn="ctr"/>
            <a:endParaRPr lang="en-US" dirty="0"/>
          </a:p>
          <a:p>
            <a:pPr algn="ctr"/>
            <a:endParaRPr lang="en-US" dirty="0"/>
          </a:p>
          <a:p>
            <a:pPr algn="ctr"/>
            <a:endParaRPr lang="en-US" dirty="0"/>
          </a:p>
          <a:p>
            <a:pPr algn="ctr"/>
            <a:endParaRPr lang="en-US" dirty="0"/>
          </a:p>
          <a:p>
            <a:pPr algn="ctr"/>
            <a:endParaRPr lang="en-US" dirty="0"/>
          </a:p>
        </p:txBody>
      </p:sp>
      <p:sp>
        <p:nvSpPr>
          <p:cNvPr id="14" name="Flowchart: Magnetic Disk 13"/>
          <p:cNvSpPr/>
          <p:nvPr/>
        </p:nvSpPr>
        <p:spPr>
          <a:xfrm>
            <a:off x="6019800" y="5169626"/>
            <a:ext cx="1676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Database</a:t>
            </a:r>
          </a:p>
        </p:txBody>
      </p:sp>
      <p:sp>
        <p:nvSpPr>
          <p:cNvPr id="15" name="Up-Down Arrow 14"/>
          <p:cNvSpPr/>
          <p:nvPr/>
        </p:nvSpPr>
        <p:spPr>
          <a:xfrm>
            <a:off x="6705600" y="37338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TextBox 15"/>
          <p:cNvSpPr txBox="1"/>
          <p:nvPr/>
        </p:nvSpPr>
        <p:spPr>
          <a:xfrm>
            <a:off x="5559876" y="3773269"/>
            <a:ext cx="1069524" cy="646331"/>
          </a:xfrm>
          <a:prstGeom prst="rect">
            <a:avLst/>
          </a:prstGeom>
          <a:noFill/>
        </p:spPr>
        <p:txBody>
          <a:bodyPr wrap="none" rtlCol="0">
            <a:spAutoFit/>
          </a:bodyPr>
          <a:lstStyle/>
          <a:p>
            <a:pPr algn="r"/>
            <a:r>
              <a:rPr lang="en-US" dirty="0"/>
              <a:t>Web </a:t>
            </a:r>
          </a:p>
          <a:p>
            <a:pPr algn="r"/>
            <a:r>
              <a:rPr lang="en-US" dirty="0"/>
              <a:t>Services</a:t>
            </a:r>
          </a:p>
        </p:txBody>
      </p:sp>
    </p:spTree>
    <p:extLst>
      <p:ext uri="{BB962C8B-B14F-4D97-AF65-F5344CB8AC3E}">
        <p14:creationId xmlns:p14="http://schemas.microsoft.com/office/powerpoint/2010/main" val="1113636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latin typeface="+mn-lt"/>
                <a:ea typeface="ＭＳ Ｐゴシック" pitchFamily="34" charset="-128"/>
              </a:rPr>
              <a:t>NoSQL Summary</a:t>
            </a:r>
          </a:p>
        </p:txBody>
      </p:sp>
      <p:sp>
        <p:nvSpPr>
          <p:cNvPr id="52227" name="Content Placeholder 2"/>
          <p:cNvSpPr>
            <a:spLocks noGrp="1"/>
          </p:cNvSpPr>
          <p:nvPr>
            <p:ph idx="1"/>
          </p:nvPr>
        </p:nvSpPr>
        <p:spPr/>
        <p:txBody>
          <a:bodyPr/>
          <a:lstStyle/>
          <a:p>
            <a:pPr>
              <a:lnSpc>
                <a:spcPct val="90000"/>
              </a:lnSpc>
            </a:pPr>
            <a:r>
              <a:rPr lang="en-US" altLang="en-US" sz="2800" dirty="0">
                <a:ea typeface="ＭＳ Ｐゴシック" pitchFamily="34" charset="-128"/>
              </a:rPr>
              <a:t>NoSQL databases reject:</a:t>
            </a:r>
          </a:p>
          <a:p>
            <a:pPr lvl="1">
              <a:lnSpc>
                <a:spcPct val="90000"/>
              </a:lnSpc>
            </a:pPr>
            <a:r>
              <a:rPr lang="en-US" altLang="en-US" sz="2400" dirty="0">
                <a:ea typeface="ＭＳ Ｐゴシック" pitchFamily="34" charset="-128"/>
              </a:rPr>
              <a:t>Overhead of ACID transactions</a:t>
            </a:r>
          </a:p>
          <a:p>
            <a:pPr lvl="1">
              <a:lnSpc>
                <a:spcPct val="90000"/>
              </a:lnSpc>
            </a:pPr>
            <a:r>
              <a:rPr lang="ja-JP" altLang="en-US" sz="2400" dirty="0">
                <a:ea typeface="ＭＳ Ｐゴシック" pitchFamily="34" charset="-128"/>
              </a:rPr>
              <a:t>“</a:t>
            </a:r>
            <a:r>
              <a:rPr lang="en-US" altLang="ja-JP" sz="2400" dirty="0">
                <a:ea typeface="ＭＳ Ｐゴシック" pitchFamily="34" charset="-128"/>
              </a:rPr>
              <a:t>Complexity</a:t>
            </a:r>
            <a:r>
              <a:rPr lang="ja-JP" altLang="en-US" sz="2400" dirty="0">
                <a:ea typeface="ＭＳ Ｐゴシック" pitchFamily="34" charset="-128"/>
              </a:rPr>
              <a:t>”</a:t>
            </a:r>
            <a:r>
              <a:rPr lang="en-US" altLang="ja-JP" sz="2400" dirty="0">
                <a:ea typeface="ＭＳ Ｐゴシック" pitchFamily="34" charset="-128"/>
              </a:rPr>
              <a:t> of SQL</a:t>
            </a:r>
          </a:p>
          <a:p>
            <a:pPr lvl="1">
              <a:lnSpc>
                <a:spcPct val="90000"/>
              </a:lnSpc>
            </a:pPr>
            <a:r>
              <a:rPr lang="en-US" altLang="en-US" sz="2400" dirty="0">
                <a:ea typeface="ＭＳ Ｐゴシック" pitchFamily="34" charset="-128"/>
              </a:rPr>
              <a:t>Burden of up-front schema design</a:t>
            </a:r>
          </a:p>
          <a:p>
            <a:pPr lvl="1">
              <a:lnSpc>
                <a:spcPct val="90000"/>
              </a:lnSpc>
            </a:pPr>
            <a:r>
              <a:rPr lang="en-US" altLang="en-US" sz="2400" dirty="0">
                <a:ea typeface="ＭＳ Ｐゴシック" pitchFamily="34" charset="-128"/>
              </a:rPr>
              <a:t>Declarative query expression </a:t>
            </a:r>
          </a:p>
          <a:p>
            <a:pPr lvl="1">
              <a:lnSpc>
                <a:spcPct val="90000"/>
              </a:lnSpc>
            </a:pPr>
            <a:r>
              <a:rPr lang="en-US" altLang="en-US" sz="2400" dirty="0">
                <a:ea typeface="ＭＳ Ｐゴシック" pitchFamily="34" charset="-128"/>
              </a:rPr>
              <a:t>Yesterday</a:t>
            </a:r>
            <a:r>
              <a:rPr lang="ja-JP" altLang="en-US" sz="2400" dirty="0">
                <a:ea typeface="ＭＳ Ｐゴシック" pitchFamily="34" charset="-128"/>
              </a:rPr>
              <a:t>’</a:t>
            </a:r>
            <a:r>
              <a:rPr lang="en-US" altLang="ja-JP" sz="2400" dirty="0">
                <a:ea typeface="ＭＳ Ｐゴシック" pitchFamily="34" charset="-128"/>
              </a:rPr>
              <a:t>s technology</a:t>
            </a:r>
          </a:p>
          <a:p>
            <a:pPr>
              <a:lnSpc>
                <a:spcPct val="90000"/>
              </a:lnSpc>
            </a:pPr>
            <a:r>
              <a:rPr lang="en-US" altLang="en-US" sz="2800" dirty="0">
                <a:ea typeface="ＭＳ Ｐゴシック" pitchFamily="34" charset="-128"/>
              </a:rPr>
              <a:t>Programmer responsible for</a:t>
            </a:r>
          </a:p>
          <a:p>
            <a:pPr lvl="1">
              <a:lnSpc>
                <a:spcPct val="90000"/>
              </a:lnSpc>
            </a:pPr>
            <a:r>
              <a:rPr lang="en-US" altLang="en-US" sz="2400" dirty="0">
                <a:ea typeface="ＭＳ Ｐゴシック" pitchFamily="34" charset="-128"/>
              </a:rPr>
              <a:t>Step-by-step procedural language</a:t>
            </a:r>
          </a:p>
          <a:p>
            <a:pPr lvl="1">
              <a:lnSpc>
                <a:spcPct val="90000"/>
              </a:lnSpc>
            </a:pPr>
            <a:r>
              <a:rPr lang="en-US" altLang="en-US" sz="2400" dirty="0">
                <a:ea typeface="ＭＳ Ｐゴシック" pitchFamily="34" charset="-128"/>
              </a:rPr>
              <a:t>Navigating access path</a:t>
            </a:r>
          </a:p>
          <a:p>
            <a:pPr lvl="1">
              <a:lnSpc>
                <a:spcPct val="90000"/>
              </a:lnSpc>
            </a:pPr>
            <a:endParaRPr lang="en-US" altLang="en-US" sz="2400" b="1" dirty="0">
              <a:latin typeface="Garamond" pitchFamily="18" charset="0"/>
              <a:ea typeface="ＭＳ Ｐゴシック" pitchFamily="34" charset="-128"/>
            </a:endParaRPr>
          </a:p>
          <a:p>
            <a:pPr lvl="1">
              <a:lnSpc>
                <a:spcPct val="90000"/>
              </a:lnSpc>
            </a:pPr>
            <a:endParaRPr lang="en-US" altLang="en-US" sz="2400" b="1" dirty="0">
              <a:latin typeface="Garamond" pitchFamily="18" charset="0"/>
              <a:ea typeface="ＭＳ Ｐゴシック" pitchFamily="34" charset="-128"/>
            </a:endParaRPr>
          </a:p>
          <a:p>
            <a:pPr lvl="1">
              <a:lnSpc>
                <a:spcPct val="90000"/>
              </a:lnSpc>
            </a:pPr>
            <a:endParaRPr lang="en-US" altLang="en-US" dirty="0">
              <a:latin typeface="Garamond" pitchFamily="18" charset="0"/>
              <a:ea typeface="ＭＳ Ｐゴシック" pitchFamily="34" charset="-128"/>
            </a:endParaRPr>
          </a:p>
          <a:p>
            <a:pPr>
              <a:lnSpc>
                <a:spcPct val="90000"/>
              </a:lnSpc>
            </a:pPr>
            <a:endParaRPr lang="en-US" altLang="en-US" dirty="0">
              <a:latin typeface="Garamond" pitchFamily="18" charset="0"/>
              <a:ea typeface="ＭＳ Ｐゴシック" pitchFamily="34" charset="-128"/>
            </a:endParaRPr>
          </a:p>
        </p:txBody>
      </p:sp>
      <p:sp>
        <p:nvSpPr>
          <p:cNvPr id="52229" name="Footer Placeholder 4"/>
          <p:cNvSpPr>
            <a:spLocks noGrp="1"/>
          </p:cNvSpPr>
          <p:nvPr>
            <p:ph type="ftr" sz="quarter" idx="11"/>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r>
              <a:rPr lang="sk-SK" altLang="en-US" sz="1800" dirty="0">
                <a:solidFill>
                  <a:schemeClr val="tx1"/>
                </a:solidFill>
                <a:latin typeface="Arial" pitchFamily="34" charset="0"/>
              </a:rPr>
              <a:t>CSP554</a:t>
            </a:r>
            <a:r>
              <a:rPr lang="en-US" altLang="en-US" sz="1800" dirty="0">
                <a:solidFill>
                  <a:schemeClr val="tx1"/>
                </a:solidFill>
                <a:latin typeface="Arial" pitchFamily="34" charset="0"/>
              </a:rPr>
              <a:t> Module 11</a:t>
            </a:r>
          </a:p>
        </p:txBody>
      </p:sp>
      <p:sp>
        <p:nvSpPr>
          <p:cNvPr id="5223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7D9DC89E-3F68-4A47-926D-5A6BD79ACFBB}" type="slidenum">
              <a:rPr lang="en-US" altLang="en-US" sz="1800">
                <a:solidFill>
                  <a:schemeClr val="tx1"/>
                </a:solidFill>
                <a:latin typeface="Arial" pitchFamily="34" charset="0"/>
              </a:rPr>
              <a:pPr eaLnBrk="1" hangingPunct="1">
                <a:spcBef>
                  <a:spcPct val="0"/>
                </a:spcBef>
                <a:buClrTx/>
                <a:buSzTx/>
                <a:buFontTx/>
                <a:buNone/>
              </a:pPr>
              <a:t>35</a:t>
            </a:fld>
            <a:endParaRPr lang="en-US" altLang="en-US" sz="1800" dirty="0">
              <a:solidFill>
                <a:schemeClr val="tx1"/>
              </a:solidFill>
              <a:latin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 Advantages</a:t>
            </a:r>
          </a:p>
        </p:txBody>
      </p:sp>
      <p:sp>
        <p:nvSpPr>
          <p:cNvPr id="3" name="Content Placeholder 2"/>
          <p:cNvSpPr>
            <a:spLocks noGrp="1"/>
          </p:cNvSpPr>
          <p:nvPr>
            <p:ph idx="1"/>
          </p:nvPr>
        </p:nvSpPr>
        <p:spPr/>
        <p:txBody>
          <a:bodyPr>
            <a:normAutofit/>
          </a:bodyPr>
          <a:lstStyle/>
          <a:p>
            <a:r>
              <a:rPr lang="en-US" dirty="0"/>
              <a:t>Linear scaling takes place as new processing nodes are added to the cluster</a:t>
            </a:r>
          </a:p>
          <a:p>
            <a:r>
              <a:rPr lang="en-US" dirty="0"/>
              <a:t>Lower operational costs are obtained by auto-sharding</a:t>
            </a:r>
          </a:p>
          <a:p>
            <a:r>
              <a:rPr lang="en-US" dirty="0"/>
              <a:t>There’s no need for an object-relational mapping layer</a:t>
            </a:r>
          </a:p>
          <a:p>
            <a:r>
              <a:rPr lang="en-US" dirty="0"/>
              <a:t>It’s easy to store high-variability data</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327898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 Drawbacks</a:t>
            </a:r>
          </a:p>
        </p:txBody>
      </p:sp>
      <p:sp>
        <p:nvSpPr>
          <p:cNvPr id="3" name="Content Placeholder 2"/>
          <p:cNvSpPr>
            <a:spLocks noGrp="1"/>
          </p:cNvSpPr>
          <p:nvPr>
            <p:ph idx="1"/>
          </p:nvPr>
        </p:nvSpPr>
        <p:spPr/>
        <p:txBody>
          <a:bodyPr>
            <a:normAutofit/>
          </a:bodyPr>
          <a:lstStyle/>
          <a:p>
            <a:r>
              <a:rPr lang="en-US" dirty="0"/>
              <a:t>ACID transactions can be done only within a row or document at the database level</a:t>
            </a:r>
          </a:p>
          <a:p>
            <a:pPr lvl="1"/>
            <a:r>
              <a:rPr lang="en-US" dirty="0"/>
              <a:t>Other transactions must be done at the application level</a:t>
            </a:r>
          </a:p>
          <a:p>
            <a:r>
              <a:rPr lang="en-US" dirty="0"/>
              <a:t>Document stores don’t provide fine-grained security at the element level</a:t>
            </a:r>
          </a:p>
          <a:p>
            <a:r>
              <a:rPr lang="en-US" dirty="0"/>
              <a:t>NoSQL systems are new to many staff members and additional training may be required</a:t>
            </a:r>
          </a:p>
          <a:p>
            <a:r>
              <a:rPr lang="en-US" dirty="0"/>
              <a:t>Has its own proprietary nonstandard query language, which prohibits portability</a:t>
            </a:r>
          </a:p>
          <a:p>
            <a:r>
              <a:rPr lang="en-US" dirty="0"/>
              <a:t>May not work with existing reporting and OLAP tools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162607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 NoSQL: Which is Right for You?</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0365984"/>
              </p:ext>
            </p:extLst>
          </p:nvPr>
        </p:nvGraphicFramePr>
        <p:xfrm>
          <a:off x="457200" y="1524000"/>
          <a:ext cx="8229600" cy="50292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sz="2400" dirty="0"/>
                        <a:t>Need</a:t>
                      </a:r>
                    </a:p>
                  </a:txBody>
                  <a:tcPr anchor="ctr"/>
                </a:tc>
                <a:tc>
                  <a:txBody>
                    <a:bodyPr/>
                    <a:lstStyle/>
                    <a:p>
                      <a:pPr algn="ctr"/>
                      <a:r>
                        <a:rPr lang="en-US" sz="2400" dirty="0"/>
                        <a:t>NoSQL</a:t>
                      </a:r>
                    </a:p>
                  </a:txBody>
                  <a:tcPr anchor="ctr"/>
                </a:tc>
                <a:tc>
                  <a:txBody>
                    <a:bodyPr/>
                    <a:lstStyle/>
                    <a:p>
                      <a:pPr algn="ctr"/>
                      <a:r>
                        <a:rPr lang="en-US" sz="2400" dirty="0"/>
                        <a:t>SQL</a:t>
                      </a:r>
                    </a:p>
                  </a:txBody>
                  <a:tcPr anchor="ctr"/>
                </a:tc>
                <a:extLst>
                  <a:ext uri="{0D108BD9-81ED-4DB2-BD59-A6C34878D82A}">
                    <a16:rowId xmlns:a16="http://schemas.microsoft.com/office/drawing/2014/main" val="10000"/>
                  </a:ext>
                </a:extLst>
              </a:tr>
              <a:tr h="370840">
                <a:tc>
                  <a:txBody>
                    <a:bodyPr/>
                    <a:lstStyle/>
                    <a:p>
                      <a:r>
                        <a:rPr lang="en-US" sz="2400" b="0" i="0" u="none" strike="noStrike" kern="1200" baseline="0" dirty="0">
                          <a:solidFill>
                            <a:schemeClr val="dk1"/>
                          </a:solidFill>
                          <a:latin typeface="+mn-lt"/>
                          <a:ea typeface="+mn-ea"/>
                          <a:cs typeface="+mn-cs"/>
                        </a:rPr>
                        <a:t>Do you want a relational database?</a:t>
                      </a:r>
                      <a:endParaRPr lang="en-US" sz="2400" dirty="0"/>
                    </a:p>
                  </a:txBody>
                  <a:tcPr/>
                </a:tc>
                <a:tc>
                  <a:txBody>
                    <a:bodyPr/>
                    <a:lstStyle/>
                    <a:p>
                      <a:pPr algn="ctr"/>
                      <a:r>
                        <a:rPr lang="en-US" sz="2400" dirty="0"/>
                        <a:t>No</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r>
                        <a:rPr lang="en-US" sz="2400" b="0" i="0" u="none" strike="noStrike" kern="1200" baseline="0" dirty="0">
                          <a:solidFill>
                            <a:schemeClr val="dk1"/>
                          </a:solidFill>
                          <a:latin typeface="+mn-lt"/>
                          <a:ea typeface="+mn-ea"/>
                          <a:cs typeface="+mn-cs"/>
                        </a:rPr>
                        <a:t>Do your records have consistent properties?</a:t>
                      </a:r>
                      <a:endParaRPr lang="en-US" sz="2400" dirty="0"/>
                    </a:p>
                  </a:txBody>
                  <a:tcPr/>
                </a:tc>
                <a:tc>
                  <a:txBody>
                    <a:bodyPr/>
                    <a:lstStyle/>
                    <a:p>
                      <a:pPr algn="ctr"/>
                      <a:r>
                        <a:rPr lang="en-US" sz="2400" dirty="0"/>
                        <a:t>No</a:t>
                      </a:r>
                    </a:p>
                  </a:txBody>
                  <a:tcPr anchor="ctr"/>
                </a:tc>
                <a:tc>
                  <a:txBody>
                    <a:bodyPr/>
                    <a:lstStyle/>
                    <a:p>
                      <a:pPr algn="ctr"/>
                      <a:r>
                        <a:rPr lang="en-US" sz="2400" dirty="0"/>
                        <a:t>Yes</a:t>
                      </a:r>
                    </a:p>
                  </a:txBody>
                  <a:tcPr anchor="ctr"/>
                </a:tc>
                <a:extLst>
                  <a:ext uri="{0D108BD9-81ED-4DB2-BD59-A6C34878D82A}">
                    <a16:rowId xmlns:a16="http://schemas.microsoft.com/office/drawing/2014/main" val="10002"/>
                  </a:ext>
                </a:extLst>
              </a:tr>
              <a:tr h="370840">
                <a:tc>
                  <a:txBody>
                    <a:bodyPr/>
                    <a:lstStyle/>
                    <a:p>
                      <a:r>
                        <a:rPr lang="en-US" sz="2400" b="0" i="0" u="none" strike="noStrike" kern="1200" baseline="0" dirty="0">
                          <a:solidFill>
                            <a:schemeClr val="dk1"/>
                          </a:solidFill>
                          <a:latin typeface="+mn-lt"/>
                          <a:ea typeface="+mn-ea"/>
                          <a:cs typeface="+mn-cs"/>
                        </a:rPr>
                        <a:t>Is your data highly variable in structure?</a:t>
                      </a:r>
                      <a:endParaRPr lang="en-US" sz="2400" dirty="0"/>
                    </a:p>
                  </a:txBody>
                  <a:tcPr/>
                </a:tc>
                <a:tc>
                  <a:txBody>
                    <a:bodyPr/>
                    <a:lstStyle/>
                    <a:p>
                      <a:pPr algn="ctr"/>
                      <a:r>
                        <a:rPr lang="en-US" sz="2400" dirty="0"/>
                        <a:t>Yes</a:t>
                      </a:r>
                    </a:p>
                  </a:txBody>
                  <a:tcPr anchor="ctr"/>
                </a:tc>
                <a:tc>
                  <a:txBody>
                    <a:bodyPr/>
                    <a:lstStyle/>
                    <a:p>
                      <a:pPr algn="ctr"/>
                      <a:r>
                        <a:rPr lang="en-US" sz="2400" dirty="0"/>
                        <a:t>No</a:t>
                      </a:r>
                    </a:p>
                  </a:txBody>
                  <a:tcPr anchor="ctr"/>
                </a:tc>
                <a:extLst>
                  <a:ext uri="{0D108BD9-81ED-4DB2-BD59-A6C34878D82A}">
                    <a16:rowId xmlns:a16="http://schemas.microsoft.com/office/drawing/2014/main" val="10003"/>
                  </a:ext>
                </a:extLst>
              </a:tr>
              <a:tr h="370840">
                <a:tc>
                  <a:txBody>
                    <a:bodyPr/>
                    <a:lstStyle/>
                    <a:p>
                      <a:r>
                        <a:rPr lang="en-US" sz="2400" b="0" i="0" u="none" strike="noStrike" kern="1200" baseline="0" dirty="0">
                          <a:solidFill>
                            <a:schemeClr val="dk1"/>
                          </a:solidFill>
                          <a:latin typeface="+mn-lt"/>
                          <a:ea typeface="+mn-ea"/>
                          <a:cs typeface="+mn-cs"/>
                        </a:rPr>
                        <a:t>How would you like relationships captured?</a:t>
                      </a:r>
                      <a:endParaRPr lang="en-US" sz="2400" dirty="0"/>
                    </a:p>
                  </a:txBody>
                  <a:tcPr/>
                </a:tc>
                <a:tc>
                  <a:txBody>
                    <a:bodyPr/>
                    <a:lstStyle/>
                    <a:p>
                      <a:pPr algn="ctr"/>
                      <a:r>
                        <a:rPr lang="en-US" sz="2400" b="0" i="0" u="none" strike="noStrike" kern="1200" baseline="0" dirty="0">
                          <a:solidFill>
                            <a:schemeClr val="dk1"/>
                          </a:solidFill>
                          <a:latin typeface="+mn-lt"/>
                          <a:ea typeface="+mn-ea"/>
                          <a:cs typeface="+mn-cs"/>
                        </a:rPr>
                        <a:t>Denormalized</a:t>
                      </a:r>
                    </a:p>
                  </a:txBody>
                  <a:tcPr anchor="ctr"/>
                </a:tc>
                <a:tc>
                  <a:txBody>
                    <a:bodyPr/>
                    <a:lstStyle/>
                    <a:p>
                      <a:pPr algn="ctr"/>
                      <a:r>
                        <a:rPr lang="en-US" sz="2400" dirty="0"/>
                        <a:t>Normalized</a:t>
                      </a:r>
                    </a:p>
                  </a:txBody>
                  <a:tcPr anchor="ctr"/>
                </a:tc>
                <a:extLst>
                  <a:ext uri="{0D108BD9-81ED-4DB2-BD59-A6C34878D82A}">
                    <a16:rowId xmlns:a16="http://schemas.microsoft.com/office/drawing/2014/main" val="10004"/>
                  </a:ext>
                </a:extLst>
              </a:tr>
              <a:tr h="370840">
                <a:tc>
                  <a:txBody>
                    <a:bodyPr/>
                    <a:lstStyle/>
                    <a:p>
                      <a:r>
                        <a:rPr lang="en-US" sz="2400" dirty="0"/>
                        <a:t>Do you want to easily join across data?</a:t>
                      </a:r>
                    </a:p>
                  </a:txBody>
                  <a:tcPr/>
                </a:tc>
                <a:tc>
                  <a:txBody>
                    <a:bodyPr/>
                    <a:lstStyle/>
                    <a:p>
                      <a:pPr algn="ctr"/>
                      <a:r>
                        <a:rPr lang="en-US" sz="2400" b="0" i="0" u="none" strike="noStrike" kern="1200" baseline="0" dirty="0">
                          <a:solidFill>
                            <a:schemeClr val="dk1"/>
                          </a:solidFill>
                          <a:latin typeface="+mn-lt"/>
                          <a:ea typeface="+mn-ea"/>
                          <a:cs typeface="+mn-cs"/>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5"/>
                  </a:ext>
                </a:extLst>
              </a:tr>
              <a:tr h="370840">
                <a:tc>
                  <a:txBody>
                    <a:bodyPr/>
                    <a:lstStyle/>
                    <a:p>
                      <a:r>
                        <a:rPr lang="en-US" sz="2400" b="0" i="0" u="none" strike="noStrike" kern="1200" baseline="0" dirty="0">
                          <a:solidFill>
                            <a:schemeClr val="dk1"/>
                          </a:solidFill>
                          <a:latin typeface="+mn-lt"/>
                          <a:ea typeface="+mn-ea"/>
                          <a:cs typeface="+mn-cs"/>
                        </a:rPr>
                        <a:t>Is your data structured?</a:t>
                      </a:r>
                      <a:endParaRPr lang="en-US" sz="2400" dirty="0"/>
                    </a:p>
                  </a:txBody>
                  <a:tcPr/>
                </a:tc>
                <a:tc>
                  <a:txBody>
                    <a:bodyPr/>
                    <a:lstStyle/>
                    <a:p>
                      <a:pPr algn="ctr"/>
                      <a:r>
                        <a:rPr lang="en-US" sz="2400" dirty="0"/>
                        <a:t>Sort of</a:t>
                      </a:r>
                    </a:p>
                  </a:txBody>
                  <a:tcPr anchor="ctr"/>
                </a:tc>
                <a:tc>
                  <a:txBody>
                    <a:bodyPr/>
                    <a:lstStyle/>
                    <a:p>
                      <a:pPr algn="ctr"/>
                      <a:r>
                        <a:rPr lang="en-US" sz="2400" dirty="0"/>
                        <a:t>Yes</a:t>
                      </a: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390106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 NoSQL: Which is Right for You?</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77121082"/>
              </p:ext>
            </p:extLst>
          </p:nvPr>
        </p:nvGraphicFramePr>
        <p:xfrm>
          <a:off x="457200" y="1600200"/>
          <a:ext cx="8229600" cy="4480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sz="2400" dirty="0"/>
                        <a:t>Need</a:t>
                      </a:r>
                    </a:p>
                  </a:txBody>
                  <a:tcPr anchor="ctr"/>
                </a:tc>
                <a:tc>
                  <a:txBody>
                    <a:bodyPr/>
                    <a:lstStyle/>
                    <a:p>
                      <a:pPr algn="ctr"/>
                      <a:r>
                        <a:rPr lang="en-US" sz="2400" dirty="0"/>
                        <a:t>NoSQL</a:t>
                      </a:r>
                    </a:p>
                  </a:txBody>
                  <a:tcPr anchor="ctr"/>
                </a:tc>
                <a:tc>
                  <a:txBody>
                    <a:bodyPr/>
                    <a:lstStyle/>
                    <a:p>
                      <a:pPr algn="ctr"/>
                      <a:r>
                        <a:rPr lang="en-US" sz="2400" dirty="0"/>
                        <a:t>SQL</a:t>
                      </a:r>
                    </a:p>
                  </a:txBody>
                  <a:tcPr anchor="ctr"/>
                </a:tc>
                <a:extLst>
                  <a:ext uri="{0D108BD9-81ED-4DB2-BD59-A6C34878D82A}">
                    <a16:rowId xmlns:a16="http://schemas.microsoft.com/office/drawing/2014/main" val="10000"/>
                  </a:ext>
                </a:extLst>
              </a:tr>
              <a:tr h="370840">
                <a:tc>
                  <a:txBody>
                    <a:bodyPr/>
                    <a:lstStyle/>
                    <a:p>
                      <a:r>
                        <a:rPr lang="en-US" sz="2400" b="0" i="0" u="none" strike="noStrike" kern="1200" baseline="0" dirty="0">
                          <a:solidFill>
                            <a:schemeClr val="dk1"/>
                          </a:solidFill>
                          <a:latin typeface="+mn-lt"/>
                          <a:ea typeface="+mn-ea"/>
                          <a:cs typeface="+mn-cs"/>
                        </a:rPr>
                        <a:t>How are your schemas?</a:t>
                      </a:r>
                      <a:endParaRPr lang="en-US" sz="2400" dirty="0"/>
                    </a:p>
                  </a:txBody>
                  <a:tcPr/>
                </a:tc>
                <a:tc>
                  <a:txBody>
                    <a:bodyPr/>
                    <a:lstStyle/>
                    <a:p>
                      <a:pPr algn="ctr"/>
                      <a:r>
                        <a:rPr lang="en-US" sz="2400" b="0" i="0" u="none" strike="noStrike" kern="1200" baseline="0" dirty="0">
                          <a:solidFill>
                            <a:schemeClr val="dk1"/>
                          </a:solidFill>
                          <a:latin typeface="+mn-lt"/>
                          <a:ea typeface="+mn-ea"/>
                          <a:cs typeface="+mn-cs"/>
                        </a:rPr>
                        <a:t>Dynamic, flexible or none</a:t>
                      </a:r>
                      <a:endParaRPr lang="en-US" sz="2400" dirty="0"/>
                    </a:p>
                  </a:txBody>
                  <a:tcPr anchor="ctr"/>
                </a:tc>
                <a:tc>
                  <a:txBody>
                    <a:bodyPr/>
                    <a:lstStyle/>
                    <a:p>
                      <a:pPr algn="ctr"/>
                      <a:r>
                        <a:rPr lang="en-US" sz="2400" dirty="0"/>
                        <a:t>Static and well defined</a:t>
                      </a:r>
                    </a:p>
                  </a:txBody>
                  <a:tcPr anchor="ctr"/>
                </a:tc>
                <a:extLst>
                  <a:ext uri="{0D108BD9-81ED-4DB2-BD59-A6C34878D82A}">
                    <a16:rowId xmlns:a16="http://schemas.microsoft.com/office/drawing/2014/main" val="10001"/>
                  </a:ext>
                </a:extLst>
              </a:tr>
              <a:tr h="370840">
                <a:tc>
                  <a:txBody>
                    <a:bodyPr/>
                    <a:lstStyle/>
                    <a:p>
                      <a:r>
                        <a:rPr lang="en-US" sz="2400" b="0" i="0" u="none" strike="noStrike" kern="1200" baseline="0" dirty="0">
                          <a:solidFill>
                            <a:schemeClr val="dk1"/>
                          </a:solidFill>
                          <a:latin typeface="+mn-lt"/>
                          <a:ea typeface="+mn-ea"/>
                          <a:cs typeface="+mn-cs"/>
                        </a:rPr>
                        <a:t>Do you require ACID transactions?</a:t>
                      </a:r>
                      <a:endParaRPr lang="en-US" sz="2400" dirty="0"/>
                    </a:p>
                  </a:txBody>
                  <a:tcPr/>
                </a:tc>
                <a:tc>
                  <a:txBody>
                    <a:bodyPr/>
                    <a:lstStyle/>
                    <a:p>
                      <a:pPr algn="ctr"/>
                      <a:r>
                        <a:rPr lang="en-US" sz="2400" dirty="0"/>
                        <a:t>No</a:t>
                      </a:r>
                    </a:p>
                  </a:txBody>
                  <a:tcPr anchor="ctr"/>
                </a:tc>
                <a:tc>
                  <a:txBody>
                    <a:bodyPr/>
                    <a:lstStyle/>
                    <a:p>
                      <a:pPr algn="ctr"/>
                      <a:r>
                        <a:rPr lang="en-US" sz="2400" dirty="0"/>
                        <a:t>Yes</a:t>
                      </a:r>
                    </a:p>
                  </a:txBody>
                  <a:tcPr anchor="ctr"/>
                </a:tc>
                <a:extLst>
                  <a:ext uri="{0D108BD9-81ED-4DB2-BD59-A6C34878D82A}">
                    <a16:rowId xmlns:a16="http://schemas.microsoft.com/office/drawing/2014/main" val="10002"/>
                  </a:ext>
                </a:extLst>
              </a:tr>
              <a:tr h="370840">
                <a:tc>
                  <a:txBody>
                    <a:bodyPr/>
                    <a:lstStyle/>
                    <a:p>
                      <a:r>
                        <a:rPr lang="en-US" sz="2400" b="0" i="0" u="none" strike="noStrike" kern="1200" baseline="0" dirty="0">
                          <a:solidFill>
                            <a:schemeClr val="dk1"/>
                          </a:solidFill>
                          <a:latin typeface="+mn-lt"/>
                          <a:ea typeface="+mn-ea"/>
                          <a:cs typeface="+mn-cs"/>
                        </a:rPr>
                        <a:t>How important is consistency?</a:t>
                      </a:r>
                      <a:endParaRPr lang="en-US" sz="2400" dirty="0"/>
                    </a:p>
                  </a:txBody>
                  <a:tcPr/>
                </a:tc>
                <a:tc>
                  <a:txBody>
                    <a:bodyPr/>
                    <a:lstStyle/>
                    <a:p>
                      <a:pPr algn="ctr"/>
                      <a:r>
                        <a:rPr lang="en-US" sz="2400" b="0" i="0" u="none" strike="noStrike" kern="1200" baseline="0" dirty="0">
                          <a:solidFill>
                            <a:schemeClr val="dk1"/>
                          </a:solidFill>
                          <a:latin typeface="+mn-lt"/>
                          <a:ea typeface="+mn-ea"/>
                          <a:cs typeface="+mn-cs"/>
                        </a:rPr>
                        <a:t>Varies according to</a:t>
                      </a:r>
                    </a:p>
                    <a:p>
                      <a:pPr algn="ctr"/>
                      <a:r>
                        <a:rPr lang="en-US" sz="2400" b="0" i="0" u="none" strike="noStrike" kern="1200" baseline="0" dirty="0">
                          <a:solidFill>
                            <a:schemeClr val="dk1"/>
                          </a:solidFill>
                          <a:latin typeface="+mn-lt"/>
                          <a:ea typeface="+mn-ea"/>
                          <a:cs typeface="+mn-cs"/>
                        </a:rPr>
                        <a:t>solution</a:t>
                      </a:r>
                      <a:endParaRPr lang="en-US" sz="2400" dirty="0"/>
                    </a:p>
                  </a:txBody>
                  <a:tcPr anchor="ctr"/>
                </a:tc>
                <a:tc>
                  <a:txBody>
                    <a:bodyPr/>
                    <a:lstStyle/>
                    <a:p>
                      <a:pPr algn="ctr"/>
                      <a:r>
                        <a:rPr lang="en-US" sz="2400" b="0" i="0" u="none" strike="noStrike" kern="1200" baseline="0" dirty="0">
                          <a:solidFill>
                            <a:schemeClr val="dk1"/>
                          </a:solidFill>
                          <a:latin typeface="+mn-lt"/>
                          <a:ea typeface="+mn-ea"/>
                          <a:cs typeface="+mn-cs"/>
                        </a:rPr>
                        <a:t>Strong support for</a:t>
                      </a:r>
                    </a:p>
                    <a:p>
                      <a:pPr algn="ctr"/>
                      <a:r>
                        <a:rPr lang="en-US" sz="2400" b="0" i="0" u="none" strike="noStrike" kern="1200" baseline="0" dirty="0">
                          <a:solidFill>
                            <a:schemeClr val="dk1"/>
                          </a:solidFill>
                          <a:latin typeface="+mn-lt"/>
                          <a:ea typeface="+mn-ea"/>
                          <a:cs typeface="+mn-cs"/>
                        </a:rPr>
                        <a:t>consistency</a:t>
                      </a:r>
                      <a:endParaRPr lang="en-US" sz="2400" dirty="0"/>
                    </a:p>
                  </a:txBody>
                  <a:tcPr anchor="ctr"/>
                </a:tc>
                <a:extLst>
                  <a:ext uri="{0D108BD9-81ED-4DB2-BD59-A6C34878D82A}">
                    <a16:rowId xmlns:a16="http://schemas.microsoft.com/office/drawing/2014/main" val="10003"/>
                  </a:ext>
                </a:extLst>
              </a:tr>
              <a:tr h="370840">
                <a:tc>
                  <a:txBody>
                    <a:bodyPr/>
                    <a:lstStyle/>
                    <a:p>
                      <a:r>
                        <a:rPr lang="en-US" sz="2400" b="0" i="0" u="none" strike="noStrike" kern="1200" baseline="0" dirty="0">
                          <a:solidFill>
                            <a:schemeClr val="dk1"/>
                          </a:solidFill>
                          <a:latin typeface="+mn-lt"/>
                          <a:ea typeface="+mn-ea"/>
                          <a:cs typeface="+mn-cs"/>
                        </a:rPr>
                        <a:t>How would you like to scale?</a:t>
                      </a:r>
                      <a:endParaRPr lang="en-US" sz="2400" dirty="0"/>
                    </a:p>
                  </a:txBody>
                  <a:tcPr/>
                </a:tc>
                <a:tc>
                  <a:txBody>
                    <a:bodyPr/>
                    <a:lstStyle/>
                    <a:p>
                      <a:pPr algn="ctr"/>
                      <a:r>
                        <a:rPr lang="en-US" sz="2400" dirty="0"/>
                        <a:t>Mostly</a:t>
                      </a:r>
                      <a:r>
                        <a:rPr lang="en-US" sz="2400" baseline="0" dirty="0"/>
                        <a:t> h</a:t>
                      </a:r>
                      <a:r>
                        <a:rPr lang="en-US" sz="2400" dirty="0"/>
                        <a:t>orizontally </a:t>
                      </a:r>
                    </a:p>
                  </a:txBody>
                  <a:tcPr anchor="ctr"/>
                </a:tc>
                <a:tc>
                  <a:txBody>
                    <a:bodyPr/>
                    <a:lstStyle/>
                    <a:p>
                      <a:pPr algn="ctr"/>
                      <a:r>
                        <a:rPr lang="en-US" sz="2400" dirty="0"/>
                        <a:t>Mostly vertically</a:t>
                      </a:r>
                    </a:p>
                  </a:txBody>
                  <a:tcPr anchor="ct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225800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kumimoji="0" lang="en-US" altLang="en-US" dirty="0"/>
              <a:t>The Relational Model</a:t>
            </a:r>
          </a:p>
        </p:txBody>
      </p:sp>
      <p:sp>
        <p:nvSpPr>
          <p:cNvPr id="5124" name="Rectangle 3"/>
          <p:cNvSpPr>
            <a:spLocks noGrp="1" noChangeArrowheads="1"/>
          </p:cNvSpPr>
          <p:nvPr>
            <p:ph idx="1"/>
          </p:nvPr>
        </p:nvSpPr>
        <p:spPr/>
        <p:txBody>
          <a:bodyPr>
            <a:normAutofit/>
          </a:bodyPr>
          <a:lstStyle/>
          <a:p>
            <a:r>
              <a:rPr kumimoji="0" lang="en-US" altLang="en-US" dirty="0"/>
              <a:t>E.F. Codd: (1923-2003)</a:t>
            </a:r>
          </a:p>
          <a:p>
            <a:pPr lvl="1"/>
            <a:r>
              <a:rPr kumimoji="0" lang="en-US" altLang="en-US" sz="2400" dirty="0"/>
              <a:t>Developed the relational model while at IBM San Jose Research Laboratory</a:t>
            </a:r>
          </a:p>
          <a:p>
            <a:pPr lvl="1"/>
            <a:r>
              <a:rPr kumimoji="0" lang="en-US" altLang="en-US" sz="2400" dirty="0"/>
              <a:t>IBM Fellow 1976</a:t>
            </a:r>
          </a:p>
          <a:p>
            <a:pPr lvl="1"/>
            <a:r>
              <a:rPr kumimoji="0" lang="en-US" altLang="en-US" sz="2400" dirty="0"/>
              <a:t>Turing Award 1981</a:t>
            </a:r>
          </a:p>
          <a:p>
            <a:pPr lvl="1"/>
            <a:r>
              <a:rPr kumimoji="0" lang="en-US" altLang="en-US" sz="2400" dirty="0"/>
              <a:t>ACM Fellow 1994</a:t>
            </a:r>
          </a:p>
          <a:p>
            <a:pPr lvl="1"/>
            <a:r>
              <a:rPr kumimoji="0" lang="en-US" altLang="en-US" sz="2400" dirty="0"/>
              <a:t>British, by birth</a:t>
            </a:r>
          </a:p>
          <a:p>
            <a:pPr lvl="1"/>
            <a:endParaRPr kumimoji="0" lang="en-US" altLang="en-US" dirty="0"/>
          </a:p>
        </p:txBody>
      </p:sp>
      <p:sp>
        <p:nvSpPr>
          <p:cNvPr id="409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3F7331C3-F37D-43AB-AF37-2D43D820A8A5}" type="slidenum">
              <a:rPr lang="en-US" altLang="en-US" smtClean="0">
                <a:solidFill>
                  <a:schemeClr val="tx1"/>
                </a:solidFill>
                <a:ea typeface="MS PGothic" pitchFamily="34" charset="-128"/>
              </a:rPr>
              <a:pPr>
                <a:lnSpc>
                  <a:spcPct val="100000"/>
                </a:lnSpc>
                <a:buClrTx/>
                <a:buSzTx/>
                <a:buFontTx/>
                <a:buNone/>
              </a:pPr>
              <a:t>4</a:t>
            </a:fld>
            <a:endParaRPr lang="en-US" altLang="en-US" sz="1400" dirty="0">
              <a:solidFill>
                <a:schemeClr val="tx1"/>
              </a:solidFill>
              <a:ea typeface="MS PGothic" pitchFamily="34" charset="-128"/>
            </a:endParaRP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altLang="en-US" dirty="0">
                <a:ea typeface="ＭＳ Ｐゴシック" pitchFamily="34" charset="-128"/>
              </a:rPr>
              <a:t>NewSQL</a:t>
            </a:r>
            <a:br>
              <a:rPr lang="en-US" altLang="en-US" dirty="0">
                <a:ea typeface="ＭＳ Ｐゴシック" pitchFamily="34" charset="-128"/>
              </a:rPr>
            </a:br>
            <a:r>
              <a:rPr lang="en-US" altLang="en-US" sz="3100" dirty="0">
                <a:ea typeface="ＭＳ Ｐゴシック" pitchFamily="34" charset="-128"/>
              </a:rPr>
              <a:t>More OLTP Throughput, Real-time Analytics</a:t>
            </a:r>
          </a:p>
        </p:txBody>
      </p:sp>
      <p:sp>
        <p:nvSpPr>
          <p:cNvPr id="34819" name="Content Placeholder 2"/>
          <p:cNvSpPr>
            <a:spLocks noGrp="1"/>
          </p:cNvSpPr>
          <p:nvPr>
            <p:ph idx="1"/>
          </p:nvPr>
        </p:nvSpPr>
        <p:spPr/>
        <p:txBody>
          <a:bodyPr/>
          <a:lstStyle/>
          <a:p>
            <a:r>
              <a:rPr lang="en-US" altLang="en-US" dirty="0">
                <a:ea typeface="ＭＳ Ｐゴシック" pitchFamily="34" charset="-128"/>
              </a:rPr>
              <a:t>SQL as the primary mechanism for application interaction</a:t>
            </a:r>
          </a:p>
          <a:p>
            <a:r>
              <a:rPr lang="en-US" altLang="en-US" dirty="0">
                <a:ea typeface="ＭＳ Ｐゴシック" pitchFamily="34" charset="-128"/>
              </a:rPr>
              <a:t>ACID support for transactions</a:t>
            </a:r>
          </a:p>
          <a:p>
            <a:r>
              <a:rPr lang="en-US" altLang="en-US" dirty="0">
                <a:ea typeface="ＭＳ Ｐゴシック" pitchFamily="34" charset="-128"/>
              </a:rPr>
              <a:t>A non-locking concurrency control mechanism so real-time reads will not conflict with writes, and thereby cause them to stall.</a:t>
            </a:r>
          </a:p>
          <a:p>
            <a:r>
              <a:rPr lang="en-US" altLang="en-US" dirty="0">
                <a:ea typeface="ＭＳ Ｐゴシック" pitchFamily="34" charset="-128"/>
              </a:rPr>
              <a:t>An architecture providing much higher per-node performance than available from traditional relational databases</a:t>
            </a:r>
          </a:p>
          <a:p>
            <a:r>
              <a:rPr lang="en-US" altLang="en-US" dirty="0">
                <a:ea typeface="ＭＳ Ｐゴシック" pitchFamily="34" charset="-128"/>
              </a:rPr>
              <a:t>A scale-out, shared-nothing architecture, capable of running on a large number of nodes without bottlenecking</a:t>
            </a: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
        <p:nvSpPr>
          <p:cNvPr id="3" name="Slide Number Placeholder 2"/>
          <p:cNvSpPr>
            <a:spLocks noGrp="1"/>
          </p:cNvSpPr>
          <p:nvPr>
            <p:ph type="sldNum" sz="quarter" idx="12"/>
          </p:nvPr>
        </p:nvSpPr>
        <p:spPr/>
        <p:txBody>
          <a:bodyPr/>
          <a:lstStyle/>
          <a:p>
            <a:fld id="{9AA7C465-8597-4488-B68C-958448427716}" type="slidenum">
              <a:rPr lang="en-US" smtClean="0"/>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latin typeface="+mn-lt"/>
                <a:ea typeface="ＭＳ Ｐゴシック" pitchFamily="34" charset="-128"/>
              </a:rPr>
              <a:t>Database Summary</a:t>
            </a:r>
          </a:p>
        </p:txBody>
      </p:sp>
      <p:sp>
        <p:nvSpPr>
          <p:cNvPr id="53251" name="Content Placeholder 2"/>
          <p:cNvSpPr>
            <a:spLocks noGrp="1"/>
          </p:cNvSpPr>
          <p:nvPr>
            <p:ph idx="1"/>
          </p:nvPr>
        </p:nvSpPr>
        <p:spPr/>
        <p:txBody>
          <a:bodyPr/>
          <a:lstStyle/>
          <a:p>
            <a:pPr>
              <a:lnSpc>
                <a:spcPct val="90000"/>
              </a:lnSpc>
            </a:pPr>
            <a:r>
              <a:rPr lang="en-US" altLang="en-US" sz="2800" dirty="0">
                <a:ea typeface="ＭＳ Ｐゴシック" pitchFamily="34" charset="-128"/>
              </a:rPr>
              <a:t>SQL Databases</a:t>
            </a:r>
          </a:p>
          <a:p>
            <a:pPr lvl="1">
              <a:lnSpc>
                <a:spcPct val="90000"/>
              </a:lnSpc>
            </a:pPr>
            <a:r>
              <a:rPr lang="en-US" altLang="en-US" sz="2400" dirty="0">
                <a:ea typeface="ＭＳ Ｐゴシック" pitchFamily="34" charset="-128"/>
              </a:rPr>
              <a:t>Predefined Schema</a:t>
            </a:r>
          </a:p>
          <a:p>
            <a:pPr lvl="1">
              <a:lnSpc>
                <a:spcPct val="90000"/>
              </a:lnSpc>
            </a:pPr>
            <a:r>
              <a:rPr lang="en-US" altLang="en-US" sz="2400" dirty="0">
                <a:ea typeface="ＭＳ Ｐゴシック" pitchFamily="34" charset="-128"/>
              </a:rPr>
              <a:t>Standard definition and interface language</a:t>
            </a:r>
          </a:p>
          <a:p>
            <a:pPr lvl="1">
              <a:lnSpc>
                <a:spcPct val="90000"/>
              </a:lnSpc>
            </a:pPr>
            <a:r>
              <a:rPr lang="en-US" altLang="en-US" sz="2400" dirty="0">
                <a:ea typeface="ＭＳ Ｐゴシック" pitchFamily="34" charset="-128"/>
              </a:rPr>
              <a:t>Tight consistency</a:t>
            </a:r>
          </a:p>
          <a:p>
            <a:pPr lvl="1">
              <a:lnSpc>
                <a:spcPct val="90000"/>
              </a:lnSpc>
            </a:pPr>
            <a:r>
              <a:rPr lang="en-US" altLang="en-US" sz="2400" dirty="0">
                <a:ea typeface="ＭＳ Ｐゴシック" pitchFamily="34" charset="-128"/>
              </a:rPr>
              <a:t>Well defined semantics</a:t>
            </a:r>
          </a:p>
          <a:p>
            <a:pPr>
              <a:lnSpc>
                <a:spcPct val="90000"/>
              </a:lnSpc>
            </a:pPr>
            <a:r>
              <a:rPr lang="en-US" altLang="en-US" sz="2800" dirty="0">
                <a:ea typeface="ＭＳ Ｐゴシック" pitchFamily="34" charset="-128"/>
              </a:rPr>
              <a:t>NoSQL Database</a:t>
            </a:r>
          </a:p>
          <a:p>
            <a:pPr lvl="1">
              <a:lnSpc>
                <a:spcPct val="90000"/>
              </a:lnSpc>
            </a:pPr>
            <a:r>
              <a:rPr lang="en-US" altLang="en-US" sz="2400" dirty="0">
                <a:ea typeface="ＭＳ Ｐゴシック" pitchFamily="34" charset="-128"/>
              </a:rPr>
              <a:t>No predefined Schema</a:t>
            </a:r>
          </a:p>
          <a:p>
            <a:pPr lvl="1">
              <a:lnSpc>
                <a:spcPct val="90000"/>
              </a:lnSpc>
            </a:pPr>
            <a:r>
              <a:rPr lang="en-US" altLang="en-US" sz="2400" dirty="0">
                <a:ea typeface="ＭＳ Ｐゴシック" pitchFamily="34" charset="-128"/>
              </a:rPr>
              <a:t>Per-product definition and interface language</a:t>
            </a:r>
          </a:p>
          <a:p>
            <a:pPr lvl="1">
              <a:lnSpc>
                <a:spcPct val="90000"/>
              </a:lnSpc>
            </a:pPr>
            <a:r>
              <a:rPr lang="en-US" altLang="en-US" sz="2400" dirty="0">
                <a:ea typeface="ＭＳ Ｐゴシック" pitchFamily="34" charset="-128"/>
              </a:rPr>
              <a:t>Getting an answer quickly is more important than getting a correct answer</a:t>
            </a:r>
          </a:p>
        </p:txBody>
      </p:sp>
      <p:sp>
        <p:nvSpPr>
          <p:cNvPr id="53253" name="Footer Placeholder 4"/>
          <p:cNvSpPr>
            <a:spLocks noGrp="1"/>
          </p:cNvSpPr>
          <p:nvPr>
            <p:ph type="ftr" sz="quarter" idx="11"/>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r>
              <a:rPr lang="sk-SK" altLang="en-US" sz="1800" dirty="0">
                <a:solidFill>
                  <a:schemeClr val="tx1"/>
                </a:solidFill>
                <a:latin typeface="Arial" pitchFamily="34" charset="0"/>
              </a:rPr>
              <a:t>CSP554</a:t>
            </a:r>
            <a:r>
              <a:rPr lang="en-US" altLang="en-US" sz="1800" dirty="0">
                <a:solidFill>
                  <a:schemeClr val="tx1"/>
                </a:solidFill>
                <a:latin typeface="Arial" pitchFamily="34" charset="0"/>
              </a:rPr>
              <a:t> Module 11</a:t>
            </a:r>
          </a:p>
        </p:txBody>
      </p:sp>
      <p:sp>
        <p:nvSpPr>
          <p:cNvPr id="532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952C3463-E00D-4998-BF65-1499502AE2EB}" type="slidenum">
              <a:rPr lang="en-US" altLang="en-US" sz="1800">
                <a:solidFill>
                  <a:schemeClr val="tx1"/>
                </a:solidFill>
                <a:latin typeface="Arial" pitchFamily="34" charset="0"/>
              </a:rPr>
              <a:pPr eaLnBrk="1" hangingPunct="1">
                <a:spcBef>
                  <a:spcPct val="0"/>
                </a:spcBef>
                <a:buClrTx/>
                <a:buSzTx/>
                <a:buFontTx/>
                <a:buNone/>
              </a:pPr>
              <a:t>41</a:t>
            </a:fld>
            <a:endParaRPr lang="en-US" altLang="en-US" sz="1800" dirty="0">
              <a:solidFill>
                <a:schemeClr val="tx1"/>
              </a:solidFill>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System Classification</a:t>
            </a:r>
          </a:p>
        </p:txBody>
      </p:sp>
      <p:sp>
        <p:nvSpPr>
          <p:cNvPr id="3" name="Content Placeholder 2"/>
          <p:cNvSpPr>
            <a:spLocks noGrp="1"/>
          </p:cNvSpPr>
          <p:nvPr>
            <p:ph idx="1"/>
          </p:nvPr>
        </p:nvSpPr>
        <p:spPr/>
        <p:txBody>
          <a:bodyPr/>
          <a:lstStyle/>
          <a:p>
            <a:r>
              <a:rPr lang="en-US" dirty="0"/>
              <a:t>To abstract from the implementation details of individual NoSQL systems, high-level classification criteria can be used to group similar data stores into categories</a:t>
            </a:r>
          </a:p>
          <a:p>
            <a:r>
              <a:rPr lang="en-US" dirty="0"/>
              <a:t>Here we introduce the two most prominent approaches: data models and CAP theorem classes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2999507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p:txBody>
          <a:bodyPr/>
          <a:lstStyle/>
          <a:p>
            <a:r>
              <a:rPr lang="en-US" dirty="0"/>
              <a:t>The most common distinction between NoSQL databases is the way they store and allow access to data</a:t>
            </a:r>
          </a:p>
          <a:p>
            <a:r>
              <a:rPr lang="en-US" dirty="0"/>
              <a:t>Each NoSQL database can be categorized as aligning with one of four possible data models</a:t>
            </a:r>
          </a:p>
          <a:p>
            <a:pPr lvl="1"/>
            <a:r>
              <a:rPr lang="en-US" dirty="0"/>
              <a:t>Key-value store</a:t>
            </a:r>
          </a:p>
          <a:p>
            <a:pPr lvl="1"/>
            <a:r>
              <a:rPr lang="en-US" dirty="0"/>
              <a:t>Document store</a:t>
            </a:r>
          </a:p>
          <a:p>
            <a:pPr lvl="1"/>
            <a:r>
              <a:rPr lang="en-US" dirty="0"/>
              <a:t>Wide column store</a:t>
            </a:r>
          </a:p>
          <a:p>
            <a:pPr lvl="1"/>
            <a:r>
              <a:rPr lang="en-US" dirty="0"/>
              <a:t>Graph store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3637381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p:txBody>
          <a:bodyPr/>
          <a:lstStyle/>
          <a:p>
            <a:r>
              <a:rPr lang="en-US" dirty="0"/>
              <a:t>Note that SQL databases may also store data from one or more of these categories…</a:t>
            </a:r>
          </a:p>
          <a:p>
            <a:r>
              <a:rPr lang="en-US" dirty="0"/>
              <a:t>But in doing so they diverge from the relational model in one way or another and depart from use of standard SQL</a:t>
            </a:r>
          </a:p>
          <a:p>
            <a:r>
              <a:rPr lang="en-US" dirty="0"/>
              <a:t>Also such databases do not offer the horizontal scalability and high availability characteristics of a NoSQL database</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540125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Store</a:t>
            </a:r>
          </a:p>
        </p:txBody>
      </p:sp>
      <p:sp>
        <p:nvSpPr>
          <p:cNvPr id="94" name="Content Placeholder 93"/>
          <p:cNvSpPr>
            <a:spLocks noGrp="1"/>
          </p:cNvSpPr>
          <p:nvPr>
            <p:ph idx="1"/>
          </p:nvPr>
        </p:nvSpPr>
        <p:spPr/>
        <p:txBody>
          <a:bodyPr>
            <a:normAutofit fontScale="92500" lnSpcReduction="10000"/>
          </a:bodyPr>
          <a:lstStyle/>
          <a:p>
            <a:r>
              <a:rPr lang="en-US" dirty="0"/>
              <a:t>A key-value store consists of a set of key-value pairs with unique keys</a:t>
            </a:r>
          </a:p>
          <a:p>
            <a:r>
              <a:rPr lang="en-US" dirty="0"/>
              <a:t>Due to this simple structure, it only supports get and put operations</a:t>
            </a:r>
          </a:p>
          <a:p>
            <a:r>
              <a:rPr lang="en-US" dirty="0"/>
              <a:t>As the nature of the stored value is transparent to the database…</a:t>
            </a:r>
          </a:p>
          <a:p>
            <a:r>
              <a:rPr lang="en-US" dirty="0"/>
              <a:t>Pure key-value stores do not support operations beyond simple Create, Read, Update, Delete (CRUD)</a:t>
            </a:r>
          </a:p>
          <a:p>
            <a:r>
              <a:rPr lang="en-US" dirty="0"/>
              <a:t>Key-value stores are therefore often referred to as schemaless…</a:t>
            </a:r>
          </a:p>
          <a:p>
            <a:r>
              <a:rPr lang="en-US" dirty="0"/>
              <a:t>Any assumptions about the structure of stored data are implicitly encoded in the application logic (schema-on-read)…</a:t>
            </a:r>
          </a:p>
          <a:p>
            <a:r>
              <a:rPr lang="en-US" dirty="0"/>
              <a:t>And not explicitly defined through a data definition language (schema-on-write).</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284855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Store</a:t>
            </a:r>
          </a:p>
        </p:txBody>
      </p:sp>
      <p:sp>
        <p:nvSpPr>
          <p:cNvPr id="3" name="Content Placeholder 2"/>
          <p:cNvSpPr>
            <a:spLocks noGrp="1"/>
          </p:cNvSpPr>
          <p:nvPr>
            <p:ph idx="1"/>
          </p:nvPr>
        </p:nvSpPr>
        <p:spPr/>
        <p:txBody>
          <a:bodyPr>
            <a:normAutofit/>
          </a:bodyPr>
          <a:lstStyle/>
          <a:p>
            <a:r>
              <a:rPr lang="en-US" dirty="0"/>
              <a:t>The obvious advantages of this data model lie in its simplicity</a:t>
            </a:r>
          </a:p>
          <a:p>
            <a:r>
              <a:rPr lang="en-US" dirty="0"/>
              <a:t>The very simple abstraction makes it easy to partition and query the data…</a:t>
            </a:r>
          </a:p>
          <a:p>
            <a:r>
              <a:rPr lang="en-US" dirty="0"/>
              <a:t>So that the database system can achieve low latency as well as high throughput</a:t>
            </a:r>
          </a:p>
          <a:p>
            <a:r>
              <a:rPr lang="en-US" dirty="0"/>
              <a:t>If an application demands more complex operations, e.g. range queries, this data model is not powerful enough</a:t>
            </a:r>
          </a:p>
          <a:p>
            <a:r>
              <a:rPr lang="en-US" dirty="0"/>
              <a:t>Since queries more complex than simple lookups are not supported…</a:t>
            </a:r>
          </a:p>
          <a:p>
            <a:r>
              <a:rPr lang="en-US" dirty="0"/>
              <a:t>Data has to be analyzed inefficiently in application code to extract information</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852959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Store</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47</a:t>
            </a:fld>
            <a:endParaRPr lang="en-US"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662"/>
          <a:stretch/>
        </p:blipFill>
        <p:spPr bwMode="auto">
          <a:xfrm>
            <a:off x="381000" y="2057400"/>
            <a:ext cx="8188325" cy="37379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408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Column Store</a:t>
            </a:r>
          </a:p>
        </p:txBody>
      </p:sp>
      <p:sp>
        <p:nvSpPr>
          <p:cNvPr id="3" name="Content Placeholder 2"/>
          <p:cNvSpPr>
            <a:spLocks noGrp="1"/>
          </p:cNvSpPr>
          <p:nvPr>
            <p:ph idx="1"/>
          </p:nvPr>
        </p:nvSpPr>
        <p:spPr>
          <a:xfrm>
            <a:off x="457200" y="1600200"/>
            <a:ext cx="8229600" cy="2286000"/>
          </a:xfrm>
        </p:spPr>
        <p:txBody>
          <a:bodyPr>
            <a:normAutofit lnSpcReduction="10000"/>
          </a:bodyPr>
          <a:lstStyle/>
          <a:p>
            <a:r>
              <a:rPr lang="en-US" dirty="0"/>
              <a:t>Wide column stores extend key value stores by imposing some structure on the value linked to each row key</a:t>
            </a:r>
          </a:p>
          <a:p>
            <a:r>
              <a:rPr lang="en-US" dirty="0"/>
              <a:t>This structure has four levels: column, column family,  row, table</a:t>
            </a:r>
          </a:p>
          <a:p>
            <a:r>
              <a:rPr lang="en-US" dirty="0"/>
              <a:t>A column is something like a name value pair and a column family is a named group of columns</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2188422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99B9C5CC-7A76-4CD0-B160-C7B0350D511C}" type="slidenum">
              <a:rPr lang="en-US" altLang="en-US" smtClean="0">
                <a:solidFill>
                  <a:schemeClr val="tx1"/>
                </a:solidFill>
                <a:ea typeface="MS PGothic" pitchFamily="34" charset="-128"/>
              </a:rPr>
              <a:pPr>
                <a:lnSpc>
                  <a:spcPct val="100000"/>
                </a:lnSpc>
                <a:buClrTx/>
                <a:buSzTx/>
                <a:buFontTx/>
                <a:buNone/>
              </a:pPr>
              <a:t>49</a:t>
            </a:fld>
            <a:endParaRPr lang="en-US" altLang="en-US" sz="1400" dirty="0">
              <a:solidFill>
                <a:schemeClr val="tx1"/>
              </a:solidFill>
              <a:ea typeface="MS PGothic" pitchFamily="34" charset="-128"/>
            </a:endParaRPr>
          </a:p>
        </p:txBody>
      </p:sp>
      <p:sp>
        <p:nvSpPr>
          <p:cNvPr id="21507" name="Rectangle 2"/>
          <p:cNvSpPr>
            <a:spLocks noGrp="1" noChangeArrowheads="1"/>
          </p:cNvSpPr>
          <p:nvPr>
            <p:ph type="title"/>
          </p:nvPr>
        </p:nvSpPr>
        <p:spPr/>
        <p:txBody>
          <a:bodyPr/>
          <a:lstStyle/>
          <a:p>
            <a:r>
              <a:rPr kumimoji="0" lang="en-US" altLang="en-US" dirty="0"/>
              <a:t>Wide Column Store</a:t>
            </a:r>
          </a:p>
        </p:txBody>
      </p:sp>
      <p:graphicFrame>
        <p:nvGraphicFramePr>
          <p:cNvPr id="9" name="Table 8"/>
          <p:cNvGraphicFramePr>
            <a:graphicFrameLocks noGrp="1"/>
          </p:cNvGraphicFramePr>
          <p:nvPr>
            <p:extLst>
              <p:ext uri="{D42A27DB-BD31-4B8C-83A1-F6EECF244321}">
                <p14:modId xmlns:p14="http://schemas.microsoft.com/office/powerpoint/2010/main" val="285096649"/>
              </p:ext>
            </p:extLst>
          </p:nvPr>
        </p:nvGraphicFramePr>
        <p:xfrm>
          <a:off x="269873" y="2922588"/>
          <a:ext cx="8416927" cy="579222"/>
        </p:xfrm>
        <a:graphic>
          <a:graphicData uri="http://schemas.openxmlformats.org/drawingml/2006/table">
            <a:tbl>
              <a:tblPr firstRow="1" bandRow="1">
                <a:tableStyleId>{5C22544A-7EE6-4342-B048-85BDC9FD1C3A}</a:tableStyleId>
              </a:tblPr>
              <a:tblGrid>
                <a:gridCol w="485591">
                  <a:extLst>
                    <a:ext uri="{9D8B030D-6E8A-4147-A177-3AD203B41FA5}">
                      <a16:colId xmlns:a16="http://schemas.microsoft.com/office/drawing/2014/main" val="20000"/>
                    </a:ext>
                  </a:extLst>
                </a:gridCol>
                <a:gridCol w="1133048">
                  <a:extLst>
                    <a:ext uri="{9D8B030D-6E8A-4147-A177-3AD203B41FA5}">
                      <a16:colId xmlns:a16="http://schemas.microsoft.com/office/drawing/2014/main" val="20001"/>
                    </a:ext>
                  </a:extLst>
                </a:gridCol>
                <a:gridCol w="1133048">
                  <a:extLst>
                    <a:ext uri="{9D8B030D-6E8A-4147-A177-3AD203B41FA5}">
                      <a16:colId xmlns:a16="http://schemas.microsoft.com/office/drawing/2014/main" val="20002"/>
                    </a:ext>
                  </a:extLst>
                </a:gridCol>
                <a:gridCol w="1133048">
                  <a:extLst>
                    <a:ext uri="{9D8B030D-6E8A-4147-A177-3AD203B41FA5}">
                      <a16:colId xmlns:a16="http://schemas.microsoft.com/office/drawing/2014/main" val="20003"/>
                    </a:ext>
                  </a:extLst>
                </a:gridCol>
                <a:gridCol w="1133048">
                  <a:extLst>
                    <a:ext uri="{9D8B030D-6E8A-4147-A177-3AD203B41FA5}">
                      <a16:colId xmlns:a16="http://schemas.microsoft.com/office/drawing/2014/main" val="20004"/>
                    </a:ext>
                  </a:extLst>
                </a:gridCol>
                <a:gridCol w="1133048">
                  <a:extLst>
                    <a:ext uri="{9D8B030D-6E8A-4147-A177-3AD203B41FA5}">
                      <a16:colId xmlns:a16="http://schemas.microsoft.com/office/drawing/2014/main" val="20005"/>
                    </a:ext>
                  </a:extLst>
                </a:gridCol>
                <a:gridCol w="1133048">
                  <a:extLst>
                    <a:ext uri="{9D8B030D-6E8A-4147-A177-3AD203B41FA5}">
                      <a16:colId xmlns:a16="http://schemas.microsoft.com/office/drawing/2014/main" val="20006"/>
                    </a:ext>
                  </a:extLst>
                </a:gridCol>
                <a:gridCol w="1133048">
                  <a:extLst>
                    <a:ext uri="{9D8B030D-6E8A-4147-A177-3AD203B41FA5}">
                      <a16:colId xmlns:a16="http://schemas.microsoft.com/office/drawing/2014/main" val="20007"/>
                    </a:ext>
                  </a:extLst>
                </a:gridCol>
              </a:tblGrid>
              <a:tr h="512762">
                <a:tc>
                  <a:txBody>
                    <a:bodyPr/>
                    <a:lstStyle/>
                    <a:p>
                      <a:pPr algn="ctr"/>
                      <a:r>
                        <a:rPr lang="en-US" sz="1600" dirty="0"/>
                        <a:t>ID</a:t>
                      </a:r>
                    </a:p>
                  </a:txBody>
                  <a:tcPr marL="91445" marR="91445" marT="45771" marB="45771" anchor="ctr">
                    <a:solidFill>
                      <a:srgbClr val="CC9900"/>
                    </a:solidFill>
                  </a:tcPr>
                </a:tc>
                <a:tc>
                  <a:txBody>
                    <a:bodyPr/>
                    <a:lstStyle/>
                    <a:p>
                      <a:pPr algn="ctr"/>
                      <a:r>
                        <a:rPr lang="en-US" sz="1600" dirty="0"/>
                        <a:t>First Name</a:t>
                      </a:r>
                    </a:p>
                  </a:txBody>
                  <a:tcPr marL="91445" marR="91445" marT="45771" marB="45771" anchor="ctr">
                    <a:solidFill>
                      <a:srgbClr val="CC9900"/>
                    </a:solidFill>
                  </a:tcPr>
                </a:tc>
                <a:tc>
                  <a:txBody>
                    <a:bodyPr/>
                    <a:lstStyle/>
                    <a:p>
                      <a:pPr algn="ctr"/>
                      <a:r>
                        <a:rPr lang="en-US" sz="1600" dirty="0"/>
                        <a:t>Last Name</a:t>
                      </a:r>
                    </a:p>
                  </a:txBody>
                  <a:tcPr marL="91445" marR="91445" marT="45771" marB="45771" anchor="ctr">
                    <a:solidFill>
                      <a:srgbClr val="CC9900"/>
                    </a:solidFill>
                  </a:tcPr>
                </a:tc>
                <a:tc>
                  <a:txBody>
                    <a:bodyPr/>
                    <a:lstStyle/>
                    <a:p>
                      <a:pPr algn="ctr"/>
                      <a:r>
                        <a:rPr lang="en-US" sz="1600" dirty="0"/>
                        <a:t>Date of Birth</a:t>
                      </a:r>
                    </a:p>
                  </a:txBody>
                  <a:tcPr marL="91445" marR="91445" marT="45771" marB="45771" anchor="ctr">
                    <a:solidFill>
                      <a:srgbClr val="CC9900"/>
                    </a:solidFill>
                  </a:tcPr>
                </a:tc>
                <a:tc>
                  <a:txBody>
                    <a:bodyPr/>
                    <a:lstStyle/>
                    <a:p>
                      <a:pPr algn="ctr"/>
                      <a:r>
                        <a:rPr lang="en-US" sz="1600" dirty="0"/>
                        <a:t>Job</a:t>
                      </a:r>
                      <a:r>
                        <a:rPr lang="en-US" sz="1600" baseline="0" dirty="0"/>
                        <a:t> Category</a:t>
                      </a:r>
                      <a:endParaRPr lang="en-US" sz="1600" dirty="0"/>
                    </a:p>
                  </a:txBody>
                  <a:tcPr marL="91445" marR="91445" marT="45771" marB="45771" anchor="ctr">
                    <a:solidFill>
                      <a:srgbClr val="CC9900"/>
                    </a:solidFill>
                  </a:tcPr>
                </a:tc>
                <a:tc>
                  <a:txBody>
                    <a:bodyPr/>
                    <a:lstStyle/>
                    <a:p>
                      <a:pPr algn="ctr"/>
                      <a:r>
                        <a:rPr lang="en-US" sz="1600" dirty="0"/>
                        <a:t>Salary</a:t>
                      </a:r>
                    </a:p>
                  </a:txBody>
                  <a:tcPr marL="91445" marR="91445" marT="45771" marB="45771" anchor="ctr">
                    <a:solidFill>
                      <a:srgbClr val="CC9900"/>
                    </a:solidFill>
                  </a:tcPr>
                </a:tc>
                <a:tc>
                  <a:txBody>
                    <a:bodyPr/>
                    <a:lstStyle/>
                    <a:p>
                      <a:pPr algn="ctr"/>
                      <a:r>
                        <a:rPr lang="en-US" sz="1600" dirty="0"/>
                        <a:t>Date of Hire</a:t>
                      </a:r>
                    </a:p>
                  </a:txBody>
                  <a:tcPr marL="91445" marR="91445" marT="45771" marB="45771" anchor="ctr">
                    <a:solidFill>
                      <a:srgbClr val="CC9900"/>
                    </a:solidFill>
                  </a:tcPr>
                </a:tc>
                <a:tc>
                  <a:txBody>
                    <a:bodyPr/>
                    <a:lstStyle/>
                    <a:p>
                      <a:pPr algn="ctr"/>
                      <a:r>
                        <a:rPr lang="en-US" sz="1600" dirty="0"/>
                        <a:t>Employer</a:t>
                      </a:r>
                    </a:p>
                  </a:txBody>
                  <a:tcPr marL="91445" marR="91445" marT="45771" marB="45771" anchor="ctr">
                    <a:solidFill>
                      <a:srgbClr val="CC9900"/>
                    </a:solidFill>
                  </a:tcPr>
                </a:tc>
                <a:extLst>
                  <a:ext uri="{0D108BD9-81ED-4DB2-BD59-A6C34878D82A}">
                    <a16:rowId xmlns:a16="http://schemas.microsoft.com/office/drawing/2014/main" val="10000"/>
                  </a:ext>
                </a:extLst>
              </a:tr>
            </a:tbl>
          </a:graphicData>
        </a:graphic>
      </p:graphicFrame>
      <p:sp>
        <p:nvSpPr>
          <p:cNvPr id="11" name="TextBox 10"/>
          <p:cNvSpPr txBox="1">
            <a:spLocks noChangeArrowheads="1"/>
          </p:cNvSpPr>
          <p:nvPr/>
        </p:nvSpPr>
        <p:spPr bwMode="auto">
          <a:xfrm>
            <a:off x="1563528" y="2408238"/>
            <a:ext cx="178927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Personal data</a:t>
            </a:r>
          </a:p>
        </p:txBody>
      </p:sp>
      <p:sp>
        <p:nvSpPr>
          <p:cNvPr id="16" name="TextBox 15"/>
          <p:cNvSpPr txBox="1">
            <a:spLocks noChangeArrowheads="1"/>
          </p:cNvSpPr>
          <p:nvPr/>
        </p:nvSpPr>
        <p:spPr bwMode="auto">
          <a:xfrm>
            <a:off x="5002213" y="2408238"/>
            <a:ext cx="22509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Professional data</a:t>
            </a:r>
          </a:p>
        </p:txBody>
      </p:sp>
      <p:sp>
        <p:nvSpPr>
          <p:cNvPr id="21530" name="TextBox 11"/>
          <p:cNvSpPr txBox="1">
            <a:spLocks noChangeArrowheads="1"/>
          </p:cNvSpPr>
          <p:nvPr/>
        </p:nvSpPr>
        <p:spPr bwMode="auto">
          <a:xfrm>
            <a:off x="422275" y="1944688"/>
            <a:ext cx="114486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Row key</a:t>
            </a:r>
          </a:p>
        </p:txBody>
      </p:sp>
      <p:cxnSp>
        <p:nvCxnSpPr>
          <p:cNvPr id="21531" name="Straight Arrow Connector 13"/>
          <p:cNvCxnSpPr>
            <a:cxnSpLocks noChangeShapeType="1"/>
          </p:cNvCxnSpPr>
          <p:nvPr/>
        </p:nvCxnSpPr>
        <p:spPr bwMode="auto">
          <a:xfrm flipH="1">
            <a:off x="533400" y="2262188"/>
            <a:ext cx="441325" cy="615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7" name="TextBox 16"/>
          <p:cNvSpPr txBox="1">
            <a:spLocks noChangeArrowheads="1"/>
          </p:cNvSpPr>
          <p:nvPr/>
        </p:nvSpPr>
        <p:spPr bwMode="auto">
          <a:xfrm>
            <a:off x="3554413" y="1365250"/>
            <a:ext cx="20281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Column families</a:t>
            </a:r>
          </a:p>
        </p:txBody>
      </p:sp>
      <p:cxnSp>
        <p:nvCxnSpPr>
          <p:cNvPr id="19" name="Straight Arrow Connector 18"/>
          <p:cNvCxnSpPr>
            <a:cxnSpLocks noChangeShapeType="1"/>
          </p:cNvCxnSpPr>
          <p:nvPr/>
        </p:nvCxnSpPr>
        <p:spPr bwMode="auto">
          <a:xfrm flipH="1">
            <a:off x="3381375" y="1643063"/>
            <a:ext cx="496888" cy="479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2" name="Straight Arrow Connector 21"/>
          <p:cNvCxnSpPr>
            <a:cxnSpLocks noChangeShapeType="1"/>
          </p:cNvCxnSpPr>
          <p:nvPr/>
        </p:nvCxnSpPr>
        <p:spPr bwMode="auto">
          <a:xfrm>
            <a:off x="4564063" y="1643063"/>
            <a:ext cx="541337" cy="479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4" name="TextBox 23"/>
          <p:cNvSpPr txBox="1">
            <a:spLocks noChangeArrowheads="1"/>
          </p:cNvSpPr>
          <p:nvPr/>
        </p:nvSpPr>
        <p:spPr bwMode="auto">
          <a:xfrm>
            <a:off x="3343723" y="4857690"/>
            <a:ext cx="221887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Column qualifiers</a:t>
            </a:r>
          </a:p>
        </p:txBody>
      </p:sp>
      <p:cxnSp>
        <p:nvCxnSpPr>
          <p:cNvPr id="26" name="Straight Arrow Connector 25"/>
          <p:cNvCxnSpPr>
            <a:cxnSpLocks noChangeShapeType="1"/>
          </p:cNvCxnSpPr>
          <p:nvPr/>
        </p:nvCxnSpPr>
        <p:spPr bwMode="auto">
          <a:xfrm flipV="1">
            <a:off x="4483100" y="3679765"/>
            <a:ext cx="0"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384" name="Straight Arrow Connector 16383"/>
          <p:cNvCxnSpPr>
            <a:cxnSpLocks noChangeShapeType="1"/>
          </p:cNvCxnSpPr>
          <p:nvPr/>
        </p:nvCxnSpPr>
        <p:spPr bwMode="auto">
          <a:xfrm flipH="1" flipV="1">
            <a:off x="2965450" y="3679765"/>
            <a:ext cx="1517650"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387" name="Straight Arrow Connector 16386"/>
          <p:cNvCxnSpPr>
            <a:cxnSpLocks noChangeShapeType="1"/>
          </p:cNvCxnSpPr>
          <p:nvPr/>
        </p:nvCxnSpPr>
        <p:spPr bwMode="auto">
          <a:xfrm flipH="1" flipV="1">
            <a:off x="3629025" y="3679765"/>
            <a:ext cx="85407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3" name="Straight Arrow Connector 42"/>
          <p:cNvCxnSpPr>
            <a:cxnSpLocks noChangeShapeType="1"/>
          </p:cNvCxnSpPr>
          <p:nvPr/>
        </p:nvCxnSpPr>
        <p:spPr bwMode="auto">
          <a:xfrm flipH="1" flipV="1">
            <a:off x="2236788" y="3679765"/>
            <a:ext cx="2246312"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5" name="Straight Arrow Connector 44"/>
          <p:cNvCxnSpPr>
            <a:cxnSpLocks noChangeShapeType="1"/>
          </p:cNvCxnSpPr>
          <p:nvPr/>
        </p:nvCxnSpPr>
        <p:spPr bwMode="auto">
          <a:xfrm flipV="1">
            <a:off x="4483100" y="3679765"/>
            <a:ext cx="75882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6" name="Straight Arrow Connector 45"/>
          <p:cNvCxnSpPr>
            <a:cxnSpLocks noChangeShapeType="1"/>
          </p:cNvCxnSpPr>
          <p:nvPr/>
        </p:nvCxnSpPr>
        <p:spPr bwMode="auto">
          <a:xfrm flipV="1">
            <a:off x="4483100" y="3679765"/>
            <a:ext cx="147002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7" name="Straight Arrow Connector 46"/>
          <p:cNvCxnSpPr>
            <a:cxnSpLocks noChangeShapeType="1"/>
          </p:cNvCxnSpPr>
          <p:nvPr/>
        </p:nvCxnSpPr>
        <p:spPr bwMode="auto">
          <a:xfrm flipV="1">
            <a:off x="4471988" y="3679765"/>
            <a:ext cx="2278062"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6401" name="Rectangle 16400"/>
          <p:cNvSpPr>
            <a:spLocks noChangeArrowheads="1"/>
          </p:cNvSpPr>
          <p:nvPr/>
        </p:nvSpPr>
        <p:spPr bwMode="auto">
          <a:xfrm>
            <a:off x="838200" y="2878138"/>
            <a:ext cx="3179763" cy="703262"/>
          </a:xfrm>
          <a:prstGeom prst="rect">
            <a:avLst/>
          </a:prstGeom>
          <a:noFill/>
          <a:ln w="38100" algn="ctr">
            <a:solidFill>
              <a:schemeClr val="tx1"/>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57" name="Rectangle 56"/>
          <p:cNvSpPr>
            <a:spLocks noChangeArrowheads="1"/>
          </p:cNvSpPr>
          <p:nvPr/>
        </p:nvSpPr>
        <p:spPr bwMode="auto">
          <a:xfrm>
            <a:off x="4108450" y="2878138"/>
            <a:ext cx="4502150" cy="703262"/>
          </a:xfrm>
          <a:prstGeom prst="rect">
            <a:avLst/>
          </a:prstGeom>
          <a:noFill/>
          <a:ln w="38100" algn="ctr">
            <a:solidFill>
              <a:schemeClr val="tx1"/>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0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4" grpId="0"/>
      <p:bldP spid="16401"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6D4196AD-A4E2-4C60-8290-FF4865435FF9}" type="slidenum">
              <a:rPr lang="en-US" altLang="en-US" smtClean="0">
                <a:solidFill>
                  <a:schemeClr val="tx1"/>
                </a:solidFill>
                <a:ea typeface="MS PGothic" pitchFamily="34" charset="-128"/>
              </a:rPr>
              <a:pPr>
                <a:lnSpc>
                  <a:spcPct val="100000"/>
                </a:lnSpc>
                <a:buClrTx/>
                <a:buSzTx/>
                <a:buFontTx/>
                <a:buNone/>
              </a:pPr>
              <a:t>5</a:t>
            </a:fld>
            <a:endParaRPr lang="en-US" altLang="en-US" sz="1400" dirty="0">
              <a:solidFill>
                <a:schemeClr val="tx1"/>
              </a:solidFill>
              <a:ea typeface="MS PGothic" pitchFamily="34" charset="-128"/>
            </a:endParaRPr>
          </a:p>
        </p:txBody>
      </p:sp>
      <p:sp>
        <p:nvSpPr>
          <p:cNvPr id="5123" name="Rectangle 2"/>
          <p:cNvSpPr>
            <a:spLocks noGrp="1" noChangeArrowheads="1"/>
          </p:cNvSpPr>
          <p:nvPr>
            <p:ph type="title"/>
          </p:nvPr>
        </p:nvSpPr>
        <p:spPr/>
        <p:txBody>
          <a:bodyPr/>
          <a:lstStyle/>
          <a:p>
            <a:r>
              <a:rPr kumimoji="0" lang="en-US" altLang="en-US" dirty="0"/>
              <a:t>The Relational Model</a:t>
            </a:r>
          </a:p>
        </p:txBody>
      </p:sp>
      <p:sp>
        <p:nvSpPr>
          <p:cNvPr id="5124" name="Rectangle 3"/>
          <p:cNvSpPr>
            <a:spLocks noGrp="1" noChangeArrowheads="1"/>
          </p:cNvSpPr>
          <p:nvPr>
            <p:ph type="body" idx="1"/>
          </p:nvPr>
        </p:nvSpPr>
        <p:spPr/>
        <p:txBody>
          <a:bodyPr>
            <a:normAutofit lnSpcReduction="10000"/>
          </a:bodyPr>
          <a:lstStyle/>
          <a:p>
            <a:r>
              <a:rPr kumimoji="0" lang="en-US" altLang="en-US" dirty="0"/>
              <a:t>“A Relational Model of Data for Large Shared Data Banks,” E.F. Codd, Communications of the ACM, Vol. 13, No. 6, June, 1970.</a:t>
            </a:r>
          </a:p>
          <a:p>
            <a:endParaRPr kumimoji="0" lang="en-US" altLang="en-US" dirty="0"/>
          </a:p>
          <a:p>
            <a:r>
              <a:rPr kumimoji="0" lang="en-US" altLang="en-US" dirty="0"/>
              <a:t>“Further Normalization of the Data Base Relational Model,” E.F. Codd, </a:t>
            </a:r>
            <a:r>
              <a:rPr lang="en-US" altLang="en-US" i="1" dirty="0"/>
              <a:t>Data Base Systems</a:t>
            </a:r>
            <a:r>
              <a:rPr lang="en-US" altLang="en-US" dirty="0"/>
              <a:t>, Proceedings of 6th Courant Computer Science Symposium, May, 1971.</a:t>
            </a:r>
            <a:endParaRPr kumimoji="0" lang="en-US" altLang="en-US" dirty="0"/>
          </a:p>
          <a:p>
            <a:endParaRPr kumimoji="0" lang="en-US" altLang="en-US" dirty="0"/>
          </a:p>
          <a:p>
            <a:r>
              <a:rPr kumimoji="0" lang="en-US" altLang="en-US" dirty="0"/>
              <a:t>“Relational Completeness of Data Base Sublanguages,” E.F. Codd, </a:t>
            </a:r>
            <a:r>
              <a:rPr lang="en-US" altLang="en-US" i="1" dirty="0"/>
              <a:t>Data Base Systems</a:t>
            </a:r>
            <a:r>
              <a:rPr lang="en-US" altLang="en-US" dirty="0"/>
              <a:t>, Proceedings of 6th Courant Computer Science Symposium, May, 1971.</a:t>
            </a:r>
          </a:p>
          <a:p>
            <a:endParaRPr kumimoji="0" lang="en-US" altLang="en-US" dirty="0"/>
          </a:p>
          <a:p>
            <a:r>
              <a:rPr kumimoji="0" lang="en-US" altLang="en-US" dirty="0"/>
              <a:t>Plus others…</a:t>
            </a:r>
          </a:p>
          <a:p>
            <a:pPr marL="0" indent="0"/>
            <a:endParaRPr kumimoji="0" lang="en-US" altLang="en-US" dirty="0"/>
          </a:p>
          <a:p>
            <a:pPr lvl="1"/>
            <a:endParaRPr kumimoji="0" lang="en-US" altLang="en-US" dirty="0"/>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C22F4F8-32EB-4A7C-8551-5AB2FC760393}" type="slidenum">
              <a:rPr lang="en-US" altLang="en-US" smtClean="0">
                <a:solidFill>
                  <a:schemeClr val="tx1"/>
                </a:solidFill>
                <a:ea typeface="MS PGothic" pitchFamily="34" charset="-128"/>
              </a:rPr>
              <a:pPr>
                <a:lnSpc>
                  <a:spcPct val="100000"/>
                </a:lnSpc>
                <a:buClrTx/>
                <a:buSzTx/>
                <a:buFontTx/>
                <a:buNone/>
              </a:pPr>
              <a:t>50</a:t>
            </a:fld>
            <a:endParaRPr lang="en-US" altLang="en-US" sz="1400" dirty="0">
              <a:solidFill>
                <a:schemeClr val="tx1"/>
              </a:solidFill>
              <a:ea typeface="MS PGothic" pitchFamily="34" charset="-128"/>
            </a:endParaRPr>
          </a:p>
        </p:txBody>
      </p:sp>
      <p:sp>
        <p:nvSpPr>
          <p:cNvPr id="22531" name="Rectangle 2"/>
          <p:cNvSpPr>
            <a:spLocks noGrp="1" noChangeArrowheads="1"/>
          </p:cNvSpPr>
          <p:nvPr>
            <p:ph type="title"/>
          </p:nvPr>
        </p:nvSpPr>
        <p:spPr/>
        <p:txBody>
          <a:bodyPr/>
          <a:lstStyle/>
          <a:p>
            <a:r>
              <a:rPr kumimoji="0" lang="en-US" altLang="en-US" dirty="0"/>
              <a:t>Wide Column Store</a:t>
            </a:r>
          </a:p>
        </p:txBody>
      </p:sp>
      <p:graphicFrame>
        <p:nvGraphicFramePr>
          <p:cNvPr id="9" name="Table 8"/>
          <p:cNvGraphicFramePr>
            <a:graphicFrameLocks noGrp="1"/>
          </p:cNvGraphicFramePr>
          <p:nvPr>
            <p:extLst>
              <p:ext uri="{D42A27DB-BD31-4B8C-83A1-F6EECF244321}">
                <p14:modId xmlns:p14="http://schemas.microsoft.com/office/powerpoint/2010/main" val="3149481333"/>
              </p:ext>
            </p:extLst>
          </p:nvPr>
        </p:nvGraphicFramePr>
        <p:xfrm>
          <a:off x="762000" y="1887538"/>
          <a:ext cx="7848603" cy="517979"/>
        </p:xfrm>
        <a:graphic>
          <a:graphicData uri="http://schemas.openxmlformats.org/drawingml/2006/table">
            <a:tbl>
              <a:tblPr firstRow="1" bandRow="1">
                <a:tableStyleId>{5C22544A-7EE6-4342-B048-85BDC9FD1C3A}</a:tableStyleId>
              </a:tblPr>
              <a:tblGrid>
                <a:gridCol w="452802">
                  <a:extLst>
                    <a:ext uri="{9D8B030D-6E8A-4147-A177-3AD203B41FA5}">
                      <a16:colId xmlns:a16="http://schemas.microsoft.com/office/drawing/2014/main" val="20000"/>
                    </a:ext>
                  </a:extLst>
                </a:gridCol>
                <a:gridCol w="1056543">
                  <a:extLst>
                    <a:ext uri="{9D8B030D-6E8A-4147-A177-3AD203B41FA5}">
                      <a16:colId xmlns:a16="http://schemas.microsoft.com/office/drawing/2014/main" val="20001"/>
                    </a:ext>
                  </a:extLst>
                </a:gridCol>
                <a:gridCol w="1056543">
                  <a:extLst>
                    <a:ext uri="{9D8B030D-6E8A-4147-A177-3AD203B41FA5}">
                      <a16:colId xmlns:a16="http://schemas.microsoft.com/office/drawing/2014/main" val="20002"/>
                    </a:ext>
                  </a:extLst>
                </a:gridCol>
                <a:gridCol w="1056543">
                  <a:extLst>
                    <a:ext uri="{9D8B030D-6E8A-4147-A177-3AD203B41FA5}">
                      <a16:colId xmlns:a16="http://schemas.microsoft.com/office/drawing/2014/main" val="20003"/>
                    </a:ext>
                  </a:extLst>
                </a:gridCol>
                <a:gridCol w="1056543">
                  <a:extLst>
                    <a:ext uri="{9D8B030D-6E8A-4147-A177-3AD203B41FA5}">
                      <a16:colId xmlns:a16="http://schemas.microsoft.com/office/drawing/2014/main" val="20004"/>
                    </a:ext>
                  </a:extLst>
                </a:gridCol>
                <a:gridCol w="1056543">
                  <a:extLst>
                    <a:ext uri="{9D8B030D-6E8A-4147-A177-3AD203B41FA5}">
                      <a16:colId xmlns:a16="http://schemas.microsoft.com/office/drawing/2014/main" val="20005"/>
                    </a:ext>
                  </a:extLst>
                </a:gridCol>
                <a:gridCol w="1056543">
                  <a:extLst>
                    <a:ext uri="{9D8B030D-6E8A-4147-A177-3AD203B41FA5}">
                      <a16:colId xmlns:a16="http://schemas.microsoft.com/office/drawing/2014/main" val="20006"/>
                    </a:ext>
                  </a:extLst>
                </a:gridCol>
                <a:gridCol w="1056543">
                  <a:extLst>
                    <a:ext uri="{9D8B030D-6E8A-4147-A177-3AD203B41FA5}">
                      <a16:colId xmlns:a16="http://schemas.microsoft.com/office/drawing/2014/main" val="20007"/>
                    </a:ext>
                  </a:extLst>
                </a:gridCol>
              </a:tblGrid>
              <a:tr h="511175">
                <a:tc>
                  <a:txBody>
                    <a:bodyPr/>
                    <a:lstStyle/>
                    <a:p>
                      <a:pPr algn="ctr"/>
                      <a:r>
                        <a:rPr lang="en-US" sz="1400" dirty="0"/>
                        <a:t>ID</a:t>
                      </a:r>
                    </a:p>
                  </a:txBody>
                  <a:tcPr marL="91445" marR="91445" marT="45630" marB="45630" anchor="ctr">
                    <a:solidFill>
                      <a:srgbClr val="CC9900"/>
                    </a:solidFill>
                  </a:tcPr>
                </a:tc>
                <a:tc>
                  <a:txBody>
                    <a:bodyPr/>
                    <a:lstStyle/>
                    <a:p>
                      <a:pPr algn="ctr"/>
                      <a:r>
                        <a:rPr lang="en-US" sz="1400" dirty="0"/>
                        <a:t>First Name</a:t>
                      </a:r>
                    </a:p>
                  </a:txBody>
                  <a:tcPr marL="91445" marR="91445" marT="45630" marB="45630" anchor="ctr">
                    <a:solidFill>
                      <a:srgbClr val="CC9900"/>
                    </a:solidFill>
                  </a:tcPr>
                </a:tc>
                <a:tc>
                  <a:txBody>
                    <a:bodyPr/>
                    <a:lstStyle/>
                    <a:p>
                      <a:pPr algn="ctr"/>
                      <a:r>
                        <a:rPr lang="en-US" sz="1400" dirty="0"/>
                        <a:t>Last Name</a:t>
                      </a:r>
                    </a:p>
                  </a:txBody>
                  <a:tcPr marL="91445" marR="91445" marT="45630" marB="45630" anchor="ctr">
                    <a:solidFill>
                      <a:srgbClr val="CC9900"/>
                    </a:solidFill>
                  </a:tcPr>
                </a:tc>
                <a:tc>
                  <a:txBody>
                    <a:bodyPr/>
                    <a:lstStyle/>
                    <a:p>
                      <a:pPr algn="ctr"/>
                      <a:r>
                        <a:rPr lang="en-US" sz="1400" dirty="0"/>
                        <a:t>Date of Birth</a:t>
                      </a:r>
                    </a:p>
                  </a:txBody>
                  <a:tcPr marL="91445" marR="91445" marT="45630" marB="45630" anchor="ctr">
                    <a:solidFill>
                      <a:srgbClr val="CC9900"/>
                    </a:solidFill>
                  </a:tcPr>
                </a:tc>
                <a:tc>
                  <a:txBody>
                    <a:bodyPr/>
                    <a:lstStyle/>
                    <a:p>
                      <a:pPr algn="ctr"/>
                      <a:r>
                        <a:rPr lang="en-US" sz="1400" dirty="0"/>
                        <a:t>Job</a:t>
                      </a:r>
                      <a:r>
                        <a:rPr lang="en-US" sz="1400" baseline="0" dirty="0"/>
                        <a:t> Category</a:t>
                      </a:r>
                      <a:endParaRPr lang="en-US" sz="1400" dirty="0"/>
                    </a:p>
                  </a:txBody>
                  <a:tcPr marL="91445" marR="91445" marT="45630" marB="45630" anchor="ctr">
                    <a:solidFill>
                      <a:srgbClr val="CC9900"/>
                    </a:solidFill>
                  </a:tcPr>
                </a:tc>
                <a:tc>
                  <a:txBody>
                    <a:bodyPr/>
                    <a:lstStyle/>
                    <a:p>
                      <a:pPr algn="ctr"/>
                      <a:r>
                        <a:rPr lang="en-US" sz="1400" dirty="0"/>
                        <a:t>Salary</a:t>
                      </a:r>
                    </a:p>
                  </a:txBody>
                  <a:tcPr marL="91445" marR="91445" marT="45630" marB="45630" anchor="ctr">
                    <a:solidFill>
                      <a:srgbClr val="CC9900"/>
                    </a:solidFill>
                  </a:tcPr>
                </a:tc>
                <a:tc>
                  <a:txBody>
                    <a:bodyPr/>
                    <a:lstStyle/>
                    <a:p>
                      <a:pPr algn="ctr"/>
                      <a:r>
                        <a:rPr lang="en-US" sz="1400" dirty="0"/>
                        <a:t>Date of Hire</a:t>
                      </a:r>
                    </a:p>
                  </a:txBody>
                  <a:tcPr marL="91445" marR="91445" marT="45630" marB="45630" anchor="ctr">
                    <a:solidFill>
                      <a:srgbClr val="CC9900"/>
                    </a:solidFill>
                  </a:tcPr>
                </a:tc>
                <a:tc>
                  <a:txBody>
                    <a:bodyPr/>
                    <a:lstStyle/>
                    <a:p>
                      <a:pPr algn="ctr"/>
                      <a:r>
                        <a:rPr lang="en-US" sz="1400" dirty="0"/>
                        <a:t>Employer</a:t>
                      </a:r>
                    </a:p>
                  </a:txBody>
                  <a:tcPr marL="91445" marR="91445" marT="45630" marB="45630" anchor="ctr">
                    <a:solidFill>
                      <a:srgbClr val="CC9900"/>
                    </a:solid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305996265"/>
              </p:ext>
            </p:extLst>
          </p:nvPr>
        </p:nvGraphicFramePr>
        <p:xfrm>
          <a:off x="762001" y="2692400"/>
          <a:ext cx="7848598" cy="517979"/>
        </p:xfrm>
        <a:graphic>
          <a:graphicData uri="http://schemas.openxmlformats.org/drawingml/2006/table">
            <a:tbl>
              <a:tblPr firstRow="1" bandRow="1">
                <a:tableStyleId>{5C22544A-7EE6-4342-B048-85BDC9FD1C3A}</a:tableStyleId>
              </a:tblPr>
              <a:tblGrid>
                <a:gridCol w="523240">
                  <a:extLst>
                    <a:ext uri="{9D8B030D-6E8A-4147-A177-3AD203B41FA5}">
                      <a16:colId xmlns:a16="http://schemas.microsoft.com/office/drawing/2014/main" val="20000"/>
                    </a:ext>
                  </a:extLst>
                </a:gridCol>
                <a:gridCol w="1220893">
                  <a:extLst>
                    <a:ext uri="{9D8B030D-6E8A-4147-A177-3AD203B41FA5}">
                      <a16:colId xmlns:a16="http://schemas.microsoft.com/office/drawing/2014/main" val="20001"/>
                    </a:ext>
                  </a:extLst>
                </a:gridCol>
                <a:gridCol w="1220893">
                  <a:extLst>
                    <a:ext uri="{9D8B030D-6E8A-4147-A177-3AD203B41FA5}">
                      <a16:colId xmlns:a16="http://schemas.microsoft.com/office/drawing/2014/main" val="20002"/>
                    </a:ext>
                  </a:extLst>
                </a:gridCol>
                <a:gridCol w="1220893">
                  <a:extLst>
                    <a:ext uri="{9D8B030D-6E8A-4147-A177-3AD203B41FA5}">
                      <a16:colId xmlns:a16="http://schemas.microsoft.com/office/drawing/2014/main" val="20003"/>
                    </a:ext>
                  </a:extLst>
                </a:gridCol>
                <a:gridCol w="1220893">
                  <a:extLst>
                    <a:ext uri="{9D8B030D-6E8A-4147-A177-3AD203B41FA5}">
                      <a16:colId xmlns:a16="http://schemas.microsoft.com/office/drawing/2014/main" val="20004"/>
                    </a:ext>
                  </a:extLst>
                </a:gridCol>
                <a:gridCol w="1220893">
                  <a:extLst>
                    <a:ext uri="{9D8B030D-6E8A-4147-A177-3AD203B41FA5}">
                      <a16:colId xmlns:a16="http://schemas.microsoft.com/office/drawing/2014/main" val="20005"/>
                    </a:ext>
                  </a:extLst>
                </a:gridCol>
                <a:gridCol w="1220893">
                  <a:extLst>
                    <a:ext uri="{9D8B030D-6E8A-4147-A177-3AD203B41FA5}">
                      <a16:colId xmlns:a16="http://schemas.microsoft.com/office/drawing/2014/main" val="20006"/>
                    </a:ext>
                  </a:extLst>
                </a:gridCol>
              </a:tblGrid>
              <a:tr h="511175">
                <a:tc>
                  <a:txBody>
                    <a:bodyPr/>
                    <a:lstStyle/>
                    <a:p>
                      <a:pPr algn="ctr"/>
                      <a:r>
                        <a:rPr lang="en-US" sz="1400" dirty="0"/>
                        <a:t>ID</a:t>
                      </a:r>
                    </a:p>
                  </a:txBody>
                  <a:tcPr marL="91452" marR="91452" marT="45630" marB="45630" anchor="ctr">
                    <a:solidFill>
                      <a:srgbClr val="CC9900"/>
                    </a:solidFill>
                  </a:tcPr>
                </a:tc>
                <a:tc>
                  <a:txBody>
                    <a:bodyPr/>
                    <a:lstStyle/>
                    <a:p>
                      <a:pPr algn="ctr"/>
                      <a:r>
                        <a:rPr lang="en-US" sz="1400" dirty="0"/>
                        <a:t>First Name</a:t>
                      </a:r>
                    </a:p>
                  </a:txBody>
                  <a:tcPr marL="91452" marR="91452" marT="45630" marB="45630" anchor="ctr">
                    <a:solidFill>
                      <a:srgbClr val="CC9900"/>
                    </a:solidFill>
                  </a:tcPr>
                </a:tc>
                <a:tc>
                  <a:txBody>
                    <a:bodyPr/>
                    <a:lstStyle/>
                    <a:p>
                      <a:pPr algn="ctr"/>
                      <a:r>
                        <a:rPr lang="en-US" sz="1400" dirty="0"/>
                        <a:t>Middle Name</a:t>
                      </a:r>
                    </a:p>
                  </a:txBody>
                  <a:tcPr marL="91452" marR="91452" marT="45630" marB="45630" anchor="ctr">
                    <a:solidFill>
                      <a:srgbClr val="CC9900"/>
                    </a:solidFill>
                  </a:tcPr>
                </a:tc>
                <a:tc>
                  <a:txBody>
                    <a:bodyPr/>
                    <a:lstStyle/>
                    <a:p>
                      <a:pPr algn="ctr"/>
                      <a:r>
                        <a:rPr lang="en-US" sz="1400" dirty="0"/>
                        <a:t>Last Name</a:t>
                      </a:r>
                    </a:p>
                  </a:txBody>
                  <a:tcPr marL="91452" marR="91452" marT="45630" marB="45630" anchor="ctr">
                    <a:solidFill>
                      <a:srgbClr val="CC9900"/>
                    </a:solidFill>
                  </a:tcPr>
                </a:tc>
                <a:tc>
                  <a:txBody>
                    <a:bodyPr/>
                    <a:lstStyle/>
                    <a:p>
                      <a:pPr algn="ctr"/>
                      <a:r>
                        <a:rPr lang="en-US" sz="1400" dirty="0"/>
                        <a:t>Job</a:t>
                      </a:r>
                      <a:r>
                        <a:rPr lang="en-US" sz="1400" baseline="0" dirty="0"/>
                        <a:t> Category</a:t>
                      </a:r>
                      <a:endParaRPr lang="en-US" sz="1400" dirty="0"/>
                    </a:p>
                  </a:txBody>
                  <a:tcPr marL="91452" marR="91452" marT="45630" marB="45630" anchor="ctr">
                    <a:solidFill>
                      <a:srgbClr val="CC9900"/>
                    </a:solidFill>
                  </a:tcPr>
                </a:tc>
                <a:tc>
                  <a:txBody>
                    <a:bodyPr/>
                    <a:lstStyle/>
                    <a:p>
                      <a:pPr algn="ctr"/>
                      <a:r>
                        <a:rPr lang="en-US" sz="1400" dirty="0"/>
                        <a:t>Employer</a:t>
                      </a:r>
                    </a:p>
                  </a:txBody>
                  <a:tcPr marL="91452" marR="91452" marT="45630" marB="45630" anchor="ctr">
                    <a:solidFill>
                      <a:srgbClr val="CC9900"/>
                    </a:solidFill>
                  </a:tcPr>
                </a:tc>
                <a:tc>
                  <a:txBody>
                    <a:bodyPr/>
                    <a:lstStyle/>
                    <a:p>
                      <a:pPr algn="ctr"/>
                      <a:r>
                        <a:rPr lang="en-US" sz="1400" dirty="0"/>
                        <a:t>Hourly Rate</a:t>
                      </a:r>
                    </a:p>
                  </a:txBody>
                  <a:tcPr marL="91452" marR="91452" marT="45630" marB="45630" anchor="ctr">
                    <a:solidFill>
                      <a:srgbClr val="CC9900"/>
                    </a:solidFill>
                  </a:tcPr>
                </a:tc>
                <a:extLst>
                  <a:ext uri="{0D108BD9-81ED-4DB2-BD59-A6C34878D82A}">
                    <a16:rowId xmlns:a16="http://schemas.microsoft.com/office/drawing/2014/main" val="10000"/>
                  </a:ext>
                </a:extLst>
              </a:tr>
            </a:tbl>
          </a:graphicData>
        </a:graphic>
      </p:graphicFrame>
      <p:sp>
        <p:nvSpPr>
          <p:cNvPr id="22570" name="TextBox 27"/>
          <p:cNvSpPr txBox="1">
            <a:spLocks noChangeArrowheads="1"/>
          </p:cNvSpPr>
          <p:nvPr/>
        </p:nvSpPr>
        <p:spPr bwMode="auto">
          <a:xfrm>
            <a:off x="2457450" y="1489075"/>
            <a:ext cx="114458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Personal data</a:t>
            </a:r>
          </a:p>
        </p:txBody>
      </p:sp>
      <p:sp>
        <p:nvSpPr>
          <p:cNvPr id="22571" name="TextBox 29"/>
          <p:cNvSpPr txBox="1">
            <a:spLocks noChangeArrowheads="1"/>
          </p:cNvSpPr>
          <p:nvPr/>
        </p:nvSpPr>
        <p:spPr bwMode="auto">
          <a:xfrm>
            <a:off x="5164138" y="1489075"/>
            <a:ext cx="1422400"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Professional data</a:t>
            </a:r>
          </a:p>
        </p:txBody>
      </p:sp>
      <p:sp>
        <p:nvSpPr>
          <p:cNvPr id="22572" name="Rectangle 1"/>
          <p:cNvSpPr>
            <a:spLocks noChangeArrowheads="1"/>
          </p:cNvSpPr>
          <p:nvPr/>
        </p:nvSpPr>
        <p:spPr bwMode="auto">
          <a:xfrm>
            <a:off x="1295399" y="1836738"/>
            <a:ext cx="2993231"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3" name="Rectangle 30"/>
          <p:cNvSpPr>
            <a:spLocks noChangeArrowheads="1"/>
          </p:cNvSpPr>
          <p:nvPr/>
        </p:nvSpPr>
        <p:spPr bwMode="auto">
          <a:xfrm>
            <a:off x="4346575" y="1838325"/>
            <a:ext cx="4187825"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4" name="Rectangle 31"/>
          <p:cNvSpPr>
            <a:spLocks noChangeArrowheads="1"/>
          </p:cNvSpPr>
          <p:nvPr/>
        </p:nvSpPr>
        <p:spPr bwMode="auto">
          <a:xfrm>
            <a:off x="5048250" y="2646363"/>
            <a:ext cx="3486150"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5" name="Rectangle 32"/>
          <p:cNvSpPr>
            <a:spLocks noChangeArrowheads="1"/>
          </p:cNvSpPr>
          <p:nvPr/>
        </p:nvSpPr>
        <p:spPr bwMode="auto">
          <a:xfrm>
            <a:off x="1371600" y="2646363"/>
            <a:ext cx="3505200"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166282046"/>
              </p:ext>
            </p:extLst>
          </p:nvPr>
        </p:nvGraphicFramePr>
        <p:xfrm>
          <a:off x="276229" y="3517900"/>
          <a:ext cx="8704257" cy="512763"/>
        </p:xfrm>
        <a:graphic>
          <a:graphicData uri="http://schemas.openxmlformats.org/drawingml/2006/table">
            <a:tbl>
              <a:tblPr firstRow="1" bandRow="1">
                <a:tableStyleId>{5C22544A-7EE6-4342-B048-85BDC9FD1C3A}</a:tableStyleId>
              </a:tblPr>
              <a:tblGrid>
                <a:gridCol w="426912">
                  <a:extLst>
                    <a:ext uri="{9D8B030D-6E8A-4147-A177-3AD203B41FA5}">
                      <a16:colId xmlns:a16="http://schemas.microsoft.com/office/drawing/2014/main" val="20000"/>
                    </a:ext>
                  </a:extLst>
                </a:gridCol>
                <a:gridCol w="919705">
                  <a:extLst>
                    <a:ext uri="{9D8B030D-6E8A-4147-A177-3AD203B41FA5}">
                      <a16:colId xmlns:a16="http://schemas.microsoft.com/office/drawing/2014/main" val="20001"/>
                    </a:ext>
                  </a:extLst>
                </a:gridCol>
                <a:gridCol w="919705">
                  <a:extLst>
                    <a:ext uri="{9D8B030D-6E8A-4147-A177-3AD203B41FA5}">
                      <a16:colId xmlns:a16="http://schemas.microsoft.com/office/drawing/2014/main" val="20002"/>
                    </a:ext>
                  </a:extLst>
                </a:gridCol>
                <a:gridCol w="919705">
                  <a:extLst>
                    <a:ext uri="{9D8B030D-6E8A-4147-A177-3AD203B41FA5}">
                      <a16:colId xmlns:a16="http://schemas.microsoft.com/office/drawing/2014/main" val="20003"/>
                    </a:ext>
                  </a:extLst>
                </a:gridCol>
                <a:gridCol w="804944">
                  <a:extLst>
                    <a:ext uri="{9D8B030D-6E8A-4147-A177-3AD203B41FA5}">
                      <a16:colId xmlns:a16="http://schemas.microsoft.com/office/drawing/2014/main" val="20004"/>
                    </a:ext>
                  </a:extLst>
                </a:gridCol>
                <a:gridCol w="1034466">
                  <a:extLst>
                    <a:ext uri="{9D8B030D-6E8A-4147-A177-3AD203B41FA5}">
                      <a16:colId xmlns:a16="http://schemas.microsoft.com/office/drawing/2014/main" val="20005"/>
                    </a:ext>
                  </a:extLst>
                </a:gridCol>
                <a:gridCol w="919705">
                  <a:extLst>
                    <a:ext uri="{9D8B030D-6E8A-4147-A177-3AD203B41FA5}">
                      <a16:colId xmlns:a16="http://schemas.microsoft.com/office/drawing/2014/main" val="20006"/>
                    </a:ext>
                  </a:extLst>
                </a:gridCol>
                <a:gridCol w="919705">
                  <a:extLst>
                    <a:ext uri="{9D8B030D-6E8A-4147-A177-3AD203B41FA5}">
                      <a16:colId xmlns:a16="http://schemas.microsoft.com/office/drawing/2014/main" val="20007"/>
                    </a:ext>
                  </a:extLst>
                </a:gridCol>
                <a:gridCol w="919705">
                  <a:extLst>
                    <a:ext uri="{9D8B030D-6E8A-4147-A177-3AD203B41FA5}">
                      <a16:colId xmlns:a16="http://schemas.microsoft.com/office/drawing/2014/main" val="20008"/>
                    </a:ext>
                  </a:extLst>
                </a:gridCol>
                <a:gridCol w="919705">
                  <a:extLst>
                    <a:ext uri="{9D8B030D-6E8A-4147-A177-3AD203B41FA5}">
                      <a16:colId xmlns:a16="http://schemas.microsoft.com/office/drawing/2014/main" val="20009"/>
                    </a:ext>
                  </a:extLst>
                </a:gridCol>
              </a:tblGrid>
              <a:tr h="512763">
                <a:tc>
                  <a:txBody>
                    <a:bodyPr/>
                    <a:lstStyle/>
                    <a:p>
                      <a:pPr algn="ctr"/>
                      <a:r>
                        <a:rPr lang="en-US" sz="1300" dirty="0"/>
                        <a:t>ID</a:t>
                      </a:r>
                    </a:p>
                  </a:txBody>
                  <a:tcPr marL="91437" marR="91437" marT="45771" marB="45771" anchor="ctr">
                    <a:solidFill>
                      <a:srgbClr val="CC9900"/>
                    </a:solidFill>
                  </a:tcPr>
                </a:tc>
                <a:tc>
                  <a:txBody>
                    <a:bodyPr/>
                    <a:lstStyle/>
                    <a:p>
                      <a:pPr algn="ctr"/>
                      <a:r>
                        <a:rPr lang="en-US" sz="1300" dirty="0"/>
                        <a:t>First Name</a:t>
                      </a:r>
                    </a:p>
                  </a:txBody>
                  <a:tcPr marL="91437" marR="91437" marT="45771" marB="45771" anchor="ctr">
                    <a:solidFill>
                      <a:srgbClr val="CC9900"/>
                    </a:solidFill>
                  </a:tcPr>
                </a:tc>
                <a:tc>
                  <a:txBody>
                    <a:bodyPr/>
                    <a:lstStyle/>
                    <a:p>
                      <a:pPr algn="ctr"/>
                      <a:r>
                        <a:rPr lang="en-US" sz="1300" dirty="0"/>
                        <a:t>Last Name</a:t>
                      </a:r>
                    </a:p>
                  </a:txBody>
                  <a:tcPr marL="91437" marR="91437" marT="45771" marB="45771" anchor="ctr">
                    <a:solidFill>
                      <a:srgbClr val="CC9900"/>
                    </a:solidFill>
                  </a:tcPr>
                </a:tc>
                <a:tc>
                  <a:txBody>
                    <a:bodyPr/>
                    <a:lstStyle/>
                    <a:p>
                      <a:pPr algn="ctr"/>
                      <a:r>
                        <a:rPr lang="en-US" sz="1300" dirty="0"/>
                        <a:t>Job Category</a:t>
                      </a:r>
                    </a:p>
                  </a:txBody>
                  <a:tcPr marL="91437" marR="91437" marT="45771" marB="45771" anchor="ctr">
                    <a:solidFill>
                      <a:srgbClr val="CC9900"/>
                    </a:solidFill>
                  </a:tcPr>
                </a:tc>
                <a:tc>
                  <a:txBody>
                    <a:bodyPr/>
                    <a:lstStyle/>
                    <a:p>
                      <a:pPr algn="ctr"/>
                      <a:r>
                        <a:rPr lang="en-US" sz="1300" dirty="0"/>
                        <a:t>Salary</a:t>
                      </a:r>
                    </a:p>
                  </a:txBody>
                  <a:tcPr marL="91437" marR="91437" marT="45771" marB="45771" anchor="ctr">
                    <a:solidFill>
                      <a:srgbClr val="CC9900"/>
                    </a:solidFill>
                  </a:tcPr>
                </a:tc>
                <a:tc>
                  <a:txBody>
                    <a:bodyPr/>
                    <a:lstStyle/>
                    <a:p>
                      <a:pPr algn="ctr"/>
                      <a:r>
                        <a:rPr lang="en-US" sz="1300" dirty="0"/>
                        <a:t>Employer</a:t>
                      </a:r>
                    </a:p>
                  </a:txBody>
                  <a:tcPr marL="91437" marR="91437" marT="45771" marB="45771" anchor="ctr">
                    <a:solidFill>
                      <a:srgbClr val="CC9900"/>
                    </a:solidFill>
                  </a:tcPr>
                </a:tc>
                <a:tc>
                  <a:txBody>
                    <a:bodyPr/>
                    <a:lstStyle/>
                    <a:p>
                      <a:pPr algn="ctr"/>
                      <a:r>
                        <a:rPr lang="en-US" sz="1300" dirty="0"/>
                        <a:t>Group</a:t>
                      </a:r>
                    </a:p>
                  </a:txBody>
                  <a:tcPr marL="91437" marR="91437" marT="45771" marB="45771" anchor="ctr">
                    <a:solidFill>
                      <a:srgbClr val="CC9900"/>
                    </a:solidFill>
                  </a:tcPr>
                </a:tc>
                <a:tc>
                  <a:txBody>
                    <a:bodyPr/>
                    <a:lstStyle/>
                    <a:p>
                      <a:pPr algn="ctr"/>
                      <a:r>
                        <a:rPr lang="en-US" sz="1300" dirty="0"/>
                        <a:t>Seniority</a:t>
                      </a:r>
                    </a:p>
                  </a:txBody>
                  <a:tcPr marL="91437" marR="91437" marT="45771" marB="45771" anchor="ctr">
                    <a:solidFill>
                      <a:srgbClr val="CC9900"/>
                    </a:solidFill>
                  </a:tcPr>
                </a:tc>
                <a:tc>
                  <a:txBody>
                    <a:bodyPr/>
                    <a:lstStyle/>
                    <a:p>
                      <a:pPr algn="ctr"/>
                      <a:r>
                        <a:rPr lang="en-US" sz="1300" dirty="0"/>
                        <a:t>Bldg #</a:t>
                      </a:r>
                    </a:p>
                  </a:txBody>
                  <a:tcPr marL="91437" marR="91437" marT="45771" marB="45771" anchor="ctr">
                    <a:solidFill>
                      <a:srgbClr val="CC9900"/>
                    </a:solidFill>
                  </a:tcPr>
                </a:tc>
                <a:tc>
                  <a:txBody>
                    <a:bodyPr/>
                    <a:lstStyle/>
                    <a:p>
                      <a:pPr algn="ctr"/>
                      <a:r>
                        <a:rPr lang="en-US" sz="1300" dirty="0"/>
                        <a:t>Office #</a:t>
                      </a:r>
                    </a:p>
                  </a:txBody>
                  <a:tcPr marL="91437" marR="91437" marT="45771" marB="45771" anchor="ctr">
                    <a:solidFill>
                      <a:srgbClr val="CC9900"/>
                    </a:solidFill>
                  </a:tcPr>
                </a:tc>
                <a:extLst>
                  <a:ext uri="{0D108BD9-81ED-4DB2-BD59-A6C34878D82A}">
                    <a16:rowId xmlns:a16="http://schemas.microsoft.com/office/drawing/2014/main" val="10000"/>
                  </a:ext>
                </a:extLst>
              </a:tr>
            </a:tbl>
          </a:graphicData>
        </a:graphic>
      </p:graphicFrame>
      <p:sp>
        <p:nvSpPr>
          <p:cNvPr id="22600" name="Rectangle 34"/>
          <p:cNvSpPr>
            <a:spLocks noChangeArrowheads="1"/>
          </p:cNvSpPr>
          <p:nvPr/>
        </p:nvSpPr>
        <p:spPr bwMode="auto">
          <a:xfrm>
            <a:off x="2541588" y="3478213"/>
            <a:ext cx="6353174" cy="592137"/>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601" name="Rectangle 35"/>
          <p:cNvSpPr>
            <a:spLocks noChangeArrowheads="1"/>
          </p:cNvSpPr>
          <p:nvPr/>
        </p:nvSpPr>
        <p:spPr bwMode="auto">
          <a:xfrm>
            <a:off x="838200" y="3505200"/>
            <a:ext cx="1619250" cy="592138"/>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749306104"/>
              </p:ext>
            </p:extLst>
          </p:nvPr>
        </p:nvGraphicFramePr>
        <p:xfrm>
          <a:off x="685798" y="4321175"/>
          <a:ext cx="7696200" cy="511175"/>
        </p:xfrm>
        <a:graphic>
          <a:graphicData uri="http://schemas.openxmlformats.org/drawingml/2006/table">
            <a:tbl>
              <a:tblPr firstRow="1" bandRow="1">
                <a:tableStyleId>{5C22544A-7EE6-4342-B048-85BDC9FD1C3A}</a:tableStyleId>
              </a:tblPr>
              <a:tblGrid>
                <a:gridCol w="444011">
                  <a:extLst>
                    <a:ext uri="{9D8B030D-6E8A-4147-A177-3AD203B41FA5}">
                      <a16:colId xmlns:a16="http://schemas.microsoft.com/office/drawing/2014/main" val="20000"/>
                    </a:ext>
                  </a:extLst>
                </a:gridCol>
                <a:gridCol w="1036027">
                  <a:extLst>
                    <a:ext uri="{9D8B030D-6E8A-4147-A177-3AD203B41FA5}">
                      <a16:colId xmlns:a16="http://schemas.microsoft.com/office/drawing/2014/main" val="20001"/>
                    </a:ext>
                  </a:extLst>
                </a:gridCol>
                <a:gridCol w="1036027">
                  <a:extLst>
                    <a:ext uri="{9D8B030D-6E8A-4147-A177-3AD203B41FA5}">
                      <a16:colId xmlns:a16="http://schemas.microsoft.com/office/drawing/2014/main" val="20002"/>
                    </a:ext>
                  </a:extLst>
                </a:gridCol>
                <a:gridCol w="1036027">
                  <a:extLst>
                    <a:ext uri="{9D8B030D-6E8A-4147-A177-3AD203B41FA5}">
                      <a16:colId xmlns:a16="http://schemas.microsoft.com/office/drawing/2014/main" val="20003"/>
                    </a:ext>
                  </a:extLst>
                </a:gridCol>
                <a:gridCol w="1036027">
                  <a:extLst>
                    <a:ext uri="{9D8B030D-6E8A-4147-A177-3AD203B41FA5}">
                      <a16:colId xmlns:a16="http://schemas.microsoft.com/office/drawing/2014/main" val="20004"/>
                    </a:ext>
                  </a:extLst>
                </a:gridCol>
                <a:gridCol w="1036027">
                  <a:extLst>
                    <a:ext uri="{9D8B030D-6E8A-4147-A177-3AD203B41FA5}">
                      <a16:colId xmlns:a16="http://schemas.microsoft.com/office/drawing/2014/main" val="20005"/>
                    </a:ext>
                  </a:extLst>
                </a:gridCol>
                <a:gridCol w="1036027">
                  <a:extLst>
                    <a:ext uri="{9D8B030D-6E8A-4147-A177-3AD203B41FA5}">
                      <a16:colId xmlns:a16="http://schemas.microsoft.com/office/drawing/2014/main" val="20006"/>
                    </a:ext>
                  </a:extLst>
                </a:gridCol>
                <a:gridCol w="1036027">
                  <a:extLst>
                    <a:ext uri="{9D8B030D-6E8A-4147-A177-3AD203B41FA5}">
                      <a16:colId xmlns:a16="http://schemas.microsoft.com/office/drawing/2014/main" val="20007"/>
                    </a:ext>
                  </a:extLst>
                </a:gridCol>
              </a:tblGrid>
              <a:tr h="511175">
                <a:tc>
                  <a:txBody>
                    <a:bodyPr/>
                    <a:lstStyle/>
                    <a:p>
                      <a:pPr algn="ctr"/>
                      <a:r>
                        <a:rPr lang="en-US" sz="1200" dirty="0"/>
                        <a:t>ID</a:t>
                      </a:r>
                    </a:p>
                  </a:txBody>
                  <a:tcPr marL="91445" marR="91445" marT="45630" marB="45630" anchor="ctr">
                    <a:solidFill>
                      <a:srgbClr val="CC9900"/>
                    </a:solidFill>
                  </a:tcPr>
                </a:tc>
                <a:tc>
                  <a:txBody>
                    <a:bodyPr/>
                    <a:lstStyle/>
                    <a:p>
                      <a:pPr algn="ctr"/>
                      <a:r>
                        <a:rPr lang="en-US" sz="1200" dirty="0"/>
                        <a:t>Last Name</a:t>
                      </a:r>
                    </a:p>
                  </a:txBody>
                  <a:tcPr marL="91445" marR="91445" marT="45630" marB="45630" anchor="ctr">
                    <a:solidFill>
                      <a:srgbClr val="CC9900"/>
                    </a:solidFill>
                  </a:tcPr>
                </a:tc>
                <a:tc>
                  <a:txBody>
                    <a:bodyPr/>
                    <a:lstStyle/>
                    <a:p>
                      <a:pPr algn="ctr"/>
                      <a:r>
                        <a:rPr lang="en-US" sz="1200" dirty="0"/>
                        <a:t>Job Category</a:t>
                      </a:r>
                    </a:p>
                  </a:txBody>
                  <a:tcPr marL="91445" marR="91445" marT="45630" marB="45630" anchor="ctr">
                    <a:solidFill>
                      <a:srgbClr val="CC9900"/>
                    </a:solidFill>
                  </a:tcPr>
                </a:tc>
                <a:tc>
                  <a:txBody>
                    <a:bodyPr/>
                    <a:lstStyle/>
                    <a:p>
                      <a:pPr algn="ctr"/>
                      <a:r>
                        <a:rPr lang="en-US" sz="1200" dirty="0"/>
                        <a:t>Salary</a:t>
                      </a:r>
                    </a:p>
                  </a:txBody>
                  <a:tcPr marL="91445" marR="91445" marT="45630" marB="45630" anchor="ctr">
                    <a:solidFill>
                      <a:srgbClr val="CC9900"/>
                    </a:solidFill>
                  </a:tcPr>
                </a:tc>
                <a:tc>
                  <a:txBody>
                    <a:bodyPr/>
                    <a:lstStyle/>
                    <a:p>
                      <a:pPr algn="ctr"/>
                      <a:r>
                        <a:rPr lang="en-US" sz="1200" dirty="0"/>
                        <a:t>Date of Hire</a:t>
                      </a:r>
                    </a:p>
                  </a:txBody>
                  <a:tcPr marL="91445" marR="91445" marT="45630" marB="45630" anchor="ctr">
                    <a:solidFill>
                      <a:srgbClr val="CC9900"/>
                    </a:solidFill>
                  </a:tcPr>
                </a:tc>
                <a:tc>
                  <a:txBody>
                    <a:bodyPr/>
                    <a:lstStyle/>
                    <a:p>
                      <a:pPr algn="ctr"/>
                      <a:r>
                        <a:rPr lang="en-US" sz="1200" dirty="0"/>
                        <a:t>Employer</a:t>
                      </a:r>
                    </a:p>
                  </a:txBody>
                  <a:tcPr marL="91445" marR="91445" marT="45630" marB="45630" anchor="ctr">
                    <a:solidFill>
                      <a:srgbClr val="CC9900"/>
                    </a:solidFill>
                  </a:tcPr>
                </a:tc>
                <a:tc>
                  <a:txBody>
                    <a:bodyPr/>
                    <a:lstStyle/>
                    <a:p>
                      <a:pPr algn="ctr"/>
                      <a:r>
                        <a:rPr lang="en-US" sz="1200" baseline="0" dirty="0"/>
                        <a:t>Insurance ID</a:t>
                      </a:r>
                      <a:endParaRPr lang="en-US" sz="1200" dirty="0"/>
                    </a:p>
                  </a:txBody>
                  <a:tcPr marL="91445" marR="91445" marT="45630" marB="45630" anchor="ctr">
                    <a:solidFill>
                      <a:srgbClr val="CC9900"/>
                    </a:solidFill>
                  </a:tcPr>
                </a:tc>
                <a:tc>
                  <a:txBody>
                    <a:bodyPr/>
                    <a:lstStyle/>
                    <a:p>
                      <a:pPr algn="ctr"/>
                      <a:r>
                        <a:rPr lang="en-US" sz="1200" dirty="0"/>
                        <a:t>Emergency Contact</a:t>
                      </a:r>
                    </a:p>
                  </a:txBody>
                  <a:tcPr marL="91445" marR="91445" marT="45630" marB="45630" anchor="ctr">
                    <a:solidFill>
                      <a:srgbClr val="CC9900"/>
                    </a:solidFill>
                  </a:tcPr>
                </a:tc>
                <a:extLst>
                  <a:ext uri="{0D108BD9-81ED-4DB2-BD59-A6C34878D82A}">
                    <a16:rowId xmlns:a16="http://schemas.microsoft.com/office/drawing/2014/main" val="10000"/>
                  </a:ext>
                </a:extLst>
              </a:tr>
            </a:tbl>
          </a:graphicData>
        </a:graphic>
      </p:graphicFrame>
      <p:sp>
        <p:nvSpPr>
          <p:cNvPr id="22622" name="TextBox 29"/>
          <p:cNvSpPr txBox="1">
            <a:spLocks noChangeArrowheads="1"/>
          </p:cNvSpPr>
          <p:nvPr/>
        </p:nvSpPr>
        <p:spPr bwMode="auto">
          <a:xfrm>
            <a:off x="6259513" y="5018088"/>
            <a:ext cx="1101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Medical data</a:t>
            </a:r>
          </a:p>
        </p:txBody>
      </p:sp>
      <p:sp>
        <p:nvSpPr>
          <p:cNvPr id="22623" name="Rectangle 1"/>
          <p:cNvSpPr>
            <a:spLocks noChangeArrowheads="1"/>
          </p:cNvSpPr>
          <p:nvPr/>
        </p:nvSpPr>
        <p:spPr bwMode="auto">
          <a:xfrm>
            <a:off x="1222375" y="4270375"/>
            <a:ext cx="911225"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2624" name="Rectangle 30"/>
          <p:cNvSpPr>
            <a:spLocks noChangeArrowheads="1"/>
          </p:cNvSpPr>
          <p:nvPr/>
        </p:nvSpPr>
        <p:spPr bwMode="auto">
          <a:xfrm>
            <a:off x="2362200" y="4271963"/>
            <a:ext cx="5943599"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0" name="Oval 19"/>
          <p:cNvSpPr>
            <a:spLocks noChangeArrowheads="1"/>
          </p:cNvSpPr>
          <p:nvPr/>
        </p:nvSpPr>
        <p:spPr bwMode="auto">
          <a:xfrm>
            <a:off x="276225" y="857250"/>
            <a:ext cx="8704263" cy="4965700"/>
          </a:xfrm>
          <a:prstGeom prst="ellipse">
            <a:avLst/>
          </a:prstGeom>
          <a:noFill/>
          <a:ln w="9525" algn="ctr">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1" name="TextBox 20"/>
          <p:cNvSpPr txBox="1">
            <a:spLocks noChangeArrowheads="1"/>
          </p:cNvSpPr>
          <p:nvPr/>
        </p:nvSpPr>
        <p:spPr bwMode="auto">
          <a:xfrm>
            <a:off x="4037013" y="5983288"/>
            <a:ext cx="1011237"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gn="ctr">
              <a:lnSpc>
                <a:spcPct val="100000"/>
              </a:lnSpc>
              <a:buClrTx/>
              <a:buSzTx/>
              <a:buFontTx/>
              <a:buNone/>
            </a:pPr>
            <a:r>
              <a:rPr kumimoji="0" lang="en-US" altLang="en-US" dirty="0">
                <a:solidFill>
                  <a:schemeClr val="tx1"/>
                </a:solidFill>
              </a:rPr>
              <a:t>One “table”</a:t>
            </a: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p:cNvGrpSpPr>
          <p:nvPr/>
        </p:nvGrpSpPr>
        <p:grpSpPr bwMode="auto">
          <a:xfrm>
            <a:off x="2674938" y="1590675"/>
            <a:ext cx="952500" cy="962025"/>
            <a:chOff x="2674874" y="1590705"/>
            <a:chExt cx="952564" cy="961495"/>
          </a:xfrm>
        </p:grpSpPr>
        <p:sp>
          <p:nvSpPr>
            <p:cNvPr id="23601" name="Rectangle 28"/>
            <p:cNvSpPr>
              <a:spLocks noChangeArrowheads="1"/>
            </p:cNvSpPr>
            <p:nvPr/>
          </p:nvSpPr>
          <p:spPr bwMode="auto">
            <a:xfrm>
              <a:off x="2983652" y="2130425"/>
              <a:ext cx="643786" cy="421775"/>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cxnSp>
          <p:nvCxnSpPr>
            <p:cNvPr id="23602" name="Straight Arrow Connector 13"/>
            <p:cNvCxnSpPr>
              <a:cxnSpLocks noChangeShapeType="1"/>
            </p:cNvCxnSpPr>
            <p:nvPr/>
          </p:nvCxnSpPr>
          <p:spPr bwMode="auto">
            <a:xfrm>
              <a:off x="2867025" y="1847850"/>
              <a:ext cx="99773" cy="2214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3603" name="TextBox 34"/>
            <p:cNvSpPr txBox="1">
              <a:spLocks noChangeArrowheads="1"/>
            </p:cNvSpPr>
            <p:nvPr/>
          </p:nvSpPr>
          <p:spPr bwMode="auto">
            <a:xfrm>
              <a:off x="2674874" y="1590705"/>
              <a:ext cx="324150" cy="307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i="1" dirty="0">
                  <a:solidFill>
                    <a:schemeClr val="tx1"/>
                  </a:solidFill>
                </a:rPr>
                <a:t>t</a:t>
              </a:r>
              <a:r>
                <a:rPr kumimoji="0" lang="en-US" altLang="en-US" sz="1400" i="1" baseline="-25000" dirty="0">
                  <a:solidFill>
                    <a:schemeClr val="tx1"/>
                  </a:solidFill>
                </a:rPr>
                <a:t>1</a:t>
              </a:r>
              <a:endParaRPr kumimoji="0" lang="en-US" altLang="en-US" sz="1100" i="1" baseline="-25000" dirty="0">
                <a:solidFill>
                  <a:schemeClr val="tx1"/>
                </a:solidFill>
              </a:endParaRPr>
            </a:p>
          </p:txBody>
        </p:sp>
      </p:grpSp>
      <p:grpSp>
        <p:nvGrpSpPr>
          <p:cNvPr id="12" name="Group 11"/>
          <p:cNvGrpSpPr>
            <a:grpSpLocks/>
          </p:cNvGrpSpPr>
          <p:nvPr/>
        </p:nvGrpSpPr>
        <p:grpSpPr bwMode="auto">
          <a:xfrm>
            <a:off x="2365375" y="1835150"/>
            <a:ext cx="1146175" cy="842963"/>
            <a:chOff x="2365994" y="1834580"/>
            <a:chExt cx="1144817" cy="843533"/>
          </a:xfrm>
        </p:grpSpPr>
        <p:sp>
          <p:nvSpPr>
            <p:cNvPr id="23598" name="Rectangle 29"/>
            <p:cNvSpPr>
              <a:spLocks noChangeArrowheads="1"/>
            </p:cNvSpPr>
            <p:nvPr/>
          </p:nvSpPr>
          <p:spPr bwMode="auto">
            <a:xfrm>
              <a:off x="2867025" y="2256338"/>
              <a:ext cx="643786" cy="421775"/>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9" name="TextBox 1"/>
            <p:cNvSpPr txBox="1">
              <a:spLocks noChangeArrowheads="1"/>
            </p:cNvSpPr>
            <p:nvPr/>
          </p:nvSpPr>
          <p:spPr bwMode="auto">
            <a:xfrm>
              <a:off x="2365994" y="1834580"/>
              <a:ext cx="342957" cy="307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i="1" dirty="0">
                  <a:solidFill>
                    <a:schemeClr val="tx1"/>
                  </a:solidFill>
                </a:rPr>
                <a:t>t</a:t>
              </a:r>
              <a:r>
                <a:rPr kumimoji="0" lang="en-US" altLang="en-US" sz="1400" i="1" baseline="-25000" dirty="0">
                  <a:solidFill>
                    <a:schemeClr val="tx1"/>
                  </a:solidFill>
                </a:rPr>
                <a:t>0</a:t>
              </a:r>
              <a:endParaRPr kumimoji="0" lang="en-US" altLang="en-US" sz="1100" i="1" baseline="-25000" dirty="0">
                <a:solidFill>
                  <a:schemeClr val="tx1"/>
                </a:solidFill>
              </a:endParaRPr>
            </a:p>
          </p:txBody>
        </p:sp>
        <p:cxnSp>
          <p:nvCxnSpPr>
            <p:cNvPr id="23600" name="Straight Arrow Connector 13"/>
            <p:cNvCxnSpPr>
              <a:cxnSpLocks noChangeShapeType="1"/>
            </p:cNvCxnSpPr>
            <p:nvPr/>
          </p:nvCxnSpPr>
          <p:spPr bwMode="auto">
            <a:xfrm>
              <a:off x="2605866" y="2058054"/>
              <a:ext cx="180466" cy="1663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 name="Group 6"/>
          <p:cNvGrpSpPr>
            <a:grpSpLocks/>
          </p:cNvGrpSpPr>
          <p:nvPr/>
        </p:nvGrpSpPr>
        <p:grpSpPr bwMode="auto">
          <a:xfrm>
            <a:off x="7070725" y="2130425"/>
            <a:ext cx="760413" cy="547688"/>
            <a:chOff x="6903107" y="2131159"/>
            <a:chExt cx="760397" cy="546194"/>
          </a:xfrm>
        </p:grpSpPr>
        <p:sp>
          <p:nvSpPr>
            <p:cNvPr id="23596" name="Rectangle 40"/>
            <p:cNvSpPr>
              <a:spLocks noChangeArrowheads="1"/>
            </p:cNvSpPr>
            <p:nvPr/>
          </p:nvSpPr>
          <p:spPr bwMode="auto">
            <a:xfrm>
              <a:off x="7019732" y="2131159"/>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7" name="Rectangle 41"/>
            <p:cNvSpPr>
              <a:spLocks noChangeArrowheads="1"/>
            </p:cNvSpPr>
            <p:nvPr/>
          </p:nvSpPr>
          <p:spPr bwMode="auto">
            <a:xfrm>
              <a:off x="6903107" y="2256729"/>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grpSp>
        <p:nvGrpSpPr>
          <p:cNvPr id="6" name="Group 5"/>
          <p:cNvGrpSpPr>
            <a:grpSpLocks/>
          </p:cNvGrpSpPr>
          <p:nvPr/>
        </p:nvGrpSpPr>
        <p:grpSpPr bwMode="auto">
          <a:xfrm>
            <a:off x="4594225" y="1973263"/>
            <a:ext cx="876300" cy="671512"/>
            <a:chOff x="4608152" y="1972670"/>
            <a:chExt cx="877023" cy="671764"/>
          </a:xfrm>
        </p:grpSpPr>
        <p:sp>
          <p:nvSpPr>
            <p:cNvPr id="23593" name="Rectangle 34"/>
            <p:cNvSpPr>
              <a:spLocks noChangeArrowheads="1"/>
            </p:cNvSpPr>
            <p:nvPr/>
          </p:nvSpPr>
          <p:spPr bwMode="auto">
            <a:xfrm>
              <a:off x="4841403" y="197267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4" name="Rectangle 35"/>
            <p:cNvSpPr>
              <a:spLocks noChangeArrowheads="1"/>
            </p:cNvSpPr>
            <p:nvPr/>
          </p:nvSpPr>
          <p:spPr bwMode="auto">
            <a:xfrm>
              <a:off x="4724777" y="209824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5" name="Rectangle 36"/>
            <p:cNvSpPr>
              <a:spLocks noChangeArrowheads="1"/>
            </p:cNvSpPr>
            <p:nvPr/>
          </p:nvSpPr>
          <p:spPr bwMode="auto">
            <a:xfrm>
              <a:off x="4608152" y="222381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sp>
        <p:nvSpPr>
          <p:cNvPr id="235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3729ED3-C2D8-44A4-824C-1E762B9717A5}" type="slidenum">
              <a:rPr lang="en-US" altLang="en-US" smtClean="0">
                <a:solidFill>
                  <a:schemeClr val="tx1"/>
                </a:solidFill>
                <a:ea typeface="MS PGothic" pitchFamily="34" charset="-128"/>
              </a:rPr>
              <a:pPr>
                <a:lnSpc>
                  <a:spcPct val="100000"/>
                </a:lnSpc>
                <a:buClrTx/>
                <a:buSzTx/>
                <a:buFontTx/>
                <a:buNone/>
              </a:pPr>
              <a:t>51</a:t>
            </a:fld>
            <a:endParaRPr lang="en-US" altLang="en-US" sz="1400" dirty="0">
              <a:solidFill>
                <a:schemeClr val="tx1"/>
              </a:solidFill>
              <a:ea typeface="MS PGothic" pitchFamily="34" charset="-128"/>
            </a:endParaRPr>
          </a:p>
        </p:txBody>
      </p:sp>
      <p:sp>
        <p:nvSpPr>
          <p:cNvPr id="23559" name="Rectangle 2"/>
          <p:cNvSpPr>
            <a:spLocks noGrp="1" noChangeArrowheads="1"/>
          </p:cNvSpPr>
          <p:nvPr>
            <p:ph type="title"/>
          </p:nvPr>
        </p:nvSpPr>
        <p:spPr/>
        <p:txBody>
          <a:bodyPr/>
          <a:lstStyle/>
          <a:p>
            <a:r>
              <a:rPr kumimoji="0" lang="en-US" altLang="en-US" dirty="0"/>
              <a:t>Wide Column Store</a:t>
            </a:r>
          </a:p>
        </p:txBody>
      </p:sp>
      <p:grpSp>
        <p:nvGrpSpPr>
          <p:cNvPr id="4" name="Group 3"/>
          <p:cNvGrpSpPr>
            <a:grpSpLocks/>
          </p:cNvGrpSpPr>
          <p:nvPr/>
        </p:nvGrpSpPr>
        <p:grpSpPr bwMode="auto">
          <a:xfrm>
            <a:off x="5383213" y="1847850"/>
            <a:ext cx="993775" cy="796925"/>
            <a:chOff x="5383984" y="1788580"/>
            <a:chExt cx="993648" cy="797334"/>
          </a:xfrm>
        </p:grpSpPr>
        <p:sp>
          <p:nvSpPr>
            <p:cNvPr id="23589" name="Rectangle 23"/>
            <p:cNvSpPr>
              <a:spLocks noChangeArrowheads="1"/>
            </p:cNvSpPr>
            <p:nvPr/>
          </p:nvSpPr>
          <p:spPr bwMode="auto">
            <a:xfrm>
              <a:off x="5733860" y="178858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0" name="Rectangle 21"/>
            <p:cNvSpPr>
              <a:spLocks noChangeArrowheads="1"/>
            </p:cNvSpPr>
            <p:nvPr/>
          </p:nvSpPr>
          <p:spPr bwMode="auto">
            <a:xfrm>
              <a:off x="5617235" y="191415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1" name="Rectangle 20"/>
            <p:cNvSpPr>
              <a:spLocks noChangeArrowheads="1"/>
            </p:cNvSpPr>
            <p:nvPr/>
          </p:nvSpPr>
          <p:spPr bwMode="auto">
            <a:xfrm>
              <a:off x="5500609" y="203972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2" name="Rectangle 1"/>
            <p:cNvSpPr>
              <a:spLocks noChangeArrowheads="1"/>
            </p:cNvSpPr>
            <p:nvPr/>
          </p:nvSpPr>
          <p:spPr bwMode="auto">
            <a:xfrm>
              <a:off x="5383984" y="216529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graphicFrame>
        <p:nvGraphicFramePr>
          <p:cNvPr id="9" name="Table 8"/>
          <p:cNvGraphicFramePr>
            <a:graphicFrameLocks noGrp="1"/>
          </p:cNvGraphicFramePr>
          <p:nvPr>
            <p:extLst>
              <p:ext uri="{D42A27DB-BD31-4B8C-83A1-F6EECF244321}">
                <p14:modId xmlns:p14="http://schemas.microsoft.com/office/powerpoint/2010/main" val="387974924"/>
              </p:ext>
            </p:extLst>
          </p:nvPr>
        </p:nvGraphicFramePr>
        <p:xfrm>
          <a:off x="1412875" y="2362200"/>
          <a:ext cx="6218241" cy="511175"/>
        </p:xfrm>
        <a:graphic>
          <a:graphicData uri="http://schemas.openxmlformats.org/drawingml/2006/table">
            <a:tbl>
              <a:tblPr firstRow="1" bandRow="1">
                <a:tableStyleId>{5C22544A-7EE6-4342-B048-85BDC9FD1C3A}</a:tableStyleId>
              </a:tblPr>
              <a:tblGrid>
                <a:gridCol w="358744">
                  <a:extLst>
                    <a:ext uri="{9D8B030D-6E8A-4147-A177-3AD203B41FA5}">
                      <a16:colId xmlns:a16="http://schemas.microsoft.com/office/drawing/2014/main" val="20000"/>
                    </a:ext>
                  </a:extLst>
                </a:gridCol>
                <a:gridCol w="837071">
                  <a:extLst>
                    <a:ext uri="{9D8B030D-6E8A-4147-A177-3AD203B41FA5}">
                      <a16:colId xmlns:a16="http://schemas.microsoft.com/office/drawing/2014/main" val="20001"/>
                    </a:ext>
                  </a:extLst>
                </a:gridCol>
                <a:gridCol w="837071">
                  <a:extLst>
                    <a:ext uri="{9D8B030D-6E8A-4147-A177-3AD203B41FA5}">
                      <a16:colId xmlns:a16="http://schemas.microsoft.com/office/drawing/2014/main" val="20002"/>
                    </a:ext>
                  </a:extLst>
                </a:gridCol>
                <a:gridCol w="837071">
                  <a:extLst>
                    <a:ext uri="{9D8B030D-6E8A-4147-A177-3AD203B41FA5}">
                      <a16:colId xmlns:a16="http://schemas.microsoft.com/office/drawing/2014/main" val="20003"/>
                    </a:ext>
                  </a:extLst>
                </a:gridCol>
                <a:gridCol w="837071">
                  <a:extLst>
                    <a:ext uri="{9D8B030D-6E8A-4147-A177-3AD203B41FA5}">
                      <a16:colId xmlns:a16="http://schemas.microsoft.com/office/drawing/2014/main" val="20004"/>
                    </a:ext>
                  </a:extLst>
                </a:gridCol>
                <a:gridCol w="837071">
                  <a:extLst>
                    <a:ext uri="{9D8B030D-6E8A-4147-A177-3AD203B41FA5}">
                      <a16:colId xmlns:a16="http://schemas.microsoft.com/office/drawing/2014/main" val="20005"/>
                    </a:ext>
                  </a:extLst>
                </a:gridCol>
                <a:gridCol w="837071">
                  <a:extLst>
                    <a:ext uri="{9D8B030D-6E8A-4147-A177-3AD203B41FA5}">
                      <a16:colId xmlns:a16="http://schemas.microsoft.com/office/drawing/2014/main" val="20006"/>
                    </a:ext>
                  </a:extLst>
                </a:gridCol>
                <a:gridCol w="837071">
                  <a:extLst>
                    <a:ext uri="{9D8B030D-6E8A-4147-A177-3AD203B41FA5}">
                      <a16:colId xmlns:a16="http://schemas.microsoft.com/office/drawing/2014/main" val="20007"/>
                    </a:ext>
                  </a:extLst>
                </a:gridCol>
              </a:tblGrid>
              <a:tr h="511175">
                <a:tc>
                  <a:txBody>
                    <a:bodyPr/>
                    <a:lstStyle/>
                    <a:p>
                      <a:pPr algn="ctr"/>
                      <a:r>
                        <a:rPr lang="en-US" sz="1000" dirty="0"/>
                        <a:t>ID</a:t>
                      </a:r>
                    </a:p>
                  </a:txBody>
                  <a:tcPr marL="91445" marR="91445" marT="45630" marB="45630" anchor="ctr">
                    <a:solidFill>
                      <a:srgbClr val="CC9900"/>
                    </a:solidFill>
                  </a:tcPr>
                </a:tc>
                <a:tc>
                  <a:txBody>
                    <a:bodyPr/>
                    <a:lstStyle/>
                    <a:p>
                      <a:pPr algn="ctr"/>
                      <a:r>
                        <a:rPr lang="en-US" sz="1000" dirty="0"/>
                        <a:t>First Name</a:t>
                      </a:r>
                    </a:p>
                  </a:txBody>
                  <a:tcPr marL="91445" marR="91445" marT="45630" marB="45630" anchor="ctr">
                    <a:solidFill>
                      <a:srgbClr val="CC9900"/>
                    </a:solidFill>
                  </a:tcPr>
                </a:tc>
                <a:tc>
                  <a:txBody>
                    <a:bodyPr/>
                    <a:lstStyle/>
                    <a:p>
                      <a:pPr algn="ctr"/>
                      <a:r>
                        <a:rPr lang="en-US" sz="1000" dirty="0"/>
                        <a:t>Last Name</a:t>
                      </a:r>
                    </a:p>
                  </a:txBody>
                  <a:tcPr marL="91445" marR="91445" marT="45630" marB="45630" anchor="ctr">
                    <a:solidFill>
                      <a:srgbClr val="CC9900"/>
                    </a:solidFill>
                  </a:tcPr>
                </a:tc>
                <a:tc>
                  <a:txBody>
                    <a:bodyPr/>
                    <a:lstStyle/>
                    <a:p>
                      <a:pPr algn="ctr"/>
                      <a:r>
                        <a:rPr lang="en-US" sz="1000" dirty="0"/>
                        <a:t>Date of Birth</a:t>
                      </a:r>
                    </a:p>
                  </a:txBody>
                  <a:tcPr marL="91445" marR="91445" marT="45630" marB="45630" anchor="ctr">
                    <a:solidFill>
                      <a:srgbClr val="CC9900"/>
                    </a:solidFill>
                  </a:tcPr>
                </a:tc>
                <a:tc>
                  <a:txBody>
                    <a:bodyPr/>
                    <a:lstStyle/>
                    <a:p>
                      <a:pPr algn="ctr"/>
                      <a:r>
                        <a:rPr lang="en-US" sz="1000" dirty="0"/>
                        <a:t>Job</a:t>
                      </a:r>
                      <a:r>
                        <a:rPr lang="en-US" sz="1000" baseline="0" dirty="0"/>
                        <a:t> Category</a:t>
                      </a:r>
                      <a:endParaRPr lang="en-US" sz="1000" dirty="0"/>
                    </a:p>
                  </a:txBody>
                  <a:tcPr marL="91445" marR="91445" marT="45630" marB="45630" anchor="ctr">
                    <a:solidFill>
                      <a:srgbClr val="CC9900"/>
                    </a:solidFill>
                  </a:tcPr>
                </a:tc>
                <a:tc>
                  <a:txBody>
                    <a:bodyPr/>
                    <a:lstStyle/>
                    <a:p>
                      <a:pPr algn="ctr"/>
                      <a:r>
                        <a:rPr lang="en-US" sz="1000" dirty="0"/>
                        <a:t>Salary</a:t>
                      </a:r>
                    </a:p>
                  </a:txBody>
                  <a:tcPr marL="91445" marR="91445" marT="45630" marB="45630" anchor="ctr">
                    <a:solidFill>
                      <a:srgbClr val="CC9900"/>
                    </a:solidFill>
                  </a:tcPr>
                </a:tc>
                <a:tc>
                  <a:txBody>
                    <a:bodyPr/>
                    <a:lstStyle/>
                    <a:p>
                      <a:pPr algn="ctr"/>
                      <a:r>
                        <a:rPr lang="en-US" sz="1000" dirty="0"/>
                        <a:t>Date of Hire</a:t>
                      </a:r>
                    </a:p>
                  </a:txBody>
                  <a:tcPr marL="91445" marR="91445" marT="45630" marB="45630" anchor="ctr">
                    <a:solidFill>
                      <a:srgbClr val="CC9900"/>
                    </a:solidFill>
                  </a:tcPr>
                </a:tc>
                <a:tc>
                  <a:txBody>
                    <a:bodyPr/>
                    <a:lstStyle/>
                    <a:p>
                      <a:pPr algn="ctr"/>
                      <a:r>
                        <a:rPr lang="en-US" sz="1000" dirty="0"/>
                        <a:t>Employer</a:t>
                      </a:r>
                    </a:p>
                  </a:txBody>
                  <a:tcPr marL="91445" marR="91445" marT="45630" marB="45630" anchor="ctr">
                    <a:solidFill>
                      <a:srgbClr val="CC9900"/>
                    </a:solidFill>
                  </a:tcPr>
                </a:tc>
                <a:extLst>
                  <a:ext uri="{0D108BD9-81ED-4DB2-BD59-A6C34878D82A}">
                    <a16:rowId xmlns:a16="http://schemas.microsoft.com/office/drawing/2014/main" val="10000"/>
                  </a:ext>
                </a:extLst>
              </a:tr>
            </a:tbl>
          </a:graphicData>
        </a:graphic>
      </p:graphicFrame>
      <p:sp>
        <p:nvSpPr>
          <p:cNvPr id="8" name="Oval 7"/>
          <p:cNvSpPr>
            <a:spLocks noChangeArrowheads="1"/>
          </p:cNvSpPr>
          <p:nvPr/>
        </p:nvSpPr>
        <p:spPr bwMode="auto">
          <a:xfrm>
            <a:off x="914400" y="1331913"/>
            <a:ext cx="7497763" cy="2384425"/>
          </a:xfrm>
          <a:prstGeom prst="ellipse">
            <a:avLst/>
          </a:prstGeom>
          <a:noFill/>
          <a:ln w="9525" algn="ctr">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10" name="TextBox 9"/>
          <p:cNvSpPr txBox="1">
            <a:spLocks noChangeArrowheads="1"/>
          </p:cNvSpPr>
          <p:nvPr/>
        </p:nvSpPr>
        <p:spPr bwMode="auto">
          <a:xfrm>
            <a:off x="780223" y="4010025"/>
            <a:ext cx="7524817"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gn="ctr">
              <a:lnSpc>
                <a:spcPct val="100000"/>
              </a:lnSpc>
              <a:buClrTx/>
              <a:buSzTx/>
              <a:buFontTx/>
              <a:buNone/>
            </a:pPr>
            <a:r>
              <a:rPr kumimoji="0" lang="en-US" altLang="en-US" sz="2000" dirty="0">
                <a:solidFill>
                  <a:schemeClr val="tx1"/>
                </a:solidFill>
              </a:rPr>
              <a:t>One “row”</a:t>
            </a: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r>
              <a:rPr kumimoji="0" lang="en-US" altLang="en-US" sz="2000" dirty="0">
                <a:solidFill>
                  <a:schemeClr val="tx1"/>
                </a:solidFill>
              </a:rPr>
              <a:t>One “row” in a wide-column NoSQL database table</a:t>
            </a:r>
          </a:p>
          <a:p>
            <a:pPr algn="ctr">
              <a:lnSpc>
                <a:spcPct val="100000"/>
              </a:lnSpc>
              <a:buClrTx/>
              <a:buSzTx/>
              <a:buFontTx/>
              <a:buNone/>
            </a:pPr>
            <a:r>
              <a:rPr kumimoji="0" lang="en-US" altLang="en-US" sz="2000" dirty="0">
                <a:solidFill>
                  <a:schemeClr val="tx1"/>
                </a:solidFill>
              </a:rPr>
              <a:t>=</a:t>
            </a:r>
          </a:p>
          <a:p>
            <a:pPr algn="ctr">
              <a:lnSpc>
                <a:spcPct val="100000"/>
              </a:lnSpc>
              <a:buClrTx/>
              <a:buSzTx/>
              <a:buFontTx/>
              <a:buNone/>
            </a:pPr>
            <a:r>
              <a:rPr kumimoji="0" lang="en-US" altLang="en-US" sz="2000" dirty="0">
                <a:solidFill>
                  <a:schemeClr val="tx1"/>
                </a:solidFill>
              </a:rPr>
              <a:t>Many rows in several relations/tables in a relational database</a:t>
            </a:r>
          </a:p>
        </p:txBody>
      </p:sp>
      <p:sp>
        <p:nvSpPr>
          <p:cNvPr id="23583" name="Rectangle 1"/>
          <p:cNvSpPr>
            <a:spLocks noChangeArrowheads="1"/>
          </p:cNvSpPr>
          <p:nvPr/>
        </p:nvSpPr>
        <p:spPr bwMode="auto">
          <a:xfrm>
            <a:off x="1849438" y="2311400"/>
            <a:ext cx="2360612" cy="593725"/>
          </a:xfrm>
          <a:prstGeom prst="rect">
            <a:avLst/>
          </a:prstGeom>
          <a:noFill/>
          <a:ln w="15875" algn="ctr">
            <a:solidFill>
              <a:srgbClr val="009900"/>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84" name="Rectangle 30"/>
          <p:cNvSpPr>
            <a:spLocks noChangeArrowheads="1"/>
          </p:cNvSpPr>
          <p:nvPr/>
        </p:nvSpPr>
        <p:spPr bwMode="auto">
          <a:xfrm>
            <a:off x="4346575" y="2312988"/>
            <a:ext cx="3230563" cy="593725"/>
          </a:xfrm>
          <a:prstGeom prst="rect">
            <a:avLst/>
          </a:prstGeom>
          <a:noFill/>
          <a:ln w="15875" algn="ctr">
            <a:solidFill>
              <a:srgbClr val="0066FF"/>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85" name="TextBox 27"/>
          <p:cNvSpPr txBox="1">
            <a:spLocks noChangeArrowheads="1"/>
          </p:cNvSpPr>
          <p:nvPr/>
        </p:nvSpPr>
        <p:spPr bwMode="auto">
          <a:xfrm>
            <a:off x="2457450" y="3016250"/>
            <a:ext cx="21066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Personal data</a:t>
            </a:r>
          </a:p>
        </p:txBody>
      </p:sp>
      <p:sp>
        <p:nvSpPr>
          <p:cNvPr id="23586" name="TextBox 29"/>
          <p:cNvSpPr txBox="1">
            <a:spLocks noChangeArrowheads="1"/>
          </p:cNvSpPr>
          <p:nvPr/>
        </p:nvSpPr>
        <p:spPr bwMode="auto">
          <a:xfrm>
            <a:off x="5164138" y="3016250"/>
            <a:ext cx="26613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Professional data</a:t>
            </a:r>
          </a:p>
        </p:txBody>
      </p:sp>
      <p:sp>
        <p:nvSpPr>
          <p:cNvPr id="23587" name="TextBox 11"/>
          <p:cNvSpPr txBox="1">
            <a:spLocks noChangeArrowheads="1"/>
          </p:cNvSpPr>
          <p:nvPr/>
        </p:nvSpPr>
        <p:spPr bwMode="auto">
          <a:xfrm>
            <a:off x="422275" y="1314450"/>
            <a:ext cx="13372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Row key</a:t>
            </a:r>
          </a:p>
        </p:txBody>
      </p:sp>
      <p:cxnSp>
        <p:nvCxnSpPr>
          <p:cNvPr id="23588" name="Straight Arrow Connector 13"/>
          <p:cNvCxnSpPr>
            <a:cxnSpLocks noChangeShapeType="1"/>
          </p:cNvCxnSpPr>
          <p:nvPr/>
        </p:nvCxnSpPr>
        <p:spPr bwMode="auto">
          <a:xfrm>
            <a:off x="974725" y="1631950"/>
            <a:ext cx="371475" cy="5699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Column Store</a:t>
            </a:r>
          </a:p>
        </p:txBody>
      </p:sp>
      <p:sp>
        <p:nvSpPr>
          <p:cNvPr id="3" name="Content Placeholder 2"/>
          <p:cNvSpPr>
            <a:spLocks noGrp="1"/>
          </p:cNvSpPr>
          <p:nvPr>
            <p:ph idx="1"/>
          </p:nvPr>
        </p:nvSpPr>
        <p:spPr/>
        <p:txBody>
          <a:bodyPr>
            <a:normAutofit fontScale="92500" lnSpcReduction="10000"/>
          </a:bodyPr>
          <a:lstStyle/>
          <a:p>
            <a:r>
              <a:rPr lang="en-US" dirty="0"/>
              <a:t>A sparse storage scheme makes tables with arbitrarily many columns feasible…</a:t>
            </a:r>
          </a:p>
          <a:p>
            <a:r>
              <a:rPr lang="en-US" dirty="0"/>
              <a:t>Because there is no column key without a corresponding value</a:t>
            </a:r>
          </a:p>
          <a:p>
            <a:r>
              <a:rPr lang="en-US" dirty="0"/>
              <a:t>Hence, null values can be stored without any space overhead</a:t>
            </a:r>
          </a:p>
          <a:p>
            <a:r>
              <a:rPr lang="en-US" dirty="0"/>
              <a:t>The set of all columns of a column family is collocated on disk for efficient access together</a:t>
            </a:r>
          </a:p>
          <a:p>
            <a:r>
              <a:rPr lang="en-US" dirty="0"/>
              <a:t>On disk, wide-column stores do not group all data from each row together…</a:t>
            </a:r>
          </a:p>
          <a:p>
            <a:r>
              <a:rPr lang="en-US" dirty="0"/>
              <a:t>But instead group values of the same column family and from the same row</a:t>
            </a:r>
          </a:p>
          <a:p>
            <a:r>
              <a:rPr lang="en-US" dirty="0"/>
              <a:t>So, a row cannot be retrieved by one single lookup as in a document store, but has to be joined together…</a:t>
            </a:r>
          </a:p>
          <a:p>
            <a:r>
              <a:rPr lang="en-US" dirty="0"/>
              <a:t>Each column facility acts somewhat like a separate table in a relational database</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4014728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Column Store</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53</a:t>
            </a:fld>
            <a:endParaRPr lang="en-US" dirty="0"/>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080"/>
          <a:stretch/>
        </p:blipFill>
        <p:spPr bwMode="auto">
          <a:xfrm>
            <a:off x="598487" y="2327564"/>
            <a:ext cx="7631113" cy="3014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685800" y="5638800"/>
            <a:ext cx="7478713" cy="502702"/>
          </a:xfrm>
          <a:prstGeom prst="rect">
            <a:avLst/>
          </a:prstGeom>
        </p:spPr>
        <p:txBody>
          <a:bodyPr wrap="square">
            <a:spAutoFit/>
          </a:bodyPr>
          <a:lstStyle/>
          <a:p>
            <a:pPr marL="175895" marR="0">
              <a:lnSpc>
                <a:spcPts val="3150"/>
              </a:lnSpc>
              <a:spcBef>
                <a:spcPts val="0"/>
              </a:spcBef>
              <a:spcAft>
                <a:spcPts val="0"/>
              </a:spcAft>
              <a:tabLst>
                <a:tab pos="431800" algn="l"/>
              </a:tabLst>
            </a:pPr>
            <a:r>
              <a:rPr lang="en-US" sz="2400" dirty="0">
                <a:solidFill>
                  <a:srgbClr val="000000"/>
                </a:solidFill>
                <a:latin typeface="Calibri Light"/>
                <a:ea typeface="Calibri Light"/>
                <a:cs typeface="Calibri Light"/>
              </a:rPr>
              <a:t>E</a:t>
            </a:r>
            <a:r>
              <a:rPr lang="en-US" sz="2400" spc="-55" dirty="0">
                <a:solidFill>
                  <a:srgbClr val="000000"/>
                </a:solidFill>
                <a:latin typeface="Calibri Light"/>
                <a:ea typeface="Calibri Light"/>
                <a:cs typeface="Calibri Light"/>
              </a:rPr>
              <a:t>x</a:t>
            </a:r>
            <a:r>
              <a:rPr lang="en-US" sz="2400" dirty="0">
                <a:solidFill>
                  <a:srgbClr val="000000"/>
                </a:solidFill>
                <a:latin typeface="Calibri Light"/>
                <a:ea typeface="Calibri Light"/>
                <a:cs typeface="Calibri Light"/>
              </a:rPr>
              <a:t>ampl</a:t>
            </a:r>
            <a:r>
              <a:rPr lang="en-US" sz="2400" spc="-5" dirty="0">
                <a:solidFill>
                  <a:srgbClr val="000000"/>
                </a:solidFill>
                <a:latin typeface="Calibri Light"/>
                <a:ea typeface="Calibri Light"/>
                <a:cs typeface="Calibri Light"/>
              </a:rPr>
              <a:t>e</a:t>
            </a:r>
            <a:r>
              <a:rPr lang="en-US" sz="2400" dirty="0">
                <a:solidFill>
                  <a:srgbClr val="000000"/>
                </a:solidFill>
                <a:latin typeface="Calibri Light"/>
                <a:ea typeface="Calibri Light"/>
                <a:cs typeface="Calibri Light"/>
              </a:rPr>
              <a:t>s:</a:t>
            </a:r>
            <a:r>
              <a:rPr lang="en-US" sz="2400" spc="-10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Cassand</a:t>
            </a:r>
            <a:r>
              <a:rPr lang="en-US" sz="2400" spc="-55" dirty="0">
                <a:solidFill>
                  <a:srgbClr val="000000"/>
                </a:solidFill>
                <a:latin typeface="Calibri Light"/>
                <a:ea typeface="Calibri Light"/>
                <a:cs typeface="Calibri Light"/>
              </a:rPr>
              <a:t>r</a:t>
            </a:r>
            <a:r>
              <a:rPr lang="en-US" sz="2400" dirty="0">
                <a:solidFill>
                  <a:srgbClr val="000000"/>
                </a:solidFill>
                <a:latin typeface="Calibri Light"/>
                <a:ea typeface="Calibri Light"/>
                <a:cs typeface="Calibri Light"/>
              </a:rPr>
              <a:t>a</a:t>
            </a:r>
            <a:r>
              <a:rPr lang="en-US" sz="2400" spc="-115" dirty="0">
                <a:solidFill>
                  <a:srgbClr val="000000"/>
                </a:solidFill>
                <a:latin typeface="Calibri Light"/>
                <a:ea typeface="Calibri Light"/>
                <a:cs typeface="Calibri Light"/>
              </a:rPr>
              <a:t> </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AP),</a:t>
            </a:r>
            <a:r>
              <a:rPr lang="en-US" sz="2400" spc="-4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Go</a:t>
            </a:r>
            <a:r>
              <a:rPr lang="en-US" sz="2400" spc="5" dirty="0">
                <a:solidFill>
                  <a:srgbClr val="000000"/>
                </a:solidFill>
                <a:latin typeface="Calibri Light"/>
                <a:ea typeface="Calibri Light"/>
                <a:cs typeface="Calibri Light"/>
              </a:rPr>
              <a:t>o</a:t>
            </a:r>
            <a:r>
              <a:rPr lang="en-US" sz="2400" dirty="0">
                <a:solidFill>
                  <a:srgbClr val="000000"/>
                </a:solidFill>
                <a:latin typeface="Calibri Light"/>
                <a:ea typeface="Calibri Light"/>
                <a:cs typeface="Calibri Light"/>
              </a:rPr>
              <a:t>g</a:t>
            </a:r>
            <a:r>
              <a:rPr lang="en-US" sz="2400" spc="-5" dirty="0">
                <a:solidFill>
                  <a:srgbClr val="000000"/>
                </a:solidFill>
                <a:latin typeface="Calibri Light"/>
                <a:ea typeface="Calibri Light"/>
                <a:cs typeface="Calibri Light"/>
              </a:rPr>
              <a:t>l</a:t>
            </a:r>
            <a:r>
              <a:rPr lang="en-US" sz="2400" dirty="0">
                <a:solidFill>
                  <a:srgbClr val="000000"/>
                </a:solidFill>
                <a:latin typeface="Calibri Light"/>
                <a:ea typeface="Calibri Light"/>
                <a:cs typeface="Calibri Light"/>
              </a:rPr>
              <a:t>e</a:t>
            </a:r>
            <a:r>
              <a:rPr lang="en-US" sz="2400" spc="-40"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Big</a:t>
            </a:r>
            <a:r>
              <a:rPr lang="en-US" sz="2400" spc="-215" dirty="0">
                <a:solidFill>
                  <a:srgbClr val="000000"/>
                </a:solidFill>
                <a:latin typeface="Calibri Light"/>
                <a:ea typeface="Calibri Light"/>
                <a:cs typeface="Calibri Light"/>
              </a:rPr>
              <a:t>T</a:t>
            </a:r>
            <a:r>
              <a:rPr lang="en-US" sz="2400" dirty="0">
                <a:solidFill>
                  <a:srgbClr val="000000"/>
                </a:solidFill>
                <a:latin typeface="Calibri Light"/>
                <a:ea typeface="Calibri Light"/>
                <a:cs typeface="Calibri Light"/>
              </a:rPr>
              <a:t>able</a:t>
            </a:r>
            <a:r>
              <a:rPr lang="en-US" sz="2400" spc="-9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(CP),</a:t>
            </a:r>
            <a:r>
              <a:rPr lang="en-US" sz="1050" dirty="0">
                <a:latin typeface="Calibri"/>
                <a:ea typeface="Calibri Light"/>
                <a:cs typeface="Times New Roman"/>
              </a:rPr>
              <a:t> </a:t>
            </a:r>
            <a:r>
              <a:rPr lang="en-US" sz="2400" dirty="0">
                <a:latin typeface="Calibri Light"/>
                <a:ea typeface="Calibri Light"/>
                <a:cs typeface="Calibri Light"/>
              </a:rPr>
              <a:t>HBase</a:t>
            </a:r>
            <a:r>
              <a:rPr lang="en-US" sz="2400" spc="-45" dirty="0">
                <a:latin typeface="Calibri Light"/>
                <a:ea typeface="Calibri Light"/>
                <a:cs typeface="Calibri Light"/>
              </a:rPr>
              <a:t> </a:t>
            </a:r>
            <a:r>
              <a:rPr lang="en-US" sz="2400" dirty="0">
                <a:latin typeface="Calibri Light"/>
                <a:ea typeface="Calibri Light"/>
                <a:cs typeface="Calibri Light"/>
              </a:rPr>
              <a:t>(CP)</a:t>
            </a:r>
            <a:endParaRPr lang="en-US" sz="1050" dirty="0">
              <a:effectLst/>
              <a:latin typeface="Calibri"/>
              <a:ea typeface="Calibri"/>
              <a:cs typeface="Times New Roman"/>
            </a:endParaRPr>
          </a:p>
        </p:txBody>
      </p:sp>
    </p:spTree>
    <p:extLst>
      <p:ext uri="{BB962C8B-B14F-4D97-AF65-F5344CB8AC3E}">
        <p14:creationId xmlns:p14="http://schemas.microsoft.com/office/powerpoint/2010/main" val="1016062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Stores</a:t>
            </a:r>
          </a:p>
        </p:txBody>
      </p:sp>
      <p:sp>
        <p:nvSpPr>
          <p:cNvPr id="5" name="Content Placeholder 4"/>
          <p:cNvSpPr>
            <a:spLocks noGrp="1"/>
          </p:cNvSpPr>
          <p:nvPr>
            <p:ph idx="1"/>
          </p:nvPr>
        </p:nvSpPr>
        <p:spPr>
          <a:xfrm>
            <a:off x="457200" y="1600200"/>
            <a:ext cx="8229600" cy="5029200"/>
          </a:xfrm>
        </p:spPr>
        <p:txBody>
          <a:bodyPr>
            <a:normAutofit lnSpcReduction="10000"/>
          </a:bodyPr>
          <a:lstStyle/>
          <a:p>
            <a:r>
              <a:rPr lang="en-US" dirty="0"/>
              <a:t>A document store is a key-value store that restricts values</a:t>
            </a:r>
          </a:p>
          <a:p>
            <a:r>
              <a:rPr lang="en-US" dirty="0"/>
              <a:t>to semi-structured formats such as JSON documents</a:t>
            </a:r>
          </a:p>
          <a:p>
            <a:r>
              <a:rPr lang="en-US" dirty="0"/>
              <a:t>This restriction, in comparison to key-value stores, brings great flexibility in accessing the data</a:t>
            </a:r>
          </a:p>
          <a:p>
            <a:r>
              <a:rPr lang="en-US" dirty="0"/>
              <a:t>It is not only possible to fetch an entire document by its key, but also to retrieve only parts of a document…</a:t>
            </a:r>
          </a:p>
          <a:p>
            <a:r>
              <a:rPr lang="en-US" dirty="0"/>
              <a:t>And to also execute range queries or full-text searches</a:t>
            </a:r>
          </a:p>
          <a:p>
            <a:r>
              <a:rPr lang="en-US" dirty="0"/>
              <a:t>Unlike traditional relational databases, the schema for each document, even in the same collection, can vary</a:t>
            </a:r>
          </a:p>
          <a:p>
            <a:r>
              <a:rPr lang="en-US" dirty="0"/>
              <a:t>Documents are grouped into “collections,” which serve a similar purpose to a relational table</a:t>
            </a:r>
          </a:p>
          <a:p>
            <a:r>
              <a:rPr lang="en-US" dirty="0"/>
              <a:t>A document database provides a query mechanism to search collections for documents with particular attributes</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4125422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Stores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2128"/>
          <a:stretch/>
        </p:blipFill>
        <p:spPr bwMode="auto">
          <a:xfrm>
            <a:off x="685800" y="1676400"/>
            <a:ext cx="7658372" cy="45925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094184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Stores</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Graph databases allow you to store entities and relationships between these entities</a:t>
            </a:r>
          </a:p>
          <a:p>
            <a:r>
              <a:rPr lang="en-US" dirty="0"/>
              <a:t>Entities are also known as nodes (vertices), which have properties</a:t>
            </a:r>
          </a:p>
          <a:p>
            <a:r>
              <a:rPr lang="en-US" dirty="0"/>
              <a:t>Think of a node as an instance of an object in the application</a:t>
            </a:r>
          </a:p>
          <a:p>
            <a:r>
              <a:rPr lang="en-US" dirty="0"/>
              <a:t>Relations are known as edges that can have properties</a:t>
            </a:r>
          </a:p>
          <a:p>
            <a:r>
              <a:rPr lang="en-US" dirty="0"/>
              <a:t>Nodes are organized by relationships which allow you to find interesting patterns between the nodes</a:t>
            </a:r>
          </a:p>
          <a:p>
            <a:r>
              <a:rPr lang="en-US" dirty="0"/>
              <a:t>The organization of the graph lets the data be stored once and then interpreted in different ways based on relationships.</a:t>
            </a:r>
          </a:p>
          <a:p>
            <a:r>
              <a:rPr lang="en-US" dirty="0"/>
              <a:t>In graph databases, traversing the joins or relationships is very fast</a:t>
            </a:r>
          </a:p>
          <a:p>
            <a:r>
              <a:rPr lang="en-US" dirty="0"/>
              <a:t>The relationship between nodes is not calculated at query time but is actually persisted as a relationship</a:t>
            </a:r>
          </a:p>
          <a:p>
            <a:r>
              <a:rPr lang="en-US" dirty="0"/>
              <a:t>Traversing persisted relationships is faster than calculating them for every query.</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476433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Stores</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57</a:t>
            </a:fld>
            <a:endParaRPr lang="en-US"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416"/>
          <a:stretch/>
        </p:blipFill>
        <p:spPr bwMode="auto">
          <a:xfrm>
            <a:off x="422275" y="2057400"/>
            <a:ext cx="8035925" cy="3209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87680" y="5318390"/>
            <a:ext cx="8001000" cy="481350"/>
          </a:xfrm>
          <a:prstGeom prst="rect">
            <a:avLst/>
          </a:prstGeom>
        </p:spPr>
        <p:txBody>
          <a:bodyPr wrap="square">
            <a:spAutoFit/>
          </a:bodyPr>
          <a:lstStyle/>
          <a:p>
            <a:pPr marL="175895" marR="0">
              <a:lnSpc>
                <a:spcPts val="3150"/>
              </a:lnSpc>
              <a:spcBef>
                <a:spcPts val="0"/>
              </a:spcBef>
              <a:spcAft>
                <a:spcPts val="0"/>
              </a:spcAft>
              <a:tabLst>
                <a:tab pos="431800" algn="l"/>
              </a:tabLst>
            </a:pPr>
            <a:r>
              <a:rPr lang="en-US" sz="2400" dirty="0">
                <a:solidFill>
                  <a:srgbClr val="000000"/>
                </a:solidFill>
                <a:latin typeface="Calibri Light"/>
                <a:ea typeface="Calibri Light"/>
                <a:cs typeface="Calibri Light"/>
              </a:rPr>
              <a:t>E</a:t>
            </a:r>
            <a:r>
              <a:rPr lang="en-US" sz="2400" spc="-55" dirty="0">
                <a:solidFill>
                  <a:srgbClr val="000000"/>
                </a:solidFill>
                <a:latin typeface="Calibri Light"/>
                <a:ea typeface="Calibri Light"/>
                <a:cs typeface="Calibri Light"/>
              </a:rPr>
              <a:t>x</a:t>
            </a:r>
            <a:r>
              <a:rPr lang="en-US" sz="2400" dirty="0">
                <a:solidFill>
                  <a:srgbClr val="000000"/>
                </a:solidFill>
                <a:latin typeface="Calibri Light"/>
                <a:ea typeface="Calibri Light"/>
                <a:cs typeface="Calibri Light"/>
              </a:rPr>
              <a:t>ampl</a:t>
            </a:r>
            <a:r>
              <a:rPr lang="en-US" sz="2400" spc="-5" dirty="0">
                <a:solidFill>
                  <a:srgbClr val="000000"/>
                </a:solidFill>
                <a:latin typeface="Calibri Light"/>
                <a:ea typeface="Calibri Light"/>
                <a:cs typeface="Calibri Light"/>
              </a:rPr>
              <a:t>e</a:t>
            </a:r>
            <a:r>
              <a:rPr lang="en-US" sz="2400" dirty="0">
                <a:solidFill>
                  <a:srgbClr val="000000"/>
                </a:solidFill>
                <a:latin typeface="Calibri Light"/>
                <a:ea typeface="Calibri Light"/>
                <a:cs typeface="Calibri Light"/>
              </a:rPr>
              <a:t>s:</a:t>
            </a:r>
            <a:r>
              <a:rPr lang="en-US" sz="2400" spc="-10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Ne</a:t>
            </a:r>
            <a:r>
              <a:rPr lang="en-US" sz="2400" spc="5" dirty="0">
                <a:solidFill>
                  <a:srgbClr val="000000"/>
                </a:solidFill>
                <a:latin typeface="Calibri Light"/>
                <a:ea typeface="Calibri Light"/>
                <a:cs typeface="Calibri Light"/>
              </a:rPr>
              <a:t>o</a:t>
            </a:r>
            <a:r>
              <a:rPr lang="en-US" sz="2400" dirty="0">
                <a:solidFill>
                  <a:srgbClr val="000000"/>
                </a:solidFill>
                <a:latin typeface="Calibri Light"/>
                <a:ea typeface="Calibri Light"/>
                <a:cs typeface="Calibri Light"/>
              </a:rPr>
              <a:t>4j</a:t>
            </a:r>
            <a:r>
              <a:rPr lang="en-US" sz="2400" spc="-3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t>
            </a:r>
            <a:r>
              <a:rPr lang="en-US" sz="2400" spc="-40"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I</a:t>
            </a:r>
            <a:r>
              <a:rPr lang="en-US" sz="2400" spc="-10" dirty="0">
                <a:solidFill>
                  <a:srgbClr val="000000"/>
                </a:solidFill>
                <a:latin typeface="Calibri Light"/>
                <a:ea typeface="Calibri Light"/>
                <a:cs typeface="Calibri Light"/>
              </a:rPr>
              <a:t>n</a:t>
            </a:r>
            <a:r>
              <a:rPr lang="en-US" sz="2400" dirty="0">
                <a:solidFill>
                  <a:srgbClr val="000000"/>
                </a:solidFill>
                <a:latin typeface="Calibri Light"/>
                <a:ea typeface="Calibri Light"/>
                <a:cs typeface="Calibri Light"/>
              </a:rPr>
              <a:t>fin</a:t>
            </a:r>
            <a:r>
              <a:rPr lang="en-US" sz="2400" spc="-5" dirty="0">
                <a:solidFill>
                  <a:srgbClr val="000000"/>
                </a:solidFill>
                <a:latin typeface="Calibri Light"/>
                <a:ea typeface="Calibri Light"/>
                <a:cs typeface="Calibri Light"/>
              </a:rPr>
              <a:t>i</a:t>
            </a:r>
            <a:r>
              <a:rPr lang="en-US" sz="2400" spc="-20" dirty="0">
                <a:solidFill>
                  <a:srgbClr val="000000"/>
                </a:solidFill>
                <a:latin typeface="Calibri Light"/>
                <a:ea typeface="Calibri Light"/>
                <a:cs typeface="Calibri Light"/>
              </a:rPr>
              <a:t>t</a:t>
            </a:r>
            <a:r>
              <a:rPr lang="en-US" sz="2400" dirty="0">
                <a:solidFill>
                  <a:srgbClr val="000000"/>
                </a:solidFill>
                <a:latin typeface="Calibri Light"/>
                <a:ea typeface="Calibri Light"/>
                <a:cs typeface="Calibri Light"/>
              </a:rPr>
              <a:t>eG</a:t>
            </a:r>
            <a:r>
              <a:rPr lang="en-US" sz="2400" spc="-70" dirty="0">
                <a:solidFill>
                  <a:srgbClr val="000000"/>
                </a:solidFill>
                <a:latin typeface="Calibri Light"/>
                <a:ea typeface="Calibri Light"/>
                <a:cs typeface="Calibri Light"/>
              </a:rPr>
              <a:t>r</a:t>
            </a:r>
            <a:r>
              <a:rPr lang="en-US" sz="2400" dirty="0">
                <a:solidFill>
                  <a:srgbClr val="000000"/>
                </a:solidFill>
                <a:latin typeface="Calibri Light"/>
                <a:ea typeface="Calibri Light"/>
                <a:cs typeface="Calibri Light"/>
              </a:rPr>
              <a:t>aph</a:t>
            </a:r>
            <a:r>
              <a:rPr lang="en-US" sz="2400" spc="-13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t>
            </a:r>
            <a:r>
              <a:rPr lang="en-US" sz="2400" spc="-4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O</a:t>
            </a:r>
            <a:r>
              <a:rPr lang="en-US" sz="2400" spc="-10" dirty="0">
                <a:solidFill>
                  <a:srgbClr val="000000"/>
                </a:solidFill>
                <a:latin typeface="Calibri Light"/>
                <a:ea typeface="Calibri Light"/>
                <a:cs typeface="Calibri Light"/>
              </a:rPr>
              <a:t>r</a:t>
            </a:r>
            <a:r>
              <a:rPr lang="en-US" sz="2400" dirty="0">
                <a:solidFill>
                  <a:srgbClr val="000000"/>
                </a:solidFill>
                <a:latin typeface="Calibri Light"/>
                <a:ea typeface="Calibri Light"/>
                <a:cs typeface="Calibri Light"/>
              </a:rPr>
              <a:t>ie</a:t>
            </a:r>
            <a:r>
              <a:rPr lang="en-US" sz="2400" spc="-30" dirty="0">
                <a:solidFill>
                  <a:srgbClr val="000000"/>
                </a:solidFill>
                <a:latin typeface="Calibri Light"/>
                <a:ea typeface="Calibri Light"/>
                <a:cs typeface="Calibri Light"/>
              </a:rPr>
              <a:t>n</a:t>
            </a:r>
            <a:r>
              <a:rPr lang="en-US" sz="2400" dirty="0">
                <a:solidFill>
                  <a:srgbClr val="000000"/>
                </a:solidFill>
                <a:latin typeface="Calibri Light"/>
                <a:ea typeface="Calibri Light"/>
                <a:cs typeface="Calibri Light"/>
              </a:rPr>
              <a:t>tDB</a:t>
            </a:r>
            <a:r>
              <a:rPr lang="en-US" sz="1050" dirty="0">
                <a:latin typeface="Calibri"/>
                <a:ea typeface="Calibri Light"/>
                <a:cs typeface="Times New Roman"/>
              </a:rPr>
              <a:t> </a:t>
            </a:r>
            <a:r>
              <a:rPr lang="en-US" sz="2400" dirty="0">
                <a:latin typeface="Calibri Light"/>
                <a:ea typeface="Calibri Light"/>
                <a:cs typeface="Calibri Light"/>
              </a:rPr>
              <a:t>(CA)</a:t>
            </a:r>
            <a:endParaRPr lang="en-US" sz="1050" dirty="0">
              <a:effectLst/>
              <a:latin typeface="Calibri"/>
              <a:ea typeface="Calibri"/>
              <a:cs typeface="Times New Roman"/>
            </a:endParaRPr>
          </a:p>
        </p:txBody>
      </p:sp>
    </p:spTree>
    <p:extLst>
      <p:ext uri="{BB962C8B-B14F-4D97-AF65-F5344CB8AC3E}">
        <p14:creationId xmlns:p14="http://schemas.microsoft.com/office/powerpoint/2010/main" val="2014301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Consistency Versus Availability</a:t>
            </a:r>
          </a:p>
        </p:txBody>
      </p:sp>
      <p:sp>
        <p:nvSpPr>
          <p:cNvPr id="3" name="Content Placeholder 2"/>
          <p:cNvSpPr>
            <a:spLocks noGrp="1"/>
          </p:cNvSpPr>
          <p:nvPr>
            <p:ph idx="1"/>
          </p:nvPr>
        </p:nvSpPr>
        <p:spPr/>
        <p:txBody>
          <a:bodyPr>
            <a:normAutofit/>
          </a:bodyPr>
          <a:lstStyle/>
          <a:p>
            <a:r>
              <a:rPr lang="en-US" dirty="0"/>
              <a:t>Another defining property of a NoSQL (distributed) database, is the level of functionality that it provided during a network partition</a:t>
            </a:r>
          </a:p>
          <a:p>
            <a:r>
              <a:rPr lang="en-US" dirty="0"/>
              <a:t>Network Partition</a:t>
            </a:r>
          </a:p>
          <a:p>
            <a:pPr lvl="1"/>
            <a:r>
              <a:rPr lang="en-US" dirty="0"/>
              <a:t>The network stops delivering messages between subsets of servers</a:t>
            </a:r>
          </a:p>
          <a:p>
            <a:pPr lvl="1"/>
            <a:r>
              <a:rPr lang="en-US" dirty="0"/>
              <a:t>Clients may access servers in each partition but these servers cannot communicate with one another</a:t>
            </a:r>
          </a:p>
          <a:p>
            <a:pPr lvl="1"/>
            <a:r>
              <a:rPr lang="en-US" dirty="0"/>
              <a:t>So a write to servers in one partition cannot be shared with servers in other partitions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1551384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Consistency Versus Availability</a:t>
            </a:r>
          </a:p>
        </p:txBody>
      </p:sp>
      <p:sp>
        <p:nvSpPr>
          <p:cNvPr id="3" name="Content Placeholder 2"/>
          <p:cNvSpPr>
            <a:spLocks noGrp="1"/>
          </p:cNvSpPr>
          <p:nvPr>
            <p:ph idx="1"/>
          </p:nvPr>
        </p:nvSpPr>
        <p:spPr/>
        <p:txBody>
          <a:bodyPr>
            <a:normAutofit/>
          </a:bodyPr>
          <a:lstStyle/>
          <a:p>
            <a:r>
              <a:rPr lang="en-US" dirty="0"/>
              <a:t>Some databases are built to favor consistency under a network partition while others favor availability</a:t>
            </a:r>
          </a:p>
          <a:p>
            <a:r>
              <a:rPr lang="en-US" dirty="0"/>
              <a:t>This trade-off is inherent to every distributed database system</a:t>
            </a:r>
          </a:p>
          <a:p>
            <a:r>
              <a:rPr lang="en-US" dirty="0"/>
              <a:t>The huge number of different NoSQL systems shows that there is a wide spectrum between the two paradigms</a:t>
            </a:r>
          </a:p>
          <a:p>
            <a:r>
              <a:rPr lang="en-US" dirty="0"/>
              <a:t>In the following, we explain two theorems, CAP and PACELC…</a:t>
            </a:r>
          </a:p>
          <a:p>
            <a:r>
              <a:rPr lang="en-US" dirty="0"/>
              <a:t>According to which database systems can be categorized by their respective positions in this spectrum</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409505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58FC13F-E461-423E-8984-2020FC41A84E}" type="slidenum">
              <a:rPr lang="en-US" altLang="en-US" smtClean="0">
                <a:solidFill>
                  <a:schemeClr val="tx1"/>
                </a:solidFill>
                <a:ea typeface="MS PGothic" pitchFamily="34" charset="-128"/>
              </a:rPr>
              <a:pPr>
                <a:lnSpc>
                  <a:spcPct val="100000"/>
                </a:lnSpc>
                <a:buClrTx/>
                <a:buSzTx/>
                <a:buFontTx/>
                <a:buNone/>
              </a:pPr>
              <a:t>6</a:t>
            </a:fld>
            <a:endParaRPr lang="en-US" altLang="en-US" sz="1400" dirty="0">
              <a:solidFill>
                <a:schemeClr val="tx1"/>
              </a:solidFill>
              <a:ea typeface="MS PGothic" pitchFamily="34" charset="-128"/>
            </a:endParaRPr>
          </a:p>
        </p:txBody>
      </p:sp>
      <p:sp>
        <p:nvSpPr>
          <p:cNvPr id="6147" name="Rectangle 2"/>
          <p:cNvSpPr>
            <a:spLocks noGrp="1" noChangeArrowheads="1"/>
          </p:cNvSpPr>
          <p:nvPr>
            <p:ph type="title"/>
          </p:nvPr>
        </p:nvSpPr>
        <p:spPr/>
        <p:txBody>
          <a:bodyPr/>
          <a:lstStyle/>
          <a:p>
            <a:r>
              <a:rPr kumimoji="0" lang="en-US" altLang="en-US" dirty="0"/>
              <a:t>The Relational Model</a:t>
            </a:r>
          </a:p>
        </p:txBody>
      </p:sp>
      <p:sp>
        <p:nvSpPr>
          <p:cNvPr id="5124" name="Rectangle 3"/>
          <p:cNvSpPr>
            <a:spLocks noGrp="1" noChangeArrowheads="1"/>
          </p:cNvSpPr>
          <p:nvPr>
            <p:ph type="body" idx="1"/>
          </p:nvPr>
        </p:nvSpPr>
        <p:spPr>
          <a:xfrm>
            <a:off x="457200" y="1447800"/>
            <a:ext cx="4953000" cy="5181600"/>
          </a:xfrm>
        </p:spPr>
        <p:txBody>
          <a:bodyPr>
            <a:normAutofit lnSpcReduction="10000"/>
          </a:bodyPr>
          <a:lstStyle/>
          <a:p>
            <a:r>
              <a:rPr kumimoji="0" lang="en-US" altLang="en-US" sz="2200" dirty="0"/>
              <a:t>The basic data model:</a:t>
            </a:r>
          </a:p>
          <a:p>
            <a:pPr lvl="1"/>
            <a:r>
              <a:rPr kumimoji="0" lang="en-US" altLang="en-US" sz="2200" dirty="0"/>
              <a:t>Relations, tuples, attributes, domains</a:t>
            </a:r>
          </a:p>
          <a:p>
            <a:pPr lvl="1"/>
            <a:r>
              <a:rPr kumimoji="0" lang="en-US" altLang="en-US" sz="2200" dirty="0"/>
              <a:t>Primary &amp; foreign keys		</a:t>
            </a:r>
          </a:p>
          <a:p>
            <a:pPr lvl="1"/>
            <a:r>
              <a:rPr kumimoji="0" lang="en-US" altLang="en-US" sz="2200" dirty="0"/>
              <a:t>Normal forms</a:t>
            </a:r>
          </a:p>
          <a:p>
            <a:endParaRPr kumimoji="0" lang="en-US" altLang="en-US" sz="2200" dirty="0"/>
          </a:p>
          <a:p>
            <a:r>
              <a:rPr kumimoji="0" lang="en-US" altLang="en-US" sz="2200" dirty="0"/>
              <a:t>Query model:</a:t>
            </a:r>
          </a:p>
          <a:p>
            <a:pPr lvl="1"/>
            <a:r>
              <a:rPr kumimoji="0" lang="en-US" altLang="en-US" sz="2200" dirty="0"/>
              <a:t>Relational algebra – Cartesian product, selection, projection, union, set-difference</a:t>
            </a:r>
          </a:p>
          <a:p>
            <a:pPr lvl="1"/>
            <a:r>
              <a:rPr kumimoji="0" lang="en-US" altLang="en-US" sz="2200" dirty="0"/>
              <a:t>Relational calculus</a:t>
            </a:r>
          </a:p>
          <a:p>
            <a:endParaRPr kumimoji="0" lang="en-US" altLang="en-US" sz="2200" dirty="0"/>
          </a:p>
          <a:p>
            <a:r>
              <a:rPr kumimoji="0" lang="en-US" altLang="en-US" sz="2200" dirty="0"/>
              <a:t>A primary theme:</a:t>
            </a:r>
          </a:p>
          <a:p>
            <a:pPr lvl="1"/>
            <a:r>
              <a:rPr kumimoji="0" lang="en-US" altLang="en-US" sz="2200" dirty="0"/>
              <a:t>Physical data independence</a:t>
            </a:r>
            <a:r>
              <a:rPr kumimoji="0" lang="en-US" altLang="en-US" dirty="0"/>
              <a:t> </a:t>
            </a:r>
          </a:p>
          <a:p>
            <a:pPr lvl="1"/>
            <a:endParaRPr kumimoji="0" lang="en-US" altLang="en-US" dirty="0"/>
          </a:p>
        </p:txBody>
      </p:sp>
      <p:sp>
        <p:nvSpPr>
          <p:cNvPr id="6149" name="TextBox 1"/>
          <p:cNvSpPr txBox="1">
            <a:spLocks noChangeArrowheads="1"/>
          </p:cNvSpPr>
          <p:nvPr/>
        </p:nvSpPr>
        <p:spPr bwMode="auto">
          <a:xfrm>
            <a:off x="4114800" y="1981200"/>
            <a:ext cx="49530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ts val="2600"/>
              </a:lnSpc>
              <a:buClr>
                <a:srgbClr val="003399"/>
              </a:buClr>
              <a:buSzPct val="50000"/>
              <a:buFont typeface="Monotype Sorts" pitchFamily="96" charset="2"/>
              <a:tabLst>
                <a:tab pos="457200" algn="l"/>
                <a:tab pos="1147763" algn="l"/>
                <a:tab pos="1371600" algn="l"/>
                <a:tab pos="2286000" algn="l"/>
              </a:tabLst>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tabLst>
                <a:tab pos="457200" algn="l"/>
                <a:tab pos="1147763" algn="l"/>
                <a:tab pos="1371600" algn="l"/>
                <a:tab pos="2286000" algn="l"/>
              </a:tabLst>
              <a:defRPr kumimoji="1">
                <a:solidFill>
                  <a:schemeClr val="tx1"/>
                </a:solidFill>
                <a:latin typeface="Comic Sans MS" pitchFamily="66" charset="0"/>
              </a:defRPr>
            </a:lvl2pPr>
            <a:lvl3pPr eaLnBrk="0" hangingPunct="0">
              <a:lnSpc>
                <a:spcPts val="2600"/>
              </a:lnSpc>
              <a:buClr>
                <a:schemeClr val="tx1"/>
              </a:buClr>
              <a:buSzPct val="80000"/>
              <a:buChar char="–"/>
              <a:tabLst>
                <a:tab pos="457200" algn="l"/>
                <a:tab pos="1147763" algn="l"/>
                <a:tab pos="1371600" algn="l"/>
                <a:tab pos="2286000" algn="l"/>
              </a:tabLst>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tabLst>
                <a:tab pos="457200" algn="l"/>
                <a:tab pos="1147763" algn="l"/>
                <a:tab pos="1371600" algn="l"/>
                <a:tab pos="2286000" algn="l"/>
              </a:tabLst>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b="1" dirty="0">
                <a:solidFill>
                  <a:schemeClr val="tx1"/>
                </a:solidFill>
              </a:rPr>
              <a:t>		</a:t>
            </a:r>
            <a:r>
              <a:rPr kumimoji="0" lang="en-US" altLang="en-US" sz="1400" b="1" dirty="0">
                <a:solidFill>
                  <a:srgbClr val="0070C0"/>
                </a:solidFill>
              </a:rPr>
              <a:t>“Employee”</a:t>
            </a:r>
          </a:p>
          <a:p>
            <a:pPr eaLnBrk="1" hangingPunct="1">
              <a:lnSpc>
                <a:spcPct val="100000"/>
              </a:lnSpc>
              <a:buClrTx/>
              <a:buSzTx/>
              <a:buFontTx/>
              <a:buNone/>
            </a:pPr>
            <a:endParaRPr kumimoji="0" lang="en-US" altLang="en-US" sz="1400" b="1" dirty="0">
              <a:solidFill>
                <a:srgbClr val="0070C0"/>
              </a:solidFill>
            </a:endParaRPr>
          </a:p>
          <a:p>
            <a:pPr eaLnBrk="1" hangingPunct="1">
              <a:lnSpc>
                <a:spcPct val="100000"/>
              </a:lnSpc>
              <a:buClrTx/>
              <a:buSzTx/>
              <a:buFontTx/>
              <a:buNone/>
            </a:pPr>
            <a:r>
              <a:rPr kumimoji="0" lang="en-US" altLang="en-US" sz="1400" b="1" u="sng" dirty="0">
                <a:solidFill>
                  <a:srgbClr val="0070C0"/>
                </a:solidFill>
              </a:rPr>
              <a:t>ID</a:t>
            </a:r>
            <a:r>
              <a:rPr kumimoji="0" lang="en-US" altLang="en-US" sz="1400" b="1" dirty="0">
                <a:solidFill>
                  <a:srgbClr val="0070C0"/>
                </a:solidFill>
              </a:rPr>
              <a:t>	</a:t>
            </a:r>
            <a:r>
              <a:rPr kumimoji="0" lang="en-US" altLang="en-US" sz="1400" b="1" u="sng" dirty="0">
                <a:solidFill>
                  <a:srgbClr val="0070C0"/>
                </a:solidFill>
              </a:rPr>
              <a:t>Last-Name</a:t>
            </a:r>
            <a:r>
              <a:rPr kumimoji="0" lang="en-US" altLang="en-US" sz="1400" b="1" dirty="0">
                <a:solidFill>
                  <a:srgbClr val="0070C0"/>
                </a:solidFill>
              </a:rPr>
              <a:t>	</a:t>
            </a:r>
            <a:r>
              <a:rPr kumimoji="0" lang="en-US" altLang="en-US" sz="1400" b="1" u="sng" dirty="0">
                <a:solidFill>
                  <a:srgbClr val="0070C0"/>
                </a:solidFill>
              </a:rPr>
              <a:t>Date-of-Birth</a:t>
            </a:r>
            <a:r>
              <a:rPr kumimoji="0" lang="en-US" altLang="en-US" sz="1400" b="1" dirty="0">
                <a:solidFill>
                  <a:srgbClr val="0070C0"/>
                </a:solidFill>
              </a:rPr>
              <a:t>	</a:t>
            </a:r>
            <a:r>
              <a:rPr kumimoji="0" lang="en-US" altLang="en-US" sz="1400" b="1" u="sng" dirty="0">
                <a:solidFill>
                  <a:srgbClr val="0070C0"/>
                </a:solidFill>
              </a:rPr>
              <a:t>Job-Type</a:t>
            </a:r>
          </a:p>
          <a:p>
            <a:pPr marL="0" lvl="2" eaLnBrk="1" hangingPunct="1">
              <a:lnSpc>
                <a:spcPct val="100000"/>
              </a:lnSpc>
              <a:buClrTx/>
              <a:buSzTx/>
              <a:buFontTx/>
              <a:buNone/>
            </a:pPr>
            <a:r>
              <a:rPr kumimoji="0" lang="en-US" altLang="en-US" sz="1400" dirty="0">
                <a:solidFill>
                  <a:srgbClr val="0070C0"/>
                </a:solidFill>
              </a:rPr>
              <a:t>15394  	Jones	11/3/75	Software</a:t>
            </a:r>
          </a:p>
          <a:p>
            <a:pPr eaLnBrk="1" hangingPunct="1">
              <a:lnSpc>
                <a:spcPct val="100000"/>
              </a:lnSpc>
              <a:buClrTx/>
              <a:buSzTx/>
              <a:buFontTx/>
              <a:buNone/>
            </a:pPr>
            <a:r>
              <a:rPr kumimoji="0" lang="en-US" altLang="en-US" sz="1400" dirty="0">
                <a:solidFill>
                  <a:srgbClr val="0070C0"/>
                </a:solidFill>
              </a:rPr>
              <a:t>21621	Smith	6/24/69	Management</a:t>
            </a:r>
          </a:p>
          <a:p>
            <a:pPr eaLnBrk="1" hangingPunct="1">
              <a:lnSpc>
                <a:spcPct val="100000"/>
              </a:lnSpc>
              <a:buClrTx/>
              <a:buSzTx/>
              <a:buFontTx/>
              <a:buNone/>
            </a:pPr>
            <a:r>
              <a:rPr kumimoji="0" lang="en-US" altLang="en-US" sz="1400" dirty="0">
                <a:solidFill>
                  <a:srgbClr val="0070C0"/>
                </a:solidFill>
              </a:rPr>
              <a:t>17852	Brown	8/14/72	Hardware</a:t>
            </a:r>
          </a:p>
          <a:p>
            <a:pPr eaLnBrk="1" hangingPunct="1">
              <a:lnSpc>
                <a:spcPct val="100000"/>
              </a:lnSpc>
              <a:buClrTx/>
              <a:buSzTx/>
              <a:buFontTx/>
              <a:buNone/>
            </a:pPr>
            <a:r>
              <a:rPr kumimoji="0" lang="en-US" altLang="en-US" sz="1400" dirty="0">
                <a:solidFill>
                  <a:srgbClr val="0070C0"/>
                </a:solidFill>
              </a:rPr>
              <a:t>32904	Carson	10/29/64	Software</a:t>
            </a:r>
          </a:p>
          <a:p>
            <a:pPr eaLnBrk="1" hangingPunct="1">
              <a:lnSpc>
                <a:spcPct val="100000"/>
              </a:lnSpc>
              <a:buClrTx/>
              <a:buSzTx/>
              <a:buFontTx/>
              <a:buNone/>
            </a:pPr>
            <a:r>
              <a:rPr kumimoji="0" lang="en-US" altLang="en-US" sz="1400" dirty="0">
                <a:solidFill>
                  <a:schemeClr val="tx1"/>
                </a:solidFill>
              </a:rPr>
              <a:t>		     :</a:t>
            </a:r>
          </a:p>
          <a:p>
            <a:pPr eaLnBrk="1" hangingPunct="1">
              <a:lnSpc>
                <a:spcPct val="100000"/>
              </a:lnSpc>
              <a:buClrTx/>
              <a:buSzTx/>
              <a:buFontTx/>
              <a:buNone/>
            </a:pPr>
            <a:r>
              <a:rPr kumimoji="0" lang="en-US" altLang="en-US" sz="1400" dirty="0">
                <a:solidFill>
                  <a:schemeClr val="tx1"/>
                </a:solidFill>
              </a:rPr>
              <a:t>		     :</a:t>
            </a: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7" name="Content Placeholder 6"/>
          <p:cNvSpPr>
            <a:spLocks noGrp="1"/>
          </p:cNvSpPr>
          <p:nvPr>
            <p:ph idx="1"/>
          </p:nvPr>
        </p:nvSpPr>
        <p:spPr/>
        <p:txBody>
          <a:bodyPr/>
          <a:lstStyle/>
          <a:p>
            <a:pPr marL="285750" indent="-285750">
              <a:buFontTx/>
              <a:buChar char="•"/>
            </a:pPr>
            <a:r>
              <a:rPr lang="en-US" dirty="0"/>
              <a:t>Conjectured by Prof. Eric Brewer at PODC (Principle of Distributed Computing) 2000 keynote talk</a:t>
            </a:r>
          </a:p>
          <a:p>
            <a:pPr marL="285750" indent="-285750">
              <a:buFontTx/>
              <a:buChar char="•"/>
            </a:pPr>
            <a:r>
              <a:rPr lang="en-US" dirty="0"/>
              <a:t>Described the </a:t>
            </a:r>
            <a:r>
              <a:rPr lang="en-US" i="1" dirty="0"/>
              <a:t>trade-offs involved in distributed systems around consistency and availability</a:t>
            </a:r>
          </a:p>
          <a:p>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2769091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normAutofit lnSpcReduction="10000"/>
          </a:bodyPr>
          <a:lstStyle/>
          <a:p>
            <a:r>
              <a:rPr lang="en-US" dirty="0"/>
              <a:t>Brewer argues that a system can be both available and consistent in normal operation, but in the presence of a system partition, this is not possible</a:t>
            </a:r>
          </a:p>
          <a:p>
            <a:r>
              <a:rPr lang="en-US" dirty="0"/>
              <a:t>If a system continues to work in spite of the partition…</a:t>
            </a:r>
          </a:p>
          <a:p>
            <a:r>
              <a:rPr lang="en-US" dirty="0"/>
              <a:t>There is some non-failing node that has lost contact to the other nodes so the system must decide among 2 options</a:t>
            </a:r>
          </a:p>
          <a:p>
            <a:pPr marL="731520" lvl="1" indent="-457200">
              <a:buFont typeface="+mj-lt"/>
              <a:buAutoNum type="arabicPeriod"/>
            </a:pPr>
            <a:r>
              <a:rPr lang="en-US" dirty="0"/>
              <a:t>To continue processing client requests to preserve availability (AP)</a:t>
            </a:r>
          </a:p>
          <a:p>
            <a:pPr marL="731520" lvl="1" indent="-457200">
              <a:buFont typeface="+mj-lt"/>
              <a:buAutoNum type="arabicPeriod"/>
            </a:pPr>
            <a:r>
              <a:rPr lang="en-US" dirty="0"/>
              <a:t>Or to reject client requests in order to uphold consistency guarantees (CP)</a:t>
            </a:r>
          </a:p>
          <a:p>
            <a:r>
              <a:rPr lang="en-US" dirty="0"/>
              <a:t>The first option violates consistency, because it might lead to stale reads and conflicting writes</a:t>
            </a:r>
          </a:p>
          <a:p>
            <a:r>
              <a:rPr lang="en-US" dirty="0"/>
              <a:t>While the second option obviously sacrifices availability</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2411143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a:t>
            </a:r>
            <a:br>
              <a:rPr lang="en-US" dirty="0"/>
            </a:br>
            <a:r>
              <a:rPr lang="en-US" sz="3100" dirty="0"/>
              <a:t>Model</a:t>
            </a:r>
          </a:p>
        </p:txBody>
      </p:sp>
      <p:sp>
        <p:nvSpPr>
          <p:cNvPr id="3" name="Content Placeholder 2"/>
          <p:cNvSpPr>
            <a:spLocks noGrp="1"/>
          </p:cNvSpPr>
          <p:nvPr>
            <p:ph idx="1"/>
          </p:nvPr>
        </p:nvSpPr>
        <p:spPr>
          <a:xfrm>
            <a:off x="457200" y="1600200"/>
            <a:ext cx="4419600" cy="4876800"/>
          </a:xfrm>
        </p:spPr>
        <p:txBody>
          <a:bodyPr>
            <a:normAutofit/>
          </a:bodyPr>
          <a:lstStyle/>
          <a:p>
            <a:r>
              <a:rPr lang="en-US" dirty="0"/>
              <a:t>Let's consider a very simple distributed system</a:t>
            </a:r>
          </a:p>
          <a:p>
            <a:r>
              <a:rPr lang="en-US" dirty="0"/>
              <a:t>Our system is composed of two servers, G1 and G2</a:t>
            </a:r>
          </a:p>
          <a:p>
            <a:r>
              <a:rPr lang="en-US" dirty="0"/>
              <a:t>Both servers keep track of the same variable v, with an initial value v0</a:t>
            </a:r>
          </a:p>
          <a:p>
            <a:r>
              <a:rPr lang="en-US" dirty="0"/>
              <a:t>G1 and G2 can communicate with each other and can also communicate with external clients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438400"/>
            <a:ext cx="3661954" cy="31927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62236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a:t>
            </a:r>
            <a:br>
              <a:rPr lang="en-US" dirty="0"/>
            </a:br>
            <a:r>
              <a:rPr lang="en-US" sz="3100" dirty="0"/>
              <a:t>Consistency</a:t>
            </a:r>
          </a:p>
        </p:txBody>
      </p:sp>
      <p:sp>
        <p:nvSpPr>
          <p:cNvPr id="3" name="Content Placeholder 2"/>
          <p:cNvSpPr>
            <a:spLocks noGrp="1"/>
          </p:cNvSpPr>
          <p:nvPr>
            <p:ph idx="1"/>
          </p:nvPr>
        </p:nvSpPr>
        <p:spPr/>
        <p:txBody>
          <a:bodyPr/>
          <a:lstStyle/>
          <a:p>
            <a:r>
              <a:rPr lang="en-US" dirty="0"/>
              <a:t>Any read operation that begins after a write operation completes must return that value (or the result of a later write operation)</a:t>
            </a:r>
          </a:p>
          <a:p>
            <a:endParaRPr lang="en-US" dirty="0"/>
          </a:p>
          <a:p>
            <a:r>
              <a:rPr lang="en-US" dirty="0"/>
              <a:t>In a consistent system, once a client writes a value to any server and gets a response, it expects to get that value (or a fresher value) back from any server it reads from.</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1708746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a:t>
            </a:r>
            <a:br>
              <a:rPr lang="en-US" dirty="0"/>
            </a:br>
            <a:r>
              <a:rPr lang="en-US" sz="3100" dirty="0"/>
              <a:t>Example of a Consistent System (Write Phase)</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6" y="1600200"/>
            <a:ext cx="3372394" cy="26979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3200400" cy="2790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48125"/>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048124"/>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289308" y="2336857"/>
            <a:ext cx="851515" cy="369332"/>
          </a:xfrm>
          <a:prstGeom prst="rect">
            <a:avLst/>
          </a:prstGeom>
          <a:noFill/>
        </p:spPr>
        <p:txBody>
          <a:bodyPr wrap="none" rtlCol="0">
            <a:spAutoFit/>
          </a:bodyPr>
          <a:lstStyle/>
          <a:p>
            <a:r>
              <a:rPr lang="en-US" i="1" dirty="0"/>
              <a:t>Step 1</a:t>
            </a:r>
          </a:p>
        </p:txBody>
      </p:sp>
      <p:sp>
        <p:nvSpPr>
          <p:cNvPr id="11" name="TextBox 10"/>
          <p:cNvSpPr txBox="1"/>
          <p:nvPr/>
        </p:nvSpPr>
        <p:spPr>
          <a:xfrm>
            <a:off x="8001000" y="2368120"/>
            <a:ext cx="851515" cy="369332"/>
          </a:xfrm>
          <a:prstGeom prst="rect">
            <a:avLst/>
          </a:prstGeom>
          <a:noFill/>
        </p:spPr>
        <p:txBody>
          <a:bodyPr wrap="none" rtlCol="0">
            <a:spAutoFit/>
          </a:bodyPr>
          <a:lstStyle/>
          <a:p>
            <a:r>
              <a:rPr lang="en-US" i="1" dirty="0"/>
              <a:t>Step 2</a:t>
            </a:r>
          </a:p>
        </p:txBody>
      </p:sp>
      <p:sp>
        <p:nvSpPr>
          <p:cNvPr id="12" name="TextBox 11"/>
          <p:cNvSpPr txBox="1"/>
          <p:nvPr/>
        </p:nvSpPr>
        <p:spPr>
          <a:xfrm>
            <a:off x="275993" y="4953000"/>
            <a:ext cx="851515" cy="369332"/>
          </a:xfrm>
          <a:prstGeom prst="rect">
            <a:avLst/>
          </a:prstGeom>
          <a:noFill/>
        </p:spPr>
        <p:txBody>
          <a:bodyPr wrap="none" rtlCol="0">
            <a:spAutoFit/>
          </a:bodyPr>
          <a:lstStyle/>
          <a:p>
            <a:r>
              <a:rPr lang="en-US" i="1" dirty="0"/>
              <a:t>Step 3</a:t>
            </a:r>
          </a:p>
        </p:txBody>
      </p:sp>
      <p:sp>
        <p:nvSpPr>
          <p:cNvPr id="13" name="TextBox 12"/>
          <p:cNvSpPr txBox="1"/>
          <p:nvPr/>
        </p:nvSpPr>
        <p:spPr>
          <a:xfrm>
            <a:off x="7987685" y="4984263"/>
            <a:ext cx="851515" cy="369332"/>
          </a:xfrm>
          <a:prstGeom prst="rect">
            <a:avLst/>
          </a:prstGeom>
          <a:noFill/>
        </p:spPr>
        <p:txBody>
          <a:bodyPr wrap="none" rtlCol="0">
            <a:spAutoFit/>
          </a:bodyPr>
          <a:lstStyle/>
          <a:p>
            <a:r>
              <a:rPr lang="en-US" i="1" dirty="0"/>
              <a:t>Step 4</a:t>
            </a:r>
          </a:p>
        </p:txBody>
      </p:sp>
    </p:spTree>
    <p:extLst>
      <p:ext uri="{BB962C8B-B14F-4D97-AF65-F5344CB8AC3E}">
        <p14:creationId xmlns:p14="http://schemas.microsoft.com/office/powerpoint/2010/main" val="168844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Distributed Database System </a:t>
            </a:r>
            <a:br>
              <a:rPr lang="en-US" sz="3200" dirty="0"/>
            </a:br>
            <a:r>
              <a:rPr lang="en-US" sz="3100" dirty="0"/>
              <a:t>Example of a Consistent System (Read Phase)</a:t>
            </a:r>
          </a:p>
        </p:txBody>
      </p:sp>
      <p:sp>
        <p:nvSpPr>
          <p:cNvPr id="6" name="Content Placeholder 5"/>
          <p:cNvSpPr>
            <a:spLocks noGrp="1"/>
          </p:cNvSpPr>
          <p:nvPr>
            <p:ph idx="1"/>
          </p:nvPr>
        </p:nvSpPr>
        <p:spPr>
          <a:xfrm>
            <a:off x="685800" y="4953000"/>
            <a:ext cx="7848600" cy="1447800"/>
          </a:xfrm>
        </p:spPr>
        <p:txBody>
          <a:bodyPr>
            <a:normAutofit fontScale="92500" lnSpcReduction="10000"/>
          </a:bodyPr>
          <a:lstStyle/>
          <a:p>
            <a:r>
              <a:rPr lang="en-US" dirty="0"/>
              <a:t>In this system, G1 replicates its value to G2 before sending an acknowledgement to the client</a:t>
            </a:r>
          </a:p>
          <a:p>
            <a:r>
              <a:rPr lang="en-US" dirty="0"/>
              <a:t>When the client reads from G2, it gets the most up to date value of v which is v1</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65</a:t>
            </a:fld>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44746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200" dirty="0"/>
              <a:t>Distributed Database System </a:t>
            </a:r>
            <a:br>
              <a:rPr lang="en-US" sz="3200" dirty="0"/>
            </a:br>
            <a:r>
              <a:rPr lang="en-US" sz="3100" dirty="0"/>
              <a:t>Example of a Inconsistent System (Write Phase)</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9725"/>
            <a:ext cx="3429000" cy="2743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9015"/>
            <a:ext cx="3276600" cy="28567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AutoShape 5" descr="http://mwhittaker.github.io/assets/cap/cap1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5485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200" dirty="0"/>
              <a:t>Distributed Database System </a:t>
            </a:r>
            <a:br>
              <a:rPr lang="en-US" sz="3200" dirty="0"/>
            </a:br>
            <a:r>
              <a:rPr lang="en-US" sz="3100" dirty="0"/>
              <a:t>Example of a Inconsistent System (Read Phase)</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
        <p:nvSpPr>
          <p:cNvPr id="7" name="AutoShape 5" descr="http://mwhittaker.github.io/assets/cap/cap1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4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81200"/>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Content Placeholder 5"/>
          <p:cNvSpPr txBox="1">
            <a:spLocks/>
          </p:cNvSpPr>
          <p:nvPr/>
        </p:nvSpPr>
        <p:spPr>
          <a:xfrm>
            <a:off x="685800" y="4953000"/>
            <a:ext cx="7848600" cy="1447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Our client writes </a:t>
            </a:r>
            <a:r>
              <a:rPr lang="en-US" i="1" dirty="0"/>
              <a:t>v</a:t>
            </a:r>
            <a:r>
              <a:rPr lang="en-US" dirty="0"/>
              <a:t>1 to G1 and G1 acknowledges, but when it reads from G2 , it gets stale data v0</a:t>
            </a:r>
          </a:p>
        </p:txBody>
      </p:sp>
    </p:spTree>
    <p:extLst>
      <p:ext uri="{BB962C8B-B14F-4D97-AF65-F5344CB8AC3E}">
        <p14:creationId xmlns:p14="http://schemas.microsoft.com/office/powerpoint/2010/main" val="3857115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 </a:t>
            </a:r>
            <a:br>
              <a:rPr lang="en-US" dirty="0"/>
            </a:br>
            <a:r>
              <a:rPr lang="en-US" sz="3100" dirty="0"/>
              <a:t>Availability</a:t>
            </a:r>
          </a:p>
        </p:txBody>
      </p:sp>
      <p:sp>
        <p:nvSpPr>
          <p:cNvPr id="3" name="Content Placeholder 2"/>
          <p:cNvSpPr>
            <a:spLocks noGrp="1"/>
          </p:cNvSpPr>
          <p:nvPr>
            <p:ph idx="1"/>
          </p:nvPr>
        </p:nvSpPr>
        <p:spPr/>
        <p:txBody>
          <a:bodyPr/>
          <a:lstStyle/>
          <a:p>
            <a:pPr fontAlgn="base"/>
            <a:r>
              <a:rPr lang="en-US" dirty="0"/>
              <a:t>Every request received by a non-failing node in the system must result in a response</a:t>
            </a:r>
          </a:p>
          <a:p>
            <a:pPr fontAlgn="base"/>
            <a:r>
              <a:rPr lang="en-US" dirty="0"/>
              <a:t>In an available system, if our client sends a request to a server and the server has not crashed, then the server must eventually respond to the client</a:t>
            </a:r>
          </a:p>
          <a:p>
            <a:pPr fontAlgn="base"/>
            <a:r>
              <a:rPr lang="en-US" dirty="0"/>
              <a:t>The server is not allowed to ignore the client's requests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584136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a:t>
            </a:r>
            <a:br>
              <a:rPr lang="en-US" dirty="0"/>
            </a:br>
            <a:r>
              <a:rPr lang="en-US" sz="3100" dirty="0"/>
              <a:t>Example of Availability</a:t>
            </a:r>
          </a:p>
        </p:txBody>
      </p:sp>
      <p:sp>
        <p:nvSpPr>
          <p:cNvPr id="3" name="Content Placeholder 2"/>
          <p:cNvSpPr>
            <a:spLocks noGrp="1"/>
          </p:cNvSpPr>
          <p:nvPr>
            <p:ph idx="1"/>
          </p:nvPr>
        </p:nvSpPr>
        <p:spPr>
          <a:xfrm>
            <a:off x="457200" y="5029200"/>
            <a:ext cx="8229600" cy="1600200"/>
          </a:xfrm>
        </p:spPr>
        <p:txBody>
          <a:bodyPr/>
          <a:lstStyle/>
          <a:p>
            <a:r>
              <a:rPr lang="en-US" dirty="0"/>
              <a:t>Even though G1 has failed, this does not impact the ability of G2 to service requests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extBox 7"/>
          <p:cNvSpPr txBox="1"/>
          <p:nvPr/>
        </p:nvSpPr>
        <p:spPr>
          <a:xfrm>
            <a:off x="1066800" y="1973759"/>
            <a:ext cx="561372" cy="769441"/>
          </a:xfrm>
          <a:prstGeom prst="rect">
            <a:avLst/>
          </a:prstGeom>
          <a:noFill/>
        </p:spPr>
        <p:txBody>
          <a:bodyPr wrap="none" rtlCol="0">
            <a:spAutoFit/>
          </a:bodyPr>
          <a:lstStyle/>
          <a:p>
            <a:r>
              <a:rPr lang="en-US" sz="4400" dirty="0"/>
              <a:t>X</a:t>
            </a:r>
          </a:p>
        </p:txBody>
      </p:sp>
      <p:sp>
        <p:nvSpPr>
          <p:cNvPr id="9" name="TextBox 8"/>
          <p:cNvSpPr txBox="1"/>
          <p:nvPr/>
        </p:nvSpPr>
        <p:spPr>
          <a:xfrm>
            <a:off x="4648200" y="1973759"/>
            <a:ext cx="561372" cy="769441"/>
          </a:xfrm>
          <a:prstGeom prst="rect">
            <a:avLst/>
          </a:prstGeom>
          <a:noFill/>
        </p:spPr>
        <p:txBody>
          <a:bodyPr wrap="none" rtlCol="0">
            <a:spAutoFit/>
          </a:bodyPr>
          <a:lstStyle/>
          <a:p>
            <a:r>
              <a:rPr lang="en-US" sz="4400" dirty="0"/>
              <a:t>X</a:t>
            </a:r>
          </a:p>
        </p:txBody>
      </p:sp>
    </p:spTree>
    <p:extLst>
      <p:ext uri="{BB962C8B-B14F-4D97-AF65-F5344CB8AC3E}">
        <p14:creationId xmlns:p14="http://schemas.microsoft.com/office/powerpoint/2010/main" val="108295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8BCA7E38-1BDE-4018-933C-72B9CEB612CA}" type="slidenum">
              <a:rPr lang="en-US" altLang="en-US" smtClean="0">
                <a:solidFill>
                  <a:schemeClr val="tx1"/>
                </a:solidFill>
                <a:ea typeface="MS PGothic" pitchFamily="34" charset="-128"/>
              </a:rPr>
              <a:pPr>
                <a:lnSpc>
                  <a:spcPct val="100000"/>
                </a:lnSpc>
                <a:buClrTx/>
                <a:buSzTx/>
                <a:buFontTx/>
                <a:buNone/>
              </a:pPr>
              <a:t>7</a:t>
            </a:fld>
            <a:endParaRPr lang="en-US" altLang="en-US" sz="1400" dirty="0">
              <a:solidFill>
                <a:schemeClr val="tx1"/>
              </a:solidFill>
              <a:ea typeface="MS PGothic" pitchFamily="34" charset="-128"/>
            </a:endParaRPr>
          </a:p>
        </p:txBody>
      </p:sp>
      <p:sp>
        <p:nvSpPr>
          <p:cNvPr id="7171" name="Rectangle 2"/>
          <p:cNvSpPr>
            <a:spLocks noGrp="1" noChangeArrowheads="1"/>
          </p:cNvSpPr>
          <p:nvPr>
            <p:ph type="title"/>
          </p:nvPr>
        </p:nvSpPr>
        <p:spPr/>
        <p:txBody>
          <a:bodyPr>
            <a:noAutofit/>
          </a:bodyPr>
          <a:lstStyle/>
          <a:p>
            <a:r>
              <a:rPr kumimoji="0" lang="en-US" altLang="en-US" sz="2800" dirty="0"/>
              <a:t>Relational Database Management Systems (RDBMS)</a:t>
            </a:r>
          </a:p>
        </p:txBody>
      </p:sp>
      <p:sp>
        <p:nvSpPr>
          <p:cNvPr id="7172" name="Rectangle 3"/>
          <p:cNvSpPr>
            <a:spLocks noGrp="1" noChangeArrowheads="1"/>
          </p:cNvSpPr>
          <p:nvPr>
            <p:ph type="body" idx="1"/>
          </p:nvPr>
        </p:nvSpPr>
        <p:spPr/>
        <p:txBody>
          <a:bodyPr/>
          <a:lstStyle/>
          <a:p>
            <a:r>
              <a:rPr kumimoji="0" lang="en-US" altLang="en-US" sz="2000" dirty="0"/>
              <a:t>Database Management Systems Based on the Relational Model:</a:t>
            </a:r>
          </a:p>
          <a:p>
            <a:pPr lvl="1"/>
            <a:r>
              <a:rPr kumimoji="0" lang="en-US" altLang="en-US" dirty="0"/>
              <a:t>System R – IBM research project (1974)</a:t>
            </a:r>
          </a:p>
          <a:p>
            <a:pPr lvl="1"/>
            <a:r>
              <a:rPr kumimoji="0" lang="en-US" altLang="en-US" dirty="0"/>
              <a:t>Ingres – University of California Berkeley (early 1970’s)</a:t>
            </a:r>
          </a:p>
          <a:p>
            <a:pPr lvl="1"/>
            <a:r>
              <a:rPr kumimoji="0" lang="en-US" altLang="en-US" dirty="0"/>
              <a:t>Oracle – Rational Software, now Oracle Corporation (1974)</a:t>
            </a:r>
          </a:p>
          <a:p>
            <a:pPr lvl="1"/>
            <a:r>
              <a:rPr kumimoji="0" lang="en-US" altLang="en-US" dirty="0"/>
              <a:t>SQL/DS – IBM’s first commercial RDBMS (1981)</a:t>
            </a:r>
          </a:p>
          <a:p>
            <a:pPr lvl="1"/>
            <a:r>
              <a:rPr kumimoji="0" lang="en-US" altLang="en-US" dirty="0"/>
              <a:t>Informix – Relational Database Systems, now IBM (1981)</a:t>
            </a:r>
          </a:p>
          <a:p>
            <a:pPr lvl="1"/>
            <a:r>
              <a:rPr kumimoji="0" lang="en-US" altLang="en-US" dirty="0"/>
              <a:t>DB2 – IBM (1984)</a:t>
            </a:r>
          </a:p>
          <a:p>
            <a:pPr lvl="1"/>
            <a:r>
              <a:rPr kumimoji="0" lang="en-US" altLang="en-US" dirty="0"/>
              <a:t>Sybase SQL Server – Sybase, now SAP (1988)</a:t>
            </a:r>
          </a:p>
          <a:p>
            <a:pPr marL="0" indent="0"/>
            <a:endParaRPr kumimoji="0" lang="en-US" altLang="en-US" sz="1200" dirty="0"/>
          </a:p>
          <a:p>
            <a:pPr marL="0" indent="0"/>
            <a:endParaRPr kumimoji="0" lang="en-US" altLang="en-US" dirty="0"/>
          </a:p>
          <a:p>
            <a:pPr lvl="1"/>
            <a:endParaRPr kumimoji="0" lang="en-US" altLang="en-US" dirty="0"/>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 </a:t>
            </a:r>
            <a:br>
              <a:rPr lang="en-US" dirty="0"/>
            </a:br>
            <a:r>
              <a:rPr lang="en-US" sz="3100" dirty="0"/>
              <a:t>Partition Tolerance</a:t>
            </a:r>
            <a:endParaRPr lang="en-US" dirty="0"/>
          </a:p>
        </p:txBody>
      </p:sp>
      <p:sp>
        <p:nvSpPr>
          <p:cNvPr id="3" name="Content Placeholder 2"/>
          <p:cNvSpPr>
            <a:spLocks noGrp="1"/>
          </p:cNvSpPr>
          <p:nvPr>
            <p:ph idx="1"/>
          </p:nvPr>
        </p:nvSpPr>
        <p:spPr/>
        <p:txBody>
          <a:bodyPr/>
          <a:lstStyle/>
          <a:p>
            <a:pPr fontAlgn="base"/>
            <a:r>
              <a:rPr lang="en-US" dirty="0"/>
              <a:t>The network will be allowed to lose arbitrarily many messages sent from one node to another</a:t>
            </a:r>
          </a:p>
          <a:p>
            <a:pPr fontAlgn="base"/>
            <a:r>
              <a:rPr lang="en-US" dirty="0"/>
              <a:t>This means that any messages G1 and G2 send to one another can be dropped</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608108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System </a:t>
            </a:r>
            <a:br>
              <a:rPr lang="en-US" dirty="0"/>
            </a:br>
            <a:r>
              <a:rPr lang="en-US" sz="3100" dirty="0"/>
              <a:t>Example of Partition Tolerance</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TextBox 8"/>
          <p:cNvSpPr txBox="1"/>
          <p:nvPr/>
        </p:nvSpPr>
        <p:spPr>
          <a:xfrm>
            <a:off x="2410428" y="1973759"/>
            <a:ext cx="561372" cy="769441"/>
          </a:xfrm>
          <a:prstGeom prst="rect">
            <a:avLst/>
          </a:prstGeom>
          <a:noFill/>
        </p:spPr>
        <p:txBody>
          <a:bodyPr wrap="none" rtlCol="0">
            <a:spAutoFit/>
          </a:bodyPr>
          <a:lstStyle/>
          <a:p>
            <a:r>
              <a:rPr lang="en-US" sz="4400" dirty="0"/>
              <a:t>X</a:t>
            </a:r>
          </a:p>
        </p:txBody>
      </p:sp>
      <p:sp>
        <p:nvSpPr>
          <p:cNvPr id="10" name="TextBox 9"/>
          <p:cNvSpPr txBox="1"/>
          <p:nvPr/>
        </p:nvSpPr>
        <p:spPr>
          <a:xfrm>
            <a:off x="5943600" y="1973759"/>
            <a:ext cx="561372" cy="769441"/>
          </a:xfrm>
          <a:prstGeom prst="rect">
            <a:avLst/>
          </a:prstGeom>
          <a:noFill/>
        </p:spPr>
        <p:txBody>
          <a:bodyPr wrap="none" rtlCol="0">
            <a:spAutoFit/>
          </a:bodyPr>
          <a:lstStyle/>
          <a:p>
            <a:r>
              <a:rPr lang="en-US" sz="4400" dirty="0"/>
              <a:t>X</a:t>
            </a:r>
          </a:p>
        </p:txBody>
      </p:sp>
      <p:sp>
        <p:nvSpPr>
          <p:cNvPr id="11" name="Content Placeholder 2"/>
          <p:cNvSpPr>
            <a:spLocks noGrp="1"/>
          </p:cNvSpPr>
          <p:nvPr>
            <p:ph idx="1"/>
          </p:nvPr>
        </p:nvSpPr>
        <p:spPr>
          <a:xfrm>
            <a:off x="457200" y="5029200"/>
            <a:ext cx="8229600" cy="1600200"/>
          </a:xfrm>
        </p:spPr>
        <p:txBody>
          <a:bodyPr/>
          <a:lstStyle/>
          <a:p>
            <a:r>
              <a:rPr lang="en-US" dirty="0"/>
              <a:t>Even though the connection between G1 and G2 has failed, this does not impact the ability of G2 to service requests</a:t>
            </a:r>
          </a:p>
        </p:txBody>
      </p:sp>
    </p:spTree>
    <p:extLst>
      <p:ext uri="{BB962C8B-B14F-4D97-AF65-F5344CB8AC3E}">
        <p14:creationId xmlns:p14="http://schemas.microsoft.com/office/powerpoint/2010/main" val="4209440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295400"/>
            <a:ext cx="8229600" cy="4876800"/>
          </a:xfrm>
        </p:spPr>
        <p:txBody>
          <a:bodyPr/>
          <a:lstStyle/>
          <a:p>
            <a:r>
              <a:rPr lang="en-US" dirty="0"/>
              <a:t>In the face of a network partition a distributed database must choose to be either available or consistent, but it cannot choose both</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30" t="5479" r="8713" b="9042"/>
          <a:stretch/>
        </p:blipFill>
        <p:spPr bwMode="auto">
          <a:xfrm>
            <a:off x="1295400" y="2509344"/>
            <a:ext cx="6321973" cy="4272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81321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600200"/>
            <a:ext cx="4876800" cy="5105400"/>
          </a:xfrm>
        </p:spPr>
        <p:txBody>
          <a:bodyPr>
            <a:normAutofit/>
          </a:bodyPr>
          <a:lstStyle/>
          <a:p>
            <a:r>
              <a:rPr lang="en-US" dirty="0"/>
              <a:t>The CAP theorem demands you answer this question…</a:t>
            </a:r>
          </a:p>
          <a:p>
            <a:pPr marL="0" indent="0">
              <a:buNone/>
            </a:pPr>
            <a:endParaRPr lang="en-US" dirty="0"/>
          </a:p>
          <a:p>
            <a:pPr marL="0" indent="0">
              <a:buNone/>
            </a:pPr>
            <a:r>
              <a:rPr lang="en-US" i="1" dirty="0">
                <a:solidFill>
                  <a:srgbClr val="0070C0"/>
                </a:solidFill>
              </a:rPr>
              <a:t>Do I give up strict consistency, or give up ensured availability? </a:t>
            </a:r>
          </a:p>
          <a:p>
            <a:pPr marL="0" indent="0">
              <a:buNone/>
            </a:pPr>
            <a:endParaRPr lang="en-US" i="1" dirty="0">
              <a:solidFill>
                <a:srgbClr val="0070C0"/>
              </a:solidFill>
            </a:endParaRPr>
          </a:p>
          <a:p>
            <a:r>
              <a:rPr lang="en-US" dirty="0"/>
              <a:t>Do we lock out requests until consistency can be enforced across all nodes? </a:t>
            </a:r>
          </a:p>
          <a:p>
            <a:r>
              <a:rPr lang="en-US" dirty="0"/>
              <a:t>Or do we service requests and accept that data on nodes may be (or become) inconsistent?</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graphicFrame>
        <p:nvGraphicFramePr>
          <p:cNvPr id="6" name="Diagram 5"/>
          <p:cNvGraphicFramePr/>
          <p:nvPr>
            <p:extLst>
              <p:ext uri="{D42A27DB-BD31-4B8C-83A1-F6EECF244321}">
                <p14:modId xmlns:p14="http://schemas.microsoft.com/office/powerpoint/2010/main" val="3918693712"/>
              </p:ext>
            </p:extLst>
          </p:nvPr>
        </p:nvGraphicFramePr>
        <p:xfrm>
          <a:off x="4800600" y="1981200"/>
          <a:ext cx="4114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158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a:t>
            </a:r>
            <a:br>
              <a:rPr lang="en-US" dirty="0"/>
            </a:br>
            <a:r>
              <a:rPr lang="en-US" sz="2700" dirty="0"/>
              <a:t>AP: Available, Partition Tolerant, Not Consistent (Write Phase)</a:t>
            </a:r>
            <a:r>
              <a:rPr lang="en-US" sz="3600" dirty="0"/>
              <a:t> </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74</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3048000" cy="2438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Content Placeholder 2"/>
          <p:cNvSpPr txBox="1">
            <a:spLocks/>
          </p:cNvSpPr>
          <p:nvPr/>
        </p:nvSpPr>
        <p:spPr>
          <a:xfrm>
            <a:off x="457200" y="5029200"/>
            <a:ext cx="8229600" cy="16002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Since our system is available G1 must respond</a:t>
            </a:r>
          </a:p>
          <a:p>
            <a:r>
              <a:rPr lang="en-US" dirty="0"/>
              <a:t>Since the network is partitioned G1 cannot replicate its data to </a:t>
            </a:r>
            <a:r>
              <a:rPr lang="en-US" i="1" dirty="0"/>
              <a:t>G</a:t>
            </a:r>
            <a:r>
              <a:rPr lang="en-US" dirty="0"/>
              <a:t>2</a:t>
            </a:r>
          </a:p>
        </p:txBody>
      </p:sp>
    </p:spTree>
    <p:extLst>
      <p:ext uri="{BB962C8B-B14F-4D97-AF65-F5344CB8AC3E}">
        <p14:creationId xmlns:p14="http://schemas.microsoft.com/office/powerpoint/2010/main" val="3479328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a:t>
            </a:r>
            <a:br>
              <a:rPr lang="en-US" dirty="0"/>
            </a:br>
            <a:r>
              <a:rPr lang="en-US" sz="2700" dirty="0"/>
              <a:t>AP: Available, Partition Tolerant, Not Consistent (Read Phase)</a:t>
            </a:r>
            <a:r>
              <a:rPr lang="en-US" sz="3600" dirty="0"/>
              <a:t> </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75</a:t>
            </a:fld>
            <a:endParaRPr lang="en-US" dirty="0"/>
          </a:p>
        </p:txBody>
      </p:sp>
      <p:sp>
        <p:nvSpPr>
          <p:cNvPr id="7" name="Content Placeholder 2"/>
          <p:cNvSpPr txBox="1">
            <a:spLocks/>
          </p:cNvSpPr>
          <p:nvPr/>
        </p:nvSpPr>
        <p:spPr>
          <a:xfrm>
            <a:off x="457200" y="4572000"/>
            <a:ext cx="8229600" cy="20574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Since our system is available, G2 must respond</a:t>
            </a:r>
          </a:p>
          <a:p>
            <a:r>
              <a:rPr lang="en-US" dirty="0"/>
              <a:t>And since the network is partitioned, G2 cannot update its value from G1</a:t>
            </a:r>
          </a:p>
          <a:p>
            <a:r>
              <a:rPr lang="en-US" dirty="0"/>
              <a:t>So a client would obtain different values of V depending on whether it issues a read to G1 or G2</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3048000" cy="2657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2576337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a:t>
            </a:r>
            <a:br>
              <a:rPr lang="en-US" dirty="0"/>
            </a:br>
            <a:r>
              <a:rPr lang="en-US" sz="2700" dirty="0"/>
              <a:t>CP: Consistent, Partition Tolerant, Not Available</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76</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3048000" cy="2438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Content Placeholder 2"/>
          <p:cNvSpPr txBox="1">
            <a:spLocks/>
          </p:cNvSpPr>
          <p:nvPr/>
        </p:nvSpPr>
        <p:spPr>
          <a:xfrm>
            <a:off x="457200" y="4648200"/>
            <a:ext cx="8229600" cy="19812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Since the network is partitioned G1 cannot replicate its data to </a:t>
            </a:r>
            <a:r>
              <a:rPr lang="en-US" i="1" dirty="0"/>
              <a:t>G</a:t>
            </a:r>
            <a:r>
              <a:rPr lang="en-US" dirty="0"/>
              <a:t>2</a:t>
            </a:r>
          </a:p>
          <a:p>
            <a:r>
              <a:rPr lang="en-US" dirty="0"/>
              <a:t>To remain consistent the write must be delayed (or fail) until G1 and G2 can communicate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905000"/>
            <a:ext cx="3048000" cy="2438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ight Triangle 5"/>
          <p:cNvSpPr/>
          <p:nvPr/>
        </p:nvSpPr>
        <p:spPr>
          <a:xfrm rot="8725976">
            <a:off x="4766804" y="2983976"/>
            <a:ext cx="1111523" cy="8445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578" name="Picture 2" descr="C:\Users\RJ06493\AppData\Local\Microsoft\Windows\Temporary Internet Files\Content.IE5\4SMJRN3V\480px-Current_event_cloc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2565" y="3124200"/>
            <a:ext cx="533400" cy="53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54114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a:t>
            </a:r>
            <a:br>
              <a:rPr lang="en-US" dirty="0"/>
            </a:br>
            <a:r>
              <a:rPr lang="en-US" sz="3100" dirty="0"/>
              <a:t>CA: Consistent, Available, Not Partition Tolerant</a:t>
            </a:r>
          </a:p>
        </p:txBody>
      </p:sp>
      <p:sp>
        <p:nvSpPr>
          <p:cNvPr id="3" name="Content Placeholder 2"/>
          <p:cNvSpPr>
            <a:spLocks noGrp="1"/>
          </p:cNvSpPr>
          <p:nvPr>
            <p:ph idx="1"/>
          </p:nvPr>
        </p:nvSpPr>
        <p:spPr/>
        <p:txBody>
          <a:bodyPr>
            <a:normAutofit/>
          </a:bodyPr>
          <a:lstStyle/>
          <a:p>
            <a:r>
              <a:rPr lang="en-US" dirty="0"/>
              <a:t>There are also systems that usually are available and consistent, but fail completely when there is a partition (CA)</a:t>
            </a:r>
          </a:p>
          <a:p>
            <a:r>
              <a:rPr lang="en-US" dirty="0"/>
              <a:t>For example, high performance vertically scalable single node relational systems…</a:t>
            </a:r>
          </a:p>
          <a:p>
            <a:r>
              <a:rPr lang="en-US" dirty="0"/>
              <a:t>Or systems which partition data across nodes but without replication</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35793043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is important?</a:t>
            </a:r>
          </a:p>
        </p:txBody>
      </p:sp>
      <p:sp>
        <p:nvSpPr>
          <p:cNvPr id="3" name="Content Placeholder 2"/>
          <p:cNvSpPr>
            <a:spLocks noGrp="1"/>
          </p:cNvSpPr>
          <p:nvPr>
            <p:ph idx="1"/>
          </p:nvPr>
        </p:nvSpPr>
        <p:spPr>
          <a:xfrm>
            <a:off x="457200" y="1417640"/>
            <a:ext cx="8229600" cy="4708525"/>
          </a:xfrm>
        </p:spPr>
        <p:txBody>
          <a:bodyPr>
            <a:normAutofit/>
          </a:bodyPr>
          <a:lstStyle/>
          <a:p>
            <a:r>
              <a:rPr lang="en-US" dirty="0"/>
              <a:t>The future of databases is distributed</a:t>
            </a:r>
          </a:p>
          <a:p>
            <a:r>
              <a:rPr lang="en-US" dirty="0"/>
              <a:t>The CAP theorem describes some of the tradeoffs involved in distributed systems</a:t>
            </a:r>
          </a:p>
          <a:p>
            <a:r>
              <a:rPr lang="en-US" dirty="0"/>
              <a:t>A proper understanding of the CAP theorem is essential to making decisions about the future of distributed database design</a:t>
            </a:r>
          </a:p>
          <a:p>
            <a:r>
              <a:rPr lang="en-US" dirty="0"/>
              <a:t>Misunderstanding can lead to erroneous or inappropriate design choices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2409026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4" y="274638"/>
            <a:ext cx="8689473" cy="1143000"/>
          </a:xfrm>
        </p:spPr>
        <p:txBody>
          <a:bodyPr>
            <a:normAutofit fontScale="90000"/>
          </a:bodyPr>
          <a:lstStyle/>
          <a:p>
            <a:r>
              <a:rPr lang="en-US" dirty="0"/>
              <a:t>Problem for Relational Database to Scale</a:t>
            </a:r>
          </a:p>
        </p:txBody>
      </p:sp>
      <p:sp>
        <p:nvSpPr>
          <p:cNvPr id="3" name="Content Placeholder 2"/>
          <p:cNvSpPr>
            <a:spLocks noGrp="1"/>
          </p:cNvSpPr>
          <p:nvPr>
            <p:ph idx="1"/>
          </p:nvPr>
        </p:nvSpPr>
        <p:spPr/>
        <p:txBody>
          <a:bodyPr/>
          <a:lstStyle/>
          <a:p>
            <a:r>
              <a:rPr lang="en-US" dirty="0"/>
              <a:t>The Relational Database is built on the principle of </a:t>
            </a:r>
            <a:r>
              <a:rPr lang="en-US" b="1" dirty="0"/>
              <a:t>ACID</a:t>
            </a:r>
            <a:r>
              <a:rPr lang="en-US" dirty="0"/>
              <a:t> (Atomicity, Consistency, Isolation, Durability)</a:t>
            </a:r>
          </a:p>
          <a:p>
            <a:r>
              <a:rPr lang="en-US" dirty="0"/>
              <a:t>It implies that a truly distributed relational database should have </a:t>
            </a:r>
            <a:r>
              <a:rPr lang="en-US" b="1" dirty="0"/>
              <a:t>availability, consistency and partition tolerance</a:t>
            </a:r>
            <a:r>
              <a:rPr lang="en-US" dirty="0"/>
              <a:t>.</a:t>
            </a:r>
          </a:p>
          <a:p>
            <a:r>
              <a:rPr lang="en-US" dirty="0"/>
              <a:t>Which unfortunately is </a:t>
            </a:r>
            <a:r>
              <a:rPr lang="en-US" b="1" dirty="0"/>
              <a:t>impossible</a:t>
            </a:r>
            <a:r>
              <a:rPr lang="en-US" dirty="0"/>
              <a:t> …</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287490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B7804B38-E414-46F4-982E-F841C38F7D03}" type="slidenum">
              <a:rPr lang="en-US" altLang="en-US" smtClean="0">
                <a:solidFill>
                  <a:schemeClr val="tx1"/>
                </a:solidFill>
                <a:ea typeface="MS PGothic" pitchFamily="34" charset="-128"/>
              </a:rPr>
              <a:pPr>
                <a:lnSpc>
                  <a:spcPct val="100000"/>
                </a:lnSpc>
                <a:buClrTx/>
                <a:buSzTx/>
                <a:buFontTx/>
                <a:buNone/>
              </a:pPr>
              <a:t>8</a:t>
            </a:fld>
            <a:endParaRPr lang="en-US" altLang="en-US" sz="1400" dirty="0">
              <a:solidFill>
                <a:schemeClr val="tx1"/>
              </a:solidFill>
              <a:ea typeface="MS PGothic" pitchFamily="34" charset="-128"/>
            </a:endParaRPr>
          </a:p>
        </p:txBody>
      </p:sp>
      <p:sp>
        <p:nvSpPr>
          <p:cNvPr id="8195" name="Rectangle 2"/>
          <p:cNvSpPr>
            <a:spLocks noGrp="1" noChangeArrowheads="1"/>
          </p:cNvSpPr>
          <p:nvPr>
            <p:ph type="title"/>
          </p:nvPr>
        </p:nvSpPr>
        <p:spPr/>
        <p:txBody>
          <a:bodyPr/>
          <a:lstStyle/>
          <a:p>
            <a:r>
              <a:rPr kumimoji="0" lang="en-US" altLang="en-US" dirty="0"/>
              <a:t>Structure Query Language (SQL)</a:t>
            </a:r>
          </a:p>
        </p:txBody>
      </p:sp>
      <p:sp>
        <p:nvSpPr>
          <p:cNvPr id="5124" name="Rectangle 3"/>
          <p:cNvSpPr>
            <a:spLocks noGrp="1" noChangeArrowheads="1"/>
          </p:cNvSpPr>
          <p:nvPr>
            <p:ph type="body" idx="1"/>
          </p:nvPr>
        </p:nvSpPr>
        <p:spPr/>
        <p:txBody>
          <a:bodyPr>
            <a:normAutofit/>
          </a:bodyPr>
          <a:lstStyle/>
          <a:p>
            <a:pPr>
              <a:defRPr/>
            </a:pPr>
            <a:r>
              <a:rPr kumimoji="0" lang="en-US" altLang="en-US" dirty="0"/>
              <a:t>SQL is a language for querying relational databases.</a:t>
            </a:r>
          </a:p>
          <a:p>
            <a:pPr>
              <a:defRPr/>
            </a:pPr>
            <a:endParaRPr kumimoji="0" lang="en-US" altLang="en-US" dirty="0"/>
          </a:p>
          <a:p>
            <a:pPr>
              <a:defRPr/>
            </a:pPr>
            <a:r>
              <a:rPr kumimoji="0" lang="en-US" altLang="en-US" dirty="0"/>
              <a:t>History:</a:t>
            </a:r>
          </a:p>
          <a:p>
            <a:pPr lvl="1">
              <a:defRPr/>
            </a:pPr>
            <a:r>
              <a:rPr kumimoji="0" lang="en-US" altLang="en-US" sz="2400" dirty="0"/>
              <a:t>Developed at IBM San Jose Research Laboratory, early 1970’s, for System R</a:t>
            </a:r>
          </a:p>
          <a:p>
            <a:pPr lvl="1">
              <a:defRPr/>
            </a:pPr>
            <a:r>
              <a:rPr kumimoji="0" lang="en-US" altLang="en-US" sz="2400" dirty="0"/>
              <a:t>Credited to Donald D. Chamberlin and Raymond F. Boyce</a:t>
            </a:r>
          </a:p>
          <a:p>
            <a:pPr lvl="1">
              <a:defRPr/>
            </a:pPr>
            <a:r>
              <a:rPr kumimoji="0" lang="en-US" altLang="en-US" sz="2400" dirty="0"/>
              <a:t>Based on relational algebra and tuple calculus</a:t>
            </a:r>
          </a:p>
          <a:p>
            <a:pPr lvl="1">
              <a:defRPr/>
            </a:pPr>
            <a:r>
              <a:rPr kumimoji="0" lang="en-US" altLang="en-US" sz="2400" dirty="0"/>
              <a:t>Originally called SEQUEL</a:t>
            </a:r>
            <a:endParaRPr kumimoji="0" lang="en-US" altLang="en-US" sz="3200" dirty="0"/>
          </a:p>
          <a:p>
            <a:pPr lvl="1">
              <a:buFont typeface="Monotype Sorts" pitchFamily="-32" charset="2"/>
              <a:buChar char="n"/>
              <a:defRPr/>
            </a:pPr>
            <a:endParaRPr kumimoji="0" lang="en-US" altLang="en-US" dirty="0"/>
          </a:p>
        </p:txBody>
      </p:sp>
      <p:sp>
        <p:nvSpPr>
          <p:cNvPr id="2" name="Footer Placeholder 1"/>
          <p:cNvSpPr>
            <a:spLocks noGrp="1"/>
          </p:cNvSpPr>
          <p:nvPr>
            <p:ph type="ftr" sz="quarter" idx="11"/>
          </p:nvPr>
        </p:nvSpPr>
        <p:spPr/>
        <p:txBody>
          <a:bodyPr/>
          <a:lstStyle/>
          <a:p>
            <a:r>
              <a:rPr lang="sk-SK" dirty="0"/>
              <a:t>CSP554</a:t>
            </a:r>
            <a:r>
              <a:rPr lang="en-US" dirty="0"/>
              <a:t> Module 11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Consistency</a:t>
            </a:r>
          </a:p>
        </p:txBody>
      </p:sp>
      <p:sp>
        <p:nvSpPr>
          <p:cNvPr id="3" name="Content Placeholder 2"/>
          <p:cNvSpPr>
            <a:spLocks noGrp="1"/>
          </p:cNvSpPr>
          <p:nvPr>
            <p:ph idx="1"/>
          </p:nvPr>
        </p:nvSpPr>
        <p:spPr/>
        <p:txBody>
          <a:bodyPr>
            <a:normAutofit/>
          </a:bodyPr>
          <a:lstStyle/>
          <a:p>
            <a:r>
              <a:rPr lang="en-US" dirty="0"/>
              <a:t>Strong Consistency</a:t>
            </a:r>
          </a:p>
          <a:p>
            <a:pPr lvl="1"/>
            <a:r>
              <a:rPr lang="en-US" dirty="0"/>
              <a:t>After the update completes, any subsequent access will return the same updated value.</a:t>
            </a:r>
          </a:p>
          <a:p>
            <a:r>
              <a:rPr lang="en-US" dirty="0"/>
              <a:t>Weak Consistency</a:t>
            </a:r>
          </a:p>
          <a:p>
            <a:pPr lvl="1"/>
            <a:r>
              <a:rPr lang="en-US" dirty="0"/>
              <a:t>It is not guaranteed that subsequent accesses will return the updated value.</a:t>
            </a:r>
          </a:p>
          <a:p>
            <a:r>
              <a:rPr lang="en-US" dirty="0"/>
              <a:t>Eventual Consistency</a:t>
            </a:r>
          </a:p>
          <a:p>
            <a:pPr lvl="1"/>
            <a:r>
              <a:rPr lang="en-US" dirty="0"/>
              <a:t>Specific form of weak consistency</a:t>
            </a:r>
          </a:p>
          <a:p>
            <a:pPr lvl="1"/>
            <a:r>
              <a:rPr lang="en-US" dirty="0"/>
              <a:t>It is guaranteed that if no new updates are made to object, eventually all accesses will return the last updated value (e.g., </a:t>
            </a:r>
            <a:r>
              <a:rPr lang="en-US" i="1" dirty="0"/>
              <a:t>propagate updates to replicas in a lazy fashion</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596998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lstStyle/>
          <a:p>
            <a:r>
              <a:rPr lang="en-US" dirty="0"/>
              <a:t>Bob finds an interesting story and shares with Alice by posting on her Facebook wall</a:t>
            </a:r>
          </a:p>
          <a:p>
            <a:r>
              <a:rPr lang="en-US" dirty="0"/>
              <a:t>Bob asks Alice to check it out</a:t>
            </a:r>
          </a:p>
          <a:p>
            <a:r>
              <a:rPr lang="en-US" dirty="0"/>
              <a:t>Alice logs in her account, checks her Facebook wall but finds:</a:t>
            </a:r>
          </a:p>
          <a:p>
            <a:pPr marL="0" indent="0">
              <a:buNone/>
            </a:pPr>
            <a:r>
              <a:rPr lang="en-US" dirty="0"/>
              <a:t>	- </a:t>
            </a:r>
            <a:r>
              <a:rPr lang="en-US" b="1" dirty="0"/>
              <a:t>Nothing is there!</a:t>
            </a:r>
          </a:p>
        </p:txBody>
      </p:sp>
      <p:pic>
        <p:nvPicPr>
          <p:cNvPr id="4" name="Picture 3"/>
          <p:cNvPicPr>
            <a:picLocks noChangeAspect="1"/>
          </p:cNvPicPr>
          <p:nvPr/>
        </p:nvPicPr>
        <p:blipFill>
          <a:blip r:embed="rId2"/>
          <a:stretch>
            <a:fillRect/>
          </a:stretch>
        </p:blipFill>
        <p:spPr>
          <a:xfrm>
            <a:off x="723225" y="5072141"/>
            <a:ext cx="2417519" cy="1468979"/>
          </a:xfrm>
          <a:prstGeom prst="rect">
            <a:avLst/>
          </a:prstGeom>
        </p:spPr>
      </p:pic>
      <p:pic>
        <p:nvPicPr>
          <p:cNvPr id="5" name="Picture 4"/>
          <p:cNvPicPr>
            <a:picLocks noChangeAspect="1"/>
          </p:cNvPicPr>
          <p:nvPr/>
        </p:nvPicPr>
        <p:blipFill>
          <a:blip r:embed="rId3"/>
          <a:stretch>
            <a:fillRect/>
          </a:stretch>
        </p:blipFill>
        <p:spPr>
          <a:xfrm>
            <a:off x="6499972" y="4684300"/>
            <a:ext cx="1952400" cy="1952400"/>
          </a:xfrm>
          <a:prstGeom prst="rect">
            <a:avLst/>
          </a:prstGeom>
        </p:spPr>
      </p:pic>
      <p:pic>
        <p:nvPicPr>
          <p:cNvPr id="6" name="Picture 5"/>
          <p:cNvPicPr>
            <a:picLocks noChangeAspect="1"/>
          </p:cNvPicPr>
          <p:nvPr/>
        </p:nvPicPr>
        <p:blipFill>
          <a:blip r:embed="rId4"/>
          <a:stretch>
            <a:fillRect/>
          </a:stretch>
        </p:blipFill>
        <p:spPr>
          <a:xfrm>
            <a:off x="4024502" y="4889075"/>
            <a:ext cx="1560652" cy="1560652"/>
          </a:xfrm>
          <a:prstGeom prst="rect">
            <a:avLst/>
          </a:prstGeom>
        </p:spPr>
      </p:pic>
      <p:sp>
        <p:nvSpPr>
          <p:cNvPr id="7" name="Right Arrow 6"/>
          <p:cNvSpPr/>
          <p:nvPr/>
        </p:nvSpPr>
        <p:spPr>
          <a:xfrm>
            <a:off x="3140744"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889596" y="4852547"/>
            <a:ext cx="505555" cy="923330"/>
          </a:xfrm>
          <a:prstGeom prst="rect">
            <a:avLst/>
          </a:prstGeom>
          <a:noFill/>
          <a:ln>
            <a:noFill/>
          </a:ln>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
        <p:nvSpPr>
          <p:cNvPr id="10" name="Footer Placeholder 9"/>
          <p:cNvSpPr>
            <a:spLocks noGrp="1"/>
          </p:cNvSpPr>
          <p:nvPr>
            <p:ph type="ftr" sz="quarter" idx="11"/>
          </p:nvPr>
        </p:nvSpPr>
        <p:spPr/>
        <p:txBody>
          <a:bodyPr/>
          <a:lstStyle/>
          <a:p>
            <a:r>
              <a:rPr lang="sk-SK" dirty="0"/>
              <a:t>CSP554</a:t>
            </a:r>
            <a:r>
              <a:rPr lang="en-US" dirty="0"/>
              <a:t> Module 11</a:t>
            </a:r>
          </a:p>
        </p:txBody>
      </p:sp>
      <p:sp>
        <p:nvSpPr>
          <p:cNvPr id="11" name="Slide Number Placeholder 10"/>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41659437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lstStyle/>
          <a:p>
            <a:r>
              <a:rPr lang="en-US" dirty="0"/>
              <a:t>Bob tells Alice to wait a bit and check out later</a:t>
            </a:r>
          </a:p>
          <a:p>
            <a:r>
              <a:rPr lang="en-US" dirty="0"/>
              <a:t>Alice waits for a minute or so and checks back:</a:t>
            </a:r>
          </a:p>
          <a:p>
            <a:pPr marL="0" indent="0">
              <a:buNone/>
            </a:pPr>
            <a:r>
              <a:rPr lang="en-US" dirty="0"/>
              <a:t>	- </a:t>
            </a:r>
            <a:r>
              <a:rPr lang="en-US" b="1" dirty="0"/>
              <a:t>She finds the story Bob shared with her!</a:t>
            </a:r>
          </a:p>
        </p:txBody>
      </p:sp>
      <p:pic>
        <p:nvPicPr>
          <p:cNvPr id="4" name="Picture 3"/>
          <p:cNvPicPr>
            <a:picLocks noChangeAspect="1"/>
          </p:cNvPicPr>
          <p:nvPr/>
        </p:nvPicPr>
        <p:blipFill>
          <a:blip r:embed="rId2"/>
          <a:stretch>
            <a:fillRect/>
          </a:stretch>
        </p:blipFill>
        <p:spPr>
          <a:xfrm>
            <a:off x="457201" y="5072141"/>
            <a:ext cx="2417519" cy="1468979"/>
          </a:xfrm>
          <a:prstGeom prst="rect">
            <a:avLst/>
          </a:prstGeom>
        </p:spPr>
      </p:pic>
      <p:pic>
        <p:nvPicPr>
          <p:cNvPr id="5" name="Picture 4"/>
          <p:cNvPicPr>
            <a:picLocks noChangeAspect="1"/>
          </p:cNvPicPr>
          <p:nvPr/>
        </p:nvPicPr>
        <p:blipFill>
          <a:blip r:embed="rId3"/>
          <a:stretch>
            <a:fillRect/>
          </a:stretch>
        </p:blipFill>
        <p:spPr>
          <a:xfrm>
            <a:off x="6734400" y="4684300"/>
            <a:ext cx="1952400" cy="1952400"/>
          </a:xfrm>
          <a:prstGeom prst="rect">
            <a:avLst/>
          </a:prstGeom>
        </p:spPr>
      </p:pic>
      <p:pic>
        <p:nvPicPr>
          <p:cNvPr id="6" name="Picture 5"/>
          <p:cNvPicPr>
            <a:picLocks noChangeAspect="1"/>
          </p:cNvPicPr>
          <p:nvPr/>
        </p:nvPicPr>
        <p:blipFill>
          <a:blip r:embed="rId4"/>
          <a:stretch>
            <a:fillRect/>
          </a:stretch>
        </p:blipFill>
        <p:spPr>
          <a:xfrm>
            <a:off x="3833327" y="4884343"/>
            <a:ext cx="1560652" cy="1560652"/>
          </a:xfrm>
          <a:prstGeom prst="rect">
            <a:avLst/>
          </a:prstGeom>
        </p:spPr>
      </p:pic>
      <p:sp>
        <p:nvSpPr>
          <p:cNvPr id="7" name="Right Arrow 6"/>
          <p:cNvSpPr/>
          <p:nvPr/>
        </p:nvSpPr>
        <p:spPr>
          <a:xfrm>
            <a:off x="2874719"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5"/>
          <a:stretch>
            <a:fillRect/>
          </a:stretch>
        </p:blipFill>
        <p:spPr>
          <a:xfrm>
            <a:off x="5628408" y="4566206"/>
            <a:ext cx="1105993" cy="1011866"/>
          </a:xfrm>
          <a:prstGeom prst="rect">
            <a:avLst/>
          </a:prstGeom>
        </p:spPr>
      </p:pic>
      <p:sp>
        <p:nvSpPr>
          <p:cNvPr id="9" name="Footer Placeholder 8"/>
          <p:cNvSpPr>
            <a:spLocks noGrp="1"/>
          </p:cNvSpPr>
          <p:nvPr>
            <p:ph type="ftr" sz="quarter" idx="11"/>
          </p:nvPr>
        </p:nvSpPr>
        <p:spPr/>
        <p:txBody>
          <a:bodyPr/>
          <a:lstStyle/>
          <a:p>
            <a:r>
              <a:rPr lang="sk-SK" dirty="0"/>
              <a:t>CSP554</a:t>
            </a:r>
            <a:r>
              <a:rPr lang="en-US" dirty="0"/>
              <a:t> Module 11</a:t>
            </a:r>
          </a:p>
        </p:txBody>
      </p:sp>
      <p:sp>
        <p:nvSpPr>
          <p:cNvPr id="11" name="Slide Number Placeholder 10"/>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2285774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normAutofit/>
          </a:bodyPr>
          <a:lstStyle/>
          <a:p>
            <a:r>
              <a:rPr lang="en-US" dirty="0"/>
              <a:t>Reason: it is possible because Facebook uses an </a:t>
            </a:r>
            <a:r>
              <a:rPr lang="en-US" b="1" dirty="0"/>
              <a:t>eventual consistent model</a:t>
            </a:r>
          </a:p>
          <a:p>
            <a:r>
              <a:rPr lang="en-US" dirty="0"/>
              <a:t>Why Facebook chooses eventual consistent model over the strong consistent one?</a:t>
            </a:r>
          </a:p>
          <a:p>
            <a:pPr lvl="1"/>
            <a:r>
              <a:rPr lang="en-US" dirty="0"/>
              <a:t>Facebook has more than 1 billion active users</a:t>
            </a:r>
          </a:p>
          <a:p>
            <a:pPr lvl="1"/>
            <a:r>
              <a:rPr lang="en-US" dirty="0"/>
              <a:t>It is non-trivial to efficiently and reliably store the huge amount of data generated at any given time</a:t>
            </a:r>
          </a:p>
          <a:p>
            <a:pPr lvl="1"/>
            <a:r>
              <a:rPr lang="en-US" dirty="0"/>
              <a:t>Eventual consistent model offers the option to </a:t>
            </a:r>
            <a:r>
              <a:rPr lang="en-US" b="1" dirty="0"/>
              <a:t>reduce the load and improve availability </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1505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Availability and Consistency</a:t>
            </a:r>
          </a:p>
        </p:txBody>
      </p:sp>
      <p:sp>
        <p:nvSpPr>
          <p:cNvPr id="3" name="Content Placeholder 2"/>
          <p:cNvSpPr>
            <a:spLocks noGrp="1"/>
          </p:cNvSpPr>
          <p:nvPr>
            <p:ph idx="1"/>
          </p:nvPr>
        </p:nvSpPr>
        <p:spPr/>
        <p:txBody>
          <a:bodyPr/>
          <a:lstStyle/>
          <a:p>
            <a:r>
              <a:rPr lang="en-US" dirty="0"/>
              <a:t>In practice most distributed databases allow tradeoffs between consistency and availability</a:t>
            </a:r>
          </a:p>
          <a:p>
            <a:r>
              <a:rPr lang="en-US" dirty="0"/>
              <a:t>As an example we will consider Riak key-value NoSQL database</a:t>
            </a:r>
          </a:p>
          <a:p>
            <a:r>
              <a:rPr lang="en-US" dirty="0"/>
              <a:t>Riak’s solution is based on Amazon Dynamo's novel approach of a </a:t>
            </a:r>
            <a:r>
              <a:rPr lang="en-US" i="1" dirty="0"/>
              <a:t>tunable</a:t>
            </a:r>
            <a:r>
              <a:rPr lang="en-US" dirty="0"/>
              <a:t> AP system</a:t>
            </a:r>
          </a:p>
          <a:p>
            <a:r>
              <a:rPr lang="en-US" dirty="0"/>
              <a:t>Riak is highly available to serve requests, with the ability to tune its level of consistency</a:t>
            </a:r>
          </a:p>
          <a:p>
            <a:r>
              <a:rPr lang="en-US" dirty="0"/>
              <a:t>Uses the concept of voting quorum of servers similar to the approach used by Zookeeper</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38352593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Quorums</a:t>
            </a:r>
          </a:p>
        </p:txBody>
      </p:sp>
      <p:sp>
        <p:nvSpPr>
          <p:cNvPr id="322" name="Shape 322"/>
          <p:cNvSpPr txBox="1">
            <a:spLocks noGrp="1"/>
          </p:cNvSpPr>
          <p:nvPr>
            <p:ph idx="1"/>
          </p:nvPr>
        </p:nvSpPr>
        <p:spPr>
          <a:prstGeom prst="rect">
            <a:avLst/>
          </a:prstGeom>
        </p:spPr>
        <p:txBody>
          <a:bodyPr lIns="91425" tIns="91425" rIns="91425" bIns="91425" anchor="t" anchorCtr="0">
            <a:noAutofit/>
          </a:bodyPr>
          <a:lstStyle/>
          <a:p>
            <a:pPr marL="457200" lvl="0" indent="-228600" rtl="0">
              <a:lnSpc>
                <a:spcPct val="100000"/>
              </a:lnSpc>
              <a:spcBef>
                <a:spcPts val="0"/>
              </a:spcBef>
            </a:pPr>
            <a:r>
              <a:rPr lang="en" sz="2800" dirty="0"/>
              <a:t>Peer-to-peer replication with </a:t>
            </a:r>
            <a:r>
              <a:rPr lang="en" sz="2800" dirty="0">
                <a:solidFill>
                  <a:srgbClr val="990000"/>
                </a:solidFill>
              </a:rPr>
              <a:t>replication factor</a:t>
            </a:r>
            <a:r>
              <a:rPr lang="en" sz="2800" dirty="0"/>
              <a:t> </a:t>
            </a:r>
            <a:r>
              <a:rPr lang="en" sz="2800" i="1" dirty="0"/>
              <a:t>N</a:t>
            </a:r>
          </a:p>
          <a:p>
            <a:pPr marL="914400" lvl="1" indent="-228600" rtl="0">
              <a:lnSpc>
                <a:spcPct val="150000"/>
              </a:lnSpc>
              <a:spcBef>
                <a:spcPts val="0"/>
              </a:spcBef>
            </a:pPr>
            <a:r>
              <a:rPr lang="en" sz="2400" dirty="0"/>
              <a:t>Number of replicas of each data object</a:t>
            </a:r>
          </a:p>
          <a:p>
            <a:pPr marL="457200" lvl="0" indent="-228600" rtl="0">
              <a:spcBef>
                <a:spcPts val="0"/>
              </a:spcBef>
            </a:pPr>
            <a:r>
              <a:rPr lang="en" sz="2800" dirty="0">
                <a:solidFill>
                  <a:srgbClr val="990000"/>
                </a:solidFill>
              </a:rPr>
              <a:t>Write quorum</a:t>
            </a:r>
            <a:r>
              <a:rPr lang="en" sz="2800" dirty="0"/>
              <a:t>: </a:t>
            </a:r>
            <a:r>
              <a:rPr lang="en" sz="2800" i="1" dirty="0"/>
              <a:t>W</a:t>
            </a:r>
          </a:p>
          <a:p>
            <a:pPr marL="914400" lvl="1" indent="-228600" rtl="0">
              <a:spcBef>
                <a:spcPts val="0"/>
              </a:spcBef>
            </a:pPr>
            <a:r>
              <a:rPr lang="en" sz="2400" dirty="0"/>
              <a:t>When writing, </a:t>
            </a:r>
            <a:r>
              <a:rPr lang="en" sz="2400" dirty="0">
                <a:solidFill>
                  <a:srgbClr val="990000"/>
                </a:solidFill>
              </a:rPr>
              <a:t>at least </a:t>
            </a:r>
            <a:r>
              <a:rPr lang="en" sz="2400" i="1" dirty="0">
                <a:solidFill>
                  <a:srgbClr val="990000"/>
                </a:solidFill>
              </a:rPr>
              <a:t>W</a:t>
            </a:r>
            <a:r>
              <a:rPr lang="en" sz="2400" dirty="0"/>
              <a:t> replicas have to agree</a:t>
            </a:r>
          </a:p>
          <a:p>
            <a:pPr marL="914400" lvl="1" indent="-228600" rtl="0">
              <a:spcBef>
                <a:spcPts val="0"/>
              </a:spcBef>
            </a:pPr>
            <a:r>
              <a:rPr lang="en" sz="2400" dirty="0"/>
              <a:t>Having  </a:t>
            </a:r>
            <a:r>
              <a:rPr lang="en" sz="2400" i="1" dirty="0"/>
              <a:t>W </a:t>
            </a:r>
            <a:r>
              <a:rPr lang="en" sz="2400" dirty="0"/>
              <a:t>&gt;</a:t>
            </a:r>
            <a:r>
              <a:rPr lang="en" sz="2400" i="1" dirty="0"/>
              <a:t> N</a:t>
            </a:r>
            <a:r>
              <a:rPr lang="en" sz="2400" dirty="0"/>
              <a:t>/2  results in </a:t>
            </a:r>
            <a:r>
              <a:rPr lang="en" sz="2400" dirty="0">
                <a:solidFill>
                  <a:srgbClr val="990000"/>
                </a:solidFill>
              </a:rPr>
              <a:t>write consistency</a:t>
            </a:r>
          </a:p>
          <a:p>
            <a:pPr marL="1371600" lvl="2" indent="-228600" rtl="0">
              <a:spcBef>
                <a:spcPts val="0"/>
              </a:spcBef>
            </a:pPr>
            <a:r>
              <a:rPr lang="en" sz="2000" dirty="0"/>
              <a:t>in case of two simultaneous writes, only one can get the majority</a:t>
            </a:r>
            <a:br>
              <a:rPr lang="en" sz="2000" dirty="0"/>
            </a:br>
            <a:endParaRPr lang="en" sz="2000" dirty="0"/>
          </a:p>
          <a:p>
            <a:pPr marL="457200" lvl="0" indent="-228600" rtl="0">
              <a:spcBef>
                <a:spcPts val="0"/>
              </a:spcBef>
            </a:pPr>
            <a:r>
              <a:rPr lang="en" sz="2800" dirty="0">
                <a:solidFill>
                  <a:srgbClr val="990000"/>
                </a:solidFill>
              </a:rPr>
              <a:t>Read quorum</a:t>
            </a:r>
            <a:r>
              <a:rPr lang="en" sz="2800" dirty="0"/>
              <a:t>: </a:t>
            </a:r>
            <a:r>
              <a:rPr lang="en" sz="2800" i="1" dirty="0"/>
              <a:t>R</a:t>
            </a:r>
          </a:p>
          <a:p>
            <a:pPr marL="914400" lvl="1" indent="-228600" rtl="0">
              <a:spcBef>
                <a:spcPts val="0"/>
              </a:spcBef>
            </a:pPr>
            <a:r>
              <a:rPr lang="en" sz="2400" dirty="0"/>
              <a:t>Number of peers contacted for a single read</a:t>
            </a:r>
          </a:p>
          <a:p>
            <a:pPr marL="914400" lvl="1" indent="-228600" rtl="0">
              <a:spcBef>
                <a:spcPts val="0"/>
              </a:spcBef>
            </a:pPr>
            <a:r>
              <a:rPr lang="en" sz="2400" dirty="0"/>
              <a:t>For a </a:t>
            </a:r>
            <a:r>
              <a:rPr lang="en" sz="2400" dirty="0">
                <a:solidFill>
                  <a:srgbClr val="990000"/>
                </a:solidFill>
              </a:rPr>
              <a:t>strong read consistency</a:t>
            </a:r>
            <a:r>
              <a:rPr lang="en" sz="2400" dirty="0"/>
              <a:t>: </a:t>
            </a:r>
            <a:r>
              <a:rPr lang="en" sz="2400" i="1" dirty="0"/>
              <a:t>R</a:t>
            </a:r>
            <a:r>
              <a:rPr lang="en" sz="2400" dirty="0"/>
              <a:t> + </a:t>
            </a:r>
            <a:r>
              <a:rPr lang="en" sz="2400" i="1" dirty="0"/>
              <a:t>W</a:t>
            </a:r>
            <a:r>
              <a:rPr lang="en" sz="2400" dirty="0"/>
              <a:t> &gt; </a:t>
            </a:r>
            <a:r>
              <a:rPr lang="en" sz="2400" i="1" dirty="0"/>
              <a:t>N</a:t>
            </a:r>
          </a:p>
          <a:p>
            <a:pPr marL="1371600" lvl="2" indent="-228600">
              <a:spcBef>
                <a:spcPts val="0"/>
              </a:spcBef>
            </a:pPr>
            <a:r>
              <a:rPr lang="en" sz="2000" dirty="0"/>
              <a:t>reader surely does not read stale data</a:t>
            </a:r>
          </a:p>
        </p:txBody>
      </p:sp>
      <p:sp>
        <p:nvSpPr>
          <p:cNvPr id="2" name="Footer Placeholder 1"/>
          <p:cNvSpPr>
            <a:spLocks noGrp="1"/>
          </p:cNvSpPr>
          <p:nvPr>
            <p:ph type="ftr" sz="quarter" idx="11"/>
          </p:nvPr>
        </p:nvSpPr>
        <p:spPr/>
        <p:txBody>
          <a:bodyPr/>
          <a:lstStyle/>
          <a:p>
            <a:r>
              <a:rPr lang="sk-SK" dirty="0"/>
              <a:t>CSP554</a:t>
            </a:r>
            <a:r>
              <a:rPr lang="en-US" dirty="0"/>
              <a:t> Module 11</a:t>
            </a:r>
          </a:p>
        </p:txBody>
      </p:sp>
      <p:sp>
        <p:nvSpPr>
          <p:cNvPr id="3" name="Slide Number Placeholder 2"/>
          <p:cNvSpPr>
            <a:spLocks noGrp="1"/>
          </p:cNvSpPr>
          <p:nvPr>
            <p:ph type="sldNum" sz="quarter" idx="12"/>
          </p:nvPr>
        </p:nvSpPr>
        <p:spPr/>
        <p:txBody>
          <a:bodyPr/>
          <a:lstStyle/>
          <a:p>
            <a:fld id="{9AA7C465-8597-4488-B68C-958448427716}" type="slidenum">
              <a:rPr lang="en-US" smtClean="0"/>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57200" y="274634"/>
            <a:ext cx="8229600" cy="880559"/>
          </a:xfrm>
          <a:prstGeom prst="rect">
            <a:avLst/>
          </a:prstGeom>
        </p:spPr>
        <p:txBody>
          <a:bodyPr lIns="91425" tIns="91425" rIns="91425" bIns="91425" anchor="b" anchorCtr="0">
            <a:noAutofit/>
          </a:bodyPr>
          <a:lstStyle/>
          <a:p>
            <a:pPr lvl="0" rtl="0">
              <a:spcBef>
                <a:spcPts val="0"/>
              </a:spcBef>
              <a:buNone/>
            </a:pPr>
            <a:r>
              <a:rPr lang="en"/>
              <a:t>Quorums: Example</a:t>
            </a:r>
          </a:p>
        </p:txBody>
      </p:sp>
      <p:sp>
        <p:nvSpPr>
          <p:cNvPr id="328" name="Shape 328"/>
          <p:cNvSpPr txBox="1">
            <a:spLocks noGrp="1"/>
          </p:cNvSpPr>
          <p:nvPr>
            <p:ph type="body" idx="1"/>
          </p:nvPr>
        </p:nvSpPr>
        <p:spPr>
          <a:xfrm>
            <a:off x="457200" y="1246080"/>
            <a:ext cx="8578800" cy="1714320"/>
          </a:xfrm>
          <a:prstGeom prst="rect">
            <a:avLst/>
          </a:prstGeom>
        </p:spPr>
        <p:txBody>
          <a:bodyPr lIns="91425" tIns="91425" rIns="91425" bIns="91425" anchor="t" anchorCtr="0">
            <a:noAutofit/>
          </a:bodyPr>
          <a:lstStyle/>
          <a:p>
            <a:pPr marL="457200" lvl="0" indent="-228600" rtl="0">
              <a:lnSpc>
                <a:spcPct val="100000"/>
              </a:lnSpc>
              <a:spcBef>
                <a:spcPts val="0"/>
              </a:spcBef>
            </a:pPr>
            <a:r>
              <a:rPr lang="en" sz="2800" dirty="0">
                <a:solidFill>
                  <a:srgbClr val="990000"/>
                </a:solidFill>
              </a:rPr>
              <a:t>Replication </a:t>
            </a:r>
            <a:r>
              <a:rPr lang="en" sz="2800" dirty="0">
                <a:solidFill>
                  <a:srgbClr val="000000"/>
                </a:solidFill>
              </a:rPr>
              <a:t>factor </a:t>
            </a:r>
            <a:r>
              <a:rPr lang="en" sz="2800" i="1" dirty="0"/>
              <a:t>N</a:t>
            </a:r>
            <a:r>
              <a:rPr lang="en" sz="2800" dirty="0"/>
              <a:t> = 3</a:t>
            </a:r>
          </a:p>
          <a:p>
            <a:pPr marL="457200" lvl="0" indent="-228600" rtl="0">
              <a:spcBef>
                <a:spcPts val="0"/>
              </a:spcBef>
            </a:pPr>
            <a:r>
              <a:rPr lang="en" sz="2800" dirty="0">
                <a:solidFill>
                  <a:srgbClr val="990000"/>
                </a:solidFill>
              </a:rPr>
              <a:t>Write </a:t>
            </a:r>
            <a:r>
              <a:rPr lang="en" sz="2800" dirty="0">
                <a:solidFill>
                  <a:srgbClr val="000000"/>
                </a:solidFill>
              </a:rPr>
              <a:t>quorum</a:t>
            </a:r>
            <a:r>
              <a:rPr lang="en" sz="2800" dirty="0"/>
              <a:t>: </a:t>
            </a:r>
            <a:r>
              <a:rPr lang="en" sz="2800" i="1" dirty="0"/>
              <a:t>W</a:t>
            </a:r>
            <a:r>
              <a:rPr lang="en" sz="2800" dirty="0"/>
              <a:t> = 2    (</a:t>
            </a:r>
            <a:r>
              <a:rPr lang="en" sz="2800" i="1" dirty="0"/>
              <a:t>W </a:t>
            </a:r>
            <a:r>
              <a:rPr lang="en" sz="2800" dirty="0"/>
              <a:t>&gt;</a:t>
            </a:r>
            <a:r>
              <a:rPr lang="en" sz="2800" i="1" dirty="0"/>
              <a:t> N</a:t>
            </a:r>
            <a:r>
              <a:rPr lang="en" sz="2800" dirty="0"/>
              <a:t>/2)</a:t>
            </a:r>
          </a:p>
          <a:p>
            <a:pPr marL="914400" lvl="1" indent="-228600" rtl="0">
              <a:spcBef>
                <a:spcPts val="0"/>
              </a:spcBef>
            </a:pPr>
            <a:r>
              <a:rPr lang="en" sz="2400" dirty="0"/>
              <a:t>Write operation </a:t>
            </a:r>
            <a:r>
              <a:rPr lang="en" sz="2400" dirty="0">
                <a:solidFill>
                  <a:srgbClr val="990000"/>
                </a:solidFill>
              </a:rPr>
              <a:t>waits</a:t>
            </a:r>
            <a:r>
              <a:rPr lang="en" sz="2400" dirty="0"/>
              <a:t> until </a:t>
            </a:r>
            <a:r>
              <a:rPr lang="en" sz="2400" i="1" dirty="0">
                <a:solidFill>
                  <a:srgbClr val="990000"/>
                </a:solidFill>
              </a:rPr>
              <a:t>2</a:t>
            </a:r>
            <a:r>
              <a:rPr lang="en" sz="2400" dirty="0"/>
              <a:t> nodes </a:t>
            </a:r>
            <a:r>
              <a:rPr lang="en" sz="2400" dirty="0">
                <a:solidFill>
                  <a:srgbClr val="990000"/>
                </a:solidFill>
              </a:rPr>
              <a:t>acknowledge</a:t>
            </a:r>
            <a:r>
              <a:rPr lang="en" sz="2400" dirty="0"/>
              <a:t> the write</a:t>
            </a:r>
          </a:p>
        </p:txBody>
      </p:sp>
      <p:grpSp>
        <p:nvGrpSpPr>
          <p:cNvPr id="329" name="Shape 329"/>
          <p:cNvGrpSpPr/>
          <p:nvPr/>
        </p:nvGrpSpPr>
        <p:grpSpPr>
          <a:xfrm>
            <a:off x="1753124" y="4038600"/>
            <a:ext cx="4103800" cy="1595970"/>
            <a:chOff x="1676924" y="1516849"/>
            <a:chExt cx="4103800" cy="1329975"/>
          </a:xfrm>
        </p:grpSpPr>
        <p:sp>
          <p:nvSpPr>
            <p:cNvPr id="330" name="Shape 330"/>
            <p:cNvSpPr/>
            <p:nvPr/>
          </p:nvSpPr>
          <p:spPr>
            <a:xfrm>
              <a:off x="2238725" y="2428625"/>
              <a:ext cx="847499" cy="418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peer 1</a:t>
              </a:r>
            </a:p>
          </p:txBody>
        </p:sp>
        <p:sp>
          <p:nvSpPr>
            <p:cNvPr id="331" name="Shape 331"/>
            <p:cNvSpPr/>
            <p:nvPr/>
          </p:nvSpPr>
          <p:spPr>
            <a:xfrm>
              <a:off x="3762725" y="2428625"/>
              <a:ext cx="847499" cy="418200"/>
            </a:xfrm>
            <a:prstGeom prst="roundRect">
              <a:avLst>
                <a:gd name="adj" fmla="val 16667"/>
              </a:avLst>
            </a:prstGeom>
            <a:solidFill>
              <a:srgbClr val="F4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peer 2</a:t>
              </a:r>
            </a:p>
          </p:txBody>
        </p:sp>
        <p:pic>
          <p:nvPicPr>
            <p:cNvPr id="332" name="Shape 332"/>
            <p:cNvPicPr preferRelativeResize="0"/>
            <p:nvPr/>
          </p:nvPicPr>
          <p:blipFill>
            <a:blip r:embed="rId3">
              <a:alphaModFix/>
            </a:blip>
            <a:stretch>
              <a:fillRect/>
            </a:stretch>
          </p:blipFill>
          <p:spPr>
            <a:xfrm flipH="1">
              <a:off x="1676924" y="1516849"/>
              <a:ext cx="287650" cy="815074"/>
            </a:xfrm>
            <a:prstGeom prst="rect">
              <a:avLst/>
            </a:prstGeom>
            <a:noFill/>
            <a:ln>
              <a:noFill/>
            </a:ln>
          </p:spPr>
        </p:pic>
        <p:pic>
          <p:nvPicPr>
            <p:cNvPr id="333" name="Shape 333"/>
            <p:cNvPicPr preferRelativeResize="0"/>
            <p:nvPr/>
          </p:nvPicPr>
          <p:blipFill>
            <a:blip r:embed="rId3">
              <a:alphaModFix/>
            </a:blip>
            <a:stretch>
              <a:fillRect/>
            </a:stretch>
          </p:blipFill>
          <p:spPr>
            <a:xfrm flipH="1">
              <a:off x="5493074" y="1565599"/>
              <a:ext cx="287650" cy="815074"/>
            </a:xfrm>
            <a:prstGeom prst="rect">
              <a:avLst/>
            </a:prstGeom>
            <a:noFill/>
            <a:ln>
              <a:noFill/>
            </a:ln>
          </p:spPr>
        </p:pic>
        <p:cxnSp>
          <p:nvCxnSpPr>
            <p:cNvPr id="334" name="Shape 334"/>
            <p:cNvCxnSpPr>
              <a:stCxn id="330" idx="3"/>
              <a:endCxn id="331" idx="1"/>
            </p:cNvCxnSpPr>
            <p:nvPr/>
          </p:nvCxnSpPr>
          <p:spPr>
            <a:xfrm>
              <a:off x="3086224" y="2637725"/>
              <a:ext cx="676500" cy="0"/>
            </a:xfrm>
            <a:prstGeom prst="straightConnector1">
              <a:avLst/>
            </a:prstGeom>
            <a:noFill/>
            <a:ln w="19050" cap="flat" cmpd="sng">
              <a:solidFill>
                <a:schemeClr val="dk2"/>
              </a:solidFill>
              <a:prstDash val="solid"/>
              <a:round/>
              <a:headEnd type="none" w="lg" len="lg"/>
              <a:tailEnd type="none" w="lg" len="lg"/>
            </a:ln>
          </p:spPr>
        </p:cxnSp>
        <p:cxnSp>
          <p:nvCxnSpPr>
            <p:cNvPr id="335" name="Shape 335"/>
            <p:cNvCxnSpPr>
              <a:stCxn id="332" idx="1"/>
              <a:endCxn id="330" idx="0"/>
            </p:cNvCxnSpPr>
            <p:nvPr/>
          </p:nvCxnSpPr>
          <p:spPr>
            <a:xfrm>
              <a:off x="1964575" y="1924387"/>
              <a:ext cx="697800" cy="504300"/>
            </a:xfrm>
            <a:prstGeom prst="straightConnector1">
              <a:avLst/>
            </a:prstGeom>
            <a:noFill/>
            <a:ln w="19050" cap="flat" cmpd="sng">
              <a:solidFill>
                <a:schemeClr val="dk2"/>
              </a:solidFill>
              <a:prstDash val="dash"/>
              <a:round/>
              <a:headEnd type="none" w="lg" len="lg"/>
              <a:tailEnd type="triangle" w="lg" len="lg"/>
            </a:ln>
          </p:spPr>
        </p:cxnSp>
        <p:cxnSp>
          <p:nvCxnSpPr>
            <p:cNvPr id="336" name="Shape 336"/>
            <p:cNvCxnSpPr>
              <a:stCxn id="333" idx="3"/>
            </p:cNvCxnSpPr>
            <p:nvPr/>
          </p:nvCxnSpPr>
          <p:spPr>
            <a:xfrm flipH="1">
              <a:off x="4186574" y="1973137"/>
              <a:ext cx="1306500" cy="455400"/>
            </a:xfrm>
            <a:prstGeom prst="straightConnector1">
              <a:avLst/>
            </a:prstGeom>
            <a:noFill/>
            <a:ln w="19050" cap="flat" cmpd="sng">
              <a:solidFill>
                <a:schemeClr val="dk2"/>
              </a:solidFill>
              <a:prstDash val="dash"/>
              <a:round/>
              <a:headEnd type="none" w="lg" len="lg"/>
              <a:tailEnd type="triangle" w="lg" len="lg"/>
            </a:ln>
          </p:spPr>
        </p:cxnSp>
        <p:sp>
          <p:nvSpPr>
            <p:cNvPr id="337" name="Shape 337"/>
            <p:cNvSpPr txBox="1"/>
            <p:nvPr/>
          </p:nvSpPr>
          <p:spPr>
            <a:xfrm>
              <a:off x="2126150" y="179770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Write(key, A)</a:t>
              </a:r>
            </a:p>
          </p:txBody>
        </p:sp>
        <p:sp>
          <p:nvSpPr>
            <p:cNvPr id="338" name="Shape 338"/>
            <p:cNvSpPr txBox="1"/>
            <p:nvPr/>
          </p:nvSpPr>
          <p:spPr>
            <a:xfrm>
              <a:off x="3838200" y="179765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Write(key, B)</a:t>
              </a:r>
            </a:p>
          </p:txBody>
        </p:sp>
      </p:grpSp>
      <p:sp>
        <p:nvSpPr>
          <p:cNvPr id="339" name="Shape 339"/>
          <p:cNvSpPr/>
          <p:nvPr/>
        </p:nvSpPr>
        <p:spPr>
          <a:xfrm>
            <a:off x="3071676" y="5831341"/>
            <a:ext cx="847499" cy="501840"/>
          </a:xfrm>
          <a:prstGeom prst="roundRect">
            <a:avLst>
              <a:gd name="adj" fmla="val 16667"/>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t>peer 3</a:t>
            </a:r>
          </a:p>
        </p:txBody>
      </p:sp>
      <p:cxnSp>
        <p:nvCxnSpPr>
          <p:cNvPr id="340" name="Shape 340"/>
          <p:cNvCxnSpPr>
            <a:stCxn id="330" idx="2"/>
            <a:endCxn id="339" idx="1"/>
          </p:cNvCxnSpPr>
          <p:nvPr/>
        </p:nvCxnSpPr>
        <p:spPr>
          <a:xfrm>
            <a:off x="2738674" y="5634571"/>
            <a:ext cx="333000" cy="447840"/>
          </a:xfrm>
          <a:prstGeom prst="straightConnector1">
            <a:avLst/>
          </a:prstGeom>
          <a:noFill/>
          <a:ln w="19050" cap="flat" cmpd="sng">
            <a:solidFill>
              <a:schemeClr val="dk2"/>
            </a:solidFill>
            <a:prstDash val="solid"/>
            <a:round/>
            <a:headEnd type="none" w="lg" len="lg"/>
            <a:tailEnd type="none" w="lg" len="lg"/>
          </a:ln>
        </p:spPr>
      </p:cxnSp>
      <p:cxnSp>
        <p:nvCxnSpPr>
          <p:cNvPr id="341" name="Shape 341"/>
          <p:cNvCxnSpPr>
            <a:stCxn id="339" idx="3"/>
          </p:cNvCxnSpPr>
          <p:nvPr/>
        </p:nvCxnSpPr>
        <p:spPr>
          <a:xfrm rot="10800000" flipH="1">
            <a:off x="3919174" y="5634421"/>
            <a:ext cx="343500" cy="447840"/>
          </a:xfrm>
          <a:prstGeom prst="straightConnector1">
            <a:avLst/>
          </a:prstGeom>
          <a:noFill/>
          <a:ln w="19050" cap="flat" cmpd="sng">
            <a:solidFill>
              <a:schemeClr val="dk2"/>
            </a:solidFill>
            <a:prstDash val="solid"/>
            <a:round/>
            <a:headEnd type="none" w="lg" len="lg"/>
            <a:tailEnd type="none" w="lg" len="lg"/>
          </a:ln>
        </p:spPr>
      </p:cxnSp>
      <p:sp>
        <p:nvSpPr>
          <p:cNvPr id="342" name="Shape 342"/>
          <p:cNvSpPr txBox="1">
            <a:spLocks noGrp="1"/>
          </p:cNvSpPr>
          <p:nvPr>
            <p:ph type="body" idx="1"/>
          </p:nvPr>
        </p:nvSpPr>
        <p:spPr>
          <a:xfrm>
            <a:off x="457200" y="2709120"/>
            <a:ext cx="8578800" cy="1714320"/>
          </a:xfrm>
          <a:prstGeom prst="rect">
            <a:avLst/>
          </a:prstGeom>
        </p:spPr>
        <p:txBody>
          <a:bodyPr lIns="91425" tIns="91425" rIns="91425" bIns="91425" anchor="t" anchorCtr="0">
            <a:noAutofit/>
          </a:bodyPr>
          <a:lstStyle/>
          <a:p>
            <a:pPr marL="457200" lvl="0" indent="-228600" rtl="0">
              <a:spcBef>
                <a:spcPts val="0"/>
              </a:spcBef>
            </a:pPr>
            <a:r>
              <a:rPr lang="en" dirty="0">
                <a:solidFill>
                  <a:srgbClr val="990000"/>
                </a:solidFill>
              </a:rPr>
              <a:t>Read </a:t>
            </a:r>
            <a:r>
              <a:rPr lang="en" dirty="0">
                <a:solidFill>
                  <a:srgbClr val="000000"/>
                </a:solidFill>
              </a:rPr>
              <a:t>quorum</a:t>
            </a:r>
            <a:r>
              <a:rPr lang="en" dirty="0"/>
              <a:t>: </a:t>
            </a:r>
            <a:r>
              <a:rPr lang="en" i="1" dirty="0"/>
              <a:t>R = 2</a:t>
            </a:r>
            <a:r>
              <a:rPr lang="en" dirty="0"/>
              <a:t>     (</a:t>
            </a:r>
            <a:r>
              <a:rPr lang="en" i="1" dirty="0"/>
              <a:t>R</a:t>
            </a:r>
            <a:r>
              <a:rPr lang="en" dirty="0"/>
              <a:t> + </a:t>
            </a:r>
            <a:r>
              <a:rPr lang="en" i="1" dirty="0"/>
              <a:t>W</a:t>
            </a:r>
            <a:r>
              <a:rPr lang="en" dirty="0"/>
              <a:t> &gt; </a:t>
            </a:r>
            <a:r>
              <a:rPr lang="en" i="1" dirty="0"/>
              <a:t>N</a:t>
            </a:r>
            <a:r>
              <a:rPr lang="en" dirty="0"/>
              <a:t>)</a:t>
            </a:r>
          </a:p>
          <a:p>
            <a:pPr marL="914400" lvl="1" indent="-228600" rtl="0">
              <a:spcBef>
                <a:spcPts val="0"/>
              </a:spcBef>
            </a:pPr>
            <a:r>
              <a:rPr lang="en" dirty="0">
                <a:solidFill>
                  <a:srgbClr val="990000"/>
                </a:solidFill>
              </a:rPr>
              <a:t>Two nodes</a:t>
            </a:r>
            <a:r>
              <a:rPr lang="en" dirty="0"/>
              <a:t> contacted </a:t>
            </a:r>
            <a:r>
              <a:rPr lang="en" dirty="0">
                <a:solidFill>
                  <a:srgbClr val="990000"/>
                </a:solidFill>
              </a:rPr>
              <a:t>for read</a:t>
            </a:r>
            <a:r>
              <a:rPr lang="en" dirty="0"/>
              <a:t> and thus surely the newest data is returned</a:t>
            </a:r>
          </a:p>
        </p:txBody>
      </p:sp>
      <p:grpSp>
        <p:nvGrpSpPr>
          <p:cNvPr id="343" name="Shape 343"/>
          <p:cNvGrpSpPr/>
          <p:nvPr/>
        </p:nvGrpSpPr>
        <p:grpSpPr>
          <a:xfrm>
            <a:off x="3919175" y="5369295"/>
            <a:ext cx="2117024" cy="978089"/>
            <a:chOff x="3919175" y="4911762"/>
            <a:chExt cx="2117024" cy="815074"/>
          </a:xfrm>
        </p:grpSpPr>
        <p:pic>
          <p:nvPicPr>
            <p:cNvPr id="344" name="Shape 344"/>
            <p:cNvPicPr preferRelativeResize="0"/>
            <p:nvPr/>
          </p:nvPicPr>
          <p:blipFill>
            <a:blip r:embed="rId3">
              <a:alphaModFix/>
            </a:blip>
            <a:stretch>
              <a:fillRect/>
            </a:stretch>
          </p:blipFill>
          <p:spPr>
            <a:xfrm flipH="1">
              <a:off x="5748549" y="4911762"/>
              <a:ext cx="287650" cy="815074"/>
            </a:xfrm>
            <a:prstGeom prst="rect">
              <a:avLst/>
            </a:prstGeom>
            <a:noFill/>
            <a:ln>
              <a:noFill/>
            </a:ln>
          </p:spPr>
        </p:pic>
        <p:cxnSp>
          <p:nvCxnSpPr>
            <p:cNvPr id="345" name="Shape 345"/>
            <p:cNvCxnSpPr>
              <a:stCxn id="344" idx="3"/>
              <a:endCxn id="339" idx="3"/>
            </p:cNvCxnSpPr>
            <p:nvPr/>
          </p:nvCxnSpPr>
          <p:spPr>
            <a:xfrm flipH="1">
              <a:off x="3919175" y="5319299"/>
              <a:ext cx="1829374" cy="123101"/>
            </a:xfrm>
            <a:prstGeom prst="straightConnector1">
              <a:avLst/>
            </a:prstGeom>
            <a:noFill/>
            <a:ln w="19050" cap="flat" cmpd="sng">
              <a:solidFill>
                <a:schemeClr val="dk2"/>
              </a:solidFill>
              <a:prstDash val="dash"/>
              <a:round/>
              <a:headEnd type="none" w="lg" len="lg"/>
              <a:tailEnd type="triangle" w="lg" len="lg"/>
            </a:ln>
          </p:spPr>
        </p:cxnSp>
        <p:sp>
          <p:nvSpPr>
            <p:cNvPr id="346" name="Shape 346"/>
            <p:cNvSpPr txBox="1"/>
            <p:nvPr/>
          </p:nvSpPr>
          <p:spPr>
            <a:xfrm>
              <a:off x="4524000" y="507425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Read(key)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par>
                                <p:cTn id="8" presetID="10" presetClass="entr" presetSubtype="0" fill="hold" nodeType="withEffect">
                                  <p:stCondLst>
                                    <p:cond delay="0"/>
                                  </p:stCondLst>
                                  <p:childTnLst>
                                    <p:set>
                                      <p:cBhvr>
                                        <p:cTn id="9" dur="1" fill="hold">
                                          <p:stCondLst>
                                            <p:cond delay="0"/>
                                          </p:stCondLst>
                                        </p:cTn>
                                        <p:tgtEl>
                                          <p:spTgt spid="343"/>
                                        </p:tgtEl>
                                        <p:attrNameLst>
                                          <p:attrName>style.visibility</p:attrName>
                                        </p:attrNameLst>
                                      </p:cBhvr>
                                      <p:to>
                                        <p:strVal val="visible"/>
                                      </p:to>
                                    </p:set>
                                    <p:animEffect transition="in" filter="fade">
                                      <p:cBhvr>
                                        <p:cTn id="10"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Availability and Consistency</a:t>
            </a:r>
          </a:p>
        </p:txBody>
      </p:sp>
      <p:sp>
        <p:nvSpPr>
          <p:cNvPr id="3" name="Content Placeholder 2"/>
          <p:cNvSpPr>
            <a:spLocks noGrp="1"/>
          </p:cNvSpPr>
          <p:nvPr>
            <p:ph idx="1"/>
          </p:nvPr>
        </p:nvSpPr>
        <p:spPr/>
        <p:txBody>
          <a:bodyPr>
            <a:normAutofit/>
          </a:bodyPr>
          <a:lstStyle/>
          <a:p>
            <a:r>
              <a:rPr lang="en-US" dirty="0"/>
              <a:t>Riak provides three tuning variables r, w, n where…</a:t>
            </a:r>
          </a:p>
          <a:p>
            <a:pPr marL="0" indent="0">
              <a:buNone/>
            </a:pPr>
            <a:endParaRPr lang="en-US" dirty="0"/>
          </a:p>
          <a:p>
            <a:r>
              <a:rPr lang="en-US" dirty="0"/>
              <a:t>r=number of nodes that should respond to a read request before its considered successful</a:t>
            </a:r>
          </a:p>
          <a:p>
            <a:r>
              <a:rPr lang="en-US" dirty="0"/>
              <a:t>w=number of nodes that should respond to a write request before its considered successful</a:t>
            </a:r>
          </a:p>
          <a:p>
            <a:r>
              <a:rPr lang="en-US" dirty="0"/>
              <a:t>n=number of nodes where the data is replicated aka replication factor</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4766131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Availability and Consistency</a:t>
            </a:r>
          </a:p>
        </p:txBody>
      </p:sp>
      <p:sp>
        <p:nvSpPr>
          <p:cNvPr id="3" name="Content Placeholder 2"/>
          <p:cNvSpPr>
            <a:spLocks noGrp="1"/>
          </p:cNvSpPr>
          <p:nvPr>
            <p:ph idx="1"/>
          </p:nvPr>
        </p:nvSpPr>
        <p:spPr/>
        <p:txBody>
          <a:bodyPr/>
          <a:lstStyle/>
          <a:p>
            <a:r>
              <a:rPr lang="en-US" dirty="0"/>
              <a:t>We can tweak the r, w, n values to make the system very consistent by setting r=5 and w=5</a:t>
            </a:r>
          </a:p>
          <a:p>
            <a:pPr lvl="1"/>
            <a:r>
              <a:rPr lang="en-US" dirty="0"/>
              <a:t>Each write and read operation was successful for each node</a:t>
            </a:r>
          </a:p>
          <a:p>
            <a:r>
              <a:rPr lang="en-US" dirty="0"/>
              <a:t>Now we have made the cluster susceptible to network partitions…</a:t>
            </a:r>
          </a:p>
          <a:p>
            <a:r>
              <a:rPr lang="en-US" dirty="0"/>
              <a:t>Since any write will not be considered successful when any node is not responding</a:t>
            </a:r>
          </a:p>
          <a:p>
            <a:r>
              <a:rPr lang="en-US" dirty="0"/>
              <a:t>We can make the same cluster highly available for writes or reads by setting r=1 and w=1</a:t>
            </a:r>
          </a:p>
          <a:p>
            <a:pPr lvl="1"/>
            <a:r>
              <a:rPr lang="en-US" dirty="0"/>
              <a:t>Each write or read must be successful on a single node</a:t>
            </a:r>
          </a:p>
          <a:p>
            <a:r>
              <a:rPr lang="en-US" dirty="0"/>
              <a:t>But now consistency can be compromised since some nodes may not have the latest copy of the data</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755389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Tradeoff between </a:t>
            </a:r>
            <a:r>
              <a:rPr lang="en-US" b="1" dirty="0"/>
              <a:t>C</a:t>
            </a:r>
            <a:r>
              <a:rPr lang="en-US" dirty="0"/>
              <a:t> and </a:t>
            </a:r>
            <a:r>
              <a:rPr lang="en-US" b="1" dirty="0"/>
              <a:t>A</a:t>
            </a:r>
          </a:p>
        </p:txBody>
      </p:sp>
      <p:sp>
        <p:nvSpPr>
          <p:cNvPr id="3" name="Content Placeholder 2"/>
          <p:cNvSpPr>
            <a:spLocks noGrp="1"/>
          </p:cNvSpPr>
          <p:nvPr>
            <p:ph idx="1"/>
          </p:nvPr>
        </p:nvSpPr>
        <p:spPr/>
        <p:txBody>
          <a:bodyPr>
            <a:normAutofit/>
          </a:bodyPr>
          <a:lstStyle/>
          <a:p>
            <a:r>
              <a:rPr lang="en-US" dirty="0"/>
              <a:t>An airline reservation system:</a:t>
            </a:r>
          </a:p>
          <a:p>
            <a:pPr lvl="1"/>
            <a:r>
              <a:rPr lang="en-US" dirty="0"/>
              <a:t>When most of seats are available: it is ok to rely on somewhat out-of-date data, availability is more critical</a:t>
            </a:r>
          </a:p>
          <a:p>
            <a:pPr lvl="1"/>
            <a:r>
              <a:rPr lang="en-US" dirty="0"/>
              <a:t>When the plane is close to be filled: it needs more accurate data to ensure the plane is not overbooked, consistency is more critical</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199059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Databases</a:t>
            </a:r>
          </a:p>
        </p:txBody>
      </p:sp>
      <p:sp>
        <p:nvSpPr>
          <p:cNvPr id="3" name="Content Placeholder 2"/>
          <p:cNvSpPr>
            <a:spLocks noGrp="1"/>
          </p:cNvSpPr>
          <p:nvPr>
            <p:ph idx="1"/>
          </p:nvPr>
        </p:nvSpPr>
        <p:spPr/>
        <p:txBody>
          <a:bodyPr>
            <a:normAutofit/>
          </a:bodyPr>
          <a:lstStyle/>
          <a:p>
            <a:r>
              <a:rPr lang="en-US" dirty="0"/>
              <a:t>"SQL" is used both as the name of a language and a type of database</a:t>
            </a:r>
          </a:p>
          <a:p>
            <a:r>
              <a:rPr lang="en-US" dirty="0"/>
              <a:t>SQL, the language - Structured Query Language - is designed for managing data in relational database management systems (RDBMS)</a:t>
            </a:r>
          </a:p>
          <a:p>
            <a:r>
              <a:rPr lang="en-US" dirty="0"/>
              <a:t>Relational database management systems are often called SQL databases as they use the SQL language </a:t>
            </a:r>
          </a:p>
          <a:p>
            <a:r>
              <a:rPr lang="en-US" dirty="0"/>
              <a:t>Since the mid-1980s, SQL has been a standard for querying and managing RDBMS data sets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4591280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Heterogeneity: Segmenting </a:t>
            </a:r>
            <a:r>
              <a:rPr lang="en-US" b="1" dirty="0"/>
              <a:t>C</a:t>
            </a:r>
            <a:r>
              <a:rPr lang="en-US" dirty="0"/>
              <a:t> and </a:t>
            </a:r>
            <a:r>
              <a:rPr lang="en-US" b="1" dirty="0"/>
              <a:t>A</a:t>
            </a:r>
          </a:p>
        </p:txBody>
      </p:sp>
      <p:sp>
        <p:nvSpPr>
          <p:cNvPr id="3" name="Content Placeholder 2"/>
          <p:cNvSpPr>
            <a:spLocks noGrp="1"/>
          </p:cNvSpPr>
          <p:nvPr>
            <p:ph idx="1"/>
          </p:nvPr>
        </p:nvSpPr>
        <p:spPr/>
        <p:txBody>
          <a:bodyPr>
            <a:normAutofit/>
          </a:bodyPr>
          <a:lstStyle/>
          <a:p>
            <a:r>
              <a:rPr lang="en-US" dirty="0"/>
              <a:t>No single uniform requirement</a:t>
            </a:r>
          </a:p>
          <a:p>
            <a:pPr lvl="1"/>
            <a:r>
              <a:rPr lang="en-US" dirty="0"/>
              <a:t>Some aspects require strong consistency</a:t>
            </a:r>
          </a:p>
          <a:p>
            <a:pPr lvl="1"/>
            <a:r>
              <a:rPr lang="en-US" dirty="0"/>
              <a:t>Others require high availability</a:t>
            </a:r>
          </a:p>
          <a:p>
            <a:r>
              <a:rPr lang="en-US" dirty="0"/>
              <a:t>Segment the system into different components</a:t>
            </a:r>
          </a:p>
          <a:p>
            <a:pPr lvl="1"/>
            <a:r>
              <a:rPr lang="en-US" dirty="0"/>
              <a:t>Each provides different types of guarantees </a:t>
            </a:r>
          </a:p>
          <a:p>
            <a:r>
              <a:rPr lang="en-US" dirty="0"/>
              <a:t>Overall guarantees neither consistency nor availability</a:t>
            </a:r>
          </a:p>
          <a:p>
            <a:pPr lvl="1"/>
            <a:r>
              <a:rPr lang="en-US" dirty="0"/>
              <a:t>Each part of the service gets exactly what it needs 	</a:t>
            </a:r>
          </a:p>
          <a:p>
            <a:r>
              <a:rPr lang="en-US" dirty="0"/>
              <a:t>Can be partitioned along different dimensions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2655620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there are no partitions?</a:t>
            </a:r>
          </a:p>
        </p:txBody>
      </p:sp>
      <p:sp>
        <p:nvSpPr>
          <p:cNvPr id="3" name="Content Placeholder 2"/>
          <p:cNvSpPr>
            <a:spLocks noGrp="1"/>
          </p:cNvSpPr>
          <p:nvPr>
            <p:ph idx="1"/>
          </p:nvPr>
        </p:nvSpPr>
        <p:spPr>
          <a:xfrm>
            <a:off x="457200" y="1600200"/>
            <a:ext cx="8229600" cy="4936958"/>
          </a:xfrm>
        </p:spPr>
        <p:txBody>
          <a:bodyPr>
            <a:normAutofit/>
          </a:bodyPr>
          <a:lstStyle/>
          <a:p>
            <a:r>
              <a:rPr lang="en-US" dirty="0"/>
              <a:t>Tradeoff between </a:t>
            </a:r>
            <a:r>
              <a:rPr lang="en-US" b="1" dirty="0"/>
              <a:t>Consistency</a:t>
            </a:r>
            <a:r>
              <a:rPr lang="en-US" dirty="0"/>
              <a:t> and </a:t>
            </a:r>
            <a:r>
              <a:rPr lang="en-US" b="1" dirty="0"/>
              <a:t>Latency</a:t>
            </a:r>
            <a:r>
              <a:rPr lang="en-US" dirty="0"/>
              <a:t>:</a:t>
            </a:r>
          </a:p>
          <a:p>
            <a:r>
              <a:rPr lang="en-US" dirty="0"/>
              <a:t>Caused by the </a:t>
            </a:r>
            <a:r>
              <a:rPr lang="en-US" b="1" dirty="0"/>
              <a:t>possibility of failure </a:t>
            </a:r>
            <a:r>
              <a:rPr lang="en-US" dirty="0"/>
              <a:t>in distributed systems</a:t>
            </a:r>
          </a:p>
          <a:p>
            <a:pPr lvl="1"/>
            <a:r>
              <a:rPr lang="en-US" dirty="0"/>
              <a:t>High availability -&gt; replicate data -&gt; consistency problem</a:t>
            </a:r>
          </a:p>
          <a:p>
            <a:r>
              <a:rPr lang="en-US" dirty="0"/>
              <a:t>Basic idea:</a:t>
            </a:r>
          </a:p>
          <a:p>
            <a:pPr lvl="1"/>
            <a:r>
              <a:rPr lang="en-US" dirty="0"/>
              <a:t>Availability and latency are arguably </a:t>
            </a:r>
            <a:r>
              <a:rPr lang="en-US" b="1" dirty="0"/>
              <a:t>the same thing</a:t>
            </a:r>
            <a:r>
              <a:rPr lang="en-US" dirty="0"/>
              <a:t>: unavailable -&gt; extreme high latency</a:t>
            </a:r>
          </a:p>
          <a:p>
            <a:pPr lvl="1"/>
            <a:r>
              <a:rPr lang="en-US" dirty="0"/>
              <a:t>Achieving different levels of consistency/availability takes different amount of time</a:t>
            </a:r>
            <a:endParaRPr lang="en-US" b="1"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37688922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p>
        </p:txBody>
      </p:sp>
      <p:sp>
        <p:nvSpPr>
          <p:cNvPr id="3" name="Content Placeholder 2"/>
          <p:cNvSpPr>
            <a:spLocks noGrp="1"/>
          </p:cNvSpPr>
          <p:nvPr>
            <p:ph idx="1"/>
          </p:nvPr>
        </p:nvSpPr>
        <p:spPr/>
        <p:txBody>
          <a:bodyPr>
            <a:normAutofit/>
          </a:bodyPr>
          <a:lstStyle/>
          <a:p>
            <a:r>
              <a:rPr lang="en-US" dirty="0"/>
              <a:t>The CAP theorem states that if you get a network partition…</a:t>
            </a:r>
          </a:p>
          <a:p>
            <a:r>
              <a:rPr lang="en-US" dirty="0"/>
              <a:t>You have to trade off the availability of data versus the consistency of data</a:t>
            </a:r>
          </a:p>
          <a:p>
            <a:r>
              <a:rPr lang="en-US" dirty="0"/>
              <a:t>But the CAP theorem does not speak to other failures such as the lose of a compute node or disk drive</a:t>
            </a:r>
          </a:p>
          <a:p>
            <a:r>
              <a:rPr lang="en-US" dirty="0"/>
              <a:t>Durability is that property of a system which operates to preserve its data in the face of such hardware failures</a:t>
            </a:r>
          </a:p>
          <a:p>
            <a:r>
              <a:rPr lang="en-US" dirty="0"/>
              <a:t>In this case the tradeoff for distributed database systems is between durability and latency</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1046769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p>
        </p:txBody>
      </p:sp>
      <p:sp>
        <p:nvSpPr>
          <p:cNvPr id="3" name="Content Placeholder 2"/>
          <p:cNvSpPr>
            <a:spLocks noGrp="1"/>
          </p:cNvSpPr>
          <p:nvPr>
            <p:ph idx="1"/>
          </p:nvPr>
        </p:nvSpPr>
        <p:spPr/>
        <p:txBody>
          <a:bodyPr>
            <a:normAutofit fontScale="92500"/>
          </a:bodyPr>
          <a:lstStyle/>
          <a:p>
            <a:r>
              <a:rPr lang="en-US" dirty="0"/>
              <a:t>Durability is provided through data replication as we have seen with HDFS which replicates each file block 3 times by default</a:t>
            </a:r>
          </a:p>
          <a:p>
            <a:r>
              <a:rPr lang="en-US" dirty="0"/>
              <a:t>But when we write a new value to the database we might need to wait until that value is replicated across those 3 nodes</a:t>
            </a:r>
          </a:p>
          <a:p>
            <a:r>
              <a:rPr lang="en-US" dirty="0"/>
              <a:t>If a write request must wait until a new value is replicated across multiple node then we trade off higher latency for durability</a:t>
            </a:r>
          </a:p>
          <a:p>
            <a:r>
              <a:rPr lang="en-US" dirty="0"/>
              <a:t>But now assume replication can occur asynchronously to the completion of the write…</a:t>
            </a:r>
          </a:p>
          <a:p>
            <a:r>
              <a:rPr lang="en-US" dirty="0"/>
              <a:t>We can decrease latency by allowing the write to complete before data is replicated across fewer than 3 nodes</a:t>
            </a:r>
          </a:p>
          <a:p>
            <a:r>
              <a:rPr lang="en-US" dirty="0"/>
              <a:t>However durability may be compromised in this case if not all replicas can be created (perhaps due to a network partition)</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09222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Limitations</a:t>
            </a:r>
          </a:p>
        </p:txBody>
      </p:sp>
      <p:sp>
        <p:nvSpPr>
          <p:cNvPr id="3" name="Content Placeholder 2"/>
          <p:cNvSpPr>
            <a:spLocks noGrp="1"/>
          </p:cNvSpPr>
          <p:nvPr>
            <p:ph idx="1"/>
          </p:nvPr>
        </p:nvSpPr>
        <p:spPr/>
        <p:txBody>
          <a:bodyPr/>
          <a:lstStyle/>
          <a:p>
            <a:r>
              <a:rPr lang="en-US" dirty="0"/>
              <a:t>So the CAP theorem fails to capture the tradeoffs between availability and consistency during normal operations…</a:t>
            </a:r>
          </a:p>
          <a:p>
            <a:r>
              <a:rPr lang="en-US" dirty="0"/>
              <a:t>Even though this has proven to be much more influential on the design of distributed databases than the availability consistency tradeoff in failure scenarios</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2958412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Content Placeholder 2"/>
          <p:cNvSpPr>
            <a:spLocks noGrp="1"/>
          </p:cNvSpPr>
          <p:nvPr>
            <p:ph idx="1"/>
          </p:nvPr>
        </p:nvSpPr>
        <p:spPr/>
        <p:txBody>
          <a:bodyPr>
            <a:normAutofit/>
          </a:bodyPr>
          <a:lstStyle/>
          <a:p>
            <a:r>
              <a:rPr lang="en-US" dirty="0"/>
              <a:t>But durability through replication leads to another related tradeoff between latency and consistency</a:t>
            </a:r>
          </a:p>
          <a:p>
            <a:r>
              <a:rPr lang="en-US" dirty="0"/>
              <a:t>Between the time a replication is initiated and it completes some replicates may be out of date with others</a:t>
            </a:r>
          </a:p>
          <a:p>
            <a:r>
              <a:rPr lang="en-US" dirty="0"/>
              <a:t>So some readers may be provided with stale data while others might be provided with current data</a:t>
            </a:r>
          </a:p>
          <a:p>
            <a:r>
              <a:rPr lang="en-US" dirty="0"/>
              <a:t>It depends from which node the reader is provided data</a:t>
            </a:r>
          </a:p>
          <a:p>
            <a:r>
              <a:rPr lang="en-US" dirty="0"/>
              <a:t>But the CAP theorem fails to capture tradeoffs between latency and consistency during normal operations…</a:t>
            </a:r>
          </a:p>
          <a:p>
            <a:r>
              <a:rPr lang="en-US" dirty="0"/>
              <a:t>But this latency consistency tradeoff, in normal operation, has proven to be more influential on the design of NoSQL databases </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15152378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96</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b="69576"/>
          <a:stretch/>
        </p:blipFill>
        <p:spPr bwMode="auto">
          <a:xfrm>
            <a:off x="403881" y="2438400"/>
            <a:ext cx="8282919" cy="33563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576244" y="1752600"/>
            <a:ext cx="5891356" cy="369332"/>
          </a:xfrm>
          <a:prstGeom prst="rect">
            <a:avLst/>
          </a:prstGeom>
          <a:noFill/>
        </p:spPr>
        <p:txBody>
          <a:bodyPr wrap="none" rtlCol="0">
            <a:spAutoFit/>
          </a:bodyPr>
          <a:lstStyle/>
          <a:p>
            <a:r>
              <a:rPr lang="en-US" dirty="0"/>
              <a:t>Replicate a new value to a total of three separate nodes</a:t>
            </a:r>
          </a:p>
        </p:txBody>
      </p:sp>
    </p:spTree>
    <p:extLst>
      <p:ext uri="{BB962C8B-B14F-4D97-AF65-F5344CB8AC3E}">
        <p14:creationId xmlns:p14="http://schemas.microsoft.com/office/powerpoint/2010/main" val="19234949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97</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33593" b="33203"/>
          <a:stretch/>
        </p:blipFill>
        <p:spPr bwMode="auto">
          <a:xfrm>
            <a:off x="582039" y="3265034"/>
            <a:ext cx="7952361" cy="35167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a:xfrm>
            <a:off x="685800" y="1639669"/>
            <a:ext cx="7391400" cy="646331"/>
          </a:xfrm>
          <a:prstGeom prst="rect">
            <a:avLst/>
          </a:prstGeom>
        </p:spPr>
        <p:txBody>
          <a:bodyPr wrap="square">
            <a:spAutoFit/>
          </a:bodyPr>
          <a:lstStyle/>
          <a:p>
            <a:r>
              <a:rPr lang="en-US" dirty="0"/>
              <a:t>Replicate a new value to a total of three separate nodes</a:t>
            </a:r>
          </a:p>
          <a:p>
            <a:r>
              <a:rPr lang="en-US" dirty="0"/>
              <a:t>But complete a write when data is replicated only two times</a:t>
            </a:r>
          </a:p>
        </p:txBody>
      </p:sp>
    </p:spTree>
    <p:extLst>
      <p:ext uri="{BB962C8B-B14F-4D97-AF65-F5344CB8AC3E}">
        <p14:creationId xmlns:p14="http://schemas.microsoft.com/office/powerpoint/2010/main" val="4250490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sk-SK" dirty="0"/>
              <a:t>CSP554</a:t>
            </a:r>
            <a:r>
              <a:rPr lang="en-US" dirty="0"/>
              <a:t> Module 11</a:t>
            </a:r>
          </a:p>
        </p:txBody>
      </p:sp>
      <p:sp>
        <p:nvSpPr>
          <p:cNvPr id="4" name="Slide Number Placeholder 3"/>
          <p:cNvSpPr>
            <a:spLocks noGrp="1"/>
          </p:cNvSpPr>
          <p:nvPr>
            <p:ph type="sldNum" sz="quarter" idx="12"/>
          </p:nvPr>
        </p:nvSpPr>
        <p:spPr/>
        <p:txBody>
          <a:bodyPr/>
          <a:lstStyle/>
          <a:p>
            <a:fld id="{9AA7C465-8597-4488-B68C-958448427716}" type="slidenum">
              <a:rPr lang="en-US" smtClean="0"/>
              <a:t>98</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68671"/>
          <a:stretch/>
        </p:blipFill>
        <p:spPr bwMode="auto">
          <a:xfrm>
            <a:off x="248848" y="2438400"/>
            <a:ext cx="8742752" cy="36480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1161585" y="1515070"/>
            <a:ext cx="6699270" cy="923330"/>
          </a:xfrm>
          <a:prstGeom prst="rect">
            <a:avLst/>
          </a:prstGeom>
          <a:noFill/>
        </p:spPr>
        <p:txBody>
          <a:bodyPr wrap="none" rtlCol="0">
            <a:spAutoFit/>
          </a:bodyPr>
          <a:lstStyle/>
          <a:p>
            <a:r>
              <a:rPr lang="en-US" dirty="0"/>
              <a:t>Replicate a new value to a total of three separate nodes</a:t>
            </a:r>
          </a:p>
          <a:p>
            <a:r>
              <a:rPr lang="en-US" dirty="0"/>
              <a:t>Complete a read when a (consistent) value has been read from </a:t>
            </a:r>
          </a:p>
          <a:p>
            <a:r>
              <a:rPr lang="en-US" dirty="0"/>
              <a:t>only two nodes</a:t>
            </a:r>
          </a:p>
        </p:txBody>
      </p:sp>
    </p:spTree>
    <p:extLst>
      <p:ext uri="{BB962C8B-B14F-4D97-AF65-F5344CB8AC3E}">
        <p14:creationId xmlns:p14="http://schemas.microsoft.com/office/powerpoint/2010/main" val="1771560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PACELC</a:t>
            </a:r>
          </a:p>
        </p:txBody>
      </p:sp>
      <p:sp>
        <p:nvSpPr>
          <p:cNvPr id="3" name="Content Placeholder 2"/>
          <p:cNvSpPr>
            <a:spLocks noGrp="1"/>
          </p:cNvSpPr>
          <p:nvPr>
            <p:ph idx="1"/>
          </p:nvPr>
        </p:nvSpPr>
        <p:spPr/>
        <p:txBody>
          <a:bodyPr>
            <a:normAutofit/>
          </a:bodyPr>
          <a:lstStyle/>
          <a:p>
            <a:r>
              <a:rPr lang="en-US" dirty="0"/>
              <a:t>The PACELC theorem unifies both latency-consistency and availability-consistency tradeoffs</a:t>
            </a:r>
          </a:p>
          <a:p>
            <a:r>
              <a:rPr lang="en-US" dirty="0"/>
              <a:t>And so portrays the design space of distributed systems more accurately</a:t>
            </a:r>
          </a:p>
          <a:p>
            <a:r>
              <a:rPr lang="en-US" dirty="0"/>
              <a:t>From PACELC, we learn</a:t>
            </a:r>
          </a:p>
          <a:p>
            <a:pPr lvl="1"/>
            <a:r>
              <a:rPr lang="en-US" dirty="0"/>
              <a:t>In case of a </a:t>
            </a:r>
            <a:r>
              <a:rPr lang="en-US" b="1" i="1" dirty="0"/>
              <a:t>P</a:t>
            </a:r>
            <a:r>
              <a:rPr lang="en-US" dirty="0"/>
              <a:t>artition, there is an </a:t>
            </a:r>
            <a:r>
              <a:rPr lang="en-US" b="1" i="1" dirty="0"/>
              <a:t>A</a:t>
            </a:r>
            <a:r>
              <a:rPr lang="en-US" dirty="0"/>
              <a:t>vailability-</a:t>
            </a:r>
            <a:r>
              <a:rPr lang="en-US" b="1" i="1" dirty="0"/>
              <a:t>C</a:t>
            </a:r>
            <a:r>
              <a:rPr lang="en-US" dirty="0"/>
              <a:t>onsistency trade-off</a:t>
            </a:r>
          </a:p>
          <a:p>
            <a:pPr lvl="1"/>
            <a:r>
              <a:rPr lang="en-US" b="1" i="1" dirty="0"/>
              <a:t>E</a:t>
            </a:r>
            <a:r>
              <a:rPr lang="en-US" dirty="0"/>
              <a:t>lse, in normal operation, there is a </a:t>
            </a:r>
            <a:r>
              <a:rPr lang="en-US" b="1" i="1" dirty="0"/>
              <a:t>L</a:t>
            </a:r>
            <a:r>
              <a:rPr lang="en-US" dirty="0"/>
              <a:t>atency-</a:t>
            </a:r>
            <a:r>
              <a:rPr lang="en-US" b="1" i="1" dirty="0"/>
              <a:t>C</a:t>
            </a:r>
            <a:r>
              <a:rPr lang="en-US" dirty="0"/>
              <a:t>onsistency trade-off</a:t>
            </a:r>
          </a:p>
          <a:p>
            <a:r>
              <a:rPr lang="en-US" dirty="0"/>
              <a:t>This classification offers two possible choices for the partition scenario (A/C)</a:t>
            </a:r>
          </a:p>
          <a:p>
            <a:r>
              <a:rPr lang="en-US" dirty="0"/>
              <a:t>And also two possible choices for normal operation (L/C)</a:t>
            </a:r>
          </a:p>
          <a:p>
            <a:r>
              <a:rPr lang="en-US" dirty="0"/>
              <a:t>Thus PACELC appears more fine-grained than the CAP classification</a:t>
            </a:r>
          </a:p>
        </p:txBody>
      </p:sp>
      <p:sp>
        <p:nvSpPr>
          <p:cNvPr id="4" name="Footer Placeholder 3"/>
          <p:cNvSpPr>
            <a:spLocks noGrp="1"/>
          </p:cNvSpPr>
          <p:nvPr>
            <p:ph type="ftr" sz="quarter" idx="11"/>
          </p:nvPr>
        </p:nvSpPr>
        <p:spPr/>
        <p:txBody>
          <a:bodyPr/>
          <a:lstStyle/>
          <a:p>
            <a:r>
              <a:rPr lang="sk-SK" dirty="0"/>
              <a:t>CSP554</a:t>
            </a:r>
            <a:r>
              <a:rPr lang="en-US" dirty="0"/>
              <a:t> Module 11</a:t>
            </a:r>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2676617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54761</TotalTime>
  <Words>6767</Words>
  <Application>Microsoft Macintosh PowerPoint</Application>
  <PresentationFormat>On-screen Show (4:3)</PresentationFormat>
  <Paragraphs>1012</Paragraphs>
  <Slides>112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Arial</vt:lpstr>
      <vt:lpstr>Calibri</vt:lpstr>
      <vt:lpstr>Calibri Light</vt:lpstr>
      <vt:lpstr>Comic Sans MS</vt:lpstr>
      <vt:lpstr>Courier New</vt:lpstr>
      <vt:lpstr>Garamond</vt:lpstr>
      <vt:lpstr>Monotype Sorts</vt:lpstr>
      <vt:lpstr>Clarity</vt:lpstr>
      <vt:lpstr>CSP554 Big Data Technologies</vt:lpstr>
      <vt:lpstr>Leveraging the NoSQL Boom</vt:lpstr>
      <vt:lpstr>Database Alternatives</vt:lpstr>
      <vt:lpstr>The Relational Model</vt:lpstr>
      <vt:lpstr>The Relational Model</vt:lpstr>
      <vt:lpstr>The Relational Model</vt:lpstr>
      <vt:lpstr>Relational Database Management Systems (RDBMS)</vt:lpstr>
      <vt:lpstr>Structure Query Language (SQL)</vt:lpstr>
      <vt:lpstr>SQL Databases</vt:lpstr>
      <vt:lpstr>SQL Databases</vt:lpstr>
      <vt:lpstr>Relational Query Languages</vt:lpstr>
      <vt:lpstr>Transactions – ACID Properties</vt:lpstr>
      <vt:lpstr>SQL Features</vt:lpstr>
      <vt:lpstr>SQL Database Advantages</vt:lpstr>
      <vt:lpstr>SQL Database Drawbacks</vt:lpstr>
      <vt:lpstr>NoSQL Databases</vt:lpstr>
      <vt:lpstr>NoSQL Databases</vt:lpstr>
      <vt:lpstr>NoSQL Databases</vt:lpstr>
      <vt:lpstr>BASE Concept</vt:lpstr>
      <vt:lpstr>NoSQL Features</vt:lpstr>
      <vt:lpstr>Why NoSQL?</vt:lpstr>
      <vt:lpstr>Why NoSQL?</vt:lpstr>
      <vt:lpstr>Why NoSQL?</vt:lpstr>
      <vt:lpstr>Why NoSQL?</vt:lpstr>
      <vt:lpstr>Why NoSQL?</vt:lpstr>
      <vt:lpstr>Why NoSQL?</vt:lpstr>
      <vt:lpstr>Why NoSQL?</vt:lpstr>
      <vt:lpstr>Why NoSQL? Impedance Mismatch</vt:lpstr>
      <vt:lpstr>Why NoSQL? Impedance Mismatch</vt:lpstr>
      <vt:lpstr>Why NoSQL? Impedance Mismatch (In Depth)</vt:lpstr>
      <vt:lpstr>Why NoSQL? Impedance Mismatch (In Depth)</vt:lpstr>
      <vt:lpstr>Why NoSQL? Impedance Mismatch (In Depth)</vt:lpstr>
      <vt:lpstr>Why NoSQL? Services Mismatch</vt:lpstr>
      <vt:lpstr>Why NoSQL? Services Mismatch</vt:lpstr>
      <vt:lpstr>NoSQL Summary</vt:lpstr>
      <vt:lpstr>NoSQL Database Advantages</vt:lpstr>
      <vt:lpstr>NoSQL Database Drawbacks</vt:lpstr>
      <vt:lpstr>SQL or NoSQL: Which is Right for You?</vt:lpstr>
      <vt:lpstr>SQL or NoSQL: Which is Right for You?</vt:lpstr>
      <vt:lpstr>NewSQL More OLTP Throughput, Real-time Analytics</vt:lpstr>
      <vt:lpstr>Database Summary</vt:lpstr>
      <vt:lpstr>High Level System Classification</vt:lpstr>
      <vt:lpstr>Data Models</vt:lpstr>
      <vt:lpstr>Data Models</vt:lpstr>
      <vt:lpstr>Key Value Store</vt:lpstr>
      <vt:lpstr>Key Value Store</vt:lpstr>
      <vt:lpstr>Key Value Store</vt:lpstr>
      <vt:lpstr>Wide Column Store</vt:lpstr>
      <vt:lpstr>Wide Column Store</vt:lpstr>
      <vt:lpstr>Wide Column Store</vt:lpstr>
      <vt:lpstr>Wide Column Store</vt:lpstr>
      <vt:lpstr>Wide Column Store</vt:lpstr>
      <vt:lpstr>Wide Column Store</vt:lpstr>
      <vt:lpstr>Document Stores</vt:lpstr>
      <vt:lpstr>Document Stores</vt:lpstr>
      <vt:lpstr>Graph Stores</vt:lpstr>
      <vt:lpstr>Graph Stores</vt:lpstr>
      <vt:lpstr>Consistency Versus Availability</vt:lpstr>
      <vt:lpstr>Consistency Versus Availability</vt:lpstr>
      <vt:lpstr>CAP Theorem</vt:lpstr>
      <vt:lpstr>CAP Theorem</vt:lpstr>
      <vt:lpstr>Distributed Database System Model</vt:lpstr>
      <vt:lpstr>Distributed Database System Consistency</vt:lpstr>
      <vt:lpstr>Distributed Database System Example of a Consistent System (Write Phase)</vt:lpstr>
      <vt:lpstr>Distributed Database System  Example of a Consistent System (Read Phase)</vt:lpstr>
      <vt:lpstr>Distributed Database System  Example of a Inconsistent System (Write Phase)</vt:lpstr>
      <vt:lpstr>Distributed Database System  Example of a Inconsistent System (Read Phase)</vt:lpstr>
      <vt:lpstr>Distributed Database System  Availability</vt:lpstr>
      <vt:lpstr>Distributed Database System Example of Availability</vt:lpstr>
      <vt:lpstr>Distributed Database System  Partition Tolerance</vt:lpstr>
      <vt:lpstr>Distributed Database System  Example of Partition Tolerance</vt:lpstr>
      <vt:lpstr>CAP Theorem</vt:lpstr>
      <vt:lpstr>CAP Theorem</vt:lpstr>
      <vt:lpstr>CAP Theorem AP: Available, Partition Tolerant, Not Consistent (Write Phase) </vt:lpstr>
      <vt:lpstr>CAP Theorem AP: Available, Partition Tolerant, Not Consistent (Read Phase) </vt:lpstr>
      <vt:lpstr>CAP Theorem CP: Consistent, Partition Tolerant, Not Available</vt:lpstr>
      <vt:lpstr>CAP Theorem CA: Consistent, Available, Not Partition Tolerant</vt:lpstr>
      <vt:lpstr>Why this is important?</vt:lpstr>
      <vt:lpstr>Problem for Relational Database to Scale</vt:lpstr>
      <vt:lpstr>Types of Consistency</vt:lpstr>
      <vt:lpstr>Eventual Consistency - A Facebook Example</vt:lpstr>
      <vt:lpstr>Eventual Consistency - A Facebook Example</vt:lpstr>
      <vt:lpstr>Eventual Consistency - A Facebook Example</vt:lpstr>
      <vt:lpstr>Tunable Availability and Consistency</vt:lpstr>
      <vt:lpstr>Quorums</vt:lpstr>
      <vt:lpstr>Quorums: Example</vt:lpstr>
      <vt:lpstr>Tunable Availability and Consistency</vt:lpstr>
      <vt:lpstr>Tunable Availability and Consistency</vt:lpstr>
      <vt:lpstr>Dynamic Tradeoff between C and A</vt:lpstr>
      <vt:lpstr>Heterogeneity: Segmenting C and A</vt:lpstr>
      <vt:lpstr>What if there are no partitions?</vt:lpstr>
      <vt:lpstr>Durability</vt:lpstr>
      <vt:lpstr>Durability</vt:lpstr>
      <vt:lpstr>CAP Theorem Limitations</vt:lpstr>
      <vt:lpstr>Latency Consistency Tradeoff</vt:lpstr>
      <vt:lpstr>Latency Consistency Tradeoff</vt:lpstr>
      <vt:lpstr>Latency Consistency Tradeoff</vt:lpstr>
      <vt:lpstr>Latency Consistency Tradeoff</vt:lpstr>
      <vt:lpstr>PACELC</vt:lpstr>
      <vt:lpstr>PACELC</vt:lpstr>
      <vt:lpstr>Replication Strategies</vt:lpstr>
      <vt:lpstr>Replication Strategies</vt:lpstr>
      <vt:lpstr>Data Duplication Models: Overview</vt:lpstr>
      <vt:lpstr>Data Duplication Models Single Server</vt:lpstr>
      <vt:lpstr>Data Duplication Models Sharding</vt:lpstr>
      <vt:lpstr>Data Duplication Models Sharding (2)</vt:lpstr>
      <vt:lpstr>Data Duplication Models Master-slave Replication</vt:lpstr>
      <vt:lpstr>Data Duplication Models Master-slave Replication (2)</vt:lpstr>
      <vt:lpstr>Data Duplication Models Peer-to-peer Replication</vt:lpstr>
      <vt:lpstr>Data Duplication Models Peer-to-peer Replication (2)</vt:lpstr>
      <vt:lpstr>Other NoSQL Database Attributes</vt:lpstr>
      <vt:lpstr>What Database Should I Choose?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Microsoft Office User</cp:lastModifiedBy>
  <cp:revision>805</cp:revision>
  <cp:lastPrinted>2017-03-22T21:21:03Z</cp:lastPrinted>
  <dcterms:created xsi:type="dcterms:W3CDTF">2016-12-18T19:56:54Z</dcterms:created>
  <dcterms:modified xsi:type="dcterms:W3CDTF">2019-03-24T21:29:11Z</dcterms:modified>
</cp:coreProperties>
</file>