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8"/>
  </p:notesMasterIdLst>
  <p:sldIdLst>
    <p:sldId id="256" r:id="rId2"/>
    <p:sldId id="377" r:id="rId3"/>
    <p:sldId id="378" r:id="rId4"/>
    <p:sldId id="400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02" r:id="rId16"/>
    <p:sldId id="403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  <p:sldId id="276" r:id="rId57"/>
    <p:sldId id="277" r:id="rId58"/>
    <p:sldId id="278" r:id="rId59"/>
    <p:sldId id="279" r:id="rId60"/>
    <p:sldId id="280" r:id="rId61"/>
    <p:sldId id="281" r:id="rId62"/>
    <p:sldId id="282" r:id="rId63"/>
    <p:sldId id="283" r:id="rId64"/>
    <p:sldId id="284" r:id="rId65"/>
    <p:sldId id="285" r:id="rId66"/>
    <p:sldId id="286" r:id="rId67"/>
    <p:sldId id="298" r:id="rId68"/>
    <p:sldId id="299" r:id="rId69"/>
    <p:sldId id="287" r:id="rId70"/>
    <p:sldId id="288" r:id="rId71"/>
    <p:sldId id="289" r:id="rId72"/>
    <p:sldId id="290" r:id="rId73"/>
    <p:sldId id="291" r:id="rId74"/>
    <p:sldId id="292" r:id="rId75"/>
    <p:sldId id="293" r:id="rId76"/>
    <p:sldId id="294" r:id="rId77"/>
    <p:sldId id="295" r:id="rId78"/>
    <p:sldId id="296" r:id="rId79"/>
    <p:sldId id="297" r:id="rId80"/>
    <p:sldId id="300" r:id="rId81"/>
    <p:sldId id="301" r:id="rId82"/>
    <p:sldId id="302" r:id="rId83"/>
    <p:sldId id="303" r:id="rId84"/>
    <p:sldId id="304" r:id="rId85"/>
    <p:sldId id="305" r:id="rId86"/>
    <p:sldId id="306" r:id="rId87"/>
    <p:sldId id="307" r:id="rId88"/>
    <p:sldId id="308" r:id="rId89"/>
    <p:sldId id="309" r:id="rId90"/>
    <p:sldId id="310" r:id="rId91"/>
    <p:sldId id="311" r:id="rId92"/>
    <p:sldId id="312" r:id="rId93"/>
    <p:sldId id="313" r:id="rId94"/>
    <p:sldId id="314" r:id="rId95"/>
    <p:sldId id="315" r:id="rId96"/>
    <p:sldId id="316" r:id="rId97"/>
    <p:sldId id="317" r:id="rId98"/>
    <p:sldId id="318" r:id="rId99"/>
    <p:sldId id="319" r:id="rId100"/>
    <p:sldId id="320" r:id="rId101"/>
    <p:sldId id="321" r:id="rId102"/>
    <p:sldId id="322" r:id="rId103"/>
    <p:sldId id="323" r:id="rId104"/>
    <p:sldId id="324" r:id="rId105"/>
    <p:sldId id="325" r:id="rId106"/>
    <p:sldId id="326" r:id="rId107"/>
    <p:sldId id="327" r:id="rId108"/>
    <p:sldId id="328" r:id="rId109"/>
    <p:sldId id="329" r:id="rId110"/>
    <p:sldId id="330" r:id="rId111"/>
    <p:sldId id="331" r:id="rId112"/>
    <p:sldId id="332" r:id="rId113"/>
    <p:sldId id="333" r:id="rId114"/>
    <p:sldId id="334" r:id="rId115"/>
    <p:sldId id="335" r:id="rId116"/>
    <p:sldId id="336" r:id="rId117"/>
    <p:sldId id="337" r:id="rId118"/>
    <p:sldId id="338" r:id="rId119"/>
    <p:sldId id="339" r:id="rId120"/>
    <p:sldId id="340" r:id="rId121"/>
    <p:sldId id="341" r:id="rId122"/>
    <p:sldId id="342" r:id="rId123"/>
    <p:sldId id="343" r:id="rId124"/>
    <p:sldId id="344" r:id="rId125"/>
    <p:sldId id="345" r:id="rId126"/>
    <p:sldId id="346" r:id="rId127"/>
    <p:sldId id="347" r:id="rId128"/>
    <p:sldId id="348" r:id="rId129"/>
    <p:sldId id="349" r:id="rId130"/>
    <p:sldId id="350" r:id="rId131"/>
    <p:sldId id="352" r:id="rId132"/>
    <p:sldId id="353" r:id="rId133"/>
    <p:sldId id="354" r:id="rId134"/>
    <p:sldId id="355" r:id="rId135"/>
    <p:sldId id="356" r:id="rId136"/>
    <p:sldId id="357" r:id="rId137"/>
    <p:sldId id="358" r:id="rId138"/>
    <p:sldId id="351" r:id="rId139"/>
    <p:sldId id="359" r:id="rId140"/>
    <p:sldId id="360" r:id="rId141"/>
    <p:sldId id="361" r:id="rId142"/>
    <p:sldId id="362" r:id="rId143"/>
    <p:sldId id="363" r:id="rId144"/>
    <p:sldId id="364" r:id="rId145"/>
    <p:sldId id="365" r:id="rId146"/>
    <p:sldId id="366" r:id="rId147"/>
    <p:sldId id="367" r:id="rId148"/>
    <p:sldId id="368" r:id="rId149"/>
    <p:sldId id="369" r:id="rId150"/>
    <p:sldId id="370" r:id="rId151"/>
    <p:sldId id="371" r:id="rId152"/>
    <p:sldId id="372" r:id="rId153"/>
    <p:sldId id="373" r:id="rId154"/>
    <p:sldId id="374" r:id="rId155"/>
    <p:sldId id="375" r:id="rId156"/>
    <p:sldId id="376" r:id="rId1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5"/>
  </p:normalViewPr>
  <p:slideViewPr>
    <p:cSldViewPr>
      <p:cViewPr varScale="1">
        <p:scale>
          <a:sx n="95" d="100"/>
          <a:sy n="95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D181-0768-491C-BCCD-1E688F6524C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447E5-1454-46F0-8474-6A688ED0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8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4FE57-E07E-4126-8D31-B77A598FFFA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CCDC-640C-4A7F-B692-4C1523D9D395}" type="datetime1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E74-165E-406D-A23C-66A90DA8FA1E}" type="datetime1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87E-6A7C-48A3-B69F-55CC7E84042C}" type="datetime1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25D-3D70-4C58-9D1C-32FE869CAE25}" type="datetime1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9CB9-37D3-4AA1-A0E8-1F21F80458C9}" type="datetime1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0D93-E667-4B09-8397-464042F8D1E6}" type="datetime1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C4A8-DF68-4BD1-9580-3D7A978CBC79}" type="datetime1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517-DA72-4B14-BFA1-564FEB37473B}" type="datetime1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C685-08B2-4847-8BAD-ECD260AC9AE5}" type="datetime1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A5CB-7E2B-46E3-AFE1-F37429F15A1F}" type="datetime1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3D7C-325E-46F9-9F25-C4465D7D474C}" type="datetime1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00CF54E-4BF1-40ED-99F8-F0037AE49C3F}" type="datetime1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A5931E9-30B5-4501-87AE-498D28A709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jp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atastax.com/en/cql/3.3/cql/cql_reference/cqlRefComment.html%23cqlRefComment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CSP554</a:t>
            </a:r>
            <a:br>
              <a:rPr lang="en-US" sz="4800" dirty="0"/>
            </a:br>
            <a:r>
              <a:rPr lang="en-US" sz="4800" dirty="0"/>
              <a:t>Big Data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13</a:t>
            </a:r>
          </a:p>
          <a:p>
            <a:r>
              <a:rPr lang="en-US" dirty="0"/>
              <a:t>NoSQL Databases: Cassandra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Writes </a:t>
            </a:r>
            <a:r>
              <a:rPr lang="en-US" spc="-5" dirty="0"/>
              <a:t>in the</a:t>
            </a:r>
            <a:r>
              <a:rPr lang="en-US" spc="-55" dirty="0"/>
              <a:t> </a:t>
            </a:r>
            <a:r>
              <a:rPr lang="en-US" spc="-5" dirty="0"/>
              <a:t>cluster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976532"/>
            <a:ext cx="99060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871977"/>
            <a:ext cx="7181215" cy="11887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5" dirty="0">
                <a:latin typeface="Verdana"/>
                <a:cs typeface="Verdana"/>
              </a:rPr>
              <a:t>Fully distributed, no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SPOF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25"/>
              </a:spcBef>
            </a:pPr>
            <a:r>
              <a:rPr sz="2200" spc="-5" dirty="0">
                <a:latin typeface="Verdana"/>
                <a:cs typeface="Verdana"/>
              </a:rPr>
              <a:t>Node that receives </a:t>
            </a:r>
            <a:r>
              <a:rPr sz="2200" dirty="0">
                <a:latin typeface="Verdana"/>
                <a:cs typeface="Verdana"/>
              </a:rPr>
              <a:t>a </a:t>
            </a:r>
            <a:r>
              <a:rPr sz="2200" spc="-5" dirty="0">
                <a:latin typeface="Verdana"/>
                <a:cs typeface="Verdana"/>
              </a:rPr>
              <a:t>request is the Coordinator for  request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139344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087" y="3109465"/>
            <a:ext cx="46088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Verdana"/>
                <a:cs typeface="Verdana"/>
              </a:rPr>
              <a:t>Any </a:t>
            </a:r>
            <a:r>
              <a:rPr sz="2200" spc="-5" dirty="0">
                <a:latin typeface="Verdana"/>
                <a:cs typeface="Verdana"/>
              </a:rPr>
              <a:t>node can </a:t>
            </a:r>
            <a:r>
              <a:rPr sz="2200" dirty="0">
                <a:latin typeface="Verdana"/>
                <a:cs typeface="Verdana"/>
              </a:rPr>
              <a:t>act as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Coordinator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0200" y="3827766"/>
            <a:ext cx="1155700" cy="520700"/>
          </a:xfrm>
          <a:prstGeom prst="rect">
            <a:avLst/>
          </a:prstGeom>
          <a:solidFill>
            <a:srgbClr val="DDAE54"/>
          </a:solidFill>
          <a:ln w="25400">
            <a:solidFill>
              <a:srgbClr val="A17F3D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94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1765" y="3212992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0910" y="299470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3"/>
                </a:lnTo>
                <a:lnTo>
                  <a:pt x="62814" y="664705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8" y="823182"/>
                </a:lnTo>
                <a:lnTo>
                  <a:pt x="731794" y="798262"/>
                </a:lnTo>
                <a:lnTo>
                  <a:pt x="768333" y="769684"/>
                </a:lnTo>
                <a:lnTo>
                  <a:pt x="801624" y="737719"/>
                </a:lnTo>
                <a:lnTo>
                  <a:pt x="831388" y="702636"/>
                </a:lnTo>
                <a:lnTo>
                  <a:pt x="857342" y="664705"/>
                </a:lnTo>
                <a:lnTo>
                  <a:pt x="879207" y="624193"/>
                </a:lnTo>
                <a:lnTo>
                  <a:pt x="896701" y="581373"/>
                </a:lnTo>
                <a:lnTo>
                  <a:pt x="909545" y="536511"/>
                </a:lnTo>
                <a:lnTo>
                  <a:pt x="917457" y="489879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6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70910" y="299470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89019" y="3125055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70910" y="4273460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80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3"/>
                </a:lnTo>
                <a:lnTo>
                  <a:pt x="62814" y="664705"/>
                </a:lnTo>
                <a:lnTo>
                  <a:pt x="88768" y="702636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5"/>
                </a:lnTo>
                <a:lnTo>
                  <a:pt x="692288" y="823182"/>
                </a:lnTo>
                <a:lnTo>
                  <a:pt x="731794" y="798262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6"/>
                </a:lnTo>
                <a:lnTo>
                  <a:pt x="857342" y="664705"/>
                </a:lnTo>
                <a:lnTo>
                  <a:pt x="879207" y="624193"/>
                </a:lnTo>
                <a:lnTo>
                  <a:pt x="896701" y="581373"/>
                </a:lnTo>
                <a:lnTo>
                  <a:pt x="909545" y="536511"/>
                </a:lnTo>
                <a:lnTo>
                  <a:pt x="917457" y="489880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7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0910" y="4273460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96571" y="4403809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12518" y="299470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3"/>
                </a:lnTo>
                <a:lnTo>
                  <a:pt x="62814" y="664705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5"/>
                </a:lnTo>
                <a:lnTo>
                  <a:pt x="879206" y="624193"/>
                </a:lnTo>
                <a:lnTo>
                  <a:pt x="896700" y="581373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12518" y="299470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29324" y="3125055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12517" y="4273462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8" y="823182"/>
                </a:lnTo>
                <a:lnTo>
                  <a:pt x="731794" y="798262"/>
                </a:lnTo>
                <a:lnTo>
                  <a:pt x="768333" y="769684"/>
                </a:lnTo>
                <a:lnTo>
                  <a:pt x="801624" y="737719"/>
                </a:lnTo>
                <a:lnTo>
                  <a:pt x="831388" y="702636"/>
                </a:lnTo>
                <a:lnTo>
                  <a:pt x="857342" y="664704"/>
                </a:lnTo>
                <a:lnTo>
                  <a:pt x="879207" y="624193"/>
                </a:lnTo>
                <a:lnTo>
                  <a:pt x="896701" y="581372"/>
                </a:lnTo>
                <a:lnTo>
                  <a:pt x="909545" y="536511"/>
                </a:lnTo>
                <a:lnTo>
                  <a:pt x="917457" y="489879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6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2517" y="4273462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36876" y="4403810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97088" y="4505168"/>
            <a:ext cx="941069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29539">
              <a:lnSpc>
                <a:spcPct val="101200"/>
              </a:lnSpc>
              <a:spcBef>
                <a:spcPts val="80"/>
              </a:spcBef>
            </a:pPr>
            <a:r>
              <a:rPr sz="1400" spc="-15" dirty="0">
                <a:latin typeface="Verdana"/>
                <a:cs typeface="Verdana"/>
              </a:rPr>
              <a:t>Write </a:t>
            </a:r>
            <a:r>
              <a:rPr sz="1400" dirty="0">
                <a:latin typeface="Verdana"/>
                <a:cs typeface="Verdana"/>
              </a:rPr>
              <a:t>A  (</a:t>
            </a:r>
            <a:r>
              <a:rPr sz="1400" spc="-5" dirty="0">
                <a:latin typeface="Verdana"/>
                <a:cs typeface="Verdana"/>
              </a:rPr>
              <a:t>CL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spc="-5" dirty="0">
                <a:latin typeface="Verdana"/>
                <a:cs typeface="Verdana"/>
              </a:rPr>
              <a:t>ON</a:t>
            </a:r>
            <a:r>
              <a:rPr sz="1400" dirty="0">
                <a:latin typeface="Verdana"/>
                <a:cs typeface="Verdana"/>
              </a:rPr>
              <a:t>E)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68354" y="4003458"/>
            <a:ext cx="1071556" cy="196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6552" y="4085880"/>
            <a:ext cx="866140" cy="2540"/>
          </a:xfrm>
          <a:custGeom>
            <a:avLst/>
            <a:gdLst/>
            <a:ahLst/>
            <a:cxnLst/>
            <a:rect l="l" t="t" r="r" b="b"/>
            <a:pathLst>
              <a:path w="866139" h="2539">
                <a:moveTo>
                  <a:pt x="-19050" y="1254"/>
                </a:moveTo>
                <a:lnTo>
                  <a:pt x="884696" y="1254"/>
                </a:lnTo>
              </a:path>
            </a:pathLst>
          </a:custGeom>
          <a:ln w="40609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6123" y="4028023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621" y="120140"/>
                </a:lnTo>
                <a:lnTo>
                  <a:pt x="120450" y="59448"/>
                </a:lnTo>
                <a:lnTo>
                  <a:pt x="0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99749" y="3730716"/>
            <a:ext cx="196343" cy="730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7920" y="3873191"/>
            <a:ext cx="0" cy="530225"/>
          </a:xfrm>
          <a:custGeom>
            <a:avLst/>
            <a:gdLst/>
            <a:ahLst/>
            <a:cxnLst/>
            <a:rect l="l" t="t" r="r" b="b"/>
            <a:pathLst>
              <a:path h="530225">
                <a:moveTo>
                  <a:pt x="0" y="529655"/>
                </a:moveTo>
                <a:lnTo>
                  <a:pt x="0" y="19049"/>
                </a:lnTo>
                <a:lnTo>
                  <a:pt x="0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37849" y="374881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070" y="0"/>
                </a:moveTo>
                <a:lnTo>
                  <a:pt x="0" y="120142"/>
                </a:lnTo>
                <a:lnTo>
                  <a:pt x="120141" y="120142"/>
                </a:lnTo>
                <a:lnTo>
                  <a:pt x="6007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06531" y="3668543"/>
            <a:ext cx="990521" cy="854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97918" y="3827083"/>
            <a:ext cx="711200" cy="575945"/>
          </a:xfrm>
          <a:custGeom>
            <a:avLst/>
            <a:gdLst/>
            <a:ahLst/>
            <a:cxnLst/>
            <a:rect l="l" t="t" r="r" b="b"/>
            <a:pathLst>
              <a:path w="711200" h="575945">
                <a:moveTo>
                  <a:pt x="0" y="575764"/>
                </a:moveTo>
                <a:lnTo>
                  <a:pt x="696278" y="11987"/>
                </a:lnTo>
                <a:lnTo>
                  <a:pt x="711084" y="0"/>
                </a:lnTo>
              </a:path>
            </a:pathLst>
          </a:custGeom>
          <a:ln w="38099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74491" y="3748816"/>
            <a:ext cx="131445" cy="122555"/>
          </a:xfrm>
          <a:custGeom>
            <a:avLst/>
            <a:gdLst/>
            <a:ahLst/>
            <a:cxnLst/>
            <a:rect l="l" t="t" r="r" b="b"/>
            <a:pathLst>
              <a:path w="131445" h="122555">
                <a:moveTo>
                  <a:pt x="131173" y="0"/>
                </a:moveTo>
                <a:lnTo>
                  <a:pt x="0" y="28916"/>
                </a:lnTo>
                <a:lnTo>
                  <a:pt x="75603" y="122288"/>
                </a:lnTo>
                <a:lnTo>
                  <a:pt x="131173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59820" y="4324675"/>
            <a:ext cx="883946" cy="196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97918" y="4402846"/>
            <a:ext cx="683895" cy="0"/>
          </a:xfrm>
          <a:custGeom>
            <a:avLst/>
            <a:gdLst/>
            <a:ahLst/>
            <a:cxnLst/>
            <a:rect l="l" t="t" r="r" b="b"/>
            <a:pathLst>
              <a:path w="683895">
                <a:moveTo>
                  <a:pt x="0" y="0"/>
                </a:moveTo>
                <a:lnTo>
                  <a:pt x="664320" y="0"/>
                </a:lnTo>
                <a:lnTo>
                  <a:pt x="683370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85523" y="4342775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2"/>
                </a:lnTo>
                <a:lnTo>
                  <a:pt x="120142" y="60071"/>
                </a:lnTo>
                <a:lnTo>
                  <a:pt x="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92219" y="5247640"/>
            <a:ext cx="1594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Coordinator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Node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652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Returns one or more rows from a single Cassandra table</a:t>
            </a:r>
          </a:p>
          <a:p>
            <a:r>
              <a:rPr lang="en-US" dirty="0"/>
              <a:t>Although a select statement without a where clause returns all rows from all partitions, it is not recommended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| </a:t>
            </a:r>
            <a:r>
              <a:rPr lang="en-US" dirty="0" err="1"/>
              <a:t>select_expression</a:t>
            </a:r>
            <a:r>
              <a:rPr lang="en-US" dirty="0"/>
              <a:t> | DISTINCT partition </a:t>
            </a:r>
          </a:p>
          <a:p>
            <a:pPr marL="0" indent="0">
              <a:buNone/>
            </a:pPr>
            <a:r>
              <a:rPr lang="en-US" dirty="0"/>
              <a:t>FROM [</a:t>
            </a:r>
            <a:r>
              <a:rPr lang="en-US" dirty="0" err="1"/>
              <a:t>keyspace_name</a:t>
            </a:r>
            <a:r>
              <a:rPr lang="en-US" dirty="0"/>
              <a:t>.]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[WHERE </a:t>
            </a:r>
            <a:r>
              <a:rPr lang="en-US" dirty="0" err="1"/>
              <a:t>partition_value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[AND </a:t>
            </a:r>
            <a:r>
              <a:rPr lang="en-US" dirty="0" err="1"/>
              <a:t>clustering_filters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[AND </a:t>
            </a:r>
            <a:r>
              <a:rPr lang="en-US" dirty="0" err="1"/>
              <a:t>static_filters</a:t>
            </a:r>
            <a:r>
              <a:rPr lang="en-US" dirty="0"/>
              <a:t>]]] </a:t>
            </a:r>
          </a:p>
          <a:p>
            <a:pPr marL="0" indent="0">
              <a:buNone/>
            </a:pPr>
            <a:r>
              <a:rPr lang="en-US" dirty="0"/>
              <a:t>[ORDER BY </a:t>
            </a:r>
            <a:r>
              <a:rPr lang="en-US" dirty="0" err="1"/>
              <a:t>PK_column_name</a:t>
            </a:r>
            <a:r>
              <a:rPr lang="en-US" dirty="0"/>
              <a:t> ASC|DESC] </a:t>
            </a:r>
          </a:p>
          <a:p>
            <a:pPr marL="0" indent="0">
              <a:buNone/>
            </a:pPr>
            <a:r>
              <a:rPr lang="en-US" dirty="0"/>
              <a:t>[LIMIT N]</a:t>
            </a:r>
          </a:p>
          <a:p>
            <a:pPr marL="0" indent="0">
              <a:buNone/>
            </a:pPr>
            <a:r>
              <a:rPr lang="en-US" dirty="0"/>
              <a:t>[ALLOW FILTERING]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62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FROM clause specifies the table to query</a:t>
            </a:r>
          </a:p>
          <a:p>
            <a:r>
              <a:rPr lang="en-US" dirty="0"/>
              <a:t>You may want to precede the table name with the name of the </a:t>
            </a:r>
            <a:r>
              <a:rPr lang="en-US" dirty="0" err="1"/>
              <a:t>keyspace</a:t>
            </a:r>
            <a:r>
              <a:rPr lang="en-US" dirty="0"/>
              <a:t> followed by a period (.)</a:t>
            </a:r>
          </a:p>
          <a:p>
            <a:r>
              <a:rPr lang="en-US" dirty="0"/>
              <a:t>If you do not specify a </a:t>
            </a:r>
            <a:r>
              <a:rPr lang="en-US" dirty="0" err="1"/>
              <a:t>keyspace</a:t>
            </a:r>
            <a:r>
              <a:rPr lang="en-US" dirty="0"/>
              <a:t>, Cassandra queries the current </a:t>
            </a:r>
            <a:r>
              <a:rPr lang="en-US" dirty="0" err="1"/>
              <a:t>keyspace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following example returns the number of rows in the </a:t>
            </a:r>
            <a:r>
              <a:rPr lang="en-US" dirty="0" err="1"/>
              <a:t>IndexInfo</a:t>
            </a:r>
            <a:r>
              <a:rPr lang="en-US" dirty="0"/>
              <a:t> table in the system </a:t>
            </a:r>
            <a:r>
              <a:rPr lang="en-US" dirty="0" err="1"/>
              <a:t>keyspace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COUNT(*)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system.IndexInfo</a:t>
            </a:r>
            <a:r>
              <a:rPr lang="en-US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830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LIMIT option sets the maximum number of rows that the query returns: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cycling.cyclist_name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LIMIT 50000;</a:t>
            </a:r>
          </a:p>
          <a:p>
            <a:endParaRPr lang="en-US" dirty="0"/>
          </a:p>
          <a:p>
            <a:r>
              <a:rPr lang="en-US" dirty="0"/>
              <a:t>Even if the query matches 105,291 rows, Cassandra only returns the first 50,000</a:t>
            </a:r>
          </a:p>
          <a:p>
            <a:r>
              <a:rPr lang="en-US" dirty="0"/>
              <a:t>The </a:t>
            </a:r>
            <a:r>
              <a:rPr lang="en-US" dirty="0" err="1"/>
              <a:t>cqlsh</a:t>
            </a:r>
            <a:r>
              <a:rPr lang="en-US" dirty="0"/>
              <a:t> shell has a default row limit of 10,000</a:t>
            </a:r>
          </a:p>
          <a:p>
            <a:r>
              <a:rPr lang="en-US" dirty="0"/>
              <a:t>The Cassandra server and native protocol do not limit the number of returned rows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9471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WHERE clause introduces one or more relations that filter the rows returned by SELECT</a:t>
            </a:r>
          </a:p>
          <a:p>
            <a:r>
              <a:rPr lang="en-US" dirty="0"/>
              <a:t>The column specification of the relation must be one of the following:</a:t>
            </a:r>
          </a:p>
          <a:p>
            <a:pPr lvl="1"/>
            <a:r>
              <a:rPr lang="en-US" dirty="0"/>
              <a:t>One or more members of the partition key of the table</a:t>
            </a:r>
          </a:p>
          <a:p>
            <a:pPr lvl="1"/>
            <a:r>
              <a:rPr lang="en-US" dirty="0"/>
              <a:t>A clustering column, only if the relation is preceded by other relations that specify all columns in the partition key</a:t>
            </a:r>
          </a:p>
          <a:p>
            <a:pPr lvl="1"/>
            <a:r>
              <a:rPr lang="en-US" dirty="0"/>
              <a:t>A column that is indexed using CREATE INDEX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458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the following table definition defines id as the table's partition key: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cycling.cyclist_career_teams</a:t>
            </a:r>
            <a:r>
              <a:rPr lang="en-US" dirty="0"/>
              <a:t> ( id UUID PRIMARY KEY, </a:t>
            </a:r>
            <a:r>
              <a:rPr lang="en-US" dirty="0" err="1"/>
              <a:t>lastname</a:t>
            </a:r>
            <a:r>
              <a:rPr lang="en-US" dirty="0"/>
              <a:t> text, teams set&lt;text&gt; 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example, the SELECT statement includes in the partition key, so the WHERE clause can use the id column: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id, </a:t>
            </a:r>
            <a:r>
              <a:rPr lang="en-US" dirty="0" err="1"/>
              <a:t>lastname</a:t>
            </a:r>
            <a:r>
              <a:rPr lang="en-US" dirty="0"/>
              <a:t>, teams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cycling.cyclist_career_teams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id=5b6962dd-3f90-4c93-8f61-eabfa4a803e2;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Restriction: a relation that references the partition key can only use an equality operator (= or IN)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656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a relation on a clustering column only if it is preceded by relations that reference all the elements of the partition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cycling.cyclist_points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id UUID,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firstname</a:t>
            </a:r>
            <a:r>
              <a:rPr lang="en-US" dirty="0"/>
              <a:t> text,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lastname</a:t>
            </a:r>
            <a:r>
              <a:rPr lang="en-US" dirty="0"/>
              <a:t> text,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race_title</a:t>
            </a:r>
            <a:r>
              <a:rPr lang="en-US" dirty="0"/>
              <a:t> text,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race_points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PRIMARY KEY (id, </a:t>
            </a:r>
            <a:r>
              <a:rPr lang="en-US" dirty="0" err="1"/>
              <a:t>race_points</a:t>
            </a:r>
            <a:r>
              <a:rPr lang="en-US" dirty="0"/>
              <a:t> 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sum(</a:t>
            </a:r>
            <a:r>
              <a:rPr lang="en-US" dirty="0" err="1"/>
              <a:t>race_points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cycling.cyclist_points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id=e3b19ec4-774a-4d1c-9e5a-decec1e30aac </a:t>
            </a:r>
          </a:p>
          <a:p>
            <a:pPr marL="0" indent="0">
              <a:buNone/>
            </a:pPr>
            <a:r>
              <a:rPr lang="en-US" dirty="0"/>
              <a:t>      AND </a:t>
            </a:r>
            <a:r>
              <a:rPr lang="en-US" dirty="0" err="1"/>
              <a:t>race_points</a:t>
            </a:r>
            <a:r>
              <a:rPr lang="en-US" dirty="0"/>
              <a:t> &gt; 7;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2664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CQL has many restrictions in comparison to SQL</a:t>
            </a:r>
          </a:p>
          <a:p>
            <a:r>
              <a:rPr lang="en-US" dirty="0"/>
              <a:t>These restrictions prevent inefficient querying across a distributed database</a:t>
            </a:r>
          </a:p>
          <a:p>
            <a:r>
              <a:rPr lang="en-US" dirty="0"/>
              <a:t>CQL queries should not visit a large number of nodes to retrieve required data</a:t>
            </a:r>
          </a:p>
          <a:p>
            <a:r>
              <a:rPr lang="en-US" dirty="0"/>
              <a:t>This has the potential to impact cluster-wide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156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Thus CQL prevents the following…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arbitrary WHERE clause – Apache Cassandra prevents arbitrary predicates in a WHERE statement. Where clauses must have columns specified in your primary key.</a:t>
            </a:r>
          </a:p>
          <a:p>
            <a:r>
              <a:rPr lang="en-US" dirty="0"/>
              <a:t>No JOINS – You cannot join data from two Apache Cassandra tables.</a:t>
            </a:r>
          </a:p>
          <a:p>
            <a:r>
              <a:rPr lang="en-US" dirty="0"/>
              <a:t>No arbitrary GROUP BY – GROUP BY can only be applied to a partition or cluster column. Apache Cassandra 3.10 added GROUP BY support to SELECT statements.</a:t>
            </a:r>
          </a:p>
          <a:p>
            <a:r>
              <a:rPr lang="en-US" dirty="0"/>
              <a:t>No arbitrary ORDER BY clauses – Order by can only be applied to a clustered column.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98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91152" y="602948"/>
            <a:ext cx="3601954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832" y="2113881"/>
            <a:ext cx="7400368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need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build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100" spc="-61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100" spc="-5" dirty="0">
                <a:solidFill>
                  <a:srgbClr val="535353"/>
                </a:solidFill>
                <a:latin typeface="Gill Sans MT"/>
                <a:cs typeface="Gill Sans MT"/>
              </a:rPr>
              <a:t>an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online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electronic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books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reading</a:t>
            </a:r>
            <a:r>
              <a:rPr sz="2100" spc="38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site.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108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80365" y="602948"/>
            <a:ext cx="375030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113881"/>
            <a:ext cx="7705168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need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build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100" spc="-61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100" spc="-5" dirty="0">
                <a:solidFill>
                  <a:srgbClr val="535353"/>
                </a:solidFill>
                <a:latin typeface="Gill Sans MT"/>
                <a:cs typeface="Gill Sans MT"/>
              </a:rPr>
              <a:t>an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online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electronic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books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reading</a:t>
            </a:r>
            <a:r>
              <a:rPr sz="2100" spc="38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site.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3632" y="3701083"/>
            <a:ext cx="6300096" cy="869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5645" y="3732732"/>
            <a:ext cx="6020340" cy="64903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e_library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20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“SimpleStrategy”,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“replication_factor”:</a:t>
            </a:r>
            <a:r>
              <a:rPr sz="2100" spc="-16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3};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Reads in the</a:t>
            </a:r>
            <a:r>
              <a:rPr lang="en-US" spc="-45" dirty="0"/>
              <a:t> </a:t>
            </a:r>
            <a:r>
              <a:rPr lang="en-US" spc="-5" dirty="0"/>
              <a:t>cluster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783308"/>
            <a:ext cx="99060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678753"/>
            <a:ext cx="735457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300"/>
              </a:lnSpc>
              <a:spcBef>
                <a:spcPts val="100"/>
              </a:spcBef>
            </a:pPr>
            <a:r>
              <a:rPr sz="2200" dirty="0">
                <a:latin typeface="Verdana"/>
                <a:cs typeface="Verdana"/>
              </a:rPr>
              <a:t>Same as </a:t>
            </a:r>
            <a:r>
              <a:rPr sz="2200" spc="-5" dirty="0">
                <a:latin typeface="Verdana"/>
                <a:cs typeface="Verdana"/>
              </a:rPr>
              <a:t>writes in the </a:t>
            </a:r>
            <a:r>
              <a:rPr sz="2200" spc="-45" dirty="0">
                <a:latin typeface="Verdana"/>
                <a:cs typeface="Verdana"/>
              </a:rPr>
              <a:t>cluster, </a:t>
            </a:r>
            <a:r>
              <a:rPr sz="2200" spc="-5" dirty="0">
                <a:latin typeface="Verdana"/>
                <a:cs typeface="Verdana"/>
              </a:rPr>
              <a:t>reads </a:t>
            </a:r>
            <a:r>
              <a:rPr sz="2200" dirty="0">
                <a:latin typeface="Verdana"/>
                <a:cs typeface="Verdana"/>
              </a:rPr>
              <a:t>are </a:t>
            </a:r>
            <a:r>
              <a:rPr sz="2200" spc="-5" dirty="0">
                <a:latin typeface="Verdana"/>
                <a:cs typeface="Verdana"/>
              </a:rPr>
              <a:t>coordinated  </a:t>
            </a:r>
            <a:r>
              <a:rPr sz="2200" spc="-10" dirty="0">
                <a:latin typeface="Verdana"/>
                <a:cs typeface="Verdana"/>
              </a:rPr>
              <a:t>Any </a:t>
            </a:r>
            <a:r>
              <a:rPr sz="2200" spc="-5" dirty="0">
                <a:latin typeface="Verdana"/>
                <a:cs typeface="Verdana"/>
              </a:rPr>
              <a:t>node can be the Coordinator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Node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1299" y="3711262"/>
            <a:ext cx="1155700" cy="520700"/>
          </a:xfrm>
          <a:prstGeom prst="rect">
            <a:avLst/>
          </a:prstGeom>
          <a:solidFill>
            <a:srgbClr val="DDAE54"/>
          </a:solidFill>
          <a:ln w="25400">
            <a:solidFill>
              <a:srgbClr val="A17F3D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9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0" y="2634046"/>
            <a:ext cx="2734945" cy="2668270"/>
          </a:xfrm>
          <a:custGeom>
            <a:avLst/>
            <a:gdLst/>
            <a:ahLst/>
            <a:cxnLst/>
            <a:rect l="l" t="t" r="r" b="b"/>
            <a:pathLst>
              <a:path w="2734945" h="2668270">
                <a:moveTo>
                  <a:pt x="2334334" y="390742"/>
                </a:moveTo>
                <a:lnTo>
                  <a:pt x="2368404" y="425172"/>
                </a:lnTo>
                <a:lnTo>
                  <a:pt x="2400960" y="460480"/>
                </a:lnTo>
                <a:lnTo>
                  <a:pt x="2432001" y="496626"/>
                </a:lnTo>
                <a:lnTo>
                  <a:pt x="2461528" y="533570"/>
                </a:lnTo>
                <a:lnTo>
                  <a:pt x="2489541" y="571273"/>
                </a:lnTo>
                <a:lnTo>
                  <a:pt x="2516040" y="609693"/>
                </a:lnTo>
                <a:lnTo>
                  <a:pt x="2541024" y="648792"/>
                </a:lnTo>
                <a:lnTo>
                  <a:pt x="2564495" y="688530"/>
                </a:lnTo>
                <a:lnTo>
                  <a:pt x="2586451" y="728866"/>
                </a:lnTo>
                <a:lnTo>
                  <a:pt x="2606893" y="769761"/>
                </a:lnTo>
                <a:lnTo>
                  <a:pt x="2625820" y="811175"/>
                </a:lnTo>
                <a:lnTo>
                  <a:pt x="2643234" y="853068"/>
                </a:lnTo>
                <a:lnTo>
                  <a:pt x="2659133" y="895399"/>
                </a:lnTo>
                <a:lnTo>
                  <a:pt x="2673518" y="938130"/>
                </a:lnTo>
                <a:lnTo>
                  <a:pt x="2686389" y="981220"/>
                </a:lnTo>
                <a:lnTo>
                  <a:pt x="2697745" y="1024629"/>
                </a:lnTo>
                <a:lnTo>
                  <a:pt x="2707588" y="1068317"/>
                </a:lnTo>
                <a:lnTo>
                  <a:pt x="2715916" y="1112245"/>
                </a:lnTo>
                <a:lnTo>
                  <a:pt x="2722730" y="1156373"/>
                </a:lnTo>
                <a:lnTo>
                  <a:pt x="2728030" y="1200660"/>
                </a:lnTo>
                <a:lnTo>
                  <a:pt x="2731815" y="1245066"/>
                </a:lnTo>
                <a:lnTo>
                  <a:pt x="2734086" y="1289553"/>
                </a:lnTo>
                <a:lnTo>
                  <a:pt x="2734844" y="1334080"/>
                </a:lnTo>
                <a:lnTo>
                  <a:pt x="2734086" y="1378606"/>
                </a:lnTo>
                <a:lnTo>
                  <a:pt x="2731815" y="1423093"/>
                </a:lnTo>
                <a:lnTo>
                  <a:pt x="2728030" y="1467499"/>
                </a:lnTo>
                <a:lnTo>
                  <a:pt x="2722730" y="1511787"/>
                </a:lnTo>
                <a:lnTo>
                  <a:pt x="2715916" y="1555914"/>
                </a:lnTo>
                <a:lnTo>
                  <a:pt x="2707588" y="1599842"/>
                </a:lnTo>
                <a:lnTo>
                  <a:pt x="2697745" y="1643530"/>
                </a:lnTo>
                <a:lnTo>
                  <a:pt x="2686389" y="1686939"/>
                </a:lnTo>
                <a:lnTo>
                  <a:pt x="2673518" y="1730029"/>
                </a:lnTo>
                <a:lnTo>
                  <a:pt x="2659133" y="1772760"/>
                </a:lnTo>
                <a:lnTo>
                  <a:pt x="2643234" y="1815092"/>
                </a:lnTo>
                <a:lnTo>
                  <a:pt x="2625820" y="1856984"/>
                </a:lnTo>
                <a:lnTo>
                  <a:pt x="2606893" y="1898398"/>
                </a:lnTo>
                <a:lnTo>
                  <a:pt x="2586451" y="1939293"/>
                </a:lnTo>
                <a:lnTo>
                  <a:pt x="2564495" y="1979629"/>
                </a:lnTo>
                <a:lnTo>
                  <a:pt x="2541024" y="2019367"/>
                </a:lnTo>
                <a:lnTo>
                  <a:pt x="2516040" y="2058466"/>
                </a:lnTo>
                <a:lnTo>
                  <a:pt x="2489541" y="2096887"/>
                </a:lnTo>
                <a:lnTo>
                  <a:pt x="2461528" y="2134589"/>
                </a:lnTo>
                <a:lnTo>
                  <a:pt x="2432001" y="2171533"/>
                </a:lnTo>
                <a:lnTo>
                  <a:pt x="2400960" y="2207679"/>
                </a:lnTo>
                <a:lnTo>
                  <a:pt x="2368404" y="2242987"/>
                </a:lnTo>
                <a:lnTo>
                  <a:pt x="2334334" y="2277417"/>
                </a:lnTo>
                <a:lnTo>
                  <a:pt x="2299044" y="2310656"/>
                </a:lnTo>
                <a:lnTo>
                  <a:pt x="2262854" y="2342418"/>
                </a:lnTo>
                <a:lnTo>
                  <a:pt x="2225804" y="2372702"/>
                </a:lnTo>
                <a:lnTo>
                  <a:pt x="2187937" y="2401509"/>
                </a:lnTo>
                <a:lnTo>
                  <a:pt x="2149292" y="2428839"/>
                </a:lnTo>
                <a:lnTo>
                  <a:pt x="2109912" y="2454692"/>
                </a:lnTo>
                <a:lnTo>
                  <a:pt x="2069835" y="2479067"/>
                </a:lnTo>
                <a:lnTo>
                  <a:pt x="2029105" y="2501965"/>
                </a:lnTo>
                <a:lnTo>
                  <a:pt x="1987760" y="2523386"/>
                </a:lnTo>
                <a:lnTo>
                  <a:pt x="1945843" y="2543329"/>
                </a:lnTo>
                <a:lnTo>
                  <a:pt x="1903395" y="2561795"/>
                </a:lnTo>
                <a:lnTo>
                  <a:pt x="1860455" y="2578784"/>
                </a:lnTo>
                <a:lnTo>
                  <a:pt x="1817065" y="2594295"/>
                </a:lnTo>
                <a:lnTo>
                  <a:pt x="1773267" y="2608330"/>
                </a:lnTo>
                <a:lnTo>
                  <a:pt x="1729100" y="2620887"/>
                </a:lnTo>
                <a:lnTo>
                  <a:pt x="1684606" y="2631966"/>
                </a:lnTo>
                <a:lnTo>
                  <a:pt x="1639826" y="2641569"/>
                </a:lnTo>
                <a:lnTo>
                  <a:pt x="1594800" y="2649694"/>
                </a:lnTo>
                <a:lnTo>
                  <a:pt x="1549570" y="2656342"/>
                </a:lnTo>
                <a:lnTo>
                  <a:pt x="1504176" y="2661512"/>
                </a:lnTo>
                <a:lnTo>
                  <a:pt x="1458659" y="2665205"/>
                </a:lnTo>
                <a:lnTo>
                  <a:pt x="1413061" y="2667421"/>
                </a:lnTo>
                <a:lnTo>
                  <a:pt x="1367422" y="2668160"/>
                </a:lnTo>
                <a:lnTo>
                  <a:pt x="1321782" y="2667421"/>
                </a:lnTo>
                <a:lnTo>
                  <a:pt x="1276184" y="2665205"/>
                </a:lnTo>
                <a:lnTo>
                  <a:pt x="1230667" y="2661512"/>
                </a:lnTo>
                <a:lnTo>
                  <a:pt x="1185273" y="2656342"/>
                </a:lnTo>
                <a:lnTo>
                  <a:pt x="1140043" y="2649694"/>
                </a:lnTo>
                <a:lnTo>
                  <a:pt x="1095017" y="2641569"/>
                </a:lnTo>
                <a:lnTo>
                  <a:pt x="1050237" y="2631966"/>
                </a:lnTo>
                <a:lnTo>
                  <a:pt x="1005743" y="2620887"/>
                </a:lnTo>
                <a:lnTo>
                  <a:pt x="961576" y="2608330"/>
                </a:lnTo>
                <a:lnTo>
                  <a:pt x="917778" y="2594295"/>
                </a:lnTo>
                <a:lnTo>
                  <a:pt x="874388" y="2578784"/>
                </a:lnTo>
                <a:lnTo>
                  <a:pt x="831448" y="2561795"/>
                </a:lnTo>
                <a:lnTo>
                  <a:pt x="789000" y="2543329"/>
                </a:lnTo>
                <a:lnTo>
                  <a:pt x="747083" y="2523386"/>
                </a:lnTo>
                <a:lnTo>
                  <a:pt x="705738" y="2501965"/>
                </a:lnTo>
                <a:lnTo>
                  <a:pt x="665007" y="2479067"/>
                </a:lnTo>
                <a:lnTo>
                  <a:pt x="624931" y="2454692"/>
                </a:lnTo>
                <a:lnTo>
                  <a:pt x="585550" y="2428839"/>
                </a:lnTo>
                <a:lnTo>
                  <a:pt x="546906" y="2401509"/>
                </a:lnTo>
                <a:lnTo>
                  <a:pt x="509038" y="2372702"/>
                </a:lnTo>
                <a:lnTo>
                  <a:pt x="471989" y="2342418"/>
                </a:lnTo>
                <a:lnTo>
                  <a:pt x="435799" y="2310656"/>
                </a:lnTo>
                <a:lnTo>
                  <a:pt x="400508" y="2277417"/>
                </a:lnTo>
                <a:lnTo>
                  <a:pt x="366438" y="2242987"/>
                </a:lnTo>
                <a:lnTo>
                  <a:pt x="333883" y="2207679"/>
                </a:lnTo>
                <a:lnTo>
                  <a:pt x="302842" y="2171533"/>
                </a:lnTo>
                <a:lnTo>
                  <a:pt x="273314" y="2134589"/>
                </a:lnTo>
                <a:lnTo>
                  <a:pt x="245302" y="2096887"/>
                </a:lnTo>
                <a:lnTo>
                  <a:pt x="218803" y="2058466"/>
                </a:lnTo>
                <a:lnTo>
                  <a:pt x="193818" y="2019367"/>
                </a:lnTo>
                <a:lnTo>
                  <a:pt x="170348" y="1979629"/>
                </a:lnTo>
                <a:lnTo>
                  <a:pt x="148392" y="1939293"/>
                </a:lnTo>
                <a:lnTo>
                  <a:pt x="127950" y="1898398"/>
                </a:lnTo>
                <a:lnTo>
                  <a:pt x="109023" y="1856984"/>
                </a:lnTo>
                <a:lnTo>
                  <a:pt x="91609" y="1815092"/>
                </a:lnTo>
                <a:lnTo>
                  <a:pt x="75710" y="1772760"/>
                </a:lnTo>
                <a:lnTo>
                  <a:pt x="61325" y="1730029"/>
                </a:lnTo>
                <a:lnTo>
                  <a:pt x="48454" y="1686939"/>
                </a:lnTo>
                <a:lnTo>
                  <a:pt x="37098" y="1643530"/>
                </a:lnTo>
                <a:lnTo>
                  <a:pt x="27255" y="1599842"/>
                </a:lnTo>
                <a:lnTo>
                  <a:pt x="18927" y="1555914"/>
                </a:lnTo>
                <a:lnTo>
                  <a:pt x="12113" y="1511787"/>
                </a:lnTo>
                <a:lnTo>
                  <a:pt x="6813" y="1467499"/>
                </a:lnTo>
                <a:lnTo>
                  <a:pt x="3028" y="1423093"/>
                </a:lnTo>
                <a:lnTo>
                  <a:pt x="757" y="1378606"/>
                </a:lnTo>
                <a:lnTo>
                  <a:pt x="0" y="1334080"/>
                </a:lnTo>
                <a:lnTo>
                  <a:pt x="757" y="1289553"/>
                </a:lnTo>
                <a:lnTo>
                  <a:pt x="3028" y="1245066"/>
                </a:lnTo>
                <a:lnTo>
                  <a:pt x="6813" y="1200660"/>
                </a:lnTo>
                <a:lnTo>
                  <a:pt x="12113" y="1156373"/>
                </a:lnTo>
                <a:lnTo>
                  <a:pt x="18927" y="1112245"/>
                </a:lnTo>
                <a:lnTo>
                  <a:pt x="27255" y="1068317"/>
                </a:lnTo>
                <a:lnTo>
                  <a:pt x="37098" y="1024629"/>
                </a:lnTo>
                <a:lnTo>
                  <a:pt x="48454" y="981220"/>
                </a:lnTo>
                <a:lnTo>
                  <a:pt x="61325" y="938130"/>
                </a:lnTo>
                <a:lnTo>
                  <a:pt x="75710" y="895399"/>
                </a:lnTo>
                <a:lnTo>
                  <a:pt x="91609" y="853068"/>
                </a:lnTo>
                <a:lnTo>
                  <a:pt x="109023" y="811175"/>
                </a:lnTo>
                <a:lnTo>
                  <a:pt x="127950" y="769761"/>
                </a:lnTo>
                <a:lnTo>
                  <a:pt x="148392" y="728866"/>
                </a:lnTo>
                <a:lnTo>
                  <a:pt x="170348" y="688530"/>
                </a:lnTo>
                <a:lnTo>
                  <a:pt x="193818" y="648792"/>
                </a:lnTo>
                <a:lnTo>
                  <a:pt x="218803" y="609693"/>
                </a:lnTo>
                <a:lnTo>
                  <a:pt x="245302" y="571273"/>
                </a:lnTo>
                <a:lnTo>
                  <a:pt x="273314" y="533570"/>
                </a:lnTo>
                <a:lnTo>
                  <a:pt x="302842" y="496626"/>
                </a:lnTo>
                <a:lnTo>
                  <a:pt x="333883" y="460480"/>
                </a:lnTo>
                <a:lnTo>
                  <a:pt x="366438" y="425172"/>
                </a:lnTo>
                <a:lnTo>
                  <a:pt x="400508" y="390742"/>
                </a:lnTo>
                <a:lnTo>
                  <a:pt x="435799" y="357503"/>
                </a:lnTo>
                <a:lnTo>
                  <a:pt x="471989" y="325742"/>
                </a:lnTo>
                <a:lnTo>
                  <a:pt x="509038" y="295457"/>
                </a:lnTo>
                <a:lnTo>
                  <a:pt x="546906" y="266650"/>
                </a:lnTo>
                <a:lnTo>
                  <a:pt x="585550" y="239320"/>
                </a:lnTo>
                <a:lnTo>
                  <a:pt x="624931" y="213468"/>
                </a:lnTo>
                <a:lnTo>
                  <a:pt x="665007" y="189092"/>
                </a:lnTo>
                <a:lnTo>
                  <a:pt x="705738" y="166195"/>
                </a:lnTo>
                <a:lnTo>
                  <a:pt x="747083" y="144774"/>
                </a:lnTo>
                <a:lnTo>
                  <a:pt x="789000" y="124830"/>
                </a:lnTo>
                <a:lnTo>
                  <a:pt x="831448" y="106364"/>
                </a:lnTo>
                <a:lnTo>
                  <a:pt x="874388" y="89375"/>
                </a:lnTo>
                <a:lnTo>
                  <a:pt x="917778" y="73864"/>
                </a:lnTo>
                <a:lnTo>
                  <a:pt x="961576" y="59830"/>
                </a:lnTo>
                <a:lnTo>
                  <a:pt x="1005743" y="47273"/>
                </a:lnTo>
                <a:lnTo>
                  <a:pt x="1050237" y="36193"/>
                </a:lnTo>
                <a:lnTo>
                  <a:pt x="1095017" y="26591"/>
                </a:lnTo>
                <a:lnTo>
                  <a:pt x="1140043" y="18466"/>
                </a:lnTo>
                <a:lnTo>
                  <a:pt x="1185273" y="11818"/>
                </a:lnTo>
                <a:lnTo>
                  <a:pt x="1230667" y="6647"/>
                </a:lnTo>
                <a:lnTo>
                  <a:pt x="1276184" y="2954"/>
                </a:lnTo>
                <a:lnTo>
                  <a:pt x="1321782" y="738"/>
                </a:lnTo>
                <a:lnTo>
                  <a:pt x="1367422" y="0"/>
                </a:lnTo>
                <a:lnTo>
                  <a:pt x="1413061" y="738"/>
                </a:lnTo>
                <a:lnTo>
                  <a:pt x="1458659" y="2954"/>
                </a:lnTo>
                <a:lnTo>
                  <a:pt x="1504176" y="6647"/>
                </a:lnTo>
                <a:lnTo>
                  <a:pt x="1549570" y="11818"/>
                </a:lnTo>
                <a:lnTo>
                  <a:pt x="1594800" y="18466"/>
                </a:lnTo>
                <a:lnTo>
                  <a:pt x="1639826" y="26591"/>
                </a:lnTo>
                <a:lnTo>
                  <a:pt x="1684606" y="36193"/>
                </a:lnTo>
                <a:lnTo>
                  <a:pt x="1729100" y="47273"/>
                </a:lnTo>
                <a:lnTo>
                  <a:pt x="1773267" y="59830"/>
                </a:lnTo>
                <a:lnTo>
                  <a:pt x="1817065" y="73864"/>
                </a:lnTo>
                <a:lnTo>
                  <a:pt x="1860455" y="89375"/>
                </a:lnTo>
                <a:lnTo>
                  <a:pt x="1903395" y="106364"/>
                </a:lnTo>
                <a:lnTo>
                  <a:pt x="1945843" y="124830"/>
                </a:lnTo>
                <a:lnTo>
                  <a:pt x="1987760" y="144774"/>
                </a:lnTo>
                <a:lnTo>
                  <a:pt x="2029105" y="166195"/>
                </a:lnTo>
                <a:lnTo>
                  <a:pt x="2069835" y="189092"/>
                </a:lnTo>
                <a:lnTo>
                  <a:pt x="2109912" y="213468"/>
                </a:lnTo>
                <a:lnTo>
                  <a:pt x="2149292" y="239320"/>
                </a:lnTo>
                <a:lnTo>
                  <a:pt x="2187937" y="266650"/>
                </a:lnTo>
                <a:lnTo>
                  <a:pt x="2225804" y="295457"/>
                </a:lnTo>
                <a:lnTo>
                  <a:pt x="2262854" y="325742"/>
                </a:lnTo>
                <a:lnTo>
                  <a:pt x="2299044" y="357503"/>
                </a:lnTo>
                <a:lnTo>
                  <a:pt x="2334334" y="390742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1792" y="2634042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9"/>
                </a:lnTo>
                <a:lnTo>
                  <a:pt x="118531" y="145774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1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1"/>
                </a:lnTo>
                <a:lnTo>
                  <a:pt x="920155" y="441747"/>
                </a:lnTo>
                <a:lnTo>
                  <a:pt x="917455" y="393614"/>
                </a:lnTo>
                <a:lnTo>
                  <a:pt x="909544" y="346982"/>
                </a:lnTo>
                <a:lnTo>
                  <a:pt x="896700" y="302121"/>
                </a:lnTo>
                <a:lnTo>
                  <a:pt x="879206" y="259300"/>
                </a:lnTo>
                <a:lnTo>
                  <a:pt x="857341" y="218789"/>
                </a:lnTo>
                <a:lnTo>
                  <a:pt x="831387" y="180857"/>
                </a:lnTo>
                <a:lnTo>
                  <a:pt x="801624" y="145774"/>
                </a:lnTo>
                <a:lnTo>
                  <a:pt x="768332" y="113809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01792" y="2634042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19900" y="2764391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01087" y="441817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3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8" y="823183"/>
                </a:lnTo>
                <a:lnTo>
                  <a:pt x="731794" y="798263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7"/>
                </a:lnTo>
                <a:lnTo>
                  <a:pt x="857342" y="664705"/>
                </a:lnTo>
                <a:lnTo>
                  <a:pt x="879207" y="624194"/>
                </a:lnTo>
                <a:lnTo>
                  <a:pt x="896701" y="581373"/>
                </a:lnTo>
                <a:lnTo>
                  <a:pt x="909545" y="536512"/>
                </a:lnTo>
                <a:lnTo>
                  <a:pt x="917457" y="489880"/>
                </a:lnTo>
                <a:lnTo>
                  <a:pt x="920156" y="441747"/>
                </a:lnTo>
                <a:lnTo>
                  <a:pt x="917457" y="393614"/>
                </a:lnTo>
                <a:lnTo>
                  <a:pt x="909545" y="346982"/>
                </a:lnTo>
                <a:lnTo>
                  <a:pt x="896701" y="302121"/>
                </a:lnTo>
                <a:lnTo>
                  <a:pt x="879207" y="259300"/>
                </a:lnTo>
                <a:lnTo>
                  <a:pt x="857342" y="218789"/>
                </a:lnTo>
                <a:lnTo>
                  <a:pt x="831388" y="180857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1087" y="441817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6748" y="4548524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6400" y="263404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1"/>
                </a:lnTo>
                <a:lnTo>
                  <a:pt x="227867" y="823181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1"/>
                </a:lnTo>
                <a:lnTo>
                  <a:pt x="731793" y="798261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0" y="263404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03205" y="2764394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6400" y="441817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0" y="441817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10759" y="4548523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8126" y="4490639"/>
            <a:ext cx="136906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58140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Verdana"/>
                <a:cs typeface="Verdana"/>
              </a:rPr>
              <a:t>Read </a:t>
            </a:r>
            <a:r>
              <a:rPr sz="1400" dirty="0">
                <a:latin typeface="Verdana"/>
                <a:cs typeface="Verdana"/>
              </a:rPr>
              <a:t>A  (C</a:t>
            </a:r>
            <a:r>
              <a:rPr sz="1400" spc="-5" dirty="0">
                <a:latin typeface="Verdana"/>
                <a:cs typeface="Verdana"/>
              </a:rPr>
              <a:t>L=QUORUM)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11843" y="3889954"/>
            <a:ext cx="1561856" cy="19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49943" y="3968126"/>
            <a:ext cx="1358900" cy="3810"/>
          </a:xfrm>
          <a:custGeom>
            <a:avLst/>
            <a:gdLst/>
            <a:ahLst/>
            <a:cxnLst/>
            <a:rect l="l" t="t" r="r" b="b"/>
            <a:pathLst>
              <a:path w="1358900" h="3810">
                <a:moveTo>
                  <a:pt x="-19050" y="1743"/>
                </a:moveTo>
                <a:lnTo>
                  <a:pt x="1377706" y="1743"/>
                </a:lnTo>
              </a:path>
            </a:pathLst>
          </a:custGeom>
          <a:ln w="41587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2833" y="391154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1"/>
                </a:lnTo>
                <a:lnTo>
                  <a:pt x="120141" y="60070"/>
                </a:lnTo>
                <a:lnTo>
                  <a:pt x="0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3630" y="3370054"/>
            <a:ext cx="196342" cy="1235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67450" y="3508063"/>
            <a:ext cx="0" cy="1041400"/>
          </a:xfrm>
          <a:custGeom>
            <a:avLst/>
            <a:gdLst/>
            <a:ahLst/>
            <a:cxnLst/>
            <a:rect l="l" t="t" r="r" b="b"/>
            <a:pathLst>
              <a:path h="1041400">
                <a:moveTo>
                  <a:pt x="0" y="0"/>
                </a:moveTo>
                <a:lnTo>
                  <a:pt x="0" y="104140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07378" y="338368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071" y="0"/>
                </a:moveTo>
                <a:lnTo>
                  <a:pt x="0" y="120141"/>
                </a:lnTo>
                <a:lnTo>
                  <a:pt x="120142" y="120141"/>
                </a:lnTo>
                <a:lnTo>
                  <a:pt x="60071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5540" y="3311695"/>
            <a:ext cx="1357265" cy="1352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1800" y="3475895"/>
            <a:ext cx="1076960" cy="1071880"/>
          </a:xfrm>
          <a:custGeom>
            <a:avLst/>
            <a:gdLst/>
            <a:ahLst/>
            <a:cxnLst/>
            <a:rect l="l" t="t" r="r" b="b"/>
            <a:pathLst>
              <a:path w="1076959" h="1071879">
                <a:moveTo>
                  <a:pt x="0" y="1071664"/>
                </a:moveTo>
                <a:lnTo>
                  <a:pt x="1063095" y="13439"/>
                </a:lnTo>
                <a:lnTo>
                  <a:pt x="1076597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09018" y="3388150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4" h="127635">
                <a:moveTo>
                  <a:pt x="127527" y="0"/>
                </a:moveTo>
                <a:lnTo>
                  <a:pt x="0" y="42184"/>
                </a:lnTo>
                <a:lnTo>
                  <a:pt x="84757" y="127332"/>
                </a:lnTo>
                <a:lnTo>
                  <a:pt x="127527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3700" y="4469388"/>
            <a:ext cx="1240241" cy="196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71800" y="4547559"/>
            <a:ext cx="1040130" cy="0"/>
          </a:xfrm>
          <a:custGeom>
            <a:avLst/>
            <a:gdLst/>
            <a:ahLst/>
            <a:cxnLst/>
            <a:rect l="l" t="t" r="r" b="b"/>
            <a:pathLst>
              <a:path w="1040129">
                <a:moveTo>
                  <a:pt x="0" y="0"/>
                </a:moveTo>
                <a:lnTo>
                  <a:pt x="1020615" y="0"/>
                </a:lnTo>
                <a:lnTo>
                  <a:pt x="1039665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15700" y="4487489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1"/>
                </a:lnTo>
                <a:lnTo>
                  <a:pt x="120142" y="60070"/>
                </a:lnTo>
                <a:lnTo>
                  <a:pt x="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66100" y="5400040"/>
            <a:ext cx="1594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Coordinator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Node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90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67000" y="1873514"/>
            <a:ext cx="4047534" cy="3765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3092" y="1043906"/>
            <a:ext cx="3799737" cy="3832894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779731">
              <a:spcBef>
                <a:spcPts val="48"/>
              </a:spcBef>
            </a:pPr>
            <a:r>
              <a:rPr sz="4200" spc="-61" dirty="0">
                <a:solidFill>
                  <a:srgbClr val="535353"/>
                </a:solidFill>
                <a:latin typeface="Gill Sans MT"/>
                <a:cs typeface="Gill Sans MT"/>
              </a:rPr>
              <a:t>DDL</a:t>
            </a:r>
            <a:endParaRPr sz="4200" dirty="0">
              <a:latin typeface="Gill Sans MT"/>
              <a:cs typeface="Gill Sans MT"/>
            </a:endParaRPr>
          </a:p>
          <a:p>
            <a:pPr marL="154588" marR="2587" indent="-148443">
              <a:lnSpc>
                <a:spcPts val="2394"/>
              </a:lnSpc>
              <a:spcBef>
                <a:spcPts val="3310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performer</a:t>
            </a:r>
            <a:r>
              <a:rPr sz="2100" spc="-17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name</a:t>
            </a:r>
            <a:r>
              <a:rPr sz="2100" spc="-33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 dirty="0">
              <a:latin typeface="Gill Sans MT"/>
              <a:cs typeface="Gill Sans MT"/>
            </a:endParaRPr>
          </a:p>
          <a:p>
            <a:pPr marL="154588" marR="727662">
              <a:lnSpc>
                <a:spcPts val="2394"/>
              </a:lnSpc>
            </a:pP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country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style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founded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</a:t>
            </a:r>
            <a:endParaRPr sz="2100" dirty="0">
              <a:latin typeface="Gill Sans MT"/>
              <a:cs typeface="Gill Sans MT"/>
            </a:endParaRPr>
          </a:p>
          <a:p>
            <a:pPr marL="154588" marR="444683">
              <a:lnSpc>
                <a:spcPts val="2394"/>
              </a:lnSpc>
            </a:pP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born </a:t>
            </a:r>
            <a:r>
              <a:rPr sz="2100" spc="-87" dirty="0">
                <a:solidFill>
                  <a:srgbClr val="535353"/>
                </a:solidFill>
                <a:latin typeface="Gill Sans MT"/>
                <a:cs typeface="Gill Sans MT"/>
              </a:rPr>
              <a:t>TIMESTAMP, 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died </a:t>
            </a:r>
            <a:r>
              <a:rPr sz="2100" spc="-87" dirty="0">
                <a:solidFill>
                  <a:srgbClr val="535353"/>
                </a:solidFill>
                <a:latin typeface="Gill Sans MT"/>
                <a:cs typeface="Gill Sans MT"/>
              </a:rPr>
              <a:t>TIMESTAMP,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104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2100" spc="1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5" dirty="0">
                <a:solidFill>
                  <a:srgbClr val="535353"/>
                </a:solidFill>
                <a:latin typeface="Gill Sans MT"/>
                <a:cs typeface="Gill Sans MT"/>
              </a:rPr>
              <a:t>(name)</a:t>
            </a:r>
            <a:endParaRPr sz="2100" dirty="0">
              <a:latin typeface="Gill Sans MT"/>
              <a:cs typeface="Gill Sans MT"/>
            </a:endParaRPr>
          </a:p>
          <a:p>
            <a:pPr marL="6468">
              <a:lnSpc>
                <a:spcPts val="2333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4040" y="602948"/>
            <a:ext cx="4466663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02" dirty="0"/>
              <a:t>PRIMARY</a:t>
            </a:r>
            <a:r>
              <a:rPr sz="4200" spc="-48" dirty="0"/>
              <a:t> </a:t>
            </a:r>
            <a:r>
              <a:rPr sz="4200" spc="-221" dirty="0"/>
              <a:t>KEY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533400" y="3148027"/>
            <a:ext cx="3901982" cy="436765"/>
          </a:xfrm>
          <a:prstGeom prst="rect">
            <a:avLst/>
          </a:prstGeom>
        </p:spPr>
        <p:txBody>
          <a:bodyPr vert="horz" wrap="square" lIns="0" tIns="5821" rIns="0" bIns="0" rtlCol="0">
            <a:spAutoFit/>
          </a:bodyPr>
          <a:lstStyle/>
          <a:p>
            <a:pPr marL="6468">
              <a:spcBef>
                <a:spcPts val="46"/>
              </a:spcBef>
            </a:pPr>
            <a:r>
              <a:rPr sz="2800" b="1" spc="-171" dirty="0">
                <a:solidFill>
                  <a:srgbClr val="535353"/>
                </a:solidFill>
                <a:latin typeface="Gill Sans MT"/>
                <a:cs typeface="Gill Sans MT"/>
              </a:rPr>
              <a:t>PARTITION</a:t>
            </a:r>
            <a:r>
              <a:rPr sz="2800" b="1" spc="-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b="1" spc="-145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lang="en-US" sz="2800" b="1" spc="-145" dirty="0">
                <a:solidFill>
                  <a:srgbClr val="535353"/>
                </a:solidFill>
                <a:latin typeface="Gill Sans MT"/>
                <a:cs typeface="Gill Sans MT"/>
              </a:rPr>
              <a:t>  + 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6425" y="3214697"/>
            <a:ext cx="24543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b="1" spc="3" dirty="0">
                <a:solidFill>
                  <a:srgbClr val="535353"/>
                </a:solidFill>
                <a:latin typeface="Gill Sans MT"/>
                <a:cs typeface="Gill Sans MT"/>
              </a:rPr>
              <a:t>+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0" y="3124200"/>
            <a:ext cx="4866791" cy="444746"/>
          </a:xfrm>
          <a:prstGeom prst="rect">
            <a:avLst/>
          </a:prstGeom>
        </p:spPr>
        <p:txBody>
          <a:bodyPr vert="horz" wrap="square" lIns="0" tIns="21345" rIns="0" bIns="0" rtlCol="0">
            <a:spAutoFit/>
          </a:bodyPr>
          <a:lstStyle/>
          <a:p>
            <a:pPr marL="97992" marR="2587" indent="-91847">
              <a:lnSpc>
                <a:spcPts val="3315"/>
              </a:lnSpc>
              <a:spcBef>
                <a:spcPts val="168"/>
              </a:spcBef>
            </a:pPr>
            <a:r>
              <a:rPr sz="2800" b="1" spc="-132" dirty="0">
                <a:solidFill>
                  <a:srgbClr val="535353"/>
                </a:solidFill>
                <a:latin typeface="Gill Sans MT"/>
                <a:cs typeface="Gill Sans MT"/>
              </a:rPr>
              <a:t>C</a:t>
            </a:r>
            <a:r>
              <a:rPr sz="2800" b="1" spc="-232" dirty="0">
                <a:solidFill>
                  <a:srgbClr val="535353"/>
                </a:solidFill>
                <a:latin typeface="Gill Sans MT"/>
                <a:cs typeface="Gill Sans MT"/>
              </a:rPr>
              <a:t>L</a:t>
            </a:r>
            <a:r>
              <a:rPr sz="2800" b="1" spc="-171" dirty="0">
                <a:solidFill>
                  <a:srgbClr val="535353"/>
                </a:solidFill>
                <a:latin typeface="Gill Sans MT"/>
                <a:cs typeface="Gill Sans MT"/>
              </a:rPr>
              <a:t>U</a:t>
            </a:r>
            <a:r>
              <a:rPr sz="2800" b="1" spc="-255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r>
              <a:rPr sz="2800" b="1" spc="-168" dirty="0">
                <a:solidFill>
                  <a:srgbClr val="535353"/>
                </a:solidFill>
                <a:latin typeface="Gill Sans MT"/>
                <a:cs typeface="Gill Sans MT"/>
              </a:rPr>
              <a:t>TE</a:t>
            </a:r>
            <a:r>
              <a:rPr sz="2800" b="1" spc="-150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2800" b="1" spc="-74" dirty="0">
                <a:solidFill>
                  <a:srgbClr val="535353"/>
                </a:solidFill>
                <a:latin typeface="Gill Sans MT"/>
                <a:cs typeface="Gill Sans MT"/>
              </a:rPr>
              <a:t>I</a:t>
            </a:r>
            <a:r>
              <a:rPr sz="2800" b="1" spc="-129" dirty="0">
                <a:solidFill>
                  <a:srgbClr val="535353"/>
                </a:solidFill>
                <a:latin typeface="Gill Sans MT"/>
                <a:cs typeface="Gill Sans MT"/>
              </a:rPr>
              <a:t>N</a:t>
            </a:r>
            <a:r>
              <a:rPr sz="2800" b="1" spc="-81" dirty="0">
                <a:solidFill>
                  <a:srgbClr val="535353"/>
                </a:solidFill>
                <a:latin typeface="Gill Sans MT"/>
                <a:cs typeface="Gill Sans MT"/>
              </a:rPr>
              <a:t>G  </a:t>
            </a:r>
            <a:r>
              <a:rPr sz="2800" b="1" spc="-140" dirty="0">
                <a:solidFill>
                  <a:srgbClr val="535353"/>
                </a:solidFill>
                <a:latin typeface="Gill Sans MT"/>
                <a:cs typeface="Gill Sans MT"/>
              </a:rPr>
              <a:t>COLUMN(S)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602948"/>
            <a:ext cx="7201914" cy="490241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3294855">
              <a:spcBef>
                <a:spcPts val="48"/>
              </a:spcBef>
            </a:pPr>
            <a:r>
              <a:rPr sz="4200" spc="-102" dirty="0">
                <a:solidFill>
                  <a:srgbClr val="535353"/>
                </a:solidFill>
                <a:latin typeface="Gill Sans MT"/>
                <a:cs typeface="Gill Sans MT"/>
              </a:rPr>
              <a:t>PRIMARY</a:t>
            </a:r>
            <a:r>
              <a:rPr sz="4200" spc="-4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221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endParaRPr sz="4200" dirty="0">
              <a:latin typeface="Gill Sans MT"/>
              <a:cs typeface="Gill Sans MT"/>
            </a:endParaRPr>
          </a:p>
          <a:p>
            <a:pPr marL="210536" indent="-204069">
              <a:spcBef>
                <a:spcPts val="3733"/>
              </a:spcBef>
              <a:buSzPct val="82608"/>
              <a:buChar char="•"/>
              <a:tabLst>
                <a:tab pos="210536" algn="l"/>
                <a:tab pos="210860" algn="l"/>
              </a:tabLst>
            </a:pPr>
            <a:r>
              <a:rPr sz="1800" spc="-8" dirty="0">
                <a:solidFill>
                  <a:srgbClr val="535353"/>
                </a:solidFill>
                <a:latin typeface="Gill Sans MT"/>
                <a:cs typeface="Gill Sans MT"/>
              </a:rPr>
              <a:t>Simple </a:t>
            </a:r>
            <a:r>
              <a:rPr sz="1800" spc="-18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1800" spc="-92" dirty="0">
                <a:solidFill>
                  <a:srgbClr val="535353"/>
                </a:solidFill>
                <a:latin typeface="Gill Sans MT"/>
                <a:cs typeface="Gill Sans MT"/>
              </a:rPr>
              <a:t>key, </a:t>
            </a:r>
            <a:r>
              <a:rPr sz="1800" spc="-10" dirty="0">
                <a:solidFill>
                  <a:srgbClr val="535353"/>
                </a:solidFill>
                <a:latin typeface="Gill Sans MT"/>
                <a:cs typeface="Gill Sans MT"/>
              </a:rPr>
              <a:t>no </a:t>
            </a:r>
            <a:r>
              <a:rPr sz="1800" spc="-33" dirty="0">
                <a:solidFill>
                  <a:srgbClr val="535353"/>
                </a:solidFill>
                <a:latin typeface="Gill Sans MT"/>
                <a:cs typeface="Gill Sans MT"/>
              </a:rPr>
              <a:t>clustering</a:t>
            </a:r>
            <a:r>
              <a:rPr sz="18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800" spc="-28" dirty="0">
                <a:solidFill>
                  <a:srgbClr val="535353"/>
                </a:solidFill>
                <a:latin typeface="Gill Sans MT"/>
                <a:cs typeface="Gill Sans MT"/>
              </a:rPr>
              <a:t>columns:</a:t>
            </a:r>
            <a:endParaRPr sz="1800" dirty="0">
              <a:latin typeface="Gill Sans MT"/>
              <a:cs typeface="Gill Sans MT"/>
            </a:endParaRPr>
          </a:p>
          <a:p>
            <a:pPr marL="519712" lvl="1" indent="-204069">
              <a:spcBef>
                <a:spcPts val="1597"/>
              </a:spcBef>
              <a:buSzPct val="82608"/>
              <a:buChar char="•"/>
              <a:tabLst>
                <a:tab pos="520036" algn="l"/>
              </a:tabLst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PRIMARY KEY</a:t>
            </a:r>
            <a:r>
              <a:rPr sz="1800" spc="-28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(name)</a:t>
            </a:r>
            <a:endParaRPr sz="18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Clr>
                <a:srgbClr val="535353"/>
              </a:buClr>
              <a:buFont typeface="Courier New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10536" indent="-204069">
              <a:buSzPct val="82608"/>
              <a:buChar char="•"/>
              <a:tabLst>
                <a:tab pos="210536" algn="l"/>
                <a:tab pos="210860" algn="l"/>
              </a:tabLst>
            </a:pPr>
            <a:r>
              <a:rPr sz="1800" spc="-20" dirty="0">
                <a:solidFill>
                  <a:srgbClr val="535353"/>
                </a:solidFill>
                <a:latin typeface="Gill Sans MT"/>
                <a:cs typeface="Gill Sans MT"/>
              </a:rPr>
              <a:t>Composite </a:t>
            </a:r>
            <a:r>
              <a:rPr sz="1800" spc="-18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1800" spc="-92" dirty="0">
                <a:solidFill>
                  <a:srgbClr val="535353"/>
                </a:solidFill>
                <a:latin typeface="Gill Sans MT"/>
                <a:cs typeface="Gill Sans MT"/>
              </a:rPr>
              <a:t>key, </a:t>
            </a:r>
            <a:r>
              <a:rPr sz="1800" spc="-10" dirty="0">
                <a:solidFill>
                  <a:srgbClr val="535353"/>
                </a:solidFill>
                <a:latin typeface="Gill Sans MT"/>
                <a:cs typeface="Gill Sans MT"/>
              </a:rPr>
              <a:t>no </a:t>
            </a:r>
            <a:r>
              <a:rPr sz="1800" spc="-33" dirty="0">
                <a:solidFill>
                  <a:srgbClr val="535353"/>
                </a:solidFill>
                <a:latin typeface="Gill Sans MT"/>
                <a:cs typeface="Gill Sans MT"/>
              </a:rPr>
              <a:t>clustering</a:t>
            </a:r>
            <a:r>
              <a:rPr sz="1800" spc="1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800" spc="-28" dirty="0">
                <a:solidFill>
                  <a:srgbClr val="535353"/>
                </a:solidFill>
                <a:latin typeface="Gill Sans MT"/>
                <a:cs typeface="Gill Sans MT"/>
              </a:rPr>
              <a:t>columns:</a:t>
            </a:r>
            <a:endParaRPr sz="1800" dirty="0">
              <a:latin typeface="Gill Sans MT"/>
              <a:cs typeface="Gill Sans MT"/>
            </a:endParaRPr>
          </a:p>
          <a:p>
            <a:pPr marL="519712" lvl="1" indent="-204069">
              <a:spcBef>
                <a:spcPts val="1597"/>
              </a:spcBef>
              <a:buSzPct val="82608"/>
              <a:buChar char="•"/>
              <a:tabLst>
                <a:tab pos="520036" algn="l"/>
              </a:tabLst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PRIMARY KEY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((album_title,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year))</a:t>
            </a:r>
            <a:endParaRPr sz="18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Clr>
                <a:srgbClr val="535353"/>
              </a:buClr>
              <a:buFont typeface="Courier New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10536" indent="-204069">
              <a:spcBef>
                <a:spcPts val="3"/>
              </a:spcBef>
              <a:buSzPct val="82608"/>
              <a:buChar char="•"/>
              <a:tabLst>
                <a:tab pos="210536" algn="l"/>
                <a:tab pos="210860" algn="l"/>
              </a:tabLst>
            </a:pPr>
            <a:r>
              <a:rPr sz="1800" spc="-8" dirty="0">
                <a:solidFill>
                  <a:srgbClr val="535353"/>
                </a:solidFill>
                <a:latin typeface="Gill Sans MT"/>
                <a:cs typeface="Gill Sans MT"/>
              </a:rPr>
              <a:t>Simple </a:t>
            </a:r>
            <a:r>
              <a:rPr sz="1800" spc="-18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1800" spc="-43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18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1800" spc="-33" dirty="0">
                <a:solidFill>
                  <a:srgbClr val="535353"/>
                </a:solidFill>
                <a:latin typeface="Gill Sans MT"/>
                <a:cs typeface="Gill Sans MT"/>
              </a:rPr>
              <a:t>clustering</a:t>
            </a:r>
            <a:r>
              <a:rPr sz="1800" spc="8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800" spc="-28" dirty="0">
                <a:solidFill>
                  <a:srgbClr val="535353"/>
                </a:solidFill>
                <a:latin typeface="Gill Sans MT"/>
                <a:cs typeface="Gill Sans MT"/>
              </a:rPr>
              <a:t>columns:</a:t>
            </a:r>
            <a:endParaRPr sz="1800" dirty="0">
              <a:latin typeface="Gill Sans MT"/>
              <a:cs typeface="Gill Sans MT"/>
            </a:endParaRPr>
          </a:p>
          <a:p>
            <a:pPr marL="519712" lvl="1" indent="-204069">
              <a:spcBef>
                <a:spcPts val="1597"/>
              </a:spcBef>
              <a:buSzPct val="82608"/>
              <a:buChar char="•"/>
              <a:tabLst>
                <a:tab pos="520036" algn="l"/>
              </a:tabLst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PRIMARY KEY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(album_title,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number)</a:t>
            </a:r>
            <a:endParaRPr sz="18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Clr>
                <a:srgbClr val="535353"/>
              </a:buClr>
              <a:buFont typeface="Courier New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10536" indent="-204069">
              <a:buSzPct val="82608"/>
              <a:buChar char="•"/>
              <a:tabLst>
                <a:tab pos="210536" algn="l"/>
                <a:tab pos="210860" algn="l"/>
              </a:tabLst>
            </a:pPr>
            <a:r>
              <a:rPr sz="1800" spc="-20" dirty="0">
                <a:solidFill>
                  <a:srgbClr val="535353"/>
                </a:solidFill>
                <a:latin typeface="Gill Sans MT"/>
                <a:cs typeface="Gill Sans MT"/>
              </a:rPr>
              <a:t>Composite </a:t>
            </a:r>
            <a:r>
              <a:rPr sz="1800" spc="-18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1800" spc="-43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18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1800" spc="-33" dirty="0">
                <a:solidFill>
                  <a:srgbClr val="535353"/>
                </a:solidFill>
                <a:latin typeface="Gill Sans MT"/>
                <a:cs typeface="Gill Sans MT"/>
              </a:rPr>
              <a:t>clustering</a:t>
            </a:r>
            <a:r>
              <a:rPr sz="1800" spc="9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800" spc="-28" dirty="0">
                <a:solidFill>
                  <a:srgbClr val="535353"/>
                </a:solidFill>
                <a:latin typeface="Gill Sans MT"/>
                <a:cs typeface="Gill Sans MT"/>
              </a:rPr>
              <a:t>columns:</a:t>
            </a:r>
            <a:endParaRPr sz="1800" dirty="0">
              <a:latin typeface="Gill Sans MT"/>
              <a:cs typeface="Gill Sans MT"/>
            </a:endParaRPr>
          </a:p>
          <a:p>
            <a:pPr marL="519712" lvl="1" indent="-204069">
              <a:spcBef>
                <a:spcPts val="1597"/>
              </a:spcBef>
              <a:buSzPct val="82608"/>
              <a:buChar char="•"/>
              <a:tabLst>
                <a:tab pos="520036" algn="l"/>
              </a:tabLst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PRIMARY KEY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((album_title,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year),</a:t>
            </a:r>
            <a:r>
              <a:rPr sz="1800" spc="1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number)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4600" y="602948"/>
            <a:ext cx="4453012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02" dirty="0">
                <a:solidFill>
                  <a:srgbClr val="535353"/>
                </a:solidFill>
                <a:latin typeface="Gill Sans MT"/>
                <a:cs typeface="Gill Sans MT"/>
              </a:rPr>
              <a:t>PRIMARY</a:t>
            </a:r>
            <a:r>
              <a:rPr sz="4200" spc="-5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155" dirty="0">
                <a:solidFill>
                  <a:srgbClr val="535353"/>
                </a:solidFill>
                <a:latin typeface="Gill Sans MT"/>
                <a:cs typeface="Gill Sans MT"/>
              </a:rPr>
              <a:t>KEYS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0842" y="3714888"/>
            <a:ext cx="5304067" cy="2800033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54588" marR="1099902" indent="-148443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tracks_by_album</a:t>
            </a:r>
            <a:r>
              <a:rPr sz="210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album_title</a:t>
            </a:r>
            <a:r>
              <a:rPr sz="2100" spc="-33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 dirty="0">
              <a:latin typeface="Gill Sans MT"/>
              <a:cs typeface="Gill Sans MT"/>
            </a:endParaRPr>
          </a:p>
          <a:p>
            <a:pPr marL="154588">
              <a:lnSpc>
                <a:spcPts val="2277"/>
              </a:lnSpc>
            </a:pP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year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</a:t>
            </a:r>
            <a:endParaRPr sz="2100" dirty="0">
              <a:latin typeface="Gill Sans MT"/>
              <a:cs typeface="Gill Sans MT"/>
            </a:endParaRPr>
          </a:p>
          <a:p>
            <a:pPr marL="154588" marR="1365418">
              <a:lnSpc>
                <a:spcPts val="2394"/>
              </a:lnSpc>
              <a:spcBef>
                <a:spcPts val="117"/>
              </a:spcBef>
            </a:pP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performer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VARCHAR</a:t>
            </a:r>
            <a:r>
              <a:rPr sz="2100" spc="-2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97" dirty="0">
                <a:solidFill>
                  <a:srgbClr val="535353"/>
                </a:solidFill>
                <a:latin typeface="Gill Sans MT"/>
                <a:cs typeface="Gill Sans MT"/>
              </a:rPr>
              <a:t>STATIC, 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genre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VARCHAR</a:t>
            </a:r>
            <a:r>
              <a:rPr sz="2100" spc="-27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97" dirty="0">
                <a:solidFill>
                  <a:srgbClr val="535353"/>
                </a:solidFill>
                <a:latin typeface="Gill Sans MT"/>
                <a:cs typeface="Gill Sans MT"/>
              </a:rPr>
              <a:t>STATIC,</a:t>
            </a:r>
            <a:endParaRPr sz="2100" dirty="0">
              <a:latin typeface="Gill Sans MT"/>
              <a:cs typeface="Gill Sans MT"/>
            </a:endParaRPr>
          </a:p>
          <a:p>
            <a:pPr marL="154588" marR="2280656">
              <a:lnSpc>
                <a:spcPts val="2394"/>
              </a:lnSpc>
            </a:pP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number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  </a:t>
            </a:r>
            <a:r>
              <a:rPr sz="2100" spc="-58" dirty="0">
                <a:solidFill>
                  <a:srgbClr val="535353"/>
                </a:solidFill>
                <a:latin typeface="Gill Sans MT"/>
                <a:cs typeface="Gill Sans MT"/>
              </a:rPr>
              <a:t>track_title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 dirty="0">
              <a:latin typeface="Gill Sans MT"/>
              <a:cs typeface="Gill Sans MT"/>
            </a:endParaRPr>
          </a:p>
          <a:p>
            <a:pPr marL="154588">
              <a:lnSpc>
                <a:spcPts val="2277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104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((album_title,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year),</a:t>
            </a:r>
            <a:r>
              <a:rPr sz="2100" spc="-13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number)</a:t>
            </a:r>
            <a:endParaRPr sz="2100" dirty="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1403250"/>
            <a:ext cx="4507218" cy="2492256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54588" marR="725722" indent="-148443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albums_by_track</a:t>
            </a:r>
            <a:r>
              <a:rPr sz="2100" spc="-14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r>
              <a:rPr sz="2100" spc="-58" dirty="0">
                <a:solidFill>
                  <a:srgbClr val="535353"/>
                </a:solidFill>
                <a:latin typeface="Gill Sans MT"/>
                <a:cs typeface="Gill Sans MT"/>
              </a:rPr>
              <a:t>track_title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 dirty="0">
              <a:latin typeface="Gill Sans MT"/>
              <a:cs typeface="Gill Sans MT"/>
            </a:endParaRPr>
          </a:p>
          <a:p>
            <a:pPr marL="154588" marR="1867343">
              <a:lnSpc>
                <a:spcPts val="2394"/>
              </a:lnSpc>
            </a:pP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performer</a:t>
            </a:r>
            <a:r>
              <a:rPr sz="2100" spc="-33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year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</a:t>
            </a:r>
            <a:endParaRPr sz="2100" dirty="0">
              <a:latin typeface="Gill Sans MT"/>
              <a:cs typeface="Gill Sans MT"/>
            </a:endParaRPr>
          </a:p>
          <a:p>
            <a:pPr marL="154588" marR="1787785">
              <a:lnSpc>
                <a:spcPts val="2394"/>
              </a:lnSpc>
            </a:pP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album_title</a:t>
            </a:r>
            <a:r>
              <a:rPr sz="2100" spc="-33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104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2100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endParaRPr sz="2100" dirty="0">
              <a:latin typeface="Gill Sans MT"/>
              <a:cs typeface="Gill Sans MT"/>
            </a:endParaRPr>
          </a:p>
          <a:p>
            <a:pPr marL="302708">
              <a:lnSpc>
                <a:spcPts val="2277"/>
              </a:lnSpc>
            </a:pP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track_title, </a:t>
            </a:r>
            <a:r>
              <a:rPr sz="2100" spc="-64" dirty="0">
                <a:solidFill>
                  <a:srgbClr val="535353"/>
                </a:solidFill>
                <a:latin typeface="Gill Sans MT"/>
                <a:cs typeface="Gill Sans MT"/>
              </a:rPr>
              <a:t>performer, </a:t>
            </a:r>
            <a:r>
              <a:rPr sz="2100" spc="-97" dirty="0">
                <a:solidFill>
                  <a:srgbClr val="535353"/>
                </a:solidFill>
                <a:latin typeface="Gill Sans MT"/>
                <a:cs typeface="Gill Sans MT"/>
              </a:rPr>
              <a:t>year,</a:t>
            </a:r>
            <a:r>
              <a:rPr sz="2100" spc="-39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album_title)</a:t>
            </a:r>
            <a:endParaRPr sz="2100" dirty="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113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05489"/>
              </p:ext>
            </p:extLst>
          </p:nvPr>
        </p:nvGraphicFramePr>
        <p:xfrm>
          <a:off x="45244" y="66671"/>
          <a:ext cx="8860616" cy="6498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753">
                <a:tc>
                  <a:txBody>
                    <a:bodyPr/>
                    <a:lstStyle/>
                    <a:p>
                      <a:pPr marR="9842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CQL</a:t>
                      </a:r>
                      <a:r>
                        <a:rPr sz="1800" spc="-50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TYPE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3466" marB="0">
                    <a:lnL w="12700">
                      <a:solidFill>
                        <a:srgbClr val="B4B4B4"/>
                      </a:solidFill>
                      <a:prstDash val="solid"/>
                    </a:lnL>
                    <a:lnT w="12700">
                      <a:solidFill>
                        <a:srgbClr val="B4B4B4"/>
                      </a:solidFill>
                      <a:prstDash val="solid"/>
                    </a:lnT>
                    <a:solidFill>
                      <a:srgbClr val="5A5F5E"/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Constants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466" marB="0">
                    <a:lnT w="12700">
                      <a:solidFill>
                        <a:srgbClr val="B4B4B4"/>
                      </a:solidFill>
                      <a:prstDash val="solid"/>
                    </a:lnT>
                    <a:solidFill>
                      <a:srgbClr val="5A5F5E"/>
                    </a:solidFill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Description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466" marB="0"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solidFill>
                      <a:srgbClr val="5A5F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ASCII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7316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strings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7316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4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US-ASCII </a:t>
                      </a: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character</a:t>
                      </a:r>
                      <a:r>
                        <a:rPr sz="1800" spc="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strings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7316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BIGINT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64-bit </a:t>
                      </a:r>
                      <a:r>
                        <a:rPr sz="1800" spc="-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signed</a:t>
                      </a: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long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BLOB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blobs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Arbitrary </a:t>
                      </a:r>
                      <a:r>
                        <a:rPr sz="1800" spc="-5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bytes </a:t>
                      </a:r>
                      <a:r>
                        <a:rPr sz="1800" spc="-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(no </a:t>
                      </a: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validation), </a:t>
                      </a:r>
                      <a:r>
                        <a:rPr sz="1800" spc="-4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as</a:t>
                      </a: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hexadecimal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BOOLEAN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booleans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true </a:t>
                      </a:r>
                      <a:r>
                        <a:rPr sz="1800" spc="-10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or</a:t>
                      </a:r>
                      <a:r>
                        <a:rPr sz="1800" spc="-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4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false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COUNTER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Distributed counter </a:t>
                      </a: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value </a:t>
                      </a: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(64 </a:t>
                      </a:r>
                      <a:r>
                        <a:rPr sz="1800" spc="-5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bit</a:t>
                      </a:r>
                      <a:r>
                        <a:rPr sz="1800" spc="10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2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long)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DECIMAL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 </a:t>
                      </a:r>
                      <a:r>
                        <a:rPr sz="1800" spc="-10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or</a:t>
                      </a:r>
                      <a:r>
                        <a:rPr sz="1800" spc="-1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floats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Variable precision</a:t>
                      </a:r>
                      <a:r>
                        <a:rPr sz="1800" spc="4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decimal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DOUBLE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64-bit IEEE-754 floating</a:t>
                      </a: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4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point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FLOAT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79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integers,</a:t>
                      </a:r>
                      <a:r>
                        <a:rPr sz="1800" spc="-29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floats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32-bit IEEE-754 floating</a:t>
                      </a: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4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point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32-bit </a:t>
                      </a:r>
                      <a:r>
                        <a:rPr sz="1800" spc="-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signed</a:t>
                      </a: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LIST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n/a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A </a:t>
                      </a: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collection </a:t>
                      </a: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of </a:t>
                      </a:r>
                      <a:r>
                        <a:rPr sz="1800" spc="-1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one </a:t>
                      </a:r>
                      <a:r>
                        <a:rPr sz="1800" spc="-10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or </a:t>
                      </a: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more </a:t>
                      </a: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ordered</a:t>
                      </a:r>
                      <a:r>
                        <a:rPr sz="1800" spc="2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elements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MAP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n/a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A </a:t>
                      </a: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JSON </a:t>
                      </a:r>
                      <a:r>
                        <a:rPr sz="1800" spc="-6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style array </a:t>
                      </a: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of </a:t>
                      </a: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literals </a:t>
                      </a:r>
                      <a:r>
                        <a:rPr sz="1800" spc="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{ </a:t>
                      </a:r>
                      <a:r>
                        <a:rPr sz="1800" spc="-7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literal: literal, literal: literal,</a:t>
                      </a:r>
                      <a:r>
                        <a:rPr sz="1800" spc="-409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…}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SET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n/a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A </a:t>
                      </a: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collection </a:t>
                      </a: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of </a:t>
                      </a:r>
                      <a:r>
                        <a:rPr sz="1800" spc="-1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one </a:t>
                      </a:r>
                      <a:r>
                        <a:rPr sz="1800" spc="-10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or </a:t>
                      </a: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more</a:t>
                      </a:r>
                      <a:r>
                        <a:rPr sz="1800" spc="16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elements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TEXT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strings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UTF-8 </a:t>
                      </a:r>
                      <a:r>
                        <a:rPr sz="1800" spc="-1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encoded</a:t>
                      </a:r>
                      <a:r>
                        <a:rPr sz="1800" spc="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text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TIMESTAMP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integers,</a:t>
                      </a:r>
                      <a:r>
                        <a:rPr sz="1800" spc="-29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strings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Date </a:t>
                      </a:r>
                      <a:r>
                        <a:rPr sz="1800" spc="229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+ </a:t>
                      </a:r>
                      <a:r>
                        <a:rPr sz="1800" spc="-4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time as </a:t>
                      </a: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mills </a:t>
                      </a:r>
                      <a:r>
                        <a:rPr sz="1800" spc="-5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since</a:t>
                      </a:r>
                      <a:r>
                        <a:rPr sz="1800" spc="-9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EPOCH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UUID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uuids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Standard</a:t>
                      </a:r>
                      <a:r>
                        <a:rPr sz="1800" spc="-7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UUID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6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VARCHAR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strings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UTF-8 </a:t>
                      </a:r>
                      <a:r>
                        <a:rPr sz="1800" spc="-1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encoded</a:t>
                      </a:r>
                      <a:r>
                        <a:rPr sz="1800" spc="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7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string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solidFill>
                      <a:srgbClr val="000000">
                        <a:alpha val="4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VARINT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/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Arbitrary </a:t>
                      </a:r>
                      <a:r>
                        <a:rPr sz="1800" spc="-6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precision</a:t>
                      </a:r>
                      <a:r>
                        <a:rPr sz="1800" spc="3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integer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5753"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TIMEUUID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L w="12700">
                      <a:solidFill>
                        <a:srgbClr val="B4B4B4"/>
                      </a:solidFill>
                      <a:prstDash val="solid"/>
                    </a:lnL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4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uuids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000000">
                        <a:alpha val="4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14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Type </a:t>
                      </a:r>
                      <a:r>
                        <a:rPr sz="1800" spc="-125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I</a:t>
                      </a:r>
                      <a:r>
                        <a:rPr sz="1800" spc="3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0" dirty="0">
                          <a:solidFill>
                            <a:srgbClr val="5A5F5E"/>
                          </a:solidFill>
                          <a:latin typeface="Gill Sans MT"/>
                          <a:cs typeface="Gill Sans MT"/>
                        </a:rPr>
                        <a:t>UUID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0" marR="0" marT="16558" marB="0">
                    <a:lnR w="12700">
                      <a:solidFill>
                        <a:srgbClr val="B4B4B4"/>
                      </a:solidFill>
                      <a:prstDash val="solid"/>
                    </a:lnR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000000">
                        <a:alpha val="4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0199" y="602948"/>
            <a:ext cx="2412401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04" dirty="0"/>
              <a:t>INSERT</a:t>
            </a:r>
            <a:endParaRPr sz="4200" dirty="0"/>
          </a:p>
        </p:txBody>
      </p:sp>
      <p:sp>
        <p:nvSpPr>
          <p:cNvPr id="4" name="object 4"/>
          <p:cNvSpPr/>
          <p:nvPr/>
        </p:nvSpPr>
        <p:spPr>
          <a:xfrm>
            <a:off x="1727275" y="2047271"/>
            <a:ext cx="6337971" cy="1305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5686" y="2078920"/>
            <a:ext cx="8575316" cy="391174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699819" marR="1007084">
              <a:lnSpc>
                <a:spcPts val="2394"/>
              </a:lnSpc>
              <a:spcBef>
                <a:spcPts val="234"/>
              </a:spcBef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INSERT </a:t>
            </a: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INTO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albums_by_performer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(performer, </a:t>
            </a:r>
            <a:r>
              <a:rPr sz="2100" spc="-97" dirty="0">
                <a:solidFill>
                  <a:srgbClr val="535353"/>
                </a:solidFill>
                <a:latin typeface="Gill Sans MT"/>
                <a:cs typeface="Gill Sans MT"/>
              </a:rPr>
              <a:t>year,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title,</a:t>
            </a:r>
            <a:r>
              <a:rPr sz="2100" spc="-1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genre) 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VALUES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(‘The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Beatles’,</a:t>
            </a:r>
            <a:r>
              <a:rPr sz="2100" spc="-16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1966,</a:t>
            </a:r>
            <a:r>
              <a:rPr sz="2100" spc="-37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8" dirty="0">
                <a:solidFill>
                  <a:srgbClr val="535353"/>
                </a:solidFill>
                <a:latin typeface="Gill Sans MT"/>
                <a:cs typeface="Gill Sans MT"/>
              </a:rPr>
              <a:t>‘Revolver’,</a:t>
            </a:r>
            <a:r>
              <a:rPr sz="2100" spc="-37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1" dirty="0">
                <a:solidFill>
                  <a:srgbClr val="535353"/>
                </a:solidFill>
                <a:latin typeface="Gill Sans MT"/>
                <a:cs typeface="Gill Sans MT"/>
              </a:rPr>
              <a:t>‘Rock’);</a:t>
            </a:r>
            <a:endParaRPr sz="21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87831" indent="-281363">
              <a:buSzPct val="81250"/>
              <a:buChar char="•"/>
              <a:tabLst>
                <a:tab pos="287831" algn="l"/>
                <a:tab pos="288154" algn="l"/>
              </a:tabLst>
            </a:pPr>
            <a:r>
              <a:rPr sz="2400" spc="-43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2400" spc="-48" dirty="0">
                <a:solidFill>
                  <a:srgbClr val="535353"/>
                </a:solidFill>
                <a:latin typeface="Gill Sans MT"/>
                <a:cs typeface="Gill Sans MT"/>
              </a:rPr>
              <a:t>INSERTS</a:t>
            </a:r>
            <a:r>
              <a:rPr sz="2400" spc="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66" dirty="0">
                <a:solidFill>
                  <a:srgbClr val="535353"/>
                </a:solidFill>
                <a:latin typeface="Gill Sans MT"/>
                <a:cs typeface="Gill Sans MT"/>
              </a:rPr>
              <a:t>are:</a:t>
            </a:r>
            <a:endParaRPr sz="2400" dirty="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597007" lvl="1" indent="-281363">
              <a:buSzPct val="81250"/>
              <a:buChar char="•"/>
              <a:tabLst>
                <a:tab pos="597007" algn="l"/>
                <a:tab pos="597330" algn="l"/>
              </a:tabLst>
            </a:pPr>
            <a:r>
              <a:rPr sz="2400" spc="-48" dirty="0">
                <a:solidFill>
                  <a:srgbClr val="535353"/>
                </a:solidFill>
                <a:latin typeface="Gill Sans MT"/>
                <a:cs typeface="Gill Sans MT"/>
              </a:rPr>
              <a:t>Atomic: </a:t>
            </a:r>
            <a:r>
              <a:rPr sz="2400" spc="-61" dirty="0">
                <a:solidFill>
                  <a:srgbClr val="535353"/>
                </a:solidFill>
                <a:latin typeface="Gill Sans MT"/>
                <a:cs typeface="Gill Sans MT"/>
              </a:rPr>
              <a:t>Either </a:t>
            </a:r>
            <a:r>
              <a:rPr sz="2400" spc="-51" dirty="0">
                <a:solidFill>
                  <a:srgbClr val="535353"/>
                </a:solidFill>
                <a:latin typeface="Gill Sans MT"/>
                <a:cs typeface="Gill Sans MT"/>
              </a:rPr>
              <a:t>all </a:t>
            </a:r>
            <a:r>
              <a:rPr sz="2400" spc="-36" dirty="0">
                <a:solidFill>
                  <a:srgbClr val="535353"/>
                </a:solidFill>
                <a:latin typeface="Gill Sans MT"/>
                <a:cs typeface="Gill Sans MT"/>
              </a:rPr>
              <a:t>the values </a:t>
            </a:r>
            <a:r>
              <a:rPr sz="2400" spc="-53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2400" spc="-28" dirty="0">
                <a:solidFill>
                  <a:srgbClr val="535353"/>
                </a:solidFill>
                <a:latin typeface="Gill Sans MT"/>
                <a:cs typeface="Gill Sans MT"/>
              </a:rPr>
              <a:t>inserted </a:t>
            </a:r>
            <a:r>
              <a:rPr sz="2400" spc="-89" dirty="0">
                <a:solidFill>
                  <a:srgbClr val="535353"/>
                </a:solidFill>
                <a:latin typeface="Gill Sans MT"/>
                <a:cs typeface="Gill Sans MT"/>
              </a:rPr>
              <a:t>or</a:t>
            </a:r>
            <a:r>
              <a:rPr sz="2400" spc="10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20" dirty="0">
                <a:solidFill>
                  <a:srgbClr val="535353"/>
                </a:solidFill>
                <a:latin typeface="Gill Sans MT"/>
                <a:cs typeface="Gill Sans MT"/>
              </a:rPr>
              <a:t>none</a:t>
            </a:r>
            <a:endParaRPr sz="2400" dirty="0">
              <a:latin typeface="Gill Sans MT"/>
              <a:cs typeface="Gill Sans MT"/>
            </a:endParaRPr>
          </a:p>
          <a:p>
            <a:pPr lvl="1">
              <a:spcBef>
                <a:spcPts val="20"/>
              </a:spcBef>
              <a:buClr>
                <a:srgbClr val="535353"/>
              </a:buClr>
              <a:buFont typeface="Gill Sans MT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597007" marR="2587" lvl="1" indent="-281363">
              <a:lnSpc>
                <a:spcPct val="113399"/>
              </a:lnSpc>
              <a:buSzPct val="81250"/>
              <a:buChar char="•"/>
              <a:tabLst>
                <a:tab pos="597007" algn="l"/>
                <a:tab pos="597330" algn="l"/>
              </a:tabLst>
            </a:pPr>
            <a:r>
              <a:rPr sz="2400" spc="-69" dirty="0">
                <a:solidFill>
                  <a:srgbClr val="535353"/>
                </a:solidFill>
                <a:latin typeface="Gill Sans MT"/>
                <a:cs typeface="Gill Sans MT"/>
              </a:rPr>
              <a:t>Isolated:Two </a:t>
            </a:r>
            <a:r>
              <a:rPr sz="2400" spc="-43" dirty="0">
                <a:solidFill>
                  <a:srgbClr val="535353"/>
                </a:solidFill>
                <a:latin typeface="Gill Sans MT"/>
                <a:cs typeface="Gill Sans MT"/>
              </a:rPr>
              <a:t>inserts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400" spc="-36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38" dirty="0">
                <a:solidFill>
                  <a:srgbClr val="535353"/>
                </a:solidFill>
                <a:latin typeface="Gill Sans MT"/>
                <a:cs typeface="Gill Sans MT"/>
              </a:rPr>
              <a:t>exact </a:t>
            </a:r>
            <a:r>
              <a:rPr sz="2400" spc="-20" dirty="0">
                <a:solidFill>
                  <a:srgbClr val="535353"/>
                </a:solidFill>
                <a:latin typeface="Gill Sans MT"/>
                <a:cs typeface="Gill Sans MT"/>
              </a:rPr>
              <a:t>same </a:t>
            </a:r>
            <a:r>
              <a:rPr sz="2400" spc="-153" dirty="0">
                <a:solidFill>
                  <a:srgbClr val="535353"/>
                </a:solidFill>
                <a:latin typeface="Gill Sans MT"/>
                <a:cs typeface="Gill Sans MT"/>
              </a:rPr>
              <a:t>PK </a:t>
            </a:r>
            <a:r>
              <a:rPr sz="2400" spc="-3" dirty="0">
                <a:solidFill>
                  <a:srgbClr val="535353"/>
                </a:solidFill>
                <a:latin typeface="Gill Sans MT"/>
                <a:cs typeface="Gill Sans MT"/>
              </a:rPr>
              <a:t>happen </a:t>
            </a:r>
            <a:r>
              <a:rPr sz="2400" spc="-18" dirty="0">
                <a:solidFill>
                  <a:srgbClr val="535353"/>
                </a:solidFill>
                <a:latin typeface="Gill Sans MT"/>
                <a:cs typeface="Gill Sans MT"/>
              </a:rPr>
              <a:t>one </a:t>
            </a:r>
            <a:r>
              <a:rPr sz="2400" spc="-53" dirty="0">
                <a:solidFill>
                  <a:srgbClr val="535353"/>
                </a:solidFill>
                <a:latin typeface="Gill Sans MT"/>
                <a:cs typeface="Gill Sans MT"/>
              </a:rPr>
              <a:t>after </a:t>
            </a:r>
            <a:r>
              <a:rPr sz="2400" spc="-36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102" dirty="0">
                <a:solidFill>
                  <a:srgbClr val="535353"/>
                </a:solidFill>
                <a:latin typeface="Gill Sans MT"/>
                <a:cs typeface="Gill Sans MT"/>
              </a:rPr>
              <a:t>other,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no </a:t>
            </a:r>
            <a:r>
              <a:rPr sz="2400" spc="-38" dirty="0">
                <a:solidFill>
                  <a:srgbClr val="535353"/>
                </a:solidFill>
                <a:latin typeface="Gill Sans MT"/>
                <a:cs typeface="Gill Sans MT"/>
              </a:rPr>
              <a:t>mixed</a:t>
            </a:r>
            <a:r>
              <a:rPr sz="2400" spc="-3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46" dirty="0">
                <a:solidFill>
                  <a:srgbClr val="535353"/>
                </a:solidFill>
                <a:latin typeface="Gill Sans MT"/>
                <a:cs typeface="Gill Sans MT"/>
              </a:rPr>
              <a:t>values.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81200" y="1467883"/>
            <a:ext cx="5638800" cy="1955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5686" y="333670"/>
            <a:ext cx="8040114" cy="6074533"/>
          </a:xfrm>
          <a:prstGeom prst="rect">
            <a:avLst/>
          </a:prstGeom>
        </p:spPr>
        <p:txBody>
          <a:bodyPr vert="horz" wrap="square" lIns="0" tIns="232205" rIns="0" bIns="0" rtlCol="0">
            <a:spAutoFit/>
          </a:bodyPr>
          <a:lstStyle/>
          <a:p>
            <a:pPr marL="3880866">
              <a:spcBef>
                <a:spcPts val="1828"/>
              </a:spcBef>
            </a:pPr>
            <a:r>
              <a:rPr sz="4200" spc="-145" dirty="0">
                <a:solidFill>
                  <a:srgbClr val="535353"/>
                </a:solidFill>
                <a:latin typeface="Gill Sans MT"/>
                <a:cs typeface="Gill Sans MT"/>
              </a:rPr>
              <a:t>UPDATE</a:t>
            </a:r>
            <a:endParaRPr sz="4200" dirty="0">
              <a:latin typeface="Gill Sans MT"/>
              <a:cs typeface="Gill Sans MT"/>
            </a:endParaRPr>
          </a:p>
          <a:p>
            <a:pPr marL="2525797" marR="1948518">
              <a:lnSpc>
                <a:spcPts val="2394"/>
              </a:lnSpc>
              <a:spcBef>
                <a:spcPts val="1072"/>
              </a:spcBef>
            </a:pPr>
            <a:endParaRPr lang="en-US" sz="2100" spc="-66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2525797" marR="1948518">
              <a:lnSpc>
                <a:spcPts val="2394"/>
              </a:lnSpc>
              <a:spcBef>
                <a:spcPts val="1072"/>
              </a:spcBef>
            </a:pPr>
            <a:r>
              <a:rPr sz="2100" spc="-66" dirty="0">
                <a:solidFill>
                  <a:srgbClr val="535353"/>
                </a:solidFill>
                <a:latin typeface="Gill Sans MT"/>
                <a:cs typeface="Gill Sans MT"/>
              </a:rPr>
              <a:t>UPDATE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albums_by_performer 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SET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genre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r>
              <a:rPr sz="2100" spc="-19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6" dirty="0">
                <a:solidFill>
                  <a:srgbClr val="535353"/>
                </a:solidFill>
                <a:latin typeface="Gill Sans MT"/>
                <a:cs typeface="Gill Sans MT"/>
              </a:rPr>
              <a:t>‘Rock’</a:t>
            </a:r>
            <a:endParaRPr sz="2100" dirty="0">
              <a:latin typeface="Gill Sans MT"/>
              <a:cs typeface="Gill Sans MT"/>
            </a:endParaRPr>
          </a:p>
          <a:p>
            <a:pPr marL="3488575" marR="1018081" indent="-963102">
              <a:lnSpc>
                <a:spcPts val="2394"/>
              </a:lnSpc>
            </a:pP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WHERE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performer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‘The Beatles’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year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1966</a:t>
            </a:r>
            <a:r>
              <a:rPr sz="2100" spc="-2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endParaRPr sz="2100" dirty="0">
              <a:latin typeface="Gill Sans MT"/>
              <a:cs typeface="Gill Sans MT"/>
            </a:endParaRPr>
          </a:p>
          <a:p>
            <a:pPr marL="3488575">
              <a:lnSpc>
                <a:spcPts val="2333"/>
              </a:lnSpc>
            </a:pP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title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r>
              <a:rPr sz="2100" spc="-17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1" dirty="0">
                <a:solidFill>
                  <a:srgbClr val="535353"/>
                </a:solidFill>
                <a:latin typeface="Gill Sans MT"/>
                <a:cs typeface="Gill Sans MT"/>
              </a:rPr>
              <a:t>‘Revolver’;</a:t>
            </a:r>
            <a:endParaRPr sz="2100" dirty="0">
              <a:latin typeface="Gill Sans MT"/>
              <a:cs typeface="Gill Sans MT"/>
            </a:endParaRPr>
          </a:p>
          <a:p>
            <a:pPr marL="197924" indent="-191456">
              <a:spcBef>
                <a:spcPts val="1818"/>
              </a:spcBef>
              <a:buSzPct val="81538"/>
              <a:buChar char="•"/>
              <a:tabLst>
                <a:tab pos="197924" algn="l"/>
                <a:tab pos="198248" algn="l"/>
              </a:tabLst>
            </a:pPr>
            <a:endParaRPr lang="en-US" sz="1700" spc="-18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197924" indent="-191456">
              <a:spcBef>
                <a:spcPts val="1818"/>
              </a:spcBef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1700" spc="-18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1700" spc="-76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1700" spc="-23" dirty="0">
                <a:solidFill>
                  <a:srgbClr val="535353"/>
                </a:solidFill>
                <a:latin typeface="Gill Sans MT"/>
                <a:cs typeface="Gill Sans MT"/>
              </a:rPr>
              <a:t>columns </a:t>
            </a:r>
            <a:r>
              <a:rPr sz="1700" spc="-20" dirty="0">
                <a:solidFill>
                  <a:srgbClr val="535353"/>
                </a:solidFill>
                <a:latin typeface="Gill Sans MT"/>
                <a:cs typeface="Gill Sans MT"/>
              </a:rPr>
              <a:t>cannot </a:t>
            </a:r>
            <a:r>
              <a:rPr sz="1700" spc="13" dirty="0">
                <a:solidFill>
                  <a:srgbClr val="535353"/>
                </a:solidFill>
                <a:latin typeface="Gill Sans MT"/>
                <a:cs typeface="Gill Sans MT"/>
              </a:rPr>
              <a:t>be</a:t>
            </a:r>
            <a:r>
              <a:rPr sz="1700" spc="14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15" dirty="0">
                <a:solidFill>
                  <a:srgbClr val="535353"/>
                </a:solidFill>
                <a:latin typeface="Gill Sans MT"/>
                <a:cs typeface="Gill Sans MT"/>
              </a:rPr>
              <a:t>changed.</a:t>
            </a:r>
            <a:endParaRPr sz="1700" dirty="0">
              <a:latin typeface="Gill Sans MT"/>
              <a:cs typeface="Gill Sans MT"/>
            </a:endParaRPr>
          </a:p>
          <a:p>
            <a:pPr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197924" indent="-191456"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1700" spc="-41" dirty="0">
                <a:solidFill>
                  <a:srgbClr val="535353"/>
                </a:solidFill>
                <a:latin typeface="Gill Sans MT"/>
                <a:cs typeface="Gill Sans MT"/>
              </a:rPr>
              <a:t>Full </a:t>
            </a:r>
            <a:r>
              <a:rPr sz="1700" spc="-18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1700" spc="-43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1700" spc="-48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1700" spc="-31" dirty="0">
                <a:solidFill>
                  <a:srgbClr val="535353"/>
                </a:solidFill>
                <a:latin typeface="Gill Sans MT"/>
                <a:cs typeface="Gill Sans MT"/>
              </a:rPr>
              <a:t>required </a:t>
            </a:r>
            <a:r>
              <a:rPr sz="1700" spc="-23" dirty="0">
                <a:solidFill>
                  <a:srgbClr val="535353"/>
                </a:solidFill>
                <a:latin typeface="Gill Sans MT"/>
                <a:cs typeface="Gill Sans MT"/>
              </a:rPr>
              <a:t>as</a:t>
            </a:r>
            <a:r>
              <a:rPr sz="1700" spc="19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23" dirty="0">
                <a:solidFill>
                  <a:srgbClr val="535353"/>
                </a:solidFill>
                <a:latin typeface="Gill Sans MT"/>
                <a:cs typeface="Gill Sans MT"/>
              </a:rPr>
              <a:t>predicate.</a:t>
            </a:r>
            <a:endParaRPr sz="1700" dirty="0">
              <a:latin typeface="Gill Sans MT"/>
              <a:cs typeface="Gill Sans MT"/>
            </a:endParaRPr>
          </a:p>
          <a:p>
            <a:pPr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197924" indent="-191456"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1700" spc="-23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1700" spc="-41" dirty="0">
                <a:solidFill>
                  <a:srgbClr val="535353"/>
                </a:solidFill>
                <a:latin typeface="Gill Sans MT"/>
                <a:cs typeface="Gill Sans MT"/>
              </a:rPr>
              <a:t>UPDATES</a:t>
            </a:r>
            <a:r>
              <a:rPr sz="17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43" dirty="0">
                <a:solidFill>
                  <a:srgbClr val="535353"/>
                </a:solidFill>
                <a:latin typeface="Gill Sans MT"/>
                <a:cs typeface="Gill Sans MT"/>
              </a:rPr>
              <a:t>are:</a:t>
            </a:r>
            <a:endParaRPr sz="1700" dirty="0">
              <a:latin typeface="Gill Sans MT"/>
              <a:cs typeface="Gill Sans MT"/>
            </a:endParaRPr>
          </a:p>
          <a:p>
            <a:pPr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507423" lvl="1" indent="-191779">
              <a:buSzPct val="81538"/>
              <a:buChar char="•"/>
              <a:tabLst>
                <a:tab pos="507423" algn="l"/>
                <a:tab pos="507747" algn="l"/>
              </a:tabLst>
            </a:pPr>
            <a:r>
              <a:rPr sz="1700" spc="-28" dirty="0">
                <a:solidFill>
                  <a:srgbClr val="535353"/>
                </a:solidFill>
                <a:latin typeface="Gill Sans MT"/>
                <a:cs typeface="Gill Sans MT"/>
              </a:rPr>
              <a:t>Atomic: </a:t>
            </a:r>
            <a:r>
              <a:rPr sz="1700" spc="-38" dirty="0">
                <a:solidFill>
                  <a:srgbClr val="535353"/>
                </a:solidFill>
                <a:latin typeface="Gill Sans MT"/>
                <a:cs typeface="Gill Sans MT"/>
              </a:rPr>
              <a:t>Either </a:t>
            </a:r>
            <a:r>
              <a:rPr sz="1700" spc="-33" dirty="0">
                <a:solidFill>
                  <a:srgbClr val="535353"/>
                </a:solidFill>
                <a:latin typeface="Gill Sans MT"/>
                <a:cs typeface="Gill Sans MT"/>
              </a:rPr>
              <a:t>all </a:t>
            </a:r>
            <a:r>
              <a:rPr sz="1700" spc="-20" dirty="0">
                <a:solidFill>
                  <a:srgbClr val="535353"/>
                </a:solidFill>
                <a:latin typeface="Gill Sans MT"/>
                <a:cs typeface="Gill Sans MT"/>
              </a:rPr>
              <a:t>the values </a:t>
            </a:r>
            <a:r>
              <a:rPr sz="1700" spc="-33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1700" spc="-15" dirty="0">
                <a:solidFill>
                  <a:srgbClr val="535353"/>
                </a:solidFill>
                <a:latin typeface="Gill Sans MT"/>
                <a:cs typeface="Gill Sans MT"/>
              </a:rPr>
              <a:t>inserted </a:t>
            </a:r>
            <a:r>
              <a:rPr sz="1700" spc="-56" dirty="0">
                <a:solidFill>
                  <a:srgbClr val="535353"/>
                </a:solidFill>
                <a:latin typeface="Gill Sans MT"/>
                <a:cs typeface="Gill Sans MT"/>
              </a:rPr>
              <a:t>or</a:t>
            </a:r>
            <a:r>
              <a:rPr sz="1700" spc="5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8" dirty="0">
                <a:solidFill>
                  <a:srgbClr val="535353"/>
                </a:solidFill>
                <a:latin typeface="Gill Sans MT"/>
                <a:cs typeface="Gill Sans MT"/>
              </a:rPr>
              <a:t>none</a:t>
            </a:r>
            <a:endParaRPr sz="1700" dirty="0">
              <a:latin typeface="Gill Sans MT"/>
              <a:cs typeface="Gill Sans MT"/>
            </a:endParaRPr>
          </a:p>
          <a:p>
            <a:pPr lvl="1">
              <a:spcBef>
                <a:spcPts val="10"/>
              </a:spcBef>
              <a:buClr>
                <a:srgbClr val="535353"/>
              </a:buClr>
              <a:buFont typeface="Gill Sans MT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507423" lvl="1" indent="-191779">
              <a:buSzPct val="81538"/>
              <a:buChar char="•"/>
              <a:tabLst>
                <a:tab pos="507423" algn="l"/>
                <a:tab pos="507747" algn="l"/>
              </a:tabLst>
            </a:pPr>
            <a:r>
              <a:rPr sz="1700" spc="-43" dirty="0">
                <a:solidFill>
                  <a:srgbClr val="535353"/>
                </a:solidFill>
                <a:latin typeface="Gill Sans MT"/>
                <a:cs typeface="Gill Sans MT"/>
              </a:rPr>
              <a:t>Isolated:Two </a:t>
            </a:r>
            <a:r>
              <a:rPr sz="1700" spc="-25" dirty="0">
                <a:solidFill>
                  <a:srgbClr val="535353"/>
                </a:solidFill>
                <a:latin typeface="Gill Sans MT"/>
                <a:cs typeface="Gill Sans MT"/>
              </a:rPr>
              <a:t>inserts </a:t>
            </a:r>
            <a:r>
              <a:rPr sz="1700" spc="-13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1700" spc="-2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1700" spc="-23" dirty="0">
                <a:solidFill>
                  <a:srgbClr val="535353"/>
                </a:solidFill>
                <a:latin typeface="Gill Sans MT"/>
                <a:cs typeface="Gill Sans MT"/>
              </a:rPr>
              <a:t>exact </a:t>
            </a:r>
            <a:r>
              <a:rPr sz="1700" spc="-10" dirty="0">
                <a:solidFill>
                  <a:srgbClr val="535353"/>
                </a:solidFill>
                <a:latin typeface="Gill Sans MT"/>
                <a:cs typeface="Gill Sans MT"/>
              </a:rPr>
              <a:t>same </a:t>
            </a:r>
            <a:r>
              <a:rPr sz="1700" spc="-99" dirty="0">
                <a:solidFill>
                  <a:srgbClr val="535353"/>
                </a:solidFill>
                <a:latin typeface="Gill Sans MT"/>
                <a:cs typeface="Gill Sans MT"/>
              </a:rPr>
              <a:t>PK </a:t>
            </a:r>
            <a:r>
              <a:rPr sz="1700" dirty="0">
                <a:solidFill>
                  <a:srgbClr val="535353"/>
                </a:solidFill>
                <a:latin typeface="Gill Sans MT"/>
                <a:cs typeface="Gill Sans MT"/>
              </a:rPr>
              <a:t>happen </a:t>
            </a:r>
            <a:r>
              <a:rPr sz="1700" spc="-8" dirty="0">
                <a:solidFill>
                  <a:srgbClr val="535353"/>
                </a:solidFill>
                <a:latin typeface="Gill Sans MT"/>
                <a:cs typeface="Gill Sans MT"/>
              </a:rPr>
              <a:t>one </a:t>
            </a:r>
            <a:r>
              <a:rPr sz="1700" spc="-33" dirty="0">
                <a:solidFill>
                  <a:srgbClr val="535353"/>
                </a:solidFill>
                <a:latin typeface="Gill Sans MT"/>
                <a:cs typeface="Gill Sans MT"/>
              </a:rPr>
              <a:t>after </a:t>
            </a:r>
            <a:r>
              <a:rPr sz="1700" spc="-2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1700" spc="-66" dirty="0">
                <a:solidFill>
                  <a:srgbClr val="535353"/>
                </a:solidFill>
                <a:latin typeface="Gill Sans MT"/>
                <a:cs typeface="Gill Sans MT"/>
              </a:rPr>
              <a:t>other, </a:t>
            </a:r>
            <a:r>
              <a:rPr sz="1700" spc="-13" dirty="0">
                <a:solidFill>
                  <a:srgbClr val="535353"/>
                </a:solidFill>
                <a:latin typeface="Gill Sans MT"/>
                <a:cs typeface="Gill Sans MT"/>
              </a:rPr>
              <a:t>no </a:t>
            </a:r>
            <a:r>
              <a:rPr sz="1700" spc="-20" dirty="0">
                <a:solidFill>
                  <a:srgbClr val="535353"/>
                </a:solidFill>
                <a:latin typeface="Gill Sans MT"/>
                <a:cs typeface="Gill Sans MT"/>
              </a:rPr>
              <a:t>mixed</a:t>
            </a:r>
            <a:r>
              <a:rPr sz="1700" spc="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28" dirty="0">
                <a:solidFill>
                  <a:srgbClr val="535353"/>
                </a:solidFill>
                <a:latin typeface="Gill Sans MT"/>
                <a:cs typeface="Gill Sans MT"/>
              </a:rPr>
              <a:t>values.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57232" y="602948"/>
            <a:ext cx="1951997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3" dirty="0">
                <a:solidFill>
                  <a:srgbClr val="535353"/>
                </a:solidFill>
                <a:latin typeface="Gill Sans MT"/>
                <a:cs typeface="Gill Sans MT"/>
              </a:rPr>
              <a:t>UPSE</a:t>
            </a:r>
            <a:r>
              <a:rPr sz="4200" spc="-259" dirty="0">
                <a:solidFill>
                  <a:srgbClr val="535353"/>
                </a:solidFill>
                <a:latin typeface="Gill Sans MT"/>
                <a:cs typeface="Gill Sans MT"/>
              </a:rPr>
              <a:t>R</a:t>
            </a:r>
            <a:r>
              <a:rPr sz="4200" spc="-132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9885" y="2047271"/>
            <a:ext cx="7852525" cy="869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3772605"/>
            <a:ext cx="5334000" cy="1955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1964" y="2078919"/>
            <a:ext cx="7638730" cy="3387373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6468" marR="2587">
              <a:lnSpc>
                <a:spcPts val="2394"/>
              </a:lnSpc>
              <a:spcBef>
                <a:spcPts val="234"/>
              </a:spcBef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INSERT </a:t>
            </a: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INTO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albums_by_performer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(performer, </a:t>
            </a:r>
            <a:r>
              <a:rPr sz="2100" spc="-97" dirty="0">
                <a:solidFill>
                  <a:srgbClr val="535353"/>
                </a:solidFill>
                <a:latin typeface="Gill Sans MT"/>
                <a:cs typeface="Gill Sans MT"/>
              </a:rPr>
              <a:t>year,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title,</a:t>
            </a:r>
            <a:r>
              <a:rPr sz="2100" spc="-1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genre) 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VALUES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(‘The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Beatles’,</a:t>
            </a:r>
            <a:r>
              <a:rPr sz="2100" spc="-16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1966,</a:t>
            </a:r>
            <a:r>
              <a:rPr sz="2100" spc="-37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8" dirty="0">
                <a:solidFill>
                  <a:srgbClr val="535353"/>
                </a:solidFill>
                <a:latin typeface="Gill Sans MT"/>
                <a:cs typeface="Gill Sans MT"/>
              </a:rPr>
              <a:t>‘Revolver’,</a:t>
            </a:r>
            <a:r>
              <a:rPr sz="2100" spc="-37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1" dirty="0">
                <a:solidFill>
                  <a:srgbClr val="535353"/>
                </a:solidFill>
                <a:latin typeface="Gill Sans MT"/>
                <a:cs typeface="Gill Sans MT"/>
              </a:rPr>
              <a:t>‘Rock’);</a:t>
            </a:r>
            <a:endParaRPr sz="2100">
              <a:latin typeface="Gill Sans MT"/>
              <a:cs typeface="Gill Sans MT"/>
            </a:endParaRPr>
          </a:p>
          <a:p>
            <a:pPr>
              <a:spcBef>
                <a:spcPts val="18"/>
              </a:spcBef>
            </a:pPr>
            <a:endParaRPr sz="2800">
              <a:latin typeface="Times New Roman"/>
              <a:cs typeface="Times New Roman"/>
            </a:endParaRPr>
          </a:p>
          <a:p>
            <a:pPr marL="79234" algn="ctr"/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==</a:t>
            </a:r>
            <a:endParaRPr sz="2100">
              <a:latin typeface="Gill Sans MT"/>
              <a:cs typeface="Gill Sans MT"/>
            </a:endParaRPr>
          </a:p>
          <a:p>
            <a:pPr>
              <a:spcBef>
                <a:spcPts val="18"/>
              </a:spcBef>
            </a:pPr>
            <a:endParaRPr sz="3000">
              <a:latin typeface="Times New Roman"/>
              <a:cs typeface="Times New Roman"/>
            </a:endParaRPr>
          </a:p>
          <a:p>
            <a:pPr marL="1321111" marR="2247345">
              <a:lnSpc>
                <a:spcPts val="2394"/>
              </a:lnSpc>
            </a:pPr>
            <a:r>
              <a:rPr sz="2100" spc="-66" dirty="0">
                <a:solidFill>
                  <a:srgbClr val="535353"/>
                </a:solidFill>
                <a:latin typeface="Gill Sans MT"/>
                <a:cs typeface="Gill Sans MT"/>
              </a:rPr>
              <a:t>UPDATE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albums_by_performer 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SET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genre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r>
              <a:rPr sz="2100" spc="-19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6" dirty="0">
                <a:solidFill>
                  <a:srgbClr val="535353"/>
                </a:solidFill>
                <a:latin typeface="Gill Sans MT"/>
                <a:cs typeface="Gill Sans MT"/>
              </a:rPr>
              <a:t>‘Rock’</a:t>
            </a:r>
            <a:endParaRPr sz="2100">
              <a:latin typeface="Gill Sans MT"/>
              <a:cs typeface="Gill Sans MT"/>
            </a:endParaRPr>
          </a:p>
          <a:p>
            <a:pPr marL="2283890" marR="1317231" indent="-963102">
              <a:lnSpc>
                <a:spcPts val="2394"/>
              </a:lnSpc>
            </a:pP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WHERE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performer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‘The Beatles’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AND 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year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1966</a:t>
            </a:r>
            <a:r>
              <a:rPr sz="2100" spc="-26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endParaRPr sz="2100">
              <a:latin typeface="Gill Sans MT"/>
              <a:cs typeface="Gill Sans MT"/>
            </a:endParaRPr>
          </a:p>
          <a:p>
            <a:pPr marL="2283890">
              <a:lnSpc>
                <a:spcPts val="2333"/>
              </a:lnSpc>
            </a:pP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title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r>
              <a:rPr sz="2100" spc="-17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1" dirty="0">
                <a:solidFill>
                  <a:srgbClr val="535353"/>
                </a:solidFill>
                <a:latin typeface="Gill Sans MT"/>
                <a:cs typeface="Gill Sans MT"/>
              </a:rPr>
              <a:t>‘Revolver’;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117</a:t>
            </a:fld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08525" y="871464"/>
            <a:ext cx="457327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587" y="3027931"/>
            <a:ext cx="7974862" cy="2676922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6468" marR="2587">
              <a:lnSpc>
                <a:spcPts val="2394"/>
              </a:lnSpc>
              <a:spcBef>
                <a:spcPts val="234"/>
              </a:spcBef>
            </a:pPr>
            <a:r>
              <a:rPr sz="28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800" spc="-3" dirty="0">
                <a:solidFill>
                  <a:srgbClr val="535353"/>
                </a:solidFill>
                <a:latin typeface="Gill Sans MT"/>
                <a:cs typeface="Gill Sans MT"/>
              </a:rPr>
              <a:t>need </a:t>
            </a:r>
            <a:r>
              <a:rPr sz="28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800" spc="-23" dirty="0">
                <a:solidFill>
                  <a:srgbClr val="535353"/>
                </a:solidFill>
                <a:latin typeface="Gill Sans MT"/>
                <a:cs typeface="Gill Sans MT"/>
              </a:rPr>
              <a:t>design </a:t>
            </a:r>
            <a:r>
              <a:rPr sz="28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800" spc="-38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800" spc="-36" dirty="0">
                <a:solidFill>
                  <a:srgbClr val="535353"/>
                </a:solidFill>
                <a:latin typeface="Gill Sans MT"/>
                <a:cs typeface="Gill Sans MT"/>
              </a:rPr>
              <a:t>that </a:t>
            </a:r>
            <a:r>
              <a:rPr sz="2800" spc="-31" dirty="0">
                <a:solidFill>
                  <a:srgbClr val="535353"/>
                </a:solidFill>
                <a:latin typeface="Gill Sans MT"/>
                <a:cs typeface="Gill Sans MT"/>
              </a:rPr>
              <a:t>holds </a:t>
            </a:r>
            <a:r>
              <a:rPr sz="2800" spc="-48" dirty="0">
                <a:solidFill>
                  <a:srgbClr val="535353"/>
                </a:solidFill>
                <a:latin typeface="Gill Sans MT"/>
                <a:cs typeface="Gill Sans MT"/>
              </a:rPr>
              <a:t>users. </a:t>
            </a:r>
            <a:r>
              <a:rPr sz="28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800" spc="-53" dirty="0">
                <a:solidFill>
                  <a:srgbClr val="535353"/>
                </a:solidFill>
                <a:latin typeface="Gill Sans MT"/>
                <a:cs typeface="Gill Sans MT"/>
              </a:rPr>
              <a:t>will </a:t>
            </a:r>
            <a:r>
              <a:rPr sz="2800" spc="-31" dirty="0">
                <a:solidFill>
                  <a:srgbClr val="535353"/>
                </a:solidFill>
                <a:latin typeface="Gill Sans MT"/>
                <a:cs typeface="Gill Sans MT"/>
              </a:rPr>
              <a:t>have </a:t>
            </a:r>
            <a:r>
              <a:rPr sz="2800" spc="-8" dirty="0">
                <a:solidFill>
                  <a:srgbClr val="535353"/>
                </a:solidFill>
                <a:latin typeface="Gill Sans MT"/>
                <a:cs typeface="Gill Sans MT"/>
              </a:rPr>
              <a:t>name, </a:t>
            </a:r>
            <a:r>
              <a:rPr sz="2800" spc="-51" dirty="0">
                <a:solidFill>
                  <a:srgbClr val="535353"/>
                </a:solidFill>
                <a:latin typeface="Gill Sans MT"/>
                <a:cs typeface="Gill Sans MT"/>
              </a:rPr>
              <a:t>ID </a:t>
            </a:r>
            <a:r>
              <a:rPr sz="2800" spc="-41" dirty="0">
                <a:solidFill>
                  <a:srgbClr val="535353"/>
                </a:solidFill>
                <a:latin typeface="Gill Sans MT"/>
                <a:cs typeface="Gill Sans MT"/>
              </a:rPr>
              <a:t>card </a:t>
            </a:r>
            <a:r>
              <a:rPr sz="2800" spc="-15" dirty="0">
                <a:solidFill>
                  <a:srgbClr val="535353"/>
                </a:solidFill>
                <a:latin typeface="Gill Sans MT"/>
                <a:cs typeface="Gill Sans MT"/>
              </a:rPr>
              <a:t>(unique),  </a:t>
            </a:r>
            <a:r>
              <a:rPr sz="28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800" spc="-15" dirty="0">
                <a:solidFill>
                  <a:srgbClr val="535353"/>
                </a:solidFill>
                <a:latin typeface="Gill Sans MT"/>
                <a:cs typeface="Gill Sans MT"/>
              </a:rPr>
              <a:t>phones </a:t>
            </a:r>
            <a:r>
              <a:rPr sz="2800" spc="-64" dirty="0">
                <a:solidFill>
                  <a:srgbClr val="535353"/>
                </a:solidFill>
                <a:latin typeface="Gill Sans MT"/>
                <a:cs typeface="Gill Sans MT"/>
              </a:rPr>
              <a:t>list </a:t>
            </a:r>
            <a:r>
              <a:rPr sz="2800" spc="-5" dirty="0">
                <a:solidFill>
                  <a:srgbClr val="535353"/>
                </a:solidFill>
                <a:latin typeface="Gill Sans MT"/>
                <a:cs typeface="Gill Sans MT"/>
              </a:rPr>
              <a:t>(home, </a:t>
            </a:r>
            <a:r>
              <a:rPr sz="2800" spc="-18" dirty="0">
                <a:solidFill>
                  <a:srgbClr val="535353"/>
                </a:solidFill>
                <a:latin typeface="Gill Sans MT"/>
                <a:cs typeface="Gill Sans MT"/>
              </a:rPr>
              <a:t>mobile </a:t>
            </a:r>
            <a:r>
              <a:rPr sz="28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800" spc="-48" dirty="0">
                <a:solidFill>
                  <a:srgbClr val="535353"/>
                </a:solidFill>
                <a:latin typeface="Gill Sans MT"/>
                <a:cs typeface="Gill Sans MT"/>
              </a:rPr>
              <a:t>work), </a:t>
            </a:r>
            <a:r>
              <a:rPr sz="2800" spc="-15" dirty="0">
                <a:solidFill>
                  <a:srgbClr val="535353"/>
                </a:solidFill>
                <a:latin typeface="Gill Sans MT"/>
                <a:cs typeface="Gill Sans MT"/>
              </a:rPr>
              <a:t>birth </a:t>
            </a:r>
            <a:r>
              <a:rPr sz="2800" spc="-13" dirty="0">
                <a:solidFill>
                  <a:srgbClr val="535353"/>
                </a:solidFill>
                <a:latin typeface="Gill Sans MT"/>
                <a:cs typeface="Gill Sans MT"/>
              </a:rPr>
              <a:t>date </a:t>
            </a:r>
            <a:r>
              <a:rPr sz="28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800" spc="-5" dirty="0">
                <a:solidFill>
                  <a:srgbClr val="535353"/>
                </a:solidFill>
                <a:latin typeface="Gill Sans MT"/>
                <a:cs typeface="Gill Sans MT"/>
              </a:rPr>
              <a:t>an </a:t>
            </a:r>
            <a:r>
              <a:rPr sz="2800" spc="-25" dirty="0">
                <a:solidFill>
                  <a:srgbClr val="535353"/>
                </a:solidFill>
                <a:latin typeface="Gill Sans MT"/>
                <a:cs typeface="Gill Sans MT"/>
              </a:rPr>
              <a:t>email</a:t>
            </a:r>
            <a:r>
              <a:rPr sz="2800" spc="-9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41" dirty="0">
                <a:solidFill>
                  <a:srgbClr val="535353"/>
                </a:solidFill>
                <a:latin typeface="Gill Sans MT"/>
                <a:cs typeface="Gill Sans MT"/>
              </a:rPr>
              <a:t>address.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R="60153" algn="ctr">
              <a:lnSpc>
                <a:spcPts val="2462"/>
              </a:lnSpc>
              <a:spcBef>
                <a:spcPts val="2075"/>
              </a:spcBef>
            </a:pPr>
            <a:r>
              <a:rPr sz="2800" b="1" spc="-107" dirty="0">
                <a:solidFill>
                  <a:srgbClr val="535353"/>
                </a:solidFill>
                <a:latin typeface="Gill Sans MT"/>
                <a:cs typeface="Gill Sans MT"/>
              </a:rPr>
              <a:t>NOTE</a:t>
            </a:r>
            <a:r>
              <a:rPr sz="2800" spc="-107" dirty="0">
                <a:solidFill>
                  <a:srgbClr val="535353"/>
                </a:solidFill>
                <a:latin typeface="Gill Sans MT"/>
                <a:cs typeface="Gill Sans MT"/>
              </a:rPr>
              <a:t>:</a:t>
            </a:r>
            <a:r>
              <a:rPr lang="en-US" sz="2800" spc="-10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10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As </a:t>
            </a:r>
            <a:r>
              <a:rPr sz="2800" spc="-23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800" spc="-41" dirty="0">
                <a:solidFill>
                  <a:srgbClr val="535353"/>
                </a:solidFill>
                <a:latin typeface="Gill Sans MT"/>
                <a:cs typeface="Gill Sans MT"/>
              </a:rPr>
              <a:t>haven’t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studied </a:t>
            </a:r>
            <a:r>
              <a:rPr sz="2800" spc="-74" dirty="0">
                <a:solidFill>
                  <a:srgbClr val="535353"/>
                </a:solidFill>
                <a:latin typeface="Gill Sans MT"/>
                <a:cs typeface="Gill Sans MT"/>
              </a:rPr>
              <a:t>SELECT,</a:t>
            </a:r>
            <a:r>
              <a:rPr sz="2800" spc="-24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use</a:t>
            </a:r>
            <a:endParaRPr sz="2800" dirty="0">
              <a:latin typeface="Gill Sans MT"/>
              <a:cs typeface="Gill Sans MT"/>
            </a:endParaRPr>
          </a:p>
          <a:p>
            <a:pPr marR="59830" algn="ctr">
              <a:lnSpc>
                <a:spcPts val="2462"/>
              </a:lnSpc>
            </a:pPr>
            <a:r>
              <a:rPr sz="2800" dirty="0">
                <a:solidFill>
                  <a:srgbClr val="535353"/>
                </a:solidFill>
                <a:latin typeface="Courier New"/>
                <a:cs typeface="Courier New"/>
              </a:rPr>
              <a:t>SELECT </a:t>
            </a:r>
            <a:r>
              <a:rPr sz="2800" spc="3" dirty="0">
                <a:solidFill>
                  <a:srgbClr val="535353"/>
                </a:solidFill>
                <a:latin typeface="Courier New"/>
                <a:cs typeface="Courier New"/>
              </a:rPr>
              <a:t>* </a:t>
            </a:r>
            <a:r>
              <a:rPr sz="2800" dirty="0">
                <a:solidFill>
                  <a:srgbClr val="535353"/>
                </a:solidFill>
                <a:latin typeface="Courier New"/>
                <a:cs typeface="Courier New"/>
              </a:rPr>
              <a:t>FROM &lt;table </a:t>
            </a:r>
            <a:r>
              <a:rPr sz="2800" spc="-13" dirty="0">
                <a:solidFill>
                  <a:srgbClr val="535353"/>
                </a:solidFill>
                <a:latin typeface="Courier New"/>
                <a:cs typeface="Courier New"/>
              </a:rPr>
              <a:t>name&gt;</a:t>
            </a:r>
            <a:r>
              <a:rPr sz="2800" spc="-13" dirty="0">
                <a:solidFill>
                  <a:srgbClr val="535353"/>
                </a:solidFill>
                <a:latin typeface="Gill Sans MT"/>
                <a:cs typeface="Gill Sans MT"/>
              </a:rPr>
              <a:t>; </a:t>
            </a:r>
            <a:r>
              <a:rPr sz="28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800" spc="-33" dirty="0">
                <a:solidFill>
                  <a:srgbClr val="535353"/>
                </a:solidFill>
                <a:latin typeface="Gill Sans MT"/>
                <a:cs typeface="Gill Sans MT"/>
              </a:rPr>
              <a:t>inspect </a:t>
            </a:r>
            <a:r>
              <a:rPr sz="2800" spc="-61" dirty="0">
                <a:solidFill>
                  <a:srgbClr val="535353"/>
                </a:solidFill>
                <a:latin typeface="Gill Sans MT"/>
                <a:cs typeface="Gill Sans MT"/>
              </a:rPr>
              <a:t>your</a:t>
            </a:r>
            <a:r>
              <a:rPr sz="2800" spc="-4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data.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118</a:t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25732" y="602948"/>
            <a:ext cx="4542508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2057400"/>
            <a:ext cx="4354935" cy="3403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70636" y="2465996"/>
            <a:ext cx="4110161" cy="2495698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</a:t>
            </a:r>
            <a:r>
              <a:rPr sz="2100" spc="-16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endParaRPr sz="2100">
              <a:latin typeface="Gill Sans MT"/>
              <a:cs typeface="Gill Sans MT"/>
            </a:endParaRPr>
          </a:p>
          <a:p>
            <a:pPr marL="154588">
              <a:lnSpc>
                <a:spcPts val="2394"/>
              </a:lnSpc>
            </a:pP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ID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VARCHAR PRIMARY</a:t>
            </a:r>
            <a:r>
              <a:rPr sz="2100" spc="-21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73" dirty="0">
                <a:solidFill>
                  <a:srgbClr val="535353"/>
                </a:solidFill>
                <a:latin typeface="Gill Sans MT"/>
                <a:cs typeface="Gill Sans MT"/>
              </a:rPr>
              <a:t>KEY,</a:t>
            </a:r>
            <a:endParaRPr sz="2100">
              <a:latin typeface="Gill Sans MT"/>
              <a:cs typeface="Gill Sans MT"/>
            </a:endParaRPr>
          </a:p>
          <a:p>
            <a:pPr marL="176256" marR="282980" indent="-21992">
              <a:lnSpc>
                <a:spcPts val="2394"/>
              </a:lnSpc>
              <a:spcBef>
                <a:spcPts val="117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name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home_phone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work_phone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mobile_phone</a:t>
            </a:r>
            <a:r>
              <a:rPr sz="2100" spc="-3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email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>
              <a:latin typeface="Gill Sans MT"/>
              <a:cs typeface="Gill Sans MT"/>
            </a:endParaRPr>
          </a:p>
          <a:p>
            <a:pPr marL="176256">
              <a:lnSpc>
                <a:spcPts val="2277"/>
              </a:lnSpc>
            </a:pP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birth_date</a:t>
            </a:r>
            <a:r>
              <a:rPr sz="2100" spc="-33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TIMESTAMP</a:t>
            </a:r>
            <a:endParaRPr sz="210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119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Reads </a:t>
            </a:r>
            <a:r>
              <a:rPr lang="en-US" dirty="0"/>
              <a:t>and </a:t>
            </a:r>
            <a:r>
              <a:rPr lang="en-US" spc="-5" dirty="0"/>
              <a:t>Eventual</a:t>
            </a:r>
            <a:r>
              <a:rPr lang="en-US" spc="-40" dirty="0"/>
              <a:t> </a:t>
            </a:r>
            <a:r>
              <a:rPr lang="en-US" spc="-5" dirty="0"/>
              <a:t>Consistency</a:t>
            </a:r>
            <a:endParaRPr lang="en-US" dirty="0"/>
          </a:p>
        </p:txBody>
      </p:sp>
      <p:sp>
        <p:nvSpPr>
          <p:cNvPr id="37" name="object 3"/>
          <p:cNvSpPr txBox="1"/>
          <p:nvPr/>
        </p:nvSpPr>
        <p:spPr>
          <a:xfrm>
            <a:off x="591255" y="1785276"/>
            <a:ext cx="105022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38" name="object 4"/>
          <p:cNvSpPr txBox="1">
            <a:spLocks/>
          </p:cNvSpPr>
          <p:nvPr/>
        </p:nvSpPr>
        <p:spPr>
          <a:xfrm>
            <a:off x="381318" y="1752600"/>
            <a:ext cx="8305482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</a:pPr>
            <a:r>
              <a:rPr lang="en-US" spc="-10" dirty="0"/>
              <a:t>Cassandra </a:t>
            </a:r>
            <a:r>
              <a:rPr lang="en-US" spc="-5" dirty="0"/>
              <a:t>is </a:t>
            </a:r>
            <a:r>
              <a:rPr lang="en-US" dirty="0"/>
              <a:t>an </a:t>
            </a:r>
            <a:r>
              <a:rPr lang="en-US" b="1" dirty="0">
                <a:solidFill>
                  <a:srgbClr val="CB6015"/>
                </a:solidFill>
                <a:latin typeface="Arial"/>
                <a:cs typeface="Arial"/>
              </a:rPr>
              <a:t>AP </a:t>
            </a:r>
            <a:r>
              <a:rPr lang="en-US" spc="-5" dirty="0"/>
              <a:t>system that is </a:t>
            </a:r>
            <a:r>
              <a:rPr lang="en-US" b="1" spc="-5" dirty="0">
                <a:solidFill>
                  <a:srgbClr val="CB6015"/>
                </a:solidFill>
                <a:latin typeface="Arial"/>
                <a:cs typeface="Arial"/>
              </a:rPr>
              <a:t>Eventually</a:t>
            </a:r>
            <a:r>
              <a:rPr lang="en-US" b="1" spc="200" dirty="0">
                <a:solidFill>
                  <a:srgbClr val="CB6015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rgbClr val="CB6015"/>
                </a:solidFill>
                <a:latin typeface="Arial"/>
                <a:cs typeface="Arial"/>
              </a:rPr>
              <a:t>Consistent </a:t>
            </a:r>
            <a:r>
              <a:rPr lang="en-US" dirty="0"/>
              <a:t>so </a:t>
            </a:r>
            <a:r>
              <a:rPr lang="en-US" spc="-5" dirty="0"/>
              <a:t>replicas </a:t>
            </a:r>
            <a:r>
              <a:rPr lang="en-US" spc="-10" dirty="0"/>
              <a:t>may</a:t>
            </a:r>
            <a:r>
              <a:rPr lang="en-US" spc="-45" dirty="0"/>
              <a:t> </a:t>
            </a:r>
            <a:r>
              <a:rPr lang="en-US" spc="-5" dirty="0"/>
              <a:t>disagree</a:t>
            </a:r>
          </a:p>
          <a:p>
            <a:pPr>
              <a:spcBef>
                <a:spcPts val="105"/>
              </a:spcBef>
            </a:pPr>
            <a:r>
              <a:rPr lang="en-US" spc="-5" dirty="0"/>
              <a:t>Column </a:t>
            </a:r>
            <a:r>
              <a:rPr lang="en-US" spc="-10" dirty="0"/>
              <a:t>values </a:t>
            </a:r>
            <a:r>
              <a:rPr lang="en-US" dirty="0"/>
              <a:t>are</a:t>
            </a:r>
            <a:r>
              <a:rPr lang="en-US" spc="-35" dirty="0"/>
              <a:t> </a:t>
            </a:r>
            <a:r>
              <a:rPr lang="en-US" spc="-5" dirty="0"/>
              <a:t>timestamped</a:t>
            </a:r>
          </a:p>
        </p:txBody>
      </p:sp>
      <p:sp>
        <p:nvSpPr>
          <p:cNvPr id="39" name="object 33"/>
          <p:cNvSpPr txBox="1"/>
          <p:nvPr/>
        </p:nvSpPr>
        <p:spPr>
          <a:xfrm>
            <a:off x="381000" y="2933700"/>
            <a:ext cx="62484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200" dirty="0">
                <a:latin typeface="Verdana"/>
                <a:cs typeface="Verdana"/>
              </a:rPr>
              <a:t>In </a:t>
            </a:r>
            <a:r>
              <a:rPr sz="2200" spc="-10" dirty="0">
                <a:latin typeface="Verdana"/>
                <a:cs typeface="Verdana"/>
              </a:rPr>
              <a:t>Cassandra, </a:t>
            </a:r>
            <a:r>
              <a:rPr sz="2200" spc="-5" dirty="0">
                <a:latin typeface="Verdana"/>
                <a:cs typeface="Verdana"/>
              </a:rPr>
              <a:t>Last </a:t>
            </a:r>
            <a:r>
              <a:rPr sz="2200" spc="-15" dirty="0">
                <a:latin typeface="Verdana"/>
                <a:cs typeface="Verdana"/>
              </a:rPr>
              <a:t>Write </a:t>
            </a:r>
            <a:r>
              <a:rPr sz="2200" spc="-5" dirty="0">
                <a:latin typeface="Verdana"/>
                <a:cs typeface="Verdana"/>
              </a:rPr>
              <a:t>Wins</a:t>
            </a:r>
            <a:r>
              <a:rPr sz="2200" spc="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(LWW)</a:t>
            </a:r>
            <a:r>
              <a:rPr lang="en-US" sz="1400" dirty="0">
                <a:latin typeface="Verdana"/>
                <a:cs typeface="Verdana"/>
              </a:rPr>
              <a:t> 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0" name="object 7"/>
          <p:cNvSpPr txBox="1"/>
          <p:nvPr/>
        </p:nvSpPr>
        <p:spPr>
          <a:xfrm>
            <a:off x="3365500" y="4657346"/>
            <a:ext cx="1155700" cy="520700"/>
          </a:xfrm>
          <a:prstGeom prst="rect">
            <a:avLst/>
          </a:prstGeom>
          <a:solidFill>
            <a:srgbClr val="DDAE54"/>
          </a:solidFill>
          <a:ln w="25400">
            <a:solidFill>
              <a:srgbClr val="A17F3D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9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8"/>
          <p:cNvSpPr/>
          <p:nvPr/>
        </p:nvSpPr>
        <p:spPr>
          <a:xfrm>
            <a:off x="6070600" y="3580130"/>
            <a:ext cx="2734945" cy="2668270"/>
          </a:xfrm>
          <a:custGeom>
            <a:avLst/>
            <a:gdLst/>
            <a:ahLst/>
            <a:cxnLst/>
            <a:rect l="l" t="t" r="r" b="b"/>
            <a:pathLst>
              <a:path w="2734945" h="2668270">
                <a:moveTo>
                  <a:pt x="2334334" y="390742"/>
                </a:moveTo>
                <a:lnTo>
                  <a:pt x="2368404" y="425172"/>
                </a:lnTo>
                <a:lnTo>
                  <a:pt x="2400960" y="460480"/>
                </a:lnTo>
                <a:lnTo>
                  <a:pt x="2432001" y="496626"/>
                </a:lnTo>
                <a:lnTo>
                  <a:pt x="2461528" y="533570"/>
                </a:lnTo>
                <a:lnTo>
                  <a:pt x="2489541" y="571273"/>
                </a:lnTo>
                <a:lnTo>
                  <a:pt x="2516040" y="609693"/>
                </a:lnTo>
                <a:lnTo>
                  <a:pt x="2541024" y="648792"/>
                </a:lnTo>
                <a:lnTo>
                  <a:pt x="2564495" y="688530"/>
                </a:lnTo>
                <a:lnTo>
                  <a:pt x="2586451" y="728866"/>
                </a:lnTo>
                <a:lnTo>
                  <a:pt x="2606893" y="769761"/>
                </a:lnTo>
                <a:lnTo>
                  <a:pt x="2625820" y="811175"/>
                </a:lnTo>
                <a:lnTo>
                  <a:pt x="2643234" y="853068"/>
                </a:lnTo>
                <a:lnTo>
                  <a:pt x="2659133" y="895399"/>
                </a:lnTo>
                <a:lnTo>
                  <a:pt x="2673518" y="938130"/>
                </a:lnTo>
                <a:lnTo>
                  <a:pt x="2686389" y="981220"/>
                </a:lnTo>
                <a:lnTo>
                  <a:pt x="2697745" y="1024629"/>
                </a:lnTo>
                <a:lnTo>
                  <a:pt x="2707588" y="1068317"/>
                </a:lnTo>
                <a:lnTo>
                  <a:pt x="2715916" y="1112245"/>
                </a:lnTo>
                <a:lnTo>
                  <a:pt x="2722730" y="1156373"/>
                </a:lnTo>
                <a:lnTo>
                  <a:pt x="2728030" y="1200660"/>
                </a:lnTo>
                <a:lnTo>
                  <a:pt x="2731815" y="1245066"/>
                </a:lnTo>
                <a:lnTo>
                  <a:pt x="2734086" y="1289553"/>
                </a:lnTo>
                <a:lnTo>
                  <a:pt x="2734844" y="1334080"/>
                </a:lnTo>
                <a:lnTo>
                  <a:pt x="2734086" y="1378606"/>
                </a:lnTo>
                <a:lnTo>
                  <a:pt x="2731815" y="1423093"/>
                </a:lnTo>
                <a:lnTo>
                  <a:pt x="2728030" y="1467499"/>
                </a:lnTo>
                <a:lnTo>
                  <a:pt x="2722730" y="1511787"/>
                </a:lnTo>
                <a:lnTo>
                  <a:pt x="2715916" y="1555914"/>
                </a:lnTo>
                <a:lnTo>
                  <a:pt x="2707588" y="1599842"/>
                </a:lnTo>
                <a:lnTo>
                  <a:pt x="2697745" y="1643530"/>
                </a:lnTo>
                <a:lnTo>
                  <a:pt x="2686389" y="1686939"/>
                </a:lnTo>
                <a:lnTo>
                  <a:pt x="2673518" y="1730029"/>
                </a:lnTo>
                <a:lnTo>
                  <a:pt x="2659133" y="1772760"/>
                </a:lnTo>
                <a:lnTo>
                  <a:pt x="2643234" y="1815092"/>
                </a:lnTo>
                <a:lnTo>
                  <a:pt x="2625820" y="1856984"/>
                </a:lnTo>
                <a:lnTo>
                  <a:pt x="2606893" y="1898398"/>
                </a:lnTo>
                <a:lnTo>
                  <a:pt x="2586451" y="1939293"/>
                </a:lnTo>
                <a:lnTo>
                  <a:pt x="2564495" y="1979629"/>
                </a:lnTo>
                <a:lnTo>
                  <a:pt x="2541024" y="2019367"/>
                </a:lnTo>
                <a:lnTo>
                  <a:pt x="2516040" y="2058466"/>
                </a:lnTo>
                <a:lnTo>
                  <a:pt x="2489541" y="2096887"/>
                </a:lnTo>
                <a:lnTo>
                  <a:pt x="2461528" y="2134589"/>
                </a:lnTo>
                <a:lnTo>
                  <a:pt x="2432001" y="2171533"/>
                </a:lnTo>
                <a:lnTo>
                  <a:pt x="2400960" y="2207679"/>
                </a:lnTo>
                <a:lnTo>
                  <a:pt x="2368404" y="2242987"/>
                </a:lnTo>
                <a:lnTo>
                  <a:pt x="2334334" y="2277417"/>
                </a:lnTo>
                <a:lnTo>
                  <a:pt x="2299044" y="2310656"/>
                </a:lnTo>
                <a:lnTo>
                  <a:pt x="2262854" y="2342418"/>
                </a:lnTo>
                <a:lnTo>
                  <a:pt x="2225804" y="2372702"/>
                </a:lnTo>
                <a:lnTo>
                  <a:pt x="2187937" y="2401509"/>
                </a:lnTo>
                <a:lnTo>
                  <a:pt x="2149292" y="2428839"/>
                </a:lnTo>
                <a:lnTo>
                  <a:pt x="2109912" y="2454692"/>
                </a:lnTo>
                <a:lnTo>
                  <a:pt x="2069835" y="2479067"/>
                </a:lnTo>
                <a:lnTo>
                  <a:pt x="2029105" y="2501965"/>
                </a:lnTo>
                <a:lnTo>
                  <a:pt x="1987760" y="2523386"/>
                </a:lnTo>
                <a:lnTo>
                  <a:pt x="1945843" y="2543329"/>
                </a:lnTo>
                <a:lnTo>
                  <a:pt x="1903395" y="2561795"/>
                </a:lnTo>
                <a:lnTo>
                  <a:pt x="1860455" y="2578784"/>
                </a:lnTo>
                <a:lnTo>
                  <a:pt x="1817065" y="2594295"/>
                </a:lnTo>
                <a:lnTo>
                  <a:pt x="1773267" y="2608330"/>
                </a:lnTo>
                <a:lnTo>
                  <a:pt x="1729100" y="2620887"/>
                </a:lnTo>
                <a:lnTo>
                  <a:pt x="1684606" y="2631966"/>
                </a:lnTo>
                <a:lnTo>
                  <a:pt x="1639826" y="2641569"/>
                </a:lnTo>
                <a:lnTo>
                  <a:pt x="1594800" y="2649694"/>
                </a:lnTo>
                <a:lnTo>
                  <a:pt x="1549570" y="2656342"/>
                </a:lnTo>
                <a:lnTo>
                  <a:pt x="1504176" y="2661512"/>
                </a:lnTo>
                <a:lnTo>
                  <a:pt x="1458659" y="2665205"/>
                </a:lnTo>
                <a:lnTo>
                  <a:pt x="1413061" y="2667421"/>
                </a:lnTo>
                <a:lnTo>
                  <a:pt x="1367422" y="2668160"/>
                </a:lnTo>
                <a:lnTo>
                  <a:pt x="1321782" y="2667421"/>
                </a:lnTo>
                <a:lnTo>
                  <a:pt x="1276184" y="2665205"/>
                </a:lnTo>
                <a:lnTo>
                  <a:pt x="1230667" y="2661512"/>
                </a:lnTo>
                <a:lnTo>
                  <a:pt x="1185273" y="2656342"/>
                </a:lnTo>
                <a:lnTo>
                  <a:pt x="1140043" y="2649694"/>
                </a:lnTo>
                <a:lnTo>
                  <a:pt x="1095017" y="2641569"/>
                </a:lnTo>
                <a:lnTo>
                  <a:pt x="1050237" y="2631966"/>
                </a:lnTo>
                <a:lnTo>
                  <a:pt x="1005743" y="2620887"/>
                </a:lnTo>
                <a:lnTo>
                  <a:pt x="961576" y="2608330"/>
                </a:lnTo>
                <a:lnTo>
                  <a:pt x="917778" y="2594295"/>
                </a:lnTo>
                <a:lnTo>
                  <a:pt x="874388" y="2578784"/>
                </a:lnTo>
                <a:lnTo>
                  <a:pt x="831448" y="2561795"/>
                </a:lnTo>
                <a:lnTo>
                  <a:pt x="789000" y="2543329"/>
                </a:lnTo>
                <a:lnTo>
                  <a:pt x="747083" y="2523386"/>
                </a:lnTo>
                <a:lnTo>
                  <a:pt x="705738" y="2501965"/>
                </a:lnTo>
                <a:lnTo>
                  <a:pt x="665007" y="2479067"/>
                </a:lnTo>
                <a:lnTo>
                  <a:pt x="624931" y="2454692"/>
                </a:lnTo>
                <a:lnTo>
                  <a:pt x="585550" y="2428839"/>
                </a:lnTo>
                <a:lnTo>
                  <a:pt x="546906" y="2401509"/>
                </a:lnTo>
                <a:lnTo>
                  <a:pt x="509038" y="2372702"/>
                </a:lnTo>
                <a:lnTo>
                  <a:pt x="471989" y="2342418"/>
                </a:lnTo>
                <a:lnTo>
                  <a:pt x="435799" y="2310656"/>
                </a:lnTo>
                <a:lnTo>
                  <a:pt x="400508" y="2277417"/>
                </a:lnTo>
                <a:lnTo>
                  <a:pt x="366438" y="2242987"/>
                </a:lnTo>
                <a:lnTo>
                  <a:pt x="333883" y="2207679"/>
                </a:lnTo>
                <a:lnTo>
                  <a:pt x="302842" y="2171533"/>
                </a:lnTo>
                <a:lnTo>
                  <a:pt x="273314" y="2134589"/>
                </a:lnTo>
                <a:lnTo>
                  <a:pt x="245302" y="2096887"/>
                </a:lnTo>
                <a:lnTo>
                  <a:pt x="218803" y="2058466"/>
                </a:lnTo>
                <a:lnTo>
                  <a:pt x="193818" y="2019367"/>
                </a:lnTo>
                <a:lnTo>
                  <a:pt x="170348" y="1979629"/>
                </a:lnTo>
                <a:lnTo>
                  <a:pt x="148392" y="1939293"/>
                </a:lnTo>
                <a:lnTo>
                  <a:pt x="127950" y="1898398"/>
                </a:lnTo>
                <a:lnTo>
                  <a:pt x="109023" y="1856984"/>
                </a:lnTo>
                <a:lnTo>
                  <a:pt x="91609" y="1815092"/>
                </a:lnTo>
                <a:lnTo>
                  <a:pt x="75710" y="1772760"/>
                </a:lnTo>
                <a:lnTo>
                  <a:pt x="61325" y="1730029"/>
                </a:lnTo>
                <a:lnTo>
                  <a:pt x="48454" y="1686939"/>
                </a:lnTo>
                <a:lnTo>
                  <a:pt x="37098" y="1643530"/>
                </a:lnTo>
                <a:lnTo>
                  <a:pt x="27255" y="1599842"/>
                </a:lnTo>
                <a:lnTo>
                  <a:pt x="18927" y="1555914"/>
                </a:lnTo>
                <a:lnTo>
                  <a:pt x="12113" y="1511787"/>
                </a:lnTo>
                <a:lnTo>
                  <a:pt x="6813" y="1467499"/>
                </a:lnTo>
                <a:lnTo>
                  <a:pt x="3028" y="1423093"/>
                </a:lnTo>
                <a:lnTo>
                  <a:pt x="757" y="1378606"/>
                </a:lnTo>
                <a:lnTo>
                  <a:pt x="0" y="1334080"/>
                </a:lnTo>
                <a:lnTo>
                  <a:pt x="757" y="1289553"/>
                </a:lnTo>
                <a:lnTo>
                  <a:pt x="3028" y="1245066"/>
                </a:lnTo>
                <a:lnTo>
                  <a:pt x="6813" y="1200660"/>
                </a:lnTo>
                <a:lnTo>
                  <a:pt x="12113" y="1156373"/>
                </a:lnTo>
                <a:lnTo>
                  <a:pt x="18927" y="1112245"/>
                </a:lnTo>
                <a:lnTo>
                  <a:pt x="27255" y="1068317"/>
                </a:lnTo>
                <a:lnTo>
                  <a:pt x="37098" y="1024629"/>
                </a:lnTo>
                <a:lnTo>
                  <a:pt x="48454" y="981220"/>
                </a:lnTo>
                <a:lnTo>
                  <a:pt x="61325" y="938130"/>
                </a:lnTo>
                <a:lnTo>
                  <a:pt x="75710" y="895399"/>
                </a:lnTo>
                <a:lnTo>
                  <a:pt x="91609" y="853068"/>
                </a:lnTo>
                <a:lnTo>
                  <a:pt x="109023" y="811175"/>
                </a:lnTo>
                <a:lnTo>
                  <a:pt x="127950" y="769761"/>
                </a:lnTo>
                <a:lnTo>
                  <a:pt x="148392" y="728866"/>
                </a:lnTo>
                <a:lnTo>
                  <a:pt x="170348" y="688530"/>
                </a:lnTo>
                <a:lnTo>
                  <a:pt x="193818" y="648792"/>
                </a:lnTo>
                <a:lnTo>
                  <a:pt x="218803" y="609693"/>
                </a:lnTo>
                <a:lnTo>
                  <a:pt x="245302" y="571273"/>
                </a:lnTo>
                <a:lnTo>
                  <a:pt x="273314" y="533570"/>
                </a:lnTo>
                <a:lnTo>
                  <a:pt x="302842" y="496626"/>
                </a:lnTo>
                <a:lnTo>
                  <a:pt x="333883" y="460480"/>
                </a:lnTo>
                <a:lnTo>
                  <a:pt x="366438" y="425172"/>
                </a:lnTo>
                <a:lnTo>
                  <a:pt x="400508" y="390742"/>
                </a:lnTo>
                <a:lnTo>
                  <a:pt x="435799" y="357503"/>
                </a:lnTo>
                <a:lnTo>
                  <a:pt x="471989" y="325742"/>
                </a:lnTo>
                <a:lnTo>
                  <a:pt x="509038" y="295457"/>
                </a:lnTo>
                <a:lnTo>
                  <a:pt x="546906" y="266650"/>
                </a:lnTo>
                <a:lnTo>
                  <a:pt x="585550" y="239320"/>
                </a:lnTo>
                <a:lnTo>
                  <a:pt x="624931" y="213468"/>
                </a:lnTo>
                <a:lnTo>
                  <a:pt x="665007" y="189092"/>
                </a:lnTo>
                <a:lnTo>
                  <a:pt x="705738" y="166195"/>
                </a:lnTo>
                <a:lnTo>
                  <a:pt x="747083" y="144774"/>
                </a:lnTo>
                <a:lnTo>
                  <a:pt x="789000" y="124830"/>
                </a:lnTo>
                <a:lnTo>
                  <a:pt x="831448" y="106364"/>
                </a:lnTo>
                <a:lnTo>
                  <a:pt x="874388" y="89375"/>
                </a:lnTo>
                <a:lnTo>
                  <a:pt x="917778" y="73864"/>
                </a:lnTo>
                <a:lnTo>
                  <a:pt x="961576" y="59830"/>
                </a:lnTo>
                <a:lnTo>
                  <a:pt x="1005743" y="47273"/>
                </a:lnTo>
                <a:lnTo>
                  <a:pt x="1050237" y="36193"/>
                </a:lnTo>
                <a:lnTo>
                  <a:pt x="1095017" y="26591"/>
                </a:lnTo>
                <a:lnTo>
                  <a:pt x="1140043" y="18466"/>
                </a:lnTo>
                <a:lnTo>
                  <a:pt x="1185273" y="11818"/>
                </a:lnTo>
                <a:lnTo>
                  <a:pt x="1230667" y="6647"/>
                </a:lnTo>
                <a:lnTo>
                  <a:pt x="1276184" y="2954"/>
                </a:lnTo>
                <a:lnTo>
                  <a:pt x="1321782" y="738"/>
                </a:lnTo>
                <a:lnTo>
                  <a:pt x="1367422" y="0"/>
                </a:lnTo>
                <a:lnTo>
                  <a:pt x="1413061" y="738"/>
                </a:lnTo>
                <a:lnTo>
                  <a:pt x="1458659" y="2954"/>
                </a:lnTo>
                <a:lnTo>
                  <a:pt x="1504176" y="6647"/>
                </a:lnTo>
                <a:lnTo>
                  <a:pt x="1549570" y="11818"/>
                </a:lnTo>
                <a:lnTo>
                  <a:pt x="1594800" y="18466"/>
                </a:lnTo>
                <a:lnTo>
                  <a:pt x="1639826" y="26591"/>
                </a:lnTo>
                <a:lnTo>
                  <a:pt x="1684606" y="36193"/>
                </a:lnTo>
                <a:lnTo>
                  <a:pt x="1729100" y="47273"/>
                </a:lnTo>
                <a:lnTo>
                  <a:pt x="1773267" y="59830"/>
                </a:lnTo>
                <a:lnTo>
                  <a:pt x="1817065" y="73864"/>
                </a:lnTo>
                <a:lnTo>
                  <a:pt x="1860455" y="89375"/>
                </a:lnTo>
                <a:lnTo>
                  <a:pt x="1903395" y="106364"/>
                </a:lnTo>
                <a:lnTo>
                  <a:pt x="1945843" y="124830"/>
                </a:lnTo>
                <a:lnTo>
                  <a:pt x="1987760" y="144774"/>
                </a:lnTo>
                <a:lnTo>
                  <a:pt x="2029105" y="166195"/>
                </a:lnTo>
                <a:lnTo>
                  <a:pt x="2069835" y="189092"/>
                </a:lnTo>
                <a:lnTo>
                  <a:pt x="2109912" y="213468"/>
                </a:lnTo>
                <a:lnTo>
                  <a:pt x="2149292" y="239320"/>
                </a:lnTo>
                <a:lnTo>
                  <a:pt x="2187937" y="266650"/>
                </a:lnTo>
                <a:lnTo>
                  <a:pt x="2225804" y="295457"/>
                </a:lnTo>
                <a:lnTo>
                  <a:pt x="2262854" y="325742"/>
                </a:lnTo>
                <a:lnTo>
                  <a:pt x="2299044" y="357503"/>
                </a:lnTo>
                <a:lnTo>
                  <a:pt x="2334334" y="390742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9"/>
          <p:cNvSpPr/>
          <p:nvPr/>
        </p:nvSpPr>
        <p:spPr>
          <a:xfrm>
            <a:off x="7885992" y="358012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9"/>
                </a:lnTo>
                <a:lnTo>
                  <a:pt x="118531" y="145774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1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1"/>
                </a:lnTo>
                <a:lnTo>
                  <a:pt x="920155" y="441747"/>
                </a:lnTo>
                <a:lnTo>
                  <a:pt x="917455" y="393614"/>
                </a:lnTo>
                <a:lnTo>
                  <a:pt x="909544" y="346982"/>
                </a:lnTo>
                <a:lnTo>
                  <a:pt x="896700" y="302121"/>
                </a:lnTo>
                <a:lnTo>
                  <a:pt x="879206" y="259300"/>
                </a:lnTo>
                <a:lnTo>
                  <a:pt x="857341" y="218789"/>
                </a:lnTo>
                <a:lnTo>
                  <a:pt x="831387" y="180857"/>
                </a:lnTo>
                <a:lnTo>
                  <a:pt x="801624" y="145774"/>
                </a:lnTo>
                <a:lnTo>
                  <a:pt x="768332" y="113809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0"/>
          <p:cNvSpPr/>
          <p:nvPr/>
        </p:nvSpPr>
        <p:spPr>
          <a:xfrm>
            <a:off x="7885992" y="358012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1"/>
          <p:cNvSpPr txBox="1"/>
          <p:nvPr/>
        </p:nvSpPr>
        <p:spPr>
          <a:xfrm>
            <a:off x="8204100" y="3710475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12"/>
          <p:cNvSpPr/>
          <p:nvPr/>
        </p:nvSpPr>
        <p:spPr>
          <a:xfrm>
            <a:off x="7885287" y="53642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3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8" y="823183"/>
                </a:lnTo>
                <a:lnTo>
                  <a:pt x="731794" y="798263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7"/>
                </a:lnTo>
                <a:lnTo>
                  <a:pt x="857342" y="664705"/>
                </a:lnTo>
                <a:lnTo>
                  <a:pt x="879207" y="624194"/>
                </a:lnTo>
                <a:lnTo>
                  <a:pt x="896701" y="581373"/>
                </a:lnTo>
                <a:lnTo>
                  <a:pt x="909545" y="536512"/>
                </a:lnTo>
                <a:lnTo>
                  <a:pt x="917457" y="489880"/>
                </a:lnTo>
                <a:lnTo>
                  <a:pt x="920156" y="441747"/>
                </a:lnTo>
                <a:lnTo>
                  <a:pt x="917457" y="393614"/>
                </a:lnTo>
                <a:lnTo>
                  <a:pt x="909545" y="346982"/>
                </a:lnTo>
                <a:lnTo>
                  <a:pt x="896701" y="302121"/>
                </a:lnTo>
                <a:lnTo>
                  <a:pt x="879207" y="259300"/>
                </a:lnTo>
                <a:lnTo>
                  <a:pt x="857342" y="218789"/>
                </a:lnTo>
                <a:lnTo>
                  <a:pt x="831388" y="180857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/>
          <p:cNvSpPr/>
          <p:nvPr/>
        </p:nvSpPr>
        <p:spPr>
          <a:xfrm>
            <a:off x="7885287" y="53642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4"/>
          <p:cNvSpPr txBox="1"/>
          <p:nvPr/>
        </p:nvSpPr>
        <p:spPr>
          <a:xfrm>
            <a:off x="8210948" y="5494608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8" name="object 15"/>
          <p:cNvSpPr/>
          <p:nvPr/>
        </p:nvSpPr>
        <p:spPr>
          <a:xfrm>
            <a:off x="6070600" y="3580130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1"/>
                </a:lnTo>
                <a:lnTo>
                  <a:pt x="227867" y="823181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1"/>
                </a:lnTo>
                <a:lnTo>
                  <a:pt x="731793" y="798261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6"/>
          <p:cNvSpPr/>
          <p:nvPr/>
        </p:nvSpPr>
        <p:spPr>
          <a:xfrm>
            <a:off x="6070600" y="3580130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7"/>
          <p:cNvSpPr txBox="1"/>
          <p:nvPr/>
        </p:nvSpPr>
        <p:spPr>
          <a:xfrm>
            <a:off x="6387405" y="3710478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1" name="object 18"/>
          <p:cNvSpPr/>
          <p:nvPr/>
        </p:nvSpPr>
        <p:spPr>
          <a:xfrm>
            <a:off x="6070600" y="53642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9"/>
          <p:cNvSpPr/>
          <p:nvPr/>
        </p:nvSpPr>
        <p:spPr>
          <a:xfrm>
            <a:off x="6070600" y="53642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0"/>
          <p:cNvSpPr txBox="1"/>
          <p:nvPr/>
        </p:nvSpPr>
        <p:spPr>
          <a:xfrm>
            <a:off x="6394959" y="5494607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4" name="object 21"/>
          <p:cNvSpPr/>
          <p:nvPr/>
        </p:nvSpPr>
        <p:spPr>
          <a:xfrm>
            <a:off x="4496043" y="4836038"/>
            <a:ext cx="1561856" cy="19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2"/>
          <p:cNvSpPr/>
          <p:nvPr/>
        </p:nvSpPr>
        <p:spPr>
          <a:xfrm>
            <a:off x="4660900" y="4914209"/>
            <a:ext cx="1358900" cy="3810"/>
          </a:xfrm>
          <a:custGeom>
            <a:avLst/>
            <a:gdLst/>
            <a:ahLst/>
            <a:cxnLst/>
            <a:rect l="l" t="t" r="r" b="b"/>
            <a:pathLst>
              <a:path w="1358900" h="3810">
                <a:moveTo>
                  <a:pt x="-19050" y="1743"/>
                </a:moveTo>
                <a:lnTo>
                  <a:pt x="1377949" y="1743"/>
                </a:lnTo>
              </a:path>
            </a:pathLst>
          </a:custGeom>
          <a:ln w="41587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3"/>
          <p:cNvSpPr/>
          <p:nvPr/>
        </p:nvSpPr>
        <p:spPr>
          <a:xfrm>
            <a:off x="4536525" y="485762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60070"/>
                </a:lnTo>
                <a:lnTo>
                  <a:pt x="120141" y="120141"/>
                </a:lnTo>
                <a:lnTo>
                  <a:pt x="120141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4"/>
          <p:cNvSpPr/>
          <p:nvPr/>
        </p:nvSpPr>
        <p:spPr>
          <a:xfrm>
            <a:off x="6432506" y="4445523"/>
            <a:ext cx="196342" cy="976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5"/>
          <p:cNvSpPr/>
          <p:nvPr/>
        </p:nvSpPr>
        <p:spPr>
          <a:xfrm>
            <a:off x="6534149" y="4466847"/>
            <a:ext cx="0" cy="774700"/>
          </a:xfrm>
          <a:custGeom>
            <a:avLst/>
            <a:gdLst/>
            <a:ahLst/>
            <a:cxnLst/>
            <a:rect l="l" t="t" r="r" b="b"/>
            <a:pathLst>
              <a:path h="774700">
                <a:moveTo>
                  <a:pt x="0" y="0"/>
                </a:moveTo>
                <a:lnTo>
                  <a:pt x="0" y="774699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/>
          <p:nvPr/>
        </p:nvSpPr>
        <p:spPr>
          <a:xfrm>
            <a:off x="6474078" y="524578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2" y="0"/>
                </a:moveTo>
                <a:lnTo>
                  <a:pt x="0" y="0"/>
                </a:lnTo>
                <a:lnTo>
                  <a:pt x="60071" y="120141"/>
                </a:lnTo>
                <a:lnTo>
                  <a:pt x="120142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7"/>
          <p:cNvSpPr/>
          <p:nvPr/>
        </p:nvSpPr>
        <p:spPr>
          <a:xfrm>
            <a:off x="6952654" y="5727834"/>
            <a:ext cx="970733" cy="196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/>
          <p:nvPr/>
        </p:nvSpPr>
        <p:spPr>
          <a:xfrm>
            <a:off x="7115130" y="5806005"/>
            <a:ext cx="770255" cy="0"/>
          </a:xfrm>
          <a:custGeom>
            <a:avLst/>
            <a:gdLst/>
            <a:ahLst/>
            <a:cxnLst/>
            <a:rect l="l" t="t" r="r" b="b"/>
            <a:pathLst>
              <a:path w="770254">
                <a:moveTo>
                  <a:pt x="0" y="0"/>
                </a:moveTo>
                <a:lnTo>
                  <a:pt x="19049" y="0"/>
                </a:lnTo>
                <a:lnTo>
                  <a:pt x="770157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9"/>
          <p:cNvSpPr/>
          <p:nvPr/>
        </p:nvSpPr>
        <p:spPr>
          <a:xfrm>
            <a:off x="6990754" y="5745934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2" y="0"/>
                </a:moveTo>
                <a:lnTo>
                  <a:pt x="0" y="60070"/>
                </a:lnTo>
                <a:lnTo>
                  <a:pt x="120142" y="120141"/>
                </a:lnTo>
                <a:lnTo>
                  <a:pt x="120142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0"/>
          <p:cNvSpPr txBox="1"/>
          <p:nvPr/>
        </p:nvSpPr>
        <p:spPr>
          <a:xfrm>
            <a:off x="6563697" y="4540499"/>
            <a:ext cx="483234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A=2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dirty="0">
                <a:solidFill>
                  <a:srgbClr val="00B050"/>
                </a:solidFill>
                <a:latin typeface="Arial"/>
                <a:cs typeface="Arial"/>
              </a:rPr>
              <a:t>Newer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31"/>
          <p:cNvSpPr txBox="1"/>
          <p:nvPr/>
        </p:nvSpPr>
        <p:spPr>
          <a:xfrm>
            <a:off x="7204450" y="5829378"/>
            <a:ext cx="42354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A=1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Older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32"/>
          <p:cNvSpPr txBox="1"/>
          <p:nvPr/>
        </p:nvSpPr>
        <p:spPr>
          <a:xfrm>
            <a:off x="4880109" y="5578800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A=2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33"/>
          <p:cNvSpPr txBox="1"/>
          <p:nvPr/>
        </p:nvSpPr>
        <p:spPr>
          <a:xfrm>
            <a:off x="700087" y="3867918"/>
            <a:ext cx="531050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00" dirty="0">
              <a:latin typeface="Verdana"/>
              <a:cs typeface="Verdana"/>
            </a:endParaRPr>
          </a:p>
          <a:p>
            <a:pPr marR="354965" algn="r">
              <a:lnSpc>
                <a:spcPct val="100000"/>
              </a:lnSpc>
              <a:spcBef>
                <a:spcPts val="1180"/>
              </a:spcBef>
            </a:pPr>
            <a:r>
              <a:rPr sz="1400" spc="-10" dirty="0">
                <a:latin typeface="Verdana"/>
                <a:cs typeface="Verdana"/>
              </a:rPr>
              <a:t>Read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</a:t>
            </a:r>
          </a:p>
        </p:txBody>
      </p:sp>
      <p:sp>
        <p:nvSpPr>
          <p:cNvPr id="67" name="object 34"/>
          <p:cNvSpPr txBox="1"/>
          <p:nvPr/>
        </p:nvSpPr>
        <p:spPr>
          <a:xfrm>
            <a:off x="4649173" y="4568872"/>
            <a:ext cx="1369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(CL=QUORUM)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8" name="object 35"/>
          <p:cNvSpPr/>
          <p:nvPr/>
        </p:nvSpPr>
        <p:spPr>
          <a:xfrm>
            <a:off x="4515112" y="4758263"/>
            <a:ext cx="1637263" cy="1050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6"/>
          <p:cNvSpPr/>
          <p:nvPr/>
        </p:nvSpPr>
        <p:spPr>
          <a:xfrm>
            <a:off x="4596890" y="4842405"/>
            <a:ext cx="1365885" cy="780415"/>
          </a:xfrm>
          <a:custGeom>
            <a:avLst/>
            <a:gdLst/>
            <a:ahLst/>
            <a:cxnLst/>
            <a:rect l="l" t="t" r="r" b="b"/>
            <a:pathLst>
              <a:path w="1365885" h="780414">
                <a:moveTo>
                  <a:pt x="0" y="0"/>
                </a:moveTo>
                <a:lnTo>
                  <a:pt x="1349171" y="770688"/>
                </a:lnTo>
                <a:lnTo>
                  <a:pt x="1365712" y="780137"/>
                </a:lnTo>
              </a:path>
            </a:pathLst>
          </a:custGeom>
          <a:ln w="38099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7"/>
          <p:cNvSpPr/>
          <p:nvPr/>
        </p:nvSpPr>
        <p:spPr>
          <a:xfrm>
            <a:off x="5936482" y="5572482"/>
            <a:ext cx="134620" cy="111760"/>
          </a:xfrm>
          <a:custGeom>
            <a:avLst/>
            <a:gdLst/>
            <a:ahLst/>
            <a:cxnLst/>
            <a:rect l="l" t="t" r="r" b="b"/>
            <a:pathLst>
              <a:path w="134620" h="111760">
                <a:moveTo>
                  <a:pt x="59592" y="0"/>
                </a:moveTo>
                <a:lnTo>
                  <a:pt x="0" y="104321"/>
                </a:lnTo>
                <a:lnTo>
                  <a:pt x="134117" y="111752"/>
                </a:lnTo>
                <a:lnTo>
                  <a:pt x="59592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4292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84577" y="602948"/>
            <a:ext cx="2783638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MORE </a:t>
            </a:r>
            <a:r>
              <a:rPr sz="4200" spc="-61" dirty="0">
                <a:solidFill>
                  <a:srgbClr val="535353"/>
                </a:solidFill>
                <a:latin typeface="Gill Sans MT"/>
                <a:cs typeface="Gill Sans MT"/>
              </a:rPr>
              <a:t>DDL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9140" y="2469222"/>
            <a:ext cx="5922254" cy="512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0001" y="2505317"/>
            <a:ext cx="5795816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ALTER</a:t>
            </a:r>
            <a:r>
              <a:rPr sz="2100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album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ADD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cover_image</a:t>
            </a:r>
            <a:r>
              <a:rPr sz="2100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VARCHAR;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2904" y="5285976"/>
            <a:ext cx="4789325" cy="512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96173" y="5322071"/>
            <a:ext cx="466273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ALTER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album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DROP</a:t>
            </a:r>
            <a:r>
              <a:rPr sz="210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cover_image;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7800" y="3877600"/>
            <a:ext cx="6183344" cy="512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18655" y="3913694"/>
            <a:ext cx="6056953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ALTER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album 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ALTER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cover_image</a:t>
            </a:r>
            <a:r>
              <a:rPr sz="2100" spc="-45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BLOB;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120</a:t>
            </a:fld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97154" y="602948"/>
            <a:ext cx="3524486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MORE </a:t>
            </a:r>
            <a:r>
              <a:rPr sz="4200" spc="-61" dirty="0">
                <a:solidFill>
                  <a:srgbClr val="535353"/>
                </a:solidFill>
                <a:latin typeface="Gill Sans MT"/>
                <a:cs typeface="Gill Sans MT"/>
              </a:rPr>
              <a:t>DDL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5365" y="2143217"/>
            <a:ext cx="5935060" cy="2885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9840" y="2174867"/>
            <a:ext cx="5775082" cy="2492256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54588" marR="588275" indent="-148443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albums_by_genre</a:t>
            </a:r>
            <a:r>
              <a:rPr sz="210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genre</a:t>
            </a:r>
            <a:r>
              <a:rPr sz="2100" spc="-32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>
              <a:latin typeface="Gill Sans MT"/>
              <a:cs typeface="Gill Sans MT"/>
            </a:endParaRPr>
          </a:p>
          <a:p>
            <a:pPr marL="154588" marR="1803955">
              <a:lnSpc>
                <a:spcPts val="2394"/>
              </a:lnSpc>
            </a:pP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performer</a:t>
            </a:r>
            <a:r>
              <a:rPr sz="2100" spc="-33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year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</a:t>
            </a:r>
            <a:endParaRPr sz="2100">
              <a:latin typeface="Gill Sans MT"/>
              <a:cs typeface="Gill Sans MT"/>
            </a:endParaRPr>
          </a:p>
          <a:p>
            <a:pPr marL="154588" marR="1724398">
              <a:lnSpc>
                <a:spcPts val="2394"/>
              </a:lnSpc>
            </a:pP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album_title</a:t>
            </a:r>
            <a:r>
              <a:rPr sz="2100" spc="-33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104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2100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endParaRPr sz="2100">
              <a:latin typeface="Gill Sans MT"/>
              <a:cs typeface="Gill Sans MT"/>
            </a:endParaRPr>
          </a:p>
          <a:p>
            <a:pPr marL="302708">
              <a:lnSpc>
                <a:spcPts val="2277"/>
              </a:lnSpc>
            </a:pP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genre, </a:t>
            </a:r>
            <a:r>
              <a:rPr sz="2100" spc="-64" dirty="0">
                <a:solidFill>
                  <a:srgbClr val="535353"/>
                </a:solidFill>
                <a:latin typeface="Gill Sans MT"/>
                <a:cs typeface="Gill Sans MT"/>
              </a:rPr>
              <a:t>performer, </a:t>
            </a:r>
            <a:r>
              <a:rPr sz="2100" spc="-97" dirty="0">
                <a:solidFill>
                  <a:srgbClr val="535353"/>
                </a:solidFill>
                <a:latin typeface="Gill Sans MT"/>
                <a:cs typeface="Gill Sans MT"/>
              </a:rPr>
              <a:t>year,</a:t>
            </a:r>
            <a:r>
              <a:rPr sz="2100" spc="-42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album_title)</a:t>
            </a:r>
            <a:endParaRPr sz="2100">
              <a:latin typeface="Gill Sans MT"/>
              <a:cs typeface="Gill Sans MT"/>
            </a:endParaRPr>
          </a:p>
          <a:p>
            <a:pPr marL="6468">
              <a:lnSpc>
                <a:spcPts val="2394"/>
              </a:lnSpc>
            </a:pP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)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CLUSTERING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ORDER</a:t>
            </a:r>
            <a:r>
              <a:rPr sz="2100" spc="-15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BY</a:t>
            </a:r>
            <a:endParaRPr sz="2100">
              <a:latin typeface="Gill Sans MT"/>
              <a:cs typeface="Gill Sans MT"/>
            </a:endParaRPr>
          </a:p>
          <a:p>
            <a:pPr marL="154588">
              <a:lnSpc>
                <a:spcPts val="2450"/>
              </a:lnSpc>
            </a:pP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(performer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ASC,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year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DESC,</a:t>
            </a:r>
            <a:r>
              <a:rPr sz="2100" spc="-4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title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ASC);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121</a:t>
            </a:fld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455" y="602948"/>
            <a:ext cx="624014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9" dirty="0"/>
              <a:t>SECONDARY</a:t>
            </a:r>
            <a:r>
              <a:rPr sz="4200" spc="-23" dirty="0"/>
              <a:t> </a:t>
            </a:r>
            <a:r>
              <a:rPr sz="4200" spc="-58" dirty="0"/>
              <a:t>INDEXES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451897" y="1828800"/>
            <a:ext cx="8234903" cy="4497504"/>
          </a:xfrm>
          <a:prstGeom prst="rect">
            <a:avLst/>
          </a:prstGeom>
        </p:spPr>
        <p:txBody>
          <a:bodyPr vert="horz" wrap="square" lIns="0" tIns="6468" rIns="0" bIns="0" rtlCol="0">
            <a:spAutoFit/>
          </a:bodyPr>
          <a:lstStyle/>
          <a:p>
            <a:pPr marL="284597" indent="-278129">
              <a:spcBef>
                <a:spcPts val="51"/>
              </a:spcBef>
              <a:buSzPct val="82105"/>
              <a:buChar char="•"/>
              <a:tabLst>
                <a:tab pos="284597" algn="l"/>
                <a:tab pos="284920" algn="l"/>
              </a:tabLst>
            </a:pPr>
            <a:r>
              <a:rPr sz="2800" spc="-94" dirty="0">
                <a:solidFill>
                  <a:srgbClr val="535353"/>
                </a:solidFill>
                <a:latin typeface="Gill Sans MT"/>
                <a:cs typeface="Gill Sans MT"/>
              </a:rPr>
              <a:t>Tables </a:t>
            </a:r>
            <a:r>
              <a:rPr sz="2800" spc="-53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2800" spc="-31" dirty="0">
                <a:solidFill>
                  <a:srgbClr val="535353"/>
                </a:solidFill>
                <a:latin typeface="Gill Sans MT"/>
                <a:cs typeface="Gill Sans MT"/>
              </a:rPr>
              <a:t>indexed </a:t>
            </a:r>
            <a:r>
              <a:rPr sz="2800" spc="-25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800" spc="-41" dirty="0">
                <a:solidFill>
                  <a:srgbClr val="535353"/>
                </a:solidFill>
                <a:latin typeface="Gill Sans MT"/>
                <a:cs typeface="Gill Sans MT"/>
              </a:rPr>
              <a:t>columns </a:t>
            </a:r>
            <a:r>
              <a:rPr sz="2800" spc="-5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80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800" spc="28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153" dirty="0">
                <a:solidFill>
                  <a:srgbClr val="535353"/>
                </a:solidFill>
                <a:latin typeface="Gill Sans MT"/>
                <a:cs typeface="Gill Sans MT"/>
              </a:rPr>
              <a:t>PK</a:t>
            </a:r>
            <a:endParaRPr sz="2800" dirty="0">
              <a:latin typeface="Gill Sans MT"/>
              <a:cs typeface="Gill Sans MT"/>
            </a:endParaRPr>
          </a:p>
          <a:p>
            <a:pPr marL="594096" lvl="1" indent="-278452">
              <a:spcBef>
                <a:spcPts val="2325"/>
              </a:spcBef>
              <a:buSzPct val="82105"/>
              <a:buChar char="•"/>
              <a:tabLst>
                <a:tab pos="594096" algn="l"/>
                <a:tab pos="594419" algn="l"/>
              </a:tabLst>
            </a:pPr>
            <a:r>
              <a:rPr sz="2800" spc="-36" dirty="0">
                <a:solidFill>
                  <a:srgbClr val="535353"/>
                </a:solidFill>
                <a:latin typeface="Gill Sans MT"/>
                <a:cs typeface="Gill Sans MT"/>
              </a:rPr>
              <a:t>Search </a:t>
            </a:r>
            <a:r>
              <a:rPr sz="2800" spc="-25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800" spc="-3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800" spc="-33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2800" spc="-69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2800" spc="-76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very</a:t>
            </a:r>
            <a:r>
              <a:rPr sz="2800" spc="21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efficient</a:t>
            </a:r>
            <a:endParaRPr sz="2800" dirty="0">
              <a:latin typeface="Gill Sans MT"/>
              <a:cs typeface="Gill Sans MT"/>
            </a:endParaRPr>
          </a:p>
          <a:p>
            <a:pPr marL="594096" lvl="1" indent="-278452">
              <a:spcBef>
                <a:spcPts val="2325"/>
              </a:spcBef>
              <a:buSzPct val="82105"/>
              <a:buChar char="•"/>
              <a:tabLst>
                <a:tab pos="594096" algn="l"/>
                <a:tab pos="594419" algn="l"/>
              </a:tabLst>
            </a:pPr>
            <a:r>
              <a:rPr sz="2800" spc="-36" dirty="0">
                <a:solidFill>
                  <a:srgbClr val="535353"/>
                </a:solidFill>
                <a:latin typeface="Gill Sans MT"/>
                <a:cs typeface="Gill Sans MT"/>
              </a:rPr>
              <a:t>Search </a:t>
            </a:r>
            <a:r>
              <a:rPr sz="2800" spc="-25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8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800" spc="-153" dirty="0">
                <a:solidFill>
                  <a:srgbClr val="535353"/>
                </a:solidFill>
                <a:latin typeface="Gill Sans MT"/>
                <a:cs typeface="Gill Sans MT"/>
              </a:rPr>
              <a:t>PK </a:t>
            </a:r>
            <a:r>
              <a:rPr sz="2800" spc="-1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800" spc="-53" dirty="0">
                <a:solidFill>
                  <a:srgbClr val="535353"/>
                </a:solidFill>
                <a:latin typeface="Gill Sans MT"/>
                <a:cs typeface="Gill Sans MT"/>
              </a:rPr>
              <a:t>Clustering </a:t>
            </a:r>
            <a:r>
              <a:rPr sz="2800" spc="-33" dirty="0">
                <a:solidFill>
                  <a:srgbClr val="535353"/>
                </a:solidFill>
                <a:latin typeface="Gill Sans MT"/>
                <a:cs typeface="Gill Sans MT"/>
              </a:rPr>
              <a:t>column </a:t>
            </a:r>
            <a:r>
              <a:rPr sz="2800" spc="-76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very</a:t>
            </a:r>
            <a:r>
              <a:rPr sz="2800" spc="36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28" dirty="0">
                <a:solidFill>
                  <a:srgbClr val="535353"/>
                </a:solidFill>
                <a:latin typeface="Gill Sans MT"/>
                <a:cs typeface="Gill Sans MT"/>
              </a:rPr>
              <a:t>efficient</a:t>
            </a:r>
            <a:endParaRPr sz="2800" dirty="0">
              <a:latin typeface="Gill Sans MT"/>
              <a:cs typeface="Gill Sans MT"/>
            </a:endParaRPr>
          </a:p>
          <a:p>
            <a:pPr marL="594096" lvl="1" indent="-278452">
              <a:spcBef>
                <a:spcPts val="2325"/>
              </a:spcBef>
              <a:buSzPct val="82105"/>
              <a:buChar char="•"/>
              <a:tabLst>
                <a:tab pos="594096" algn="l"/>
                <a:tab pos="594419" algn="l"/>
              </a:tabLst>
            </a:pPr>
            <a:r>
              <a:rPr sz="2800" spc="-36" dirty="0">
                <a:solidFill>
                  <a:srgbClr val="535353"/>
                </a:solidFill>
                <a:latin typeface="Gill Sans MT"/>
                <a:cs typeface="Gill Sans MT"/>
              </a:rPr>
              <a:t>Search </a:t>
            </a:r>
            <a:r>
              <a:rPr sz="2800" spc="-25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800" spc="-58" dirty="0">
                <a:solidFill>
                  <a:srgbClr val="535353"/>
                </a:solidFill>
                <a:latin typeface="Gill Sans MT"/>
                <a:cs typeface="Gill Sans MT"/>
              </a:rPr>
              <a:t>other </a:t>
            </a:r>
            <a:r>
              <a:rPr sz="2800" spc="-48" dirty="0">
                <a:solidFill>
                  <a:srgbClr val="535353"/>
                </a:solidFill>
                <a:latin typeface="Gill Sans MT"/>
                <a:cs typeface="Gill Sans MT"/>
              </a:rPr>
              <a:t>things </a:t>
            </a:r>
            <a:r>
              <a:rPr sz="2800" spc="-76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800" spc="-43" dirty="0">
                <a:solidFill>
                  <a:srgbClr val="535353"/>
                </a:solidFill>
                <a:latin typeface="Gill Sans MT"/>
                <a:cs typeface="Gill Sans MT"/>
              </a:rPr>
              <a:t>not</a:t>
            </a:r>
            <a:r>
              <a:rPr sz="2800" spc="23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15" dirty="0">
                <a:solidFill>
                  <a:srgbClr val="535353"/>
                </a:solidFill>
                <a:latin typeface="Gill Sans MT"/>
                <a:cs typeface="Gill Sans MT"/>
              </a:rPr>
              <a:t>supported</a:t>
            </a:r>
            <a:endParaRPr sz="2800" dirty="0">
              <a:latin typeface="Gill Sans MT"/>
              <a:cs typeface="Gill Sans MT"/>
            </a:endParaRPr>
          </a:p>
          <a:p>
            <a:pPr marL="284597" indent="-278129">
              <a:spcBef>
                <a:spcPts val="2325"/>
              </a:spcBef>
              <a:buSzPct val="82105"/>
              <a:buChar char="•"/>
              <a:tabLst>
                <a:tab pos="284597" algn="l"/>
                <a:tab pos="284920" algn="l"/>
              </a:tabLst>
            </a:pPr>
            <a:r>
              <a:rPr sz="2800" spc="-15" dirty="0">
                <a:solidFill>
                  <a:srgbClr val="535353"/>
                </a:solidFill>
                <a:latin typeface="Gill Sans MT"/>
                <a:cs typeface="Gill Sans MT"/>
              </a:rPr>
              <a:t>Secondary </a:t>
            </a:r>
            <a:r>
              <a:rPr sz="2800" spc="-41" dirty="0">
                <a:solidFill>
                  <a:srgbClr val="535353"/>
                </a:solidFill>
                <a:latin typeface="Gill Sans MT"/>
                <a:cs typeface="Gill Sans MT"/>
              </a:rPr>
              <a:t>indexes </a:t>
            </a:r>
            <a:r>
              <a:rPr sz="2800" spc="-48" dirty="0">
                <a:solidFill>
                  <a:srgbClr val="535353"/>
                </a:solidFill>
                <a:latin typeface="Gill Sans MT"/>
                <a:cs typeface="Gill Sans MT"/>
              </a:rPr>
              <a:t>allow </a:t>
            </a:r>
            <a:r>
              <a:rPr sz="2800" spc="-33" dirty="0">
                <a:solidFill>
                  <a:srgbClr val="535353"/>
                </a:solidFill>
                <a:latin typeface="Gill Sans MT"/>
                <a:cs typeface="Gill Sans MT"/>
              </a:rPr>
              <a:t>indexing </a:t>
            </a:r>
            <a:r>
              <a:rPr sz="2800" spc="-58" dirty="0">
                <a:solidFill>
                  <a:srgbClr val="535353"/>
                </a:solidFill>
                <a:latin typeface="Gill Sans MT"/>
                <a:cs typeface="Gill Sans MT"/>
              </a:rPr>
              <a:t>other </a:t>
            </a:r>
            <a:r>
              <a:rPr sz="2800" spc="-41" dirty="0">
                <a:solidFill>
                  <a:srgbClr val="535353"/>
                </a:solidFill>
                <a:latin typeface="Gill Sans MT"/>
                <a:cs typeface="Gill Sans MT"/>
              </a:rPr>
              <a:t>columns </a:t>
            </a:r>
            <a:r>
              <a:rPr sz="2800" spc="-51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800" spc="8" dirty="0">
                <a:solidFill>
                  <a:srgbClr val="535353"/>
                </a:solidFill>
                <a:latin typeface="Gill Sans MT"/>
                <a:cs typeface="Gill Sans MT"/>
              </a:rPr>
              <a:t>be</a:t>
            </a:r>
            <a:r>
              <a:rPr sz="2800" spc="2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36" dirty="0">
                <a:solidFill>
                  <a:srgbClr val="535353"/>
                </a:solidFill>
                <a:latin typeface="Gill Sans MT"/>
                <a:cs typeface="Gill Sans MT"/>
              </a:rPr>
              <a:t>queried.</a:t>
            </a:r>
            <a:endParaRPr sz="2800" dirty="0">
              <a:latin typeface="Gill Sans MT"/>
              <a:cs typeface="Gill Sans MT"/>
            </a:endParaRPr>
          </a:p>
          <a:p>
            <a:pPr marL="594096" lvl="1" indent="-278452">
              <a:spcBef>
                <a:spcPts val="2325"/>
              </a:spcBef>
              <a:buSzPct val="82105"/>
              <a:buChar char="•"/>
              <a:tabLst>
                <a:tab pos="594096" algn="l"/>
                <a:tab pos="594419" algn="l"/>
              </a:tabLst>
            </a:pPr>
            <a:r>
              <a:rPr sz="2800" spc="-10" dirty="0">
                <a:solidFill>
                  <a:srgbClr val="535353"/>
                </a:solidFill>
                <a:latin typeface="Gill Sans MT"/>
                <a:cs typeface="Gill Sans MT"/>
              </a:rPr>
              <a:t>One </a:t>
            </a:r>
            <a:r>
              <a:rPr sz="2800" spc="-31" dirty="0">
                <a:solidFill>
                  <a:srgbClr val="535353"/>
                </a:solidFill>
                <a:latin typeface="Gill Sans MT"/>
                <a:cs typeface="Gill Sans MT"/>
              </a:rPr>
              <a:t>index </a:t>
            </a:r>
            <a:r>
              <a:rPr sz="2800" spc="-46" dirty="0">
                <a:solidFill>
                  <a:srgbClr val="535353"/>
                </a:solidFill>
                <a:latin typeface="Gill Sans MT"/>
                <a:cs typeface="Gill Sans MT"/>
              </a:rPr>
              <a:t>per</a:t>
            </a:r>
            <a:r>
              <a:rPr sz="28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spc="-33" dirty="0">
                <a:solidFill>
                  <a:srgbClr val="535353"/>
                </a:solidFill>
                <a:latin typeface="Gill Sans MT"/>
                <a:cs typeface="Gill Sans MT"/>
              </a:rPr>
              <a:t>column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122</a:t>
            </a:fld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2265" y="602948"/>
            <a:ext cx="7187711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9" dirty="0">
                <a:solidFill>
                  <a:srgbClr val="535353"/>
                </a:solidFill>
                <a:latin typeface="Gill Sans MT"/>
                <a:cs typeface="Gill Sans MT"/>
              </a:rPr>
              <a:t>SECONDARY</a:t>
            </a:r>
            <a:r>
              <a:rPr sz="4200" spc="-2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58" dirty="0">
                <a:solidFill>
                  <a:srgbClr val="535353"/>
                </a:solidFill>
                <a:latin typeface="Gill Sans MT"/>
                <a:cs typeface="Gill Sans MT"/>
              </a:rPr>
              <a:t>INDEXES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1447800"/>
            <a:ext cx="5432250" cy="2818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3230" y="1869921"/>
            <a:ext cx="5020127" cy="1863879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54588" marR="2587" indent="-148443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performer</a:t>
            </a:r>
            <a:r>
              <a:rPr sz="2100" spc="-17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name</a:t>
            </a:r>
            <a:r>
              <a:rPr sz="2100" spc="-33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 dirty="0">
              <a:latin typeface="Gill Sans MT"/>
              <a:cs typeface="Gill Sans MT"/>
            </a:endParaRPr>
          </a:p>
          <a:p>
            <a:pPr marL="154588" marR="727662">
              <a:lnSpc>
                <a:spcPts val="2394"/>
              </a:lnSpc>
            </a:pP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country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style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founded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</a:t>
            </a:r>
            <a:endParaRPr sz="2100" dirty="0">
              <a:latin typeface="Gill Sans MT"/>
              <a:cs typeface="Gill Sans MT"/>
            </a:endParaRPr>
          </a:p>
          <a:p>
            <a:pPr marL="154588" marR="444683">
              <a:lnSpc>
                <a:spcPts val="2394"/>
              </a:lnSpc>
            </a:pP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born </a:t>
            </a:r>
            <a:r>
              <a:rPr sz="2100" spc="-87" dirty="0">
                <a:solidFill>
                  <a:srgbClr val="535353"/>
                </a:solidFill>
                <a:latin typeface="Gill Sans MT"/>
                <a:cs typeface="Gill Sans MT"/>
              </a:rPr>
              <a:t>TIMESTAMP, 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died </a:t>
            </a:r>
            <a:r>
              <a:rPr sz="2100" spc="-87" dirty="0">
                <a:solidFill>
                  <a:srgbClr val="535353"/>
                </a:solidFill>
                <a:latin typeface="Gill Sans MT"/>
                <a:cs typeface="Gill Sans MT"/>
              </a:rPr>
              <a:t>TIMESTAMP,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104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2100" spc="1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5" dirty="0">
                <a:solidFill>
                  <a:srgbClr val="535353"/>
                </a:solidFill>
                <a:latin typeface="Gill Sans MT"/>
                <a:cs typeface="Gill Sans MT"/>
              </a:rPr>
              <a:t>(name)</a:t>
            </a:r>
            <a:endParaRPr sz="2100" dirty="0">
              <a:latin typeface="Gill Sans MT"/>
              <a:cs typeface="Gill Sans MT"/>
            </a:endParaRPr>
          </a:p>
          <a:p>
            <a:pPr marL="6468">
              <a:lnSpc>
                <a:spcPts val="2333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6445" y="6040791"/>
            <a:ext cx="5400308" cy="512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3467" y="6076885"/>
            <a:ext cx="523782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DROP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INDEX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performers_by_style;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0" y="4572000"/>
            <a:ext cx="5807284" cy="869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29514" y="4603649"/>
            <a:ext cx="5442655" cy="64559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02196" marR="2587" indent="-96051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INDEX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performers_by_style 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perfomer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(style);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123</a:t>
            </a:fld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602948"/>
            <a:ext cx="616394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9" dirty="0"/>
              <a:t>SECONDARY</a:t>
            </a:r>
            <a:r>
              <a:rPr sz="4200" spc="-23" dirty="0"/>
              <a:t> </a:t>
            </a:r>
            <a:r>
              <a:rPr sz="4200" spc="-58" dirty="0"/>
              <a:t>INDEXES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265686" y="1927326"/>
            <a:ext cx="8352637" cy="4163148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13" dirty="0">
                <a:solidFill>
                  <a:srgbClr val="535353"/>
                </a:solidFill>
                <a:latin typeface="Gill Sans MT"/>
                <a:cs typeface="Gill Sans MT"/>
              </a:rPr>
              <a:t>Same </a:t>
            </a:r>
            <a:r>
              <a:rPr sz="2700" spc="-36" dirty="0">
                <a:solidFill>
                  <a:srgbClr val="535353"/>
                </a:solidFill>
                <a:latin typeface="Gill Sans MT"/>
                <a:cs typeface="Gill Sans MT"/>
              </a:rPr>
              <a:t>recommendations </a:t>
            </a:r>
            <a:r>
              <a:rPr sz="2700" spc="-79" dirty="0">
                <a:solidFill>
                  <a:srgbClr val="535353"/>
                </a:solidFill>
                <a:latin typeface="Gill Sans MT"/>
                <a:cs typeface="Gill Sans MT"/>
              </a:rPr>
              <a:t>for</a:t>
            </a:r>
            <a:r>
              <a:rPr sz="2700" spc="3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RDBMS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624819" lvl="1" indent="-309176">
              <a:buSzPct val="81904"/>
              <a:buChar char="•"/>
              <a:tabLst>
                <a:tab pos="624819" algn="l"/>
                <a:tab pos="625143" algn="l"/>
              </a:tabLst>
            </a:pP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Use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indexes </a:t>
            </a:r>
            <a:r>
              <a:rPr sz="2700" spc="-20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700" spc="-56" dirty="0">
                <a:solidFill>
                  <a:srgbClr val="535353"/>
                </a:solidFill>
                <a:latin typeface="Gill Sans MT"/>
                <a:cs typeface="Gill Sans MT"/>
              </a:rPr>
              <a:t>low cardinality</a:t>
            </a:r>
            <a:r>
              <a:rPr sz="2700" spc="17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23" dirty="0">
                <a:solidFill>
                  <a:srgbClr val="535353"/>
                </a:solidFill>
                <a:latin typeface="Gill Sans MT"/>
                <a:cs typeface="Gill Sans MT"/>
              </a:rPr>
              <a:t>fields</a:t>
            </a:r>
            <a:endParaRPr sz="2700">
              <a:latin typeface="Gill Sans MT"/>
              <a:cs typeface="Gill Sans MT"/>
            </a:endParaRPr>
          </a:p>
          <a:p>
            <a:pPr lvl="1"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624819" lvl="1" indent="-309176">
              <a:buSzPct val="81904"/>
              <a:buChar char="•"/>
              <a:tabLst>
                <a:tab pos="624819" algn="l"/>
                <a:tab pos="625143" algn="l"/>
              </a:tabLst>
            </a:pP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Beware </a:t>
            </a:r>
            <a:r>
              <a:rPr sz="2700" spc="-23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700" spc="-56" dirty="0">
                <a:solidFill>
                  <a:srgbClr val="535353"/>
                </a:solidFill>
                <a:latin typeface="Gill Sans MT"/>
                <a:cs typeface="Gill Sans MT"/>
              </a:rPr>
              <a:t>write</a:t>
            </a:r>
            <a:r>
              <a:rPr sz="2700" spc="8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overhead</a:t>
            </a:r>
            <a:endParaRPr sz="2700">
              <a:latin typeface="Gill Sans MT"/>
              <a:cs typeface="Gill Sans MT"/>
            </a:endParaRPr>
          </a:p>
          <a:p>
            <a:pPr lvl="1"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3" dirty="0">
                <a:solidFill>
                  <a:srgbClr val="535353"/>
                </a:solidFill>
                <a:latin typeface="Gill Sans MT"/>
                <a:cs typeface="Gill Sans MT"/>
              </a:rPr>
              <a:t>Every </a:t>
            </a:r>
            <a:r>
              <a:rPr sz="2700" spc="-8" dirty="0">
                <a:solidFill>
                  <a:srgbClr val="535353"/>
                </a:solidFill>
                <a:latin typeface="Gill Sans MT"/>
                <a:cs typeface="Gill Sans MT"/>
              </a:rPr>
              <a:t>node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indexes </a:t>
            </a:r>
            <a:r>
              <a:rPr sz="2700" spc="-81" dirty="0">
                <a:solidFill>
                  <a:srgbClr val="535353"/>
                </a:solidFill>
                <a:latin typeface="Gill Sans MT"/>
                <a:cs typeface="Gill Sans MT"/>
              </a:rPr>
              <a:t>it </a:t>
            </a:r>
            <a:r>
              <a:rPr sz="2700" spc="-46" dirty="0">
                <a:solidFill>
                  <a:srgbClr val="535353"/>
                </a:solidFill>
                <a:latin typeface="Gill Sans MT"/>
                <a:cs typeface="Gill Sans MT"/>
              </a:rPr>
              <a:t>local </a:t>
            </a:r>
            <a:r>
              <a:rPr sz="2700" spc="-15" dirty="0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sz="2700" spc="-56" dirty="0">
                <a:solidFill>
                  <a:srgbClr val="535353"/>
                </a:solidFill>
                <a:latin typeface="Gill Sans MT"/>
                <a:cs typeface="Gill Sans MT"/>
              </a:rPr>
              <a:t>therefore </a:t>
            </a:r>
            <a:r>
              <a:rPr sz="2700" spc="208" dirty="0">
                <a:solidFill>
                  <a:srgbClr val="535353"/>
                </a:solidFill>
                <a:latin typeface="Gill Sans MT"/>
                <a:cs typeface="Gill Sans MT"/>
              </a:rPr>
              <a:t>=&gt; </a:t>
            </a:r>
            <a:r>
              <a:rPr sz="2700" spc="3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700" spc="-38" dirty="0">
                <a:solidFill>
                  <a:srgbClr val="535353"/>
                </a:solidFill>
                <a:latin typeface="Gill Sans MT"/>
                <a:cs typeface="Gill Sans MT"/>
              </a:rPr>
              <a:t>read </a:t>
            </a:r>
            <a:r>
              <a:rPr sz="2700" spc="-66" dirty="0">
                <a:solidFill>
                  <a:srgbClr val="535353"/>
                </a:solidFill>
                <a:latin typeface="Gill Sans MT"/>
                <a:cs typeface="Gill Sans MT"/>
              </a:rPr>
              <a:t>hits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all</a:t>
            </a:r>
            <a:r>
              <a:rPr sz="2700" spc="19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89" dirty="0">
                <a:solidFill>
                  <a:srgbClr val="535353"/>
                </a:solidFill>
                <a:latin typeface="Gill Sans MT"/>
                <a:cs typeface="Gill Sans MT"/>
              </a:rPr>
              <a:t>nodes!!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624819" lvl="1" indent="-309176">
              <a:buSzPct val="81904"/>
              <a:buChar char="•"/>
              <a:tabLst>
                <a:tab pos="624819" algn="l"/>
                <a:tab pos="625143" algn="l"/>
              </a:tabLst>
            </a:pP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Don’t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use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them.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Use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lookup tables</a:t>
            </a:r>
            <a:r>
              <a:rPr sz="2700" spc="-1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6" dirty="0">
                <a:solidFill>
                  <a:srgbClr val="535353"/>
                </a:solidFill>
                <a:latin typeface="Gill Sans MT"/>
                <a:cs typeface="Gill Sans MT"/>
              </a:rPr>
              <a:t>instead.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124</a:t>
            </a:fld>
            <a:endParaRPr 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4562" y="602948"/>
            <a:ext cx="449707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200" y="2126047"/>
            <a:ext cx="506926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need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query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by</a:t>
            </a:r>
            <a:r>
              <a:rPr sz="2100" spc="19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name.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125</a:t>
            </a:fld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11625" y="602948"/>
            <a:ext cx="4571450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2126047"/>
            <a:ext cx="5153099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need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query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by</a:t>
            </a:r>
            <a:r>
              <a:rPr sz="2100" spc="19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name.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5069" y="3701083"/>
            <a:ext cx="4766245" cy="869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8313" y="3732732"/>
            <a:ext cx="4425315" cy="64559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02196" marR="2587" indent="-96051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INDEX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users_by_name 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0" dirty="0">
                <a:solidFill>
                  <a:srgbClr val="535353"/>
                </a:solidFill>
                <a:latin typeface="Gill Sans MT"/>
                <a:cs typeface="Gill Sans MT"/>
              </a:rPr>
              <a:t>(name);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126</a:t>
            </a:fld>
            <a:endParaRPr 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1" y="926113"/>
            <a:ext cx="1785882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1" dirty="0"/>
              <a:t>UUID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263305" y="2399208"/>
            <a:ext cx="6791572" cy="1670157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104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700" spc="3" dirty="0">
                <a:solidFill>
                  <a:srgbClr val="535353"/>
                </a:solidFill>
                <a:latin typeface="Gill Sans MT"/>
                <a:cs typeface="Gill Sans MT"/>
              </a:rPr>
              <a:t>4</a:t>
            </a:r>
            <a:r>
              <a:rPr sz="2700" spc="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UUID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61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700" spc="-38" dirty="0">
                <a:solidFill>
                  <a:srgbClr val="535353"/>
                </a:solidFill>
                <a:latin typeface="Gill Sans MT"/>
                <a:cs typeface="Gill Sans MT"/>
              </a:rPr>
              <a:t>way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700" spc="-46" dirty="0">
                <a:solidFill>
                  <a:srgbClr val="535353"/>
                </a:solidFill>
                <a:latin typeface="Gill Sans MT"/>
                <a:cs typeface="Gill Sans MT"/>
              </a:rPr>
              <a:t>ensure </a:t>
            </a:r>
            <a:r>
              <a:rPr sz="2700" spc="-31" dirty="0">
                <a:solidFill>
                  <a:srgbClr val="535353"/>
                </a:solidFill>
                <a:latin typeface="Gill Sans MT"/>
                <a:cs typeface="Gill Sans MT"/>
              </a:rPr>
              <a:t>uniqueness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700" spc="3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700" spc="-46" dirty="0">
                <a:solidFill>
                  <a:srgbClr val="535353"/>
                </a:solidFill>
                <a:latin typeface="Gill Sans MT"/>
                <a:cs typeface="Gill Sans MT"/>
              </a:rPr>
              <a:t>distributed</a:t>
            </a:r>
            <a:r>
              <a:rPr sz="2700" spc="29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58" dirty="0">
                <a:solidFill>
                  <a:srgbClr val="535353"/>
                </a:solidFill>
                <a:latin typeface="Gill Sans MT"/>
                <a:cs typeface="Gill Sans MT"/>
              </a:rPr>
              <a:t>system.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0243" y="4906938"/>
            <a:ext cx="4167076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b="1" spc="-48" dirty="0">
                <a:solidFill>
                  <a:srgbClr val="535353"/>
                </a:solidFill>
                <a:latin typeface="Gill Sans MT"/>
                <a:cs typeface="Gill Sans MT"/>
              </a:rPr>
              <a:t>7ffa4040-9132-4e0b-b04f-610e869d8717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8000" y="2980108"/>
            <a:ext cx="2541893" cy="1884506"/>
          </a:xfrm>
          <a:custGeom>
            <a:avLst/>
            <a:gdLst/>
            <a:ahLst/>
            <a:cxnLst/>
            <a:rect l="l" t="t" r="r" b="b"/>
            <a:pathLst>
              <a:path w="5588634" h="3107690">
                <a:moveTo>
                  <a:pt x="0" y="0"/>
                </a:moveTo>
                <a:lnTo>
                  <a:pt x="5579201" y="3102601"/>
                </a:lnTo>
                <a:lnTo>
                  <a:pt x="5588352" y="310769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4493" y="4834892"/>
            <a:ext cx="51121" cy="56604"/>
          </a:xfrm>
          <a:custGeom>
            <a:avLst/>
            <a:gdLst/>
            <a:ahLst/>
            <a:cxnLst/>
            <a:rect l="l" t="t" r="r" b="b"/>
            <a:pathLst>
              <a:path w="112395" h="93345">
                <a:moveTo>
                  <a:pt x="48852" y="0"/>
                </a:moveTo>
                <a:lnTo>
                  <a:pt x="0" y="87850"/>
                </a:lnTo>
                <a:lnTo>
                  <a:pt x="112277" y="92779"/>
                </a:lnTo>
                <a:lnTo>
                  <a:pt x="48852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127</a:t>
            </a:fld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75097" y="602948"/>
            <a:ext cx="3198378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221" y="2139754"/>
            <a:ext cx="7400402" cy="969640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has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another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entity: </a:t>
            </a:r>
            <a:r>
              <a:rPr sz="2100" spc="-58" dirty="0">
                <a:solidFill>
                  <a:srgbClr val="535353"/>
                </a:solidFill>
                <a:latin typeface="Gill Sans MT"/>
                <a:cs typeface="Gill Sans MT"/>
              </a:rPr>
              <a:t>Books.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Books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have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title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00" spc="-5" dirty="0">
                <a:solidFill>
                  <a:srgbClr val="535353"/>
                </a:solidFill>
                <a:latin typeface="Gill Sans MT"/>
                <a:cs typeface="Gill Sans MT"/>
              </a:rPr>
              <a:t>an</a:t>
            </a:r>
            <a:r>
              <a:rPr sz="2100" spc="1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74" dirty="0">
                <a:solidFill>
                  <a:srgbClr val="535353"/>
                </a:solidFill>
                <a:latin typeface="Gill Sans MT"/>
                <a:cs typeface="Gill Sans MT"/>
              </a:rPr>
              <a:t>author.</a:t>
            </a:r>
            <a:endParaRPr sz="210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have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no guarantee of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any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of them </a:t>
            </a: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even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their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combination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13" dirty="0">
                <a:solidFill>
                  <a:srgbClr val="535353"/>
                </a:solidFill>
                <a:latin typeface="Gill Sans MT"/>
                <a:cs typeface="Gill Sans MT"/>
              </a:rPr>
              <a:t>be</a:t>
            </a:r>
            <a:r>
              <a:rPr sz="2100" spc="48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unique.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128</a:t>
            </a:fld>
            <a:endParaRPr 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20989" y="602948"/>
            <a:ext cx="3547251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1" y="3620534"/>
            <a:ext cx="4339898" cy="2246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5765" y="2139754"/>
            <a:ext cx="8207623" cy="3506231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has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another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entity: </a:t>
            </a:r>
            <a:r>
              <a:rPr sz="2100" spc="-58" dirty="0">
                <a:solidFill>
                  <a:srgbClr val="535353"/>
                </a:solidFill>
                <a:latin typeface="Gill Sans MT"/>
                <a:cs typeface="Gill Sans MT"/>
              </a:rPr>
              <a:t>Books.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Books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have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title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00" spc="-5" dirty="0">
                <a:solidFill>
                  <a:srgbClr val="535353"/>
                </a:solidFill>
                <a:latin typeface="Gill Sans MT"/>
                <a:cs typeface="Gill Sans MT"/>
              </a:rPr>
              <a:t>an</a:t>
            </a:r>
            <a:r>
              <a:rPr sz="2100" spc="1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74" dirty="0">
                <a:solidFill>
                  <a:srgbClr val="535353"/>
                </a:solidFill>
                <a:latin typeface="Gill Sans MT"/>
                <a:cs typeface="Gill Sans MT"/>
              </a:rPr>
              <a:t>author.</a:t>
            </a:r>
            <a:endParaRPr sz="2100" dirty="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have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no guarantee of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any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of them </a:t>
            </a: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even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their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combination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13" dirty="0">
                <a:solidFill>
                  <a:srgbClr val="535353"/>
                </a:solidFill>
                <a:latin typeface="Gill Sans MT"/>
                <a:cs typeface="Gill Sans MT"/>
              </a:rPr>
              <a:t>be</a:t>
            </a:r>
            <a:r>
              <a:rPr sz="2100" spc="48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unique.</a:t>
            </a:r>
            <a:endParaRPr sz="21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360213">
              <a:lnSpc>
                <a:spcPts val="2450"/>
              </a:lnSpc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books</a:t>
            </a:r>
            <a:r>
              <a:rPr sz="2100" spc="-16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endParaRPr sz="2100" dirty="0">
              <a:latin typeface="Gill Sans MT"/>
              <a:cs typeface="Gill Sans MT"/>
            </a:endParaRPr>
          </a:p>
          <a:p>
            <a:pPr marL="2508333">
              <a:lnSpc>
                <a:spcPts val="2394"/>
              </a:lnSpc>
            </a:pP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uid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TIMEUUID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</a:t>
            </a:r>
            <a:r>
              <a:rPr sz="2100" spc="-24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73" dirty="0">
                <a:solidFill>
                  <a:srgbClr val="535353"/>
                </a:solidFill>
                <a:latin typeface="Gill Sans MT"/>
                <a:cs typeface="Gill Sans MT"/>
              </a:rPr>
              <a:t>KEY,</a:t>
            </a:r>
            <a:endParaRPr sz="2100" dirty="0">
              <a:latin typeface="Gill Sans MT"/>
              <a:cs typeface="Gill Sans MT"/>
            </a:endParaRPr>
          </a:p>
          <a:p>
            <a:pPr marL="2508333" marR="3871811">
              <a:lnSpc>
                <a:spcPts val="2394"/>
              </a:lnSpc>
              <a:spcBef>
                <a:spcPts val="117"/>
              </a:spcBef>
            </a:pP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title VARCHAR, 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author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VARCHAR</a:t>
            </a:r>
            <a:endParaRPr sz="2100" dirty="0">
              <a:latin typeface="Gill Sans MT"/>
              <a:cs typeface="Gill Sans MT"/>
            </a:endParaRPr>
          </a:p>
          <a:p>
            <a:pPr marL="2360213">
              <a:lnSpc>
                <a:spcPts val="2333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129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Data</a:t>
            </a:r>
            <a:r>
              <a:rPr lang="en-US" spc="-65" dirty="0"/>
              <a:t> </a:t>
            </a:r>
            <a:r>
              <a:rPr lang="en-US" spc="-5" dirty="0"/>
              <a:t>Distribution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941953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912074"/>
            <a:ext cx="58191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Verdana"/>
                <a:cs typeface="Verdana"/>
              </a:rPr>
              <a:t>Partition </a:t>
            </a:r>
            <a:r>
              <a:rPr sz="2200" spc="-30" dirty="0">
                <a:latin typeface="Verdana"/>
                <a:cs typeface="Verdana"/>
              </a:rPr>
              <a:t>Key </a:t>
            </a:r>
            <a:r>
              <a:rPr sz="2200" spc="-5" dirty="0">
                <a:latin typeface="Verdana"/>
                <a:cs typeface="Verdana"/>
              </a:rPr>
              <a:t>determines node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placement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3150" y="4465017"/>
            <a:ext cx="1752600" cy="1943100"/>
          </a:xfrm>
          <a:custGeom>
            <a:avLst/>
            <a:gdLst/>
            <a:ahLst/>
            <a:cxnLst/>
            <a:rect l="l" t="t" r="r" b="b"/>
            <a:pathLst>
              <a:path w="1752600" h="1943100">
                <a:moveTo>
                  <a:pt x="0" y="0"/>
                </a:moveTo>
                <a:lnTo>
                  <a:pt x="1752600" y="0"/>
                </a:lnTo>
                <a:lnTo>
                  <a:pt x="1752600" y="1943100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1873150" y="4465017"/>
            <a:ext cx="1752600" cy="1943100"/>
          </a:xfrm>
          <a:custGeom>
            <a:avLst/>
            <a:gdLst/>
            <a:ahLst/>
            <a:cxnLst/>
            <a:rect l="l" t="t" r="r" b="b"/>
            <a:pathLst>
              <a:path w="1752600" h="1943100">
                <a:moveTo>
                  <a:pt x="0" y="0"/>
                </a:moveTo>
                <a:lnTo>
                  <a:pt x="1752599" y="0"/>
                </a:lnTo>
                <a:lnTo>
                  <a:pt x="1752599" y="1943099"/>
                </a:lnTo>
                <a:lnTo>
                  <a:pt x="0" y="1943099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1885850" y="4531360"/>
            <a:ext cx="1727200" cy="289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Verdana"/>
                <a:cs typeface="Verdana"/>
              </a:rPr>
              <a:t>Partition</a:t>
            </a:r>
            <a:r>
              <a:rPr spc="-60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Key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47329" y="5984173"/>
            <a:ext cx="1392991" cy="328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2095400" y="6008067"/>
            <a:ext cx="130810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2095400" y="6008067"/>
            <a:ext cx="1308100" cy="4456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4604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14"/>
              </a:spcBef>
            </a:pPr>
            <a:r>
              <a:rPr sz="1400" dirty="0">
                <a:latin typeface="Courier New"/>
                <a:cs typeface="Courier New"/>
              </a:rPr>
              <a:t>id='pmcfadin'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33410" y="5984626"/>
            <a:ext cx="1830205" cy="328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3771800" y="6008067"/>
            <a:ext cx="1752600" cy="24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 txBox="1"/>
          <p:nvPr/>
        </p:nvSpPr>
        <p:spPr>
          <a:xfrm>
            <a:off x="3771800" y="6008067"/>
            <a:ext cx="1752600" cy="4462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524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Courier New"/>
                <a:cs typeface="Courier New"/>
              </a:rPr>
              <a:t>lastname='McFadin'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7328" y="4976300"/>
            <a:ext cx="1392993" cy="328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/>
          <p:nvPr/>
        </p:nvSpPr>
        <p:spPr>
          <a:xfrm>
            <a:off x="2095400" y="5004767"/>
            <a:ext cx="130810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 txBox="1"/>
          <p:nvPr/>
        </p:nvSpPr>
        <p:spPr>
          <a:xfrm>
            <a:off x="2095399" y="5004766"/>
            <a:ext cx="1308100" cy="441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016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Courier New"/>
                <a:cs typeface="Courier New"/>
              </a:rPr>
              <a:t>id='jhaddad'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33410" y="4976753"/>
            <a:ext cx="1830207" cy="328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3771800" y="5004767"/>
            <a:ext cx="1752600" cy="24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 txBox="1"/>
          <p:nvPr/>
        </p:nvSpPr>
        <p:spPr>
          <a:xfrm>
            <a:off x="3771800" y="5004767"/>
            <a:ext cx="1752600" cy="2257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01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Courier New"/>
                <a:cs typeface="Courier New"/>
              </a:rPr>
              <a:t>firstname='Jon'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02497" y="4976753"/>
            <a:ext cx="1830207" cy="328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5651400" y="5004767"/>
            <a:ext cx="1739900" cy="24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 txBox="1"/>
          <p:nvPr/>
        </p:nvSpPr>
        <p:spPr>
          <a:xfrm>
            <a:off x="5651400" y="5004767"/>
            <a:ext cx="1739900" cy="4411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016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Courier New"/>
                <a:cs typeface="Courier New"/>
              </a:rPr>
              <a:t>lastname='Haddad'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41706" y="5480237"/>
            <a:ext cx="1392993" cy="328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2082700" y="5500067"/>
            <a:ext cx="130810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 txBox="1"/>
          <p:nvPr/>
        </p:nvSpPr>
        <p:spPr>
          <a:xfrm>
            <a:off x="2082700" y="5500066"/>
            <a:ext cx="1308100" cy="4494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841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45"/>
              </a:spcBef>
            </a:pPr>
            <a:r>
              <a:rPr sz="1400" dirty="0">
                <a:latin typeface="Courier New"/>
                <a:cs typeface="Courier New"/>
              </a:rPr>
              <a:t>id='ltillman'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27787" y="5480691"/>
            <a:ext cx="1830207" cy="328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/>
          <p:nvPr/>
        </p:nvSpPr>
        <p:spPr>
          <a:xfrm>
            <a:off x="3771800" y="5500067"/>
            <a:ext cx="1739900" cy="24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8" name="object 28"/>
          <p:cNvSpPr txBox="1"/>
          <p:nvPr/>
        </p:nvSpPr>
        <p:spPr>
          <a:xfrm>
            <a:off x="3771799" y="5500067"/>
            <a:ext cx="1739900" cy="4501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50"/>
              </a:spcBef>
            </a:pPr>
            <a:r>
              <a:rPr sz="1400" dirty="0">
                <a:latin typeface="Courier New"/>
                <a:cs typeface="Courier New"/>
              </a:rPr>
              <a:t>firstname='Luke'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96875" y="5480689"/>
            <a:ext cx="1830207" cy="328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/>
          <p:nvPr/>
        </p:nvSpPr>
        <p:spPr>
          <a:xfrm>
            <a:off x="5638700" y="5500067"/>
            <a:ext cx="1739900" cy="241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1" name="object 31"/>
          <p:cNvSpPr txBox="1"/>
          <p:nvPr/>
        </p:nvSpPr>
        <p:spPr>
          <a:xfrm>
            <a:off x="5638699" y="5500067"/>
            <a:ext cx="1739900" cy="4501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50"/>
              </a:spcBef>
            </a:pPr>
            <a:r>
              <a:rPr sz="1400" dirty="0">
                <a:latin typeface="Courier New"/>
                <a:cs typeface="Courier New"/>
              </a:rPr>
              <a:t>lastname='Tillman'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28800" y="5846002"/>
            <a:ext cx="5721249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3" name="object 33"/>
          <p:cNvSpPr/>
          <p:nvPr/>
        </p:nvSpPr>
        <p:spPr>
          <a:xfrm>
            <a:off x="1873150" y="5874716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7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4" name="object 34"/>
          <p:cNvSpPr/>
          <p:nvPr/>
        </p:nvSpPr>
        <p:spPr>
          <a:xfrm>
            <a:off x="1828800" y="4838129"/>
            <a:ext cx="5721249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5" name="object 35"/>
          <p:cNvSpPr/>
          <p:nvPr/>
        </p:nvSpPr>
        <p:spPr>
          <a:xfrm>
            <a:off x="1873150" y="4871417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7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6" name="object 36"/>
          <p:cNvSpPr/>
          <p:nvPr/>
        </p:nvSpPr>
        <p:spPr>
          <a:xfrm>
            <a:off x="1828800" y="6375400"/>
            <a:ext cx="5721249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7" name="object 37"/>
          <p:cNvSpPr/>
          <p:nvPr/>
        </p:nvSpPr>
        <p:spPr>
          <a:xfrm>
            <a:off x="1873150" y="6408117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7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8" name="object 38"/>
          <p:cNvSpPr/>
          <p:nvPr/>
        </p:nvSpPr>
        <p:spPr>
          <a:xfrm>
            <a:off x="1828800" y="5342066"/>
            <a:ext cx="57212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9" name="object 39"/>
          <p:cNvSpPr/>
          <p:nvPr/>
        </p:nvSpPr>
        <p:spPr>
          <a:xfrm>
            <a:off x="1873150" y="5366717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7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2" name="object 42"/>
          <p:cNvSpPr txBox="1"/>
          <p:nvPr/>
        </p:nvSpPr>
        <p:spPr>
          <a:xfrm>
            <a:off x="2926528" y="2514600"/>
            <a:ext cx="2438400" cy="1397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latin typeface="Courier New"/>
                <a:cs typeface="Courier New"/>
              </a:rPr>
              <a:t>CREATE TABLE </a:t>
            </a:r>
            <a:r>
              <a:rPr sz="1400" spc="-5" dirty="0">
                <a:latin typeface="Courier New"/>
                <a:cs typeface="Courier New"/>
              </a:rPr>
              <a:t>users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</a:t>
            </a:r>
          </a:p>
          <a:p>
            <a:pPr marL="476884" marR="236220">
              <a:lnSpc>
                <a:spcPct val="101200"/>
              </a:lnSpc>
            </a:pPr>
            <a:r>
              <a:rPr sz="1400" spc="-5" dirty="0">
                <a:latin typeface="Courier New"/>
                <a:cs typeface="Courier New"/>
              </a:rPr>
              <a:t>id </a:t>
            </a:r>
            <a:r>
              <a:rPr sz="1400" dirty="0">
                <a:latin typeface="Courier New"/>
                <a:cs typeface="Courier New"/>
              </a:rPr>
              <a:t>text,  </a:t>
            </a:r>
            <a:r>
              <a:rPr sz="1400" spc="-5" dirty="0">
                <a:latin typeface="Courier New"/>
                <a:cs typeface="Courier New"/>
              </a:rPr>
              <a:t>firstname </a:t>
            </a:r>
            <a:r>
              <a:rPr sz="1400" dirty="0">
                <a:latin typeface="Courier New"/>
                <a:cs typeface="Courier New"/>
              </a:rPr>
              <a:t>text,  </a:t>
            </a:r>
            <a:r>
              <a:rPr sz="1400" spc="-5" dirty="0">
                <a:latin typeface="Courier New"/>
                <a:cs typeface="Courier New"/>
              </a:rPr>
              <a:t>lastname </a:t>
            </a:r>
            <a:r>
              <a:rPr sz="1400" dirty="0">
                <a:latin typeface="Courier New"/>
                <a:cs typeface="Courier New"/>
              </a:rPr>
              <a:t>text,  </a:t>
            </a:r>
            <a:r>
              <a:rPr sz="1400" b="1" spc="-5" dirty="0">
                <a:latin typeface="Courier New"/>
                <a:cs typeface="Courier New"/>
              </a:rPr>
              <a:t>PRIMARY KEY</a:t>
            </a:r>
            <a:r>
              <a:rPr sz="1400" b="1" spc="-9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</a:t>
            </a:r>
            <a:r>
              <a:rPr sz="1400" b="1" dirty="0">
                <a:solidFill>
                  <a:srgbClr val="007B98"/>
                </a:solidFill>
                <a:latin typeface="Courier New"/>
                <a:cs typeface="Courier New"/>
              </a:rPr>
              <a:t>id</a:t>
            </a:r>
            <a:r>
              <a:rPr sz="1400" dirty="0">
                <a:latin typeface="Courier New"/>
                <a:cs typeface="Courier New"/>
              </a:rPr>
              <a:t>)</a:t>
            </a:r>
          </a:p>
          <a:p>
            <a:pPr marL="5016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796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9339" y="602948"/>
            <a:ext cx="375888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7" dirty="0"/>
              <a:t>TIMEUUID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311469" y="2327347"/>
            <a:ext cx="4831901" cy="423662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Timestamp </a:t>
            </a:r>
            <a:r>
              <a:rPr sz="2700" spc="208" dirty="0">
                <a:solidFill>
                  <a:srgbClr val="535353"/>
                </a:solidFill>
                <a:latin typeface="Gill Sans MT"/>
                <a:cs typeface="Gill Sans MT"/>
              </a:rPr>
              <a:t>+</a:t>
            </a:r>
            <a:r>
              <a:rPr sz="2700" spc="-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UUID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3288670"/>
            <a:ext cx="3375782" cy="423662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104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700" spc="3" dirty="0">
                <a:solidFill>
                  <a:srgbClr val="535353"/>
                </a:solidFill>
                <a:latin typeface="Gill Sans MT"/>
                <a:cs typeface="Gill Sans MT"/>
              </a:rPr>
              <a:t>1</a:t>
            </a:r>
            <a:r>
              <a:rPr sz="2700" spc="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UUID</a:t>
            </a:r>
            <a:endParaRPr sz="27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4249992"/>
            <a:ext cx="12370304" cy="1254659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Generated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2700" spc="-10" dirty="0">
                <a:solidFill>
                  <a:srgbClr val="535353"/>
                </a:solidFill>
                <a:latin typeface="Gill Sans MT"/>
                <a:cs typeface="Gill Sans MT"/>
              </a:rPr>
              <a:t>now()</a:t>
            </a:r>
            <a:r>
              <a:rPr sz="2700" spc="10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function</a:t>
            </a:r>
            <a:endParaRPr sz="2700" dirty="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31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extract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Timestamp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2700" spc="-8" dirty="0">
                <a:solidFill>
                  <a:srgbClr val="535353"/>
                </a:solidFill>
                <a:latin typeface="Gill Sans MT"/>
                <a:cs typeface="Gill Sans MT"/>
              </a:rPr>
              <a:t>dateof()</a:t>
            </a:r>
            <a:r>
              <a:rPr sz="2700" spc="-1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function</a:t>
            </a:r>
            <a:endParaRPr sz="27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8210" y="2945597"/>
            <a:ext cx="7158390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b="1" spc="-53" dirty="0">
                <a:solidFill>
                  <a:srgbClr val="535353"/>
                </a:solidFill>
                <a:latin typeface="Gill Sans MT"/>
                <a:cs typeface="Gill Sans MT"/>
              </a:rPr>
              <a:t>c9cc9e60-711c-11e5-9d70-feff819cdc9f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130</a:t>
            </a:fld>
            <a:endParaRPr 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1576" y="926113"/>
            <a:ext cx="3107824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7" dirty="0"/>
              <a:t>TIMEUUID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265686" y="2327347"/>
            <a:ext cx="2706520" cy="839161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Timestamp </a:t>
            </a:r>
            <a:r>
              <a:rPr sz="2700" spc="208" dirty="0">
                <a:solidFill>
                  <a:srgbClr val="535353"/>
                </a:solidFill>
                <a:latin typeface="Gill Sans MT"/>
                <a:cs typeface="Gill Sans MT"/>
              </a:rPr>
              <a:t>+</a:t>
            </a:r>
            <a:r>
              <a:rPr sz="2700" spc="-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UUID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86" y="3288670"/>
            <a:ext cx="1890896" cy="839161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104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700" spc="3" dirty="0">
                <a:solidFill>
                  <a:srgbClr val="535353"/>
                </a:solidFill>
                <a:latin typeface="Gill Sans MT"/>
                <a:cs typeface="Gill Sans MT"/>
              </a:rPr>
              <a:t>1</a:t>
            </a:r>
            <a:r>
              <a:rPr sz="2700" spc="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UUID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686" y="4249992"/>
            <a:ext cx="6929049" cy="1670157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Generated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2700" spc="-10" dirty="0">
                <a:solidFill>
                  <a:srgbClr val="535353"/>
                </a:solidFill>
                <a:latin typeface="Gill Sans MT"/>
                <a:cs typeface="Gill Sans MT"/>
              </a:rPr>
              <a:t>now()</a:t>
            </a:r>
            <a:r>
              <a:rPr sz="2700" spc="10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function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31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extract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Timestamp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2700" spc="-8" dirty="0">
                <a:solidFill>
                  <a:srgbClr val="535353"/>
                </a:solidFill>
                <a:latin typeface="Gill Sans MT"/>
                <a:cs typeface="Gill Sans MT"/>
              </a:rPr>
              <a:t>dateof()</a:t>
            </a:r>
            <a:r>
              <a:rPr sz="2700" spc="-1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function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400" y="3445866"/>
            <a:ext cx="5283594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b="1" spc="-53" dirty="0">
                <a:solidFill>
                  <a:srgbClr val="535353"/>
                </a:solidFill>
                <a:latin typeface="Gill Sans MT"/>
                <a:cs typeface="Gill Sans MT"/>
              </a:rPr>
              <a:t>c9cc9e60-711c-11e5-9d70-feff819cdc9f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50637" y="1773171"/>
            <a:ext cx="3882879" cy="1789010"/>
          </a:xfrm>
          <a:custGeom>
            <a:avLst/>
            <a:gdLst/>
            <a:ahLst/>
            <a:cxnLst/>
            <a:rect l="l" t="t" r="r" b="b"/>
            <a:pathLst>
              <a:path w="8536940" h="2950210">
                <a:moveTo>
                  <a:pt x="0" y="2941564"/>
                </a:moveTo>
                <a:lnTo>
                  <a:pt x="47332" y="2945900"/>
                </a:lnTo>
                <a:lnTo>
                  <a:pt x="94765" y="2948594"/>
                </a:lnTo>
                <a:lnTo>
                  <a:pt x="142256" y="2949645"/>
                </a:lnTo>
                <a:lnTo>
                  <a:pt x="189762" y="2949052"/>
                </a:lnTo>
                <a:lnTo>
                  <a:pt x="237240" y="2946815"/>
                </a:lnTo>
                <a:lnTo>
                  <a:pt x="285110" y="2943031"/>
                </a:lnTo>
                <a:lnTo>
                  <a:pt x="332278" y="2937920"/>
                </a:lnTo>
                <a:lnTo>
                  <a:pt x="378759" y="2931507"/>
                </a:lnTo>
                <a:lnTo>
                  <a:pt x="424567" y="2923820"/>
                </a:lnTo>
                <a:lnTo>
                  <a:pt x="469719" y="2914884"/>
                </a:lnTo>
                <a:lnTo>
                  <a:pt x="514228" y="2904729"/>
                </a:lnTo>
                <a:lnTo>
                  <a:pt x="558111" y="2893379"/>
                </a:lnTo>
                <a:lnTo>
                  <a:pt x="601381" y="2880862"/>
                </a:lnTo>
                <a:lnTo>
                  <a:pt x="644055" y="2867205"/>
                </a:lnTo>
                <a:lnTo>
                  <a:pt x="686147" y="2852434"/>
                </a:lnTo>
                <a:lnTo>
                  <a:pt x="727672" y="2836577"/>
                </a:lnTo>
                <a:lnTo>
                  <a:pt x="768646" y="2819661"/>
                </a:lnTo>
                <a:lnTo>
                  <a:pt x="809083" y="2801711"/>
                </a:lnTo>
                <a:lnTo>
                  <a:pt x="848998" y="2782756"/>
                </a:lnTo>
                <a:lnTo>
                  <a:pt x="888407" y="2762822"/>
                </a:lnTo>
                <a:lnTo>
                  <a:pt x="927325" y="2741935"/>
                </a:lnTo>
                <a:lnTo>
                  <a:pt x="965766" y="2720124"/>
                </a:lnTo>
                <a:lnTo>
                  <a:pt x="1003745" y="2697414"/>
                </a:lnTo>
                <a:lnTo>
                  <a:pt x="1041279" y="2673832"/>
                </a:lnTo>
                <a:lnTo>
                  <a:pt x="1078381" y="2649405"/>
                </a:lnTo>
                <a:lnTo>
                  <a:pt x="1115067" y="2624161"/>
                </a:lnTo>
                <a:lnTo>
                  <a:pt x="1151352" y="2598126"/>
                </a:lnTo>
                <a:lnTo>
                  <a:pt x="1187251" y="2571326"/>
                </a:lnTo>
                <a:lnTo>
                  <a:pt x="1222779" y="2543790"/>
                </a:lnTo>
                <a:lnTo>
                  <a:pt x="1257951" y="2515542"/>
                </a:lnTo>
                <a:lnTo>
                  <a:pt x="1292782" y="2486612"/>
                </a:lnTo>
                <a:lnTo>
                  <a:pt x="1327288" y="2457025"/>
                </a:lnTo>
                <a:lnTo>
                  <a:pt x="1361482" y="2426807"/>
                </a:lnTo>
                <a:lnTo>
                  <a:pt x="1395381" y="2395987"/>
                </a:lnTo>
                <a:lnTo>
                  <a:pt x="1428999" y="2364591"/>
                </a:lnTo>
                <a:lnTo>
                  <a:pt x="1462352" y="2332646"/>
                </a:lnTo>
                <a:lnTo>
                  <a:pt x="1495454" y="2300178"/>
                </a:lnTo>
                <a:lnTo>
                  <a:pt x="1528320" y="2267215"/>
                </a:lnTo>
                <a:lnTo>
                  <a:pt x="1560966" y="2233783"/>
                </a:lnTo>
                <a:lnTo>
                  <a:pt x="1593407" y="2199909"/>
                </a:lnTo>
                <a:lnTo>
                  <a:pt x="1625657" y="2165621"/>
                </a:lnTo>
                <a:lnTo>
                  <a:pt x="1657732" y="2130944"/>
                </a:lnTo>
                <a:lnTo>
                  <a:pt x="1689647" y="2095907"/>
                </a:lnTo>
                <a:lnTo>
                  <a:pt x="1721417" y="2060535"/>
                </a:lnTo>
                <a:lnTo>
                  <a:pt x="1753057" y="2024855"/>
                </a:lnTo>
                <a:lnTo>
                  <a:pt x="1784581" y="1988895"/>
                </a:lnTo>
                <a:lnTo>
                  <a:pt x="1816006" y="1952681"/>
                </a:lnTo>
                <a:lnTo>
                  <a:pt x="1847346" y="1916240"/>
                </a:lnTo>
                <a:lnTo>
                  <a:pt x="1878615" y="1879600"/>
                </a:lnTo>
                <a:lnTo>
                  <a:pt x="1909830" y="1842786"/>
                </a:lnTo>
                <a:lnTo>
                  <a:pt x="1941006" y="1805826"/>
                </a:lnTo>
                <a:lnTo>
                  <a:pt x="1972156" y="1768746"/>
                </a:lnTo>
                <a:lnTo>
                  <a:pt x="2003297" y="1731574"/>
                </a:lnTo>
                <a:lnTo>
                  <a:pt x="2034443" y="1694336"/>
                </a:lnTo>
                <a:lnTo>
                  <a:pt x="2065610" y="1657060"/>
                </a:lnTo>
                <a:lnTo>
                  <a:pt x="2096812" y="1619771"/>
                </a:lnTo>
                <a:lnTo>
                  <a:pt x="2128065" y="1582498"/>
                </a:lnTo>
                <a:lnTo>
                  <a:pt x="2159384" y="1545266"/>
                </a:lnTo>
                <a:lnTo>
                  <a:pt x="2190783" y="1508102"/>
                </a:lnTo>
                <a:lnTo>
                  <a:pt x="2222278" y="1471035"/>
                </a:lnTo>
                <a:lnTo>
                  <a:pt x="2253884" y="1434089"/>
                </a:lnTo>
                <a:lnTo>
                  <a:pt x="2285615" y="1397293"/>
                </a:lnTo>
                <a:lnTo>
                  <a:pt x="2317488" y="1360673"/>
                </a:lnTo>
                <a:lnTo>
                  <a:pt x="2349516" y="1324256"/>
                </a:lnTo>
                <a:lnTo>
                  <a:pt x="2381715" y="1288069"/>
                </a:lnTo>
                <a:lnTo>
                  <a:pt x="2414101" y="1252138"/>
                </a:lnTo>
                <a:lnTo>
                  <a:pt x="2446688" y="1216491"/>
                </a:lnTo>
                <a:lnTo>
                  <a:pt x="2479491" y="1181154"/>
                </a:lnTo>
                <a:lnTo>
                  <a:pt x="2512525" y="1146155"/>
                </a:lnTo>
                <a:lnTo>
                  <a:pt x="2545805" y="1111519"/>
                </a:lnTo>
                <a:lnTo>
                  <a:pt x="2579347" y="1077275"/>
                </a:lnTo>
                <a:lnTo>
                  <a:pt x="2613165" y="1043448"/>
                </a:lnTo>
                <a:lnTo>
                  <a:pt x="2647275" y="1010067"/>
                </a:lnTo>
                <a:lnTo>
                  <a:pt x="2681691" y="977156"/>
                </a:lnTo>
                <a:lnTo>
                  <a:pt x="2716429" y="944745"/>
                </a:lnTo>
                <a:lnTo>
                  <a:pt x="2751503" y="912858"/>
                </a:lnTo>
                <a:lnTo>
                  <a:pt x="2786929" y="881524"/>
                </a:lnTo>
                <a:lnTo>
                  <a:pt x="2822682" y="850741"/>
                </a:lnTo>
                <a:lnTo>
                  <a:pt x="2858677" y="820528"/>
                </a:lnTo>
                <a:lnTo>
                  <a:pt x="2894911" y="790886"/>
                </a:lnTo>
                <a:lnTo>
                  <a:pt x="2931378" y="761812"/>
                </a:lnTo>
                <a:lnTo>
                  <a:pt x="2968074" y="733304"/>
                </a:lnTo>
                <a:lnTo>
                  <a:pt x="3004995" y="705363"/>
                </a:lnTo>
                <a:lnTo>
                  <a:pt x="3042134" y="677986"/>
                </a:lnTo>
                <a:lnTo>
                  <a:pt x="3079489" y="651173"/>
                </a:lnTo>
                <a:lnTo>
                  <a:pt x="3117055" y="624921"/>
                </a:lnTo>
                <a:lnTo>
                  <a:pt x="3154826" y="599230"/>
                </a:lnTo>
                <a:lnTo>
                  <a:pt x="3192798" y="574098"/>
                </a:lnTo>
                <a:lnTo>
                  <a:pt x="3230966" y="549524"/>
                </a:lnTo>
                <a:lnTo>
                  <a:pt x="3269326" y="525507"/>
                </a:lnTo>
                <a:lnTo>
                  <a:pt x="3307874" y="502046"/>
                </a:lnTo>
                <a:lnTo>
                  <a:pt x="3346604" y="479138"/>
                </a:lnTo>
                <a:lnTo>
                  <a:pt x="3385512" y="456784"/>
                </a:lnTo>
                <a:lnTo>
                  <a:pt x="3424593" y="434981"/>
                </a:lnTo>
                <a:lnTo>
                  <a:pt x="3463843" y="413728"/>
                </a:lnTo>
                <a:lnTo>
                  <a:pt x="3503256" y="393024"/>
                </a:lnTo>
                <a:lnTo>
                  <a:pt x="3542829" y="372868"/>
                </a:lnTo>
                <a:lnTo>
                  <a:pt x="3582557" y="353259"/>
                </a:lnTo>
                <a:lnTo>
                  <a:pt x="3622435" y="334194"/>
                </a:lnTo>
                <a:lnTo>
                  <a:pt x="3662459" y="315674"/>
                </a:lnTo>
                <a:lnTo>
                  <a:pt x="3702623" y="297695"/>
                </a:lnTo>
                <a:lnTo>
                  <a:pt x="3742924" y="280258"/>
                </a:lnTo>
                <a:lnTo>
                  <a:pt x="3783356" y="263361"/>
                </a:lnTo>
                <a:lnTo>
                  <a:pt x="3823915" y="247003"/>
                </a:lnTo>
                <a:lnTo>
                  <a:pt x="3864596" y="231182"/>
                </a:lnTo>
                <a:lnTo>
                  <a:pt x="3905395" y="215897"/>
                </a:lnTo>
                <a:lnTo>
                  <a:pt x="3946307" y="201147"/>
                </a:lnTo>
                <a:lnTo>
                  <a:pt x="3987327" y="186930"/>
                </a:lnTo>
                <a:lnTo>
                  <a:pt x="4028451" y="173245"/>
                </a:lnTo>
                <a:lnTo>
                  <a:pt x="4069674" y="160091"/>
                </a:lnTo>
                <a:lnTo>
                  <a:pt x="4110992" y="147467"/>
                </a:lnTo>
                <a:lnTo>
                  <a:pt x="4152400" y="135371"/>
                </a:lnTo>
                <a:lnTo>
                  <a:pt x="4193892" y="123802"/>
                </a:lnTo>
                <a:lnTo>
                  <a:pt x="4235466" y="112759"/>
                </a:lnTo>
                <a:lnTo>
                  <a:pt x="4277115" y="102241"/>
                </a:lnTo>
                <a:lnTo>
                  <a:pt x="4318836" y="92245"/>
                </a:lnTo>
                <a:lnTo>
                  <a:pt x="4360623" y="82771"/>
                </a:lnTo>
                <a:lnTo>
                  <a:pt x="4402472" y="73818"/>
                </a:lnTo>
                <a:lnTo>
                  <a:pt x="4444379" y="65384"/>
                </a:lnTo>
                <a:lnTo>
                  <a:pt x="4486339" y="57468"/>
                </a:lnTo>
                <a:lnTo>
                  <a:pt x="4528346" y="50068"/>
                </a:lnTo>
                <a:lnTo>
                  <a:pt x="4570397" y="43184"/>
                </a:lnTo>
                <a:lnTo>
                  <a:pt x="4612487" y="36814"/>
                </a:lnTo>
                <a:lnTo>
                  <a:pt x="4654612" y="30957"/>
                </a:lnTo>
                <a:lnTo>
                  <a:pt x="4696766" y="25611"/>
                </a:lnTo>
                <a:lnTo>
                  <a:pt x="4738944" y="20775"/>
                </a:lnTo>
                <a:lnTo>
                  <a:pt x="4781144" y="16448"/>
                </a:lnTo>
                <a:lnTo>
                  <a:pt x="4823359" y="12629"/>
                </a:lnTo>
                <a:lnTo>
                  <a:pt x="4865585" y="9317"/>
                </a:lnTo>
                <a:lnTo>
                  <a:pt x="4907817" y="6509"/>
                </a:lnTo>
                <a:lnTo>
                  <a:pt x="4950051" y="4205"/>
                </a:lnTo>
                <a:lnTo>
                  <a:pt x="4992282" y="2403"/>
                </a:lnTo>
                <a:lnTo>
                  <a:pt x="5034506" y="1102"/>
                </a:lnTo>
                <a:lnTo>
                  <a:pt x="5076718" y="302"/>
                </a:lnTo>
                <a:lnTo>
                  <a:pt x="5118913" y="0"/>
                </a:lnTo>
                <a:lnTo>
                  <a:pt x="5161087" y="195"/>
                </a:lnTo>
                <a:lnTo>
                  <a:pt x="5203235" y="886"/>
                </a:lnTo>
                <a:lnTo>
                  <a:pt x="5245352" y="2071"/>
                </a:lnTo>
                <a:lnTo>
                  <a:pt x="5287433" y="3750"/>
                </a:lnTo>
                <a:lnTo>
                  <a:pt x="5329475" y="5922"/>
                </a:lnTo>
                <a:lnTo>
                  <a:pt x="5371472" y="8584"/>
                </a:lnTo>
                <a:lnTo>
                  <a:pt x="5413421" y="11735"/>
                </a:lnTo>
                <a:lnTo>
                  <a:pt x="5455315" y="15375"/>
                </a:lnTo>
                <a:lnTo>
                  <a:pt x="5497151" y="19501"/>
                </a:lnTo>
                <a:lnTo>
                  <a:pt x="5538923" y="24113"/>
                </a:lnTo>
                <a:lnTo>
                  <a:pt x="5580628" y="29210"/>
                </a:lnTo>
                <a:lnTo>
                  <a:pt x="5622261" y="34789"/>
                </a:lnTo>
                <a:lnTo>
                  <a:pt x="5663817" y="40850"/>
                </a:lnTo>
                <a:lnTo>
                  <a:pt x="5705291" y="47392"/>
                </a:lnTo>
                <a:lnTo>
                  <a:pt x="5746679" y="54413"/>
                </a:lnTo>
                <a:lnTo>
                  <a:pt x="5787976" y="61912"/>
                </a:lnTo>
                <a:lnTo>
                  <a:pt x="5829177" y="69887"/>
                </a:lnTo>
                <a:lnTo>
                  <a:pt x="5870278" y="78337"/>
                </a:lnTo>
                <a:lnTo>
                  <a:pt x="5911275" y="87262"/>
                </a:lnTo>
                <a:lnTo>
                  <a:pt x="5952162" y="96659"/>
                </a:lnTo>
                <a:lnTo>
                  <a:pt x="5992935" y="106527"/>
                </a:lnTo>
                <a:lnTo>
                  <a:pt x="6033589" y="116866"/>
                </a:lnTo>
                <a:lnTo>
                  <a:pt x="6074120" y="127673"/>
                </a:lnTo>
                <a:lnTo>
                  <a:pt x="6114523" y="138948"/>
                </a:lnTo>
                <a:lnTo>
                  <a:pt x="6154793" y="150689"/>
                </a:lnTo>
                <a:lnTo>
                  <a:pt x="6194926" y="162895"/>
                </a:lnTo>
                <a:lnTo>
                  <a:pt x="6234918" y="175565"/>
                </a:lnTo>
                <a:lnTo>
                  <a:pt x="6274763" y="188697"/>
                </a:lnTo>
                <a:lnTo>
                  <a:pt x="6314456" y="202290"/>
                </a:lnTo>
                <a:lnTo>
                  <a:pt x="6353994" y="216343"/>
                </a:lnTo>
                <a:lnTo>
                  <a:pt x="6393371" y="230854"/>
                </a:lnTo>
                <a:lnTo>
                  <a:pt x="6432584" y="245823"/>
                </a:lnTo>
                <a:lnTo>
                  <a:pt x="6471627" y="261247"/>
                </a:lnTo>
                <a:lnTo>
                  <a:pt x="6510495" y="277126"/>
                </a:lnTo>
                <a:lnTo>
                  <a:pt x="6549185" y="293458"/>
                </a:lnTo>
                <a:lnTo>
                  <a:pt x="6587690" y="310242"/>
                </a:lnTo>
                <a:lnTo>
                  <a:pt x="6626008" y="327477"/>
                </a:lnTo>
                <a:lnTo>
                  <a:pt x="6664133" y="345161"/>
                </a:lnTo>
                <a:lnTo>
                  <a:pt x="6702060" y="363293"/>
                </a:lnTo>
                <a:lnTo>
                  <a:pt x="6739786" y="381872"/>
                </a:lnTo>
                <a:lnTo>
                  <a:pt x="6777304" y="400897"/>
                </a:lnTo>
                <a:lnTo>
                  <a:pt x="6814611" y="420366"/>
                </a:lnTo>
                <a:lnTo>
                  <a:pt x="6851702" y="440277"/>
                </a:lnTo>
                <a:lnTo>
                  <a:pt x="6888573" y="460631"/>
                </a:lnTo>
                <a:lnTo>
                  <a:pt x="6925218" y="481425"/>
                </a:lnTo>
                <a:lnTo>
                  <a:pt x="6961633" y="502658"/>
                </a:lnTo>
                <a:lnTo>
                  <a:pt x="6997814" y="524328"/>
                </a:lnTo>
                <a:lnTo>
                  <a:pt x="7033755" y="546435"/>
                </a:lnTo>
                <a:lnTo>
                  <a:pt x="7069453" y="568977"/>
                </a:lnTo>
                <a:lnTo>
                  <a:pt x="7104902" y="591953"/>
                </a:lnTo>
                <a:lnTo>
                  <a:pt x="7140098" y="615362"/>
                </a:lnTo>
                <a:lnTo>
                  <a:pt x="7175037" y="639202"/>
                </a:lnTo>
                <a:lnTo>
                  <a:pt x="7209713" y="663472"/>
                </a:lnTo>
                <a:lnTo>
                  <a:pt x="7244122" y="688171"/>
                </a:lnTo>
                <a:lnTo>
                  <a:pt x="7278259" y="713297"/>
                </a:lnTo>
                <a:lnTo>
                  <a:pt x="7312120" y="738849"/>
                </a:lnTo>
                <a:lnTo>
                  <a:pt x="7345701" y="764826"/>
                </a:lnTo>
                <a:lnTo>
                  <a:pt x="7378995" y="791227"/>
                </a:lnTo>
                <a:lnTo>
                  <a:pt x="7412000" y="818050"/>
                </a:lnTo>
                <a:lnTo>
                  <a:pt x="7444710" y="845293"/>
                </a:lnTo>
                <a:lnTo>
                  <a:pt x="7477120" y="872957"/>
                </a:lnTo>
                <a:lnTo>
                  <a:pt x="7509226" y="901039"/>
                </a:lnTo>
                <a:lnTo>
                  <a:pt x="7541024" y="929538"/>
                </a:lnTo>
                <a:lnTo>
                  <a:pt x="7572508" y="958452"/>
                </a:lnTo>
                <a:lnTo>
                  <a:pt x="7603674" y="987781"/>
                </a:lnTo>
                <a:lnTo>
                  <a:pt x="7634518" y="1017524"/>
                </a:lnTo>
                <a:lnTo>
                  <a:pt x="7665034" y="1047678"/>
                </a:lnTo>
                <a:lnTo>
                  <a:pt x="7695218" y="1078243"/>
                </a:lnTo>
                <a:lnTo>
                  <a:pt x="7725066" y="1109217"/>
                </a:lnTo>
                <a:lnTo>
                  <a:pt x="7754573" y="1140599"/>
                </a:lnTo>
                <a:lnTo>
                  <a:pt x="7783734" y="1172388"/>
                </a:lnTo>
                <a:lnTo>
                  <a:pt x="7812545" y="1204582"/>
                </a:lnTo>
                <a:lnTo>
                  <a:pt x="7841000" y="1237180"/>
                </a:lnTo>
                <a:lnTo>
                  <a:pt x="7869096" y="1270182"/>
                </a:lnTo>
                <a:lnTo>
                  <a:pt x="7896828" y="1303584"/>
                </a:lnTo>
                <a:lnTo>
                  <a:pt x="7924190" y="1337387"/>
                </a:lnTo>
                <a:lnTo>
                  <a:pt x="7951179" y="1371589"/>
                </a:lnTo>
                <a:lnTo>
                  <a:pt x="7977790" y="1406189"/>
                </a:lnTo>
                <a:lnTo>
                  <a:pt x="8004018" y="1441185"/>
                </a:lnTo>
                <a:lnTo>
                  <a:pt x="8029859" y="1476576"/>
                </a:lnTo>
                <a:lnTo>
                  <a:pt x="8055307" y="1512361"/>
                </a:lnTo>
                <a:lnTo>
                  <a:pt x="8080358" y="1548539"/>
                </a:lnTo>
                <a:lnTo>
                  <a:pt x="8105009" y="1585107"/>
                </a:lnTo>
                <a:lnTo>
                  <a:pt x="8129253" y="1622066"/>
                </a:lnTo>
                <a:lnTo>
                  <a:pt x="8153086" y="1659413"/>
                </a:lnTo>
                <a:lnTo>
                  <a:pt x="8176504" y="1697147"/>
                </a:lnTo>
                <a:lnTo>
                  <a:pt x="8199503" y="1735268"/>
                </a:lnTo>
                <a:lnTo>
                  <a:pt x="8222076" y="1773773"/>
                </a:lnTo>
                <a:lnTo>
                  <a:pt x="8244221" y="1812662"/>
                </a:lnTo>
                <a:lnTo>
                  <a:pt x="8265931" y="1851933"/>
                </a:lnTo>
                <a:lnTo>
                  <a:pt x="8287204" y="1891584"/>
                </a:lnTo>
                <a:lnTo>
                  <a:pt x="8308033" y="1931615"/>
                </a:lnTo>
                <a:lnTo>
                  <a:pt x="8328414" y="1972025"/>
                </a:lnTo>
                <a:lnTo>
                  <a:pt x="8348343" y="2012811"/>
                </a:lnTo>
                <a:lnTo>
                  <a:pt x="8367815" y="2053974"/>
                </a:lnTo>
                <a:lnTo>
                  <a:pt x="8386825" y="2095510"/>
                </a:lnTo>
                <a:lnTo>
                  <a:pt x="8405369" y="2137420"/>
                </a:lnTo>
                <a:lnTo>
                  <a:pt x="8423442" y="2179701"/>
                </a:lnTo>
                <a:lnTo>
                  <a:pt x="8441040" y="2222353"/>
                </a:lnTo>
                <a:lnTo>
                  <a:pt x="8458157" y="2265374"/>
                </a:lnTo>
                <a:lnTo>
                  <a:pt x="8474790" y="2308764"/>
                </a:lnTo>
                <a:lnTo>
                  <a:pt x="8490933" y="2352519"/>
                </a:lnTo>
                <a:lnTo>
                  <a:pt x="8506582" y="2396640"/>
                </a:lnTo>
                <a:lnTo>
                  <a:pt x="8521732" y="2441125"/>
                </a:lnTo>
                <a:lnTo>
                  <a:pt x="8536379" y="2485973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131</a:t>
            </a:fld>
            <a:endParaRPr 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77382" y="602948"/>
            <a:ext cx="2825446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7" dirty="0">
                <a:solidFill>
                  <a:srgbClr val="535353"/>
                </a:solidFill>
                <a:latin typeface="Gill Sans MT"/>
                <a:cs typeface="Gill Sans MT"/>
              </a:rPr>
              <a:t>TIMEUUID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1565" y="1981200"/>
            <a:ext cx="6194074" cy="3403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8798" y="2235701"/>
            <a:ext cx="6051260" cy="2658968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02196" marR="886778" indent="-96051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track_ratings_by_user</a:t>
            </a:r>
            <a:r>
              <a:rPr sz="2100" spc="-16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endParaRPr lang="en-US" sz="2100" spc="20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102196" marR="886778" indent="-96051">
              <a:lnSpc>
                <a:spcPts val="2394"/>
              </a:lnSpc>
              <a:spcBef>
                <a:spcPts val="234"/>
              </a:spcBef>
            </a:pP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user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UUID,</a:t>
            </a:r>
            <a:endParaRPr lang="en-US" sz="2100" dirty="0">
              <a:latin typeface="Gill Sans MT"/>
              <a:cs typeface="Gill Sans MT"/>
            </a:endParaRPr>
          </a:p>
          <a:p>
            <a:pPr marL="102196" marR="886778" indent="-96051">
              <a:lnSpc>
                <a:spcPts val="2394"/>
              </a:lnSpc>
              <a:spcBef>
                <a:spcPts val="234"/>
              </a:spcBef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activity</a:t>
            </a:r>
            <a:r>
              <a:rPr sz="2100" spc="-32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TIMEUUID,  </a:t>
            </a:r>
            <a:endParaRPr lang="en-US" sz="2100" spc="-56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102196" marR="886778" indent="-96051">
              <a:lnSpc>
                <a:spcPts val="2394"/>
              </a:lnSpc>
              <a:spcBef>
                <a:spcPts val="234"/>
              </a:spcBef>
            </a:pP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rating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</a:t>
            </a:r>
            <a:endParaRPr lang="en-US" sz="2100" dirty="0">
              <a:latin typeface="Gill Sans MT"/>
              <a:cs typeface="Gill Sans MT"/>
            </a:endParaRPr>
          </a:p>
          <a:p>
            <a:pPr marL="102196" marR="886778" indent="-96051">
              <a:lnSpc>
                <a:spcPts val="2394"/>
              </a:lnSpc>
              <a:spcBef>
                <a:spcPts val="234"/>
              </a:spcBef>
            </a:pPr>
            <a:r>
              <a:rPr sz="2100" spc="-38" dirty="0" err="1">
                <a:solidFill>
                  <a:srgbClr val="535353"/>
                </a:solidFill>
                <a:latin typeface="Gill Sans MT"/>
                <a:cs typeface="Gill Sans MT"/>
              </a:rPr>
              <a:t>album_title</a:t>
            </a:r>
            <a:r>
              <a:rPr sz="2100" spc="-32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100" spc="-32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endParaRPr lang="en-US" sz="2100" spc="-51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102196" marR="886778" indent="-96051">
              <a:lnSpc>
                <a:spcPts val="2394"/>
              </a:lnSpc>
              <a:spcBef>
                <a:spcPts val="234"/>
              </a:spcBef>
            </a:pPr>
            <a:r>
              <a:rPr sz="2100" spc="-38" dirty="0" err="1">
                <a:solidFill>
                  <a:srgbClr val="535353"/>
                </a:solidFill>
                <a:latin typeface="Gill Sans MT"/>
                <a:cs typeface="Gill Sans MT"/>
              </a:rPr>
              <a:t>album_year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  </a:t>
            </a:r>
            <a:r>
              <a:rPr sz="2100" spc="-58" dirty="0" err="1">
                <a:solidFill>
                  <a:srgbClr val="535353"/>
                </a:solidFill>
                <a:latin typeface="Gill Sans MT"/>
                <a:cs typeface="Gill Sans MT"/>
              </a:rPr>
              <a:t>track_title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lang="en-US" sz="2100" dirty="0">
              <a:latin typeface="Gill Sans MT"/>
              <a:cs typeface="Gill Sans MT"/>
            </a:endParaRPr>
          </a:p>
          <a:p>
            <a:pPr marL="102196" marR="886778" indent="-96051">
              <a:lnSpc>
                <a:spcPts val="2394"/>
              </a:lnSpc>
              <a:spcBef>
                <a:spcPts val="234"/>
              </a:spcBef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104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(user,</a:t>
            </a:r>
            <a:r>
              <a:rPr sz="21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activity)</a:t>
            </a:r>
            <a:endParaRPr sz="2100" dirty="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</a:pP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)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CLUSTERING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ORDER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(activity</a:t>
            </a:r>
            <a:r>
              <a:rPr sz="2100" spc="-11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DESC);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132</a:t>
            </a:fld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00401" y="602948"/>
            <a:ext cx="1764716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20" dirty="0">
                <a:solidFill>
                  <a:srgbClr val="535353"/>
                </a:solidFill>
                <a:latin typeface="Gill Sans MT"/>
                <a:cs typeface="Gill Sans MT"/>
              </a:rPr>
              <a:t>TTL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305" y="4198214"/>
            <a:ext cx="6889192" cy="1670157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36" dirty="0">
                <a:solidFill>
                  <a:srgbClr val="535353"/>
                </a:solidFill>
                <a:latin typeface="Gill Sans MT"/>
                <a:cs typeface="Gill Sans MT"/>
              </a:rPr>
              <a:t>Time </a:t>
            </a:r>
            <a:r>
              <a:rPr sz="2700" spc="-237" dirty="0">
                <a:solidFill>
                  <a:srgbClr val="535353"/>
                </a:solidFill>
                <a:latin typeface="Gill Sans MT"/>
                <a:cs typeface="Gill Sans MT"/>
              </a:rPr>
              <a:t>To 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Live </a:t>
            </a:r>
            <a:r>
              <a:rPr sz="2700" spc="-79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700" spc="-38" dirty="0">
                <a:solidFill>
                  <a:srgbClr val="535353"/>
                </a:solidFill>
                <a:latin typeface="Gill Sans MT"/>
                <a:cs typeface="Gill Sans MT"/>
              </a:rPr>
              <a:t>columns </a:t>
            </a:r>
            <a:r>
              <a:rPr sz="2700" spc="-18" dirty="0">
                <a:solidFill>
                  <a:srgbClr val="535353"/>
                </a:solidFill>
                <a:latin typeface="Gill Sans MT"/>
                <a:cs typeface="Gill Sans MT"/>
              </a:rPr>
              <a:t>specified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in</a:t>
            </a:r>
            <a:r>
              <a:rPr sz="2700" spc="-40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6" dirty="0">
                <a:solidFill>
                  <a:srgbClr val="535353"/>
                </a:solidFill>
                <a:latin typeface="Gill Sans MT"/>
                <a:cs typeface="Gill Sans MT"/>
              </a:rPr>
              <a:t>seconds.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After </a:t>
            </a:r>
            <a:r>
              <a:rPr sz="2700" spc="-69" dirty="0">
                <a:solidFill>
                  <a:srgbClr val="535353"/>
                </a:solidFill>
                <a:latin typeface="Gill Sans MT"/>
                <a:cs typeface="Gill Sans MT"/>
              </a:rPr>
              <a:t>TTL </a:t>
            </a:r>
            <a:r>
              <a:rPr sz="2700" spc="-56" dirty="0">
                <a:solidFill>
                  <a:srgbClr val="535353"/>
                </a:solidFill>
                <a:latin typeface="Gill Sans MT"/>
                <a:cs typeface="Gill Sans MT"/>
              </a:rPr>
              <a:t>expires, </a:t>
            </a:r>
            <a:r>
              <a:rPr sz="2700" spc="-31" dirty="0">
                <a:solidFill>
                  <a:srgbClr val="535353"/>
                </a:solidFill>
                <a:latin typeface="Gill Sans MT"/>
                <a:cs typeface="Gill Sans MT"/>
              </a:rPr>
              <a:t>column </a:t>
            </a:r>
            <a:r>
              <a:rPr sz="2700" spc="-81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marked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700" spc="3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700" spc="-59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66" dirty="0">
                <a:solidFill>
                  <a:srgbClr val="535353"/>
                </a:solidFill>
                <a:latin typeface="Gill Sans MT"/>
                <a:cs typeface="Gill Sans MT"/>
              </a:rPr>
              <a:t>Tombstone.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7275" y="2037747"/>
            <a:ext cx="6337971" cy="1231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78118" y="2069395"/>
            <a:ext cx="6165412" cy="981395"/>
          </a:xfrm>
          <a:prstGeom prst="rect">
            <a:avLst/>
          </a:prstGeom>
        </p:spPr>
        <p:txBody>
          <a:bodyPr vert="horz" wrap="square" lIns="0" tIns="19404" rIns="0" bIns="0" rtlCol="0">
            <a:spAutoFit/>
          </a:bodyPr>
          <a:lstStyle/>
          <a:p>
            <a:pPr marL="6468" marR="2587">
              <a:lnSpc>
                <a:spcPts val="2496"/>
              </a:lnSpc>
              <a:spcBef>
                <a:spcPts val="153"/>
              </a:spcBef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INSERT </a:t>
            </a: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INTO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albums_by_performer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(performer, </a:t>
            </a:r>
            <a:r>
              <a:rPr sz="2100" spc="-97" dirty="0">
                <a:solidFill>
                  <a:srgbClr val="535353"/>
                </a:solidFill>
                <a:latin typeface="Gill Sans MT"/>
                <a:cs typeface="Gill Sans MT"/>
              </a:rPr>
              <a:t>year,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title,</a:t>
            </a:r>
            <a:r>
              <a:rPr sz="2100" spc="-1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genre) 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VALUES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(‘The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Beatles’,</a:t>
            </a:r>
            <a:r>
              <a:rPr sz="2100" spc="-1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1966,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8" dirty="0">
                <a:solidFill>
                  <a:srgbClr val="535353"/>
                </a:solidFill>
                <a:latin typeface="Gill Sans MT"/>
                <a:cs typeface="Gill Sans MT"/>
              </a:rPr>
              <a:t>‘Revolver’,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‘Rock’)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107" dirty="0">
                <a:solidFill>
                  <a:srgbClr val="535353"/>
                </a:solidFill>
                <a:latin typeface="Gill Sans MT"/>
                <a:cs typeface="Gill Sans MT"/>
              </a:rPr>
              <a:t>USING</a:t>
            </a:r>
            <a:r>
              <a:rPr sz="2100" b="1" spc="-14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112" dirty="0">
                <a:solidFill>
                  <a:srgbClr val="535353"/>
                </a:solidFill>
                <a:latin typeface="Gill Sans MT"/>
                <a:cs typeface="Gill Sans MT"/>
              </a:rPr>
              <a:t>TTL</a:t>
            </a:r>
            <a:r>
              <a:rPr sz="2100" b="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69" dirty="0">
                <a:solidFill>
                  <a:srgbClr val="535353"/>
                </a:solidFill>
                <a:latin typeface="Gill Sans MT"/>
                <a:cs typeface="Gill Sans MT"/>
              </a:rPr>
              <a:t>30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133</a:t>
            </a:fld>
            <a:endParaRPr 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2600" y="602948"/>
            <a:ext cx="442087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0741" y="1983126"/>
            <a:ext cx="7370364" cy="969640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are in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BigData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era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therefore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want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measure</a:t>
            </a:r>
            <a:r>
              <a:rPr sz="2100" spc="4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absolutely</a:t>
            </a:r>
            <a:r>
              <a:rPr lang="en-US" sz="2100" dirty="0">
                <a:latin typeface="Gill Sans MT"/>
                <a:cs typeface="Gill Sans MT"/>
              </a:rPr>
              <a:t>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everything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5" dirty="0">
                <a:solidFill>
                  <a:srgbClr val="535353"/>
                </a:solidFill>
                <a:latin typeface="Gill Sans MT"/>
                <a:cs typeface="Gill Sans MT"/>
              </a:rPr>
              <a:t>do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portal.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Actions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will </a:t>
            </a:r>
            <a:r>
              <a:rPr sz="2100" spc="13" dirty="0">
                <a:solidFill>
                  <a:srgbClr val="535353"/>
                </a:solidFill>
                <a:latin typeface="Gill Sans MT"/>
                <a:cs typeface="Gill Sans MT"/>
              </a:rPr>
              <a:t>be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defined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by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(string) 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receiver</a:t>
            </a:r>
            <a:r>
              <a:rPr sz="21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(int).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134</a:t>
            </a:fld>
            <a:endParaRPr 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32325" y="642864"/>
            <a:ext cx="426847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5218" y="3413973"/>
            <a:ext cx="4811382" cy="2301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6909" y="1371600"/>
            <a:ext cx="8442291" cy="4370571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are in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BigData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era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therefore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we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want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measure</a:t>
            </a:r>
            <a:r>
              <a:rPr sz="2100" spc="4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absolutely</a:t>
            </a:r>
            <a:r>
              <a:rPr lang="en-US" sz="2100" dirty="0">
                <a:latin typeface="Gill Sans MT"/>
                <a:cs typeface="Gill Sans MT"/>
              </a:rPr>
              <a:t> </a:t>
            </a:r>
          </a:p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everything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5" dirty="0">
                <a:solidFill>
                  <a:srgbClr val="535353"/>
                </a:solidFill>
                <a:latin typeface="Gill Sans MT"/>
                <a:cs typeface="Gill Sans MT"/>
              </a:rPr>
              <a:t>do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portal.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Actions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will </a:t>
            </a:r>
            <a:r>
              <a:rPr sz="2100" spc="13" dirty="0">
                <a:solidFill>
                  <a:srgbClr val="535353"/>
                </a:solidFill>
                <a:latin typeface="Gill Sans MT"/>
                <a:cs typeface="Gill Sans MT"/>
              </a:rPr>
              <a:t>be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defined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by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(string)  </a:t>
            </a:r>
            <a:endParaRPr lang="en-US" sz="2100" spc="-31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  <a:spcBef>
                <a:spcPts val="61"/>
              </a:spcBef>
            </a:pP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receiver</a:t>
            </a:r>
            <a:r>
              <a:rPr sz="2100" spc="-1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r>
              <a:rPr sz="2100" spc="-33" dirty="0" err="1">
                <a:solidFill>
                  <a:srgbClr val="535353"/>
                </a:solidFill>
                <a:latin typeface="Gill Sans MT"/>
                <a:cs typeface="Gill Sans MT"/>
              </a:rPr>
              <a:t>int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).</a:t>
            </a:r>
            <a:endParaRPr lang="en-US" sz="2100" spc="-33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  <a:spcBef>
                <a:spcPts val="61"/>
              </a:spcBef>
            </a:pPr>
            <a:endParaRPr lang="en-US" sz="2100" spc="-33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  <a:spcBef>
                <a:spcPts val="61"/>
              </a:spcBef>
            </a:pPr>
            <a:endParaRPr sz="2100" dirty="0">
              <a:latin typeface="Gill Sans MT"/>
              <a:cs typeface="Gill Sans MT"/>
            </a:endParaRPr>
          </a:p>
          <a:p>
            <a:pPr>
              <a:spcBef>
                <a:spcPts val="18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2737951" marR="2579482" indent="-148443">
              <a:lnSpc>
                <a:spcPts val="2394"/>
              </a:lnSpc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user_action</a:t>
            </a:r>
            <a:r>
              <a:rPr sz="210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r>
              <a:rPr sz="2100" spc="-61" dirty="0">
                <a:solidFill>
                  <a:srgbClr val="535353"/>
                </a:solidFill>
                <a:latin typeface="Gill Sans MT"/>
                <a:cs typeface="Gill Sans MT"/>
              </a:rPr>
              <a:t>user_ID</a:t>
            </a:r>
            <a:r>
              <a:rPr sz="2100" spc="-32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2100" dirty="0">
              <a:latin typeface="Gill Sans MT"/>
              <a:cs typeface="Gill Sans MT"/>
            </a:endParaRPr>
          </a:p>
          <a:p>
            <a:pPr marL="2737951">
              <a:lnSpc>
                <a:spcPts val="2277"/>
              </a:lnSpc>
            </a:pP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time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7" dirty="0">
                <a:solidFill>
                  <a:srgbClr val="535353"/>
                </a:solidFill>
                <a:latin typeface="Gill Sans MT"/>
                <a:cs typeface="Gill Sans MT"/>
              </a:rPr>
              <a:t>TIMESTAMP,</a:t>
            </a:r>
            <a:endParaRPr sz="2100" dirty="0">
              <a:latin typeface="Gill Sans MT"/>
              <a:cs typeface="Gill Sans MT"/>
            </a:endParaRPr>
          </a:p>
          <a:p>
            <a:pPr marL="2737951" marR="3795164">
              <a:lnSpc>
                <a:spcPts val="2394"/>
              </a:lnSpc>
              <a:spcBef>
                <a:spcPts val="117"/>
              </a:spcBef>
            </a:pP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type</a:t>
            </a:r>
            <a:r>
              <a:rPr sz="2100" spc="-32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receiver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INT,</a:t>
            </a:r>
            <a:endParaRPr sz="2100" dirty="0">
              <a:latin typeface="Gill Sans MT"/>
              <a:cs typeface="Gill Sans MT"/>
            </a:endParaRPr>
          </a:p>
          <a:p>
            <a:pPr marL="2737951">
              <a:lnSpc>
                <a:spcPts val="2277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KEY(user_ID,</a:t>
            </a:r>
            <a:r>
              <a:rPr sz="210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time)</a:t>
            </a:r>
            <a:endParaRPr sz="2100" dirty="0">
              <a:latin typeface="Gill Sans MT"/>
              <a:cs typeface="Gill Sans MT"/>
            </a:endParaRPr>
          </a:p>
          <a:p>
            <a:pPr marL="2663891">
              <a:lnSpc>
                <a:spcPts val="2450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135</a:t>
            </a:fld>
            <a:endParaRPr 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82801" y="602948"/>
            <a:ext cx="288939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69" dirty="0">
                <a:solidFill>
                  <a:srgbClr val="535353"/>
                </a:solidFill>
                <a:latin typeface="Gill Sans MT"/>
                <a:cs typeface="Gill Sans MT"/>
              </a:rPr>
              <a:t>DELETE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695029"/>
            <a:ext cx="8575895" cy="419196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226060" indent="-219592">
              <a:spcBef>
                <a:spcPts val="48"/>
              </a:spcBef>
              <a:buSzPct val="81333"/>
              <a:buChar char="•"/>
              <a:tabLst>
                <a:tab pos="225737" algn="l"/>
                <a:tab pos="226384" algn="l"/>
              </a:tabLst>
            </a:pPr>
            <a:r>
              <a:rPr sz="1900" spc="-3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1900" spc="-25" dirty="0">
                <a:solidFill>
                  <a:srgbClr val="535353"/>
                </a:solidFill>
                <a:latin typeface="Gill Sans MT"/>
                <a:cs typeface="Gill Sans MT"/>
              </a:rPr>
              <a:t>whole</a:t>
            </a:r>
            <a:r>
              <a:rPr sz="1900" spc="-3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900" spc="-33" dirty="0">
                <a:solidFill>
                  <a:srgbClr val="535353"/>
                </a:solidFill>
                <a:latin typeface="Gill Sans MT"/>
                <a:cs typeface="Gill Sans MT"/>
              </a:rPr>
              <a:t>partition:</a:t>
            </a:r>
            <a:endParaRPr sz="1900">
              <a:latin typeface="Gill Sans MT"/>
              <a:cs typeface="Gill Sans MT"/>
            </a:endParaRPr>
          </a:p>
          <a:p>
            <a:pPr>
              <a:spcBef>
                <a:spcPts val="8"/>
              </a:spcBef>
              <a:buClr>
                <a:srgbClr val="535353"/>
              </a:buClr>
              <a:buFont typeface="Gill Sans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35236" lvl="1" indent="-219592">
              <a:buSzPct val="81333"/>
              <a:buChar char="•"/>
              <a:tabLst>
                <a:tab pos="535560" algn="l"/>
              </a:tabLst>
            </a:pPr>
            <a:r>
              <a:rPr sz="1900" spc="-5" dirty="0">
                <a:solidFill>
                  <a:srgbClr val="535353"/>
                </a:solidFill>
                <a:latin typeface="Courier New"/>
                <a:cs typeface="Courier New"/>
              </a:rPr>
              <a:t>DELETE FROM &lt;table&gt; WHERE &lt;partition_key&gt; </a:t>
            </a:r>
            <a:r>
              <a:rPr sz="1900" spc="-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z="1900" spc="3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535353"/>
                </a:solidFill>
                <a:latin typeface="Courier New"/>
                <a:cs typeface="Courier New"/>
              </a:rPr>
              <a:t>value;</a:t>
            </a:r>
            <a:endParaRPr sz="1900">
              <a:latin typeface="Courier New"/>
              <a:cs typeface="Courier New"/>
            </a:endParaRPr>
          </a:p>
          <a:p>
            <a:pPr lvl="1">
              <a:spcBef>
                <a:spcPts val="10"/>
              </a:spcBef>
              <a:buClr>
                <a:srgbClr val="535353"/>
              </a:buClr>
              <a:buFont typeface="Courier New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26060" indent="-219592">
              <a:buSzPct val="81333"/>
              <a:buChar char="•"/>
              <a:tabLst>
                <a:tab pos="225737" algn="l"/>
                <a:tab pos="226384" algn="l"/>
              </a:tabLst>
            </a:pPr>
            <a:r>
              <a:rPr sz="1900" spc="-3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1900" spc="-5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900" spc="-71" dirty="0">
                <a:solidFill>
                  <a:srgbClr val="535353"/>
                </a:solidFill>
                <a:latin typeface="Gill Sans MT"/>
                <a:cs typeface="Gill Sans MT"/>
              </a:rPr>
              <a:t>row:</a:t>
            </a:r>
            <a:endParaRPr sz="1900">
              <a:latin typeface="Gill Sans MT"/>
              <a:cs typeface="Gill Sans MT"/>
            </a:endParaRPr>
          </a:p>
          <a:p>
            <a:pPr>
              <a:spcBef>
                <a:spcPts val="8"/>
              </a:spcBef>
              <a:buClr>
                <a:srgbClr val="535353"/>
              </a:buClr>
              <a:buFont typeface="Gill Sans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35236" lvl="1" indent="-219592">
              <a:spcBef>
                <a:spcPts val="3"/>
              </a:spcBef>
              <a:buSzPct val="81333"/>
              <a:buChar char="•"/>
              <a:tabLst>
                <a:tab pos="535560" algn="l"/>
              </a:tabLst>
            </a:pPr>
            <a:r>
              <a:rPr sz="1900" spc="-5" dirty="0">
                <a:solidFill>
                  <a:srgbClr val="535353"/>
                </a:solidFill>
                <a:latin typeface="Courier New"/>
                <a:cs typeface="Courier New"/>
              </a:rPr>
              <a:t>DELETE FROM &lt;table&gt; WHERE &lt;primary key&gt; </a:t>
            </a:r>
            <a:r>
              <a:rPr sz="1900" spc="-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z="1900" spc="3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535353"/>
                </a:solidFill>
                <a:latin typeface="Courier New"/>
                <a:cs typeface="Courier New"/>
              </a:rPr>
              <a:t>value;</a:t>
            </a:r>
            <a:endParaRPr sz="1900">
              <a:latin typeface="Courier New"/>
              <a:cs typeface="Courier New"/>
            </a:endParaRPr>
          </a:p>
          <a:p>
            <a:pPr lvl="1">
              <a:spcBef>
                <a:spcPts val="13"/>
              </a:spcBef>
              <a:buClr>
                <a:srgbClr val="535353"/>
              </a:buClr>
              <a:buFont typeface="Courier New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26060" indent="-219592">
              <a:buSzPct val="81333"/>
              <a:buChar char="•"/>
              <a:tabLst>
                <a:tab pos="225737" algn="l"/>
                <a:tab pos="226384" algn="l"/>
              </a:tabLst>
            </a:pPr>
            <a:r>
              <a:rPr sz="1900" spc="-3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1900" spc="-4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900" spc="-36" dirty="0">
                <a:solidFill>
                  <a:srgbClr val="535353"/>
                </a:solidFill>
                <a:latin typeface="Gill Sans MT"/>
                <a:cs typeface="Gill Sans MT"/>
              </a:rPr>
              <a:t>column:</a:t>
            </a:r>
            <a:endParaRPr sz="1900">
              <a:latin typeface="Gill Sans MT"/>
              <a:cs typeface="Gill Sans MT"/>
            </a:endParaRPr>
          </a:p>
          <a:p>
            <a:pPr>
              <a:spcBef>
                <a:spcPts val="8"/>
              </a:spcBef>
              <a:buClr>
                <a:srgbClr val="535353"/>
              </a:buClr>
              <a:buFont typeface="Gill Sans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35236" lvl="1" indent="-219592">
              <a:spcBef>
                <a:spcPts val="3"/>
              </a:spcBef>
              <a:buSzPct val="81333"/>
              <a:buChar char="•"/>
              <a:tabLst>
                <a:tab pos="535560" algn="l"/>
              </a:tabLst>
            </a:pPr>
            <a:r>
              <a:rPr sz="1900" spc="-5" dirty="0">
                <a:solidFill>
                  <a:srgbClr val="535353"/>
                </a:solidFill>
                <a:latin typeface="Courier New"/>
                <a:cs typeface="Courier New"/>
              </a:rPr>
              <a:t>DELETE &lt;column name&gt; FROM &lt;table&gt; WHERE &lt;primary key&gt; </a:t>
            </a:r>
            <a:r>
              <a:rPr sz="1900" spc="-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z="1900" spc="64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535353"/>
                </a:solidFill>
                <a:latin typeface="Courier New"/>
                <a:cs typeface="Courier New"/>
              </a:rPr>
              <a:t>value;</a:t>
            </a:r>
            <a:endParaRPr sz="1900">
              <a:latin typeface="Courier New"/>
              <a:cs typeface="Courier New"/>
            </a:endParaRPr>
          </a:p>
          <a:p>
            <a:pPr lvl="1">
              <a:spcBef>
                <a:spcPts val="13"/>
              </a:spcBef>
              <a:buClr>
                <a:srgbClr val="535353"/>
              </a:buClr>
              <a:buFont typeface="Courier New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26060" indent="-219592">
              <a:buSzPct val="81333"/>
              <a:buChar char="•"/>
              <a:tabLst>
                <a:tab pos="225737" algn="l"/>
                <a:tab pos="226384" algn="l"/>
              </a:tabLst>
            </a:pPr>
            <a:r>
              <a:rPr sz="1900" spc="-23" dirty="0">
                <a:solidFill>
                  <a:srgbClr val="535353"/>
                </a:solidFill>
                <a:latin typeface="Gill Sans MT"/>
                <a:cs typeface="Gill Sans MT"/>
              </a:rPr>
              <a:t>Deleted </a:t>
            </a:r>
            <a:r>
              <a:rPr sz="1900" spc="-38" dirty="0">
                <a:solidFill>
                  <a:srgbClr val="535353"/>
                </a:solidFill>
                <a:latin typeface="Gill Sans MT"/>
                <a:cs typeface="Gill Sans MT"/>
              </a:rPr>
              <a:t>things </a:t>
            </a:r>
            <a:r>
              <a:rPr sz="1900" spc="-43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1900" spc="-31" dirty="0">
                <a:solidFill>
                  <a:srgbClr val="535353"/>
                </a:solidFill>
                <a:latin typeface="Gill Sans MT"/>
                <a:cs typeface="Gill Sans MT"/>
              </a:rPr>
              <a:t>marked </a:t>
            </a:r>
            <a:r>
              <a:rPr sz="19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1900" spc="-3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1900" spc="-28" dirty="0">
                <a:solidFill>
                  <a:srgbClr val="535353"/>
                </a:solidFill>
                <a:latin typeface="Gill Sans MT"/>
                <a:cs typeface="Gill Sans MT"/>
              </a:rPr>
              <a:t>tombstone, </a:t>
            </a:r>
            <a:r>
              <a:rPr sz="1900" spc="-36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1900" spc="-41" dirty="0">
                <a:solidFill>
                  <a:srgbClr val="535353"/>
                </a:solidFill>
                <a:latin typeface="Gill Sans MT"/>
                <a:cs typeface="Gill Sans MT"/>
              </a:rPr>
              <a:t>actually</a:t>
            </a:r>
            <a:r>
              <a:rPr sz="1900" spc="10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900" spc="-43" dirty="0">
                <a:solidFill>
                  <a:srgbClr val="535353"/>
                </a:solidFill>
                <a:latin typeface="Gill Sans MT"/>
                <a:cs typeface="Gill Sans MT"/>
              </a:rPr>
              <a:t>removed.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136</a:t>
            </a:fld>
            <a:endParaRPr 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48784" y="1108739"/>
            <a:ext cx="3255410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15" dirty="0">
                <a:solidFill>
                  <a:srgbClr val="535353"/>
                </a:solidFill>
                <a:latin typeface="Gill Sans MT"/>
                <a:cs typeface="Gill Sans MT"/>
              </a:rPr>
              <a:t>TRUNCATE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3678591"/>
            <a:ext cx="4850725" cy="512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41186" y="3714684"/>
            <a:ext cx="4640304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TRUNCATE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albums_by_performer;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137</a:t>
            </a:fld>
            <a:endParaRPr 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1576" y="926113"/>
            <a:ext cx="3107824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87" dirty="0"/>
              <a:t>TIMEUUID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265686" y="2327347"/>
            <a:ext cx="2706520" cy="839161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Timestamp </a:t>
            </a:r>
            <a:r>
              <a:rPr sz="2700" spc="208" dirty="0">
                <a:solidFill>
                  <a:srgbClr val="535353"/>
                </a:solidFill>
                <a:latin typeface="Gill Sans MT"/>
                <a:cs typeface="Gill Sans MT"/>
              </a:rPr>
              <a:t>+</a:t>
            </a:r>
            <a:r>
              <a:rPr sz="2700" spc="-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UUID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86" y="3288670"/>
            <a:ext cx="1890896" cy="839161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104" dirty="0">
                <a:solidFill>
                  <a:srgbClr val="535353"/>
                </a:solidFill>
                <a:latin typeface="Gill Sans MT"/>
                <a:cs typeface="Gill Sans MT"/>
              </a:rPr>
              <a:t>Type </a:t>
            </a:r>
            <a:r>
              <a:rPr sz="2700" spc="3" dirty="0">
                <a:solidFill>
                  <a:srgbClr val="535353"/>
                </a:solidFill>
                <a:latin typeface="Gill Sans MT"/>
                <a:cs typeface="Gill Sans MT"/>
              </a:rPr>
              <a:t>1</a:t>
            </a:r>
            <a:r>
              <a:rPr sz="2700" spc="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3" dirty="0">
                <a:solidFill>
                  <a:srgbClr val="535353"/>
                </a:solidFill>
                <a:latin typeface="Gill Sans MT"/>
                <a:cs typeface="Gill Sans MT"/>
              </a:rPr>
              <a:t>UUID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686" y="4249992"/>
            <a:ext cx="6929049" cy="1670157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Generated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2700" spc="-10" dirty="0">
                <a:solidFill>
                  <a:srgbClr val="535353"/>
                </a:solidFill>
                <a:latin typeface="Gill Sans MT"/>
                <a:cs typeface="Gill Sans MT"/>
              </a:rPr>
              <a:t>now()</a:t>
            </a:r>
            <a:r>
              <a:rPr sz="2700" spc="10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function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31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extract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Timestamp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CQL </a:t>
            </a:r>
            <a:r>
              <a:rPr sz="2700" spc="-8" dirty="0">
                <a:solidFill>
                  <a:srgbClr val="535353"/>
                </a:solidFill>
                <a:latin typeface="Gill Sans MT"/>
                <a:cs typeface="Gill Sans MT"/>
              </a:rPr>
              <a:t>dateof()</a:t>
            </a:r>
            <a:r>
              <a:rPr sz="2700" spc="-1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function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400" y="3445866"/>
            <a:ext cx="5283594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b="1" spc="-53" dirty="0">
                <a:solidFill>
                  <a:srgbClr val="535353"/>
                </a:solidFill>
                <a:latin typeface="Gill Sans MT"/>
                <a:cs typeface="Gill Sans MT"/>
              </a:rPr>
              <a:t>c9cc9e60-711c-11e5-9d70-feff819cdc9f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50637" y="1773171"/>
            <a:ext cx="3882879" cy="1789010"/>
          </a:xfrm>
          <a:custGeom>
            <a:avLst/>
            <a:gdLst/>
            <a:ahLst/>
            <a:cxnLst/>
            <a:rect l="l" t="t" r="r" b="b"/>
            <a:pathLst>
              <a:path w="8536940" h="2950210">
                <a:moveTo>
                  <a:pt x="0" y="2941564"/>
                </a:moveTo>
                <a:lnTo>
                  <a:pt x="47332" y="2945900"/>
                </a:lnTo>
                <a:lnTo>
                  <a:pt x="94765" y="2948594"/>
                </a:lnTo>
                <a:lnTo>
                  <a:pt x="142256" y="2949645"/>
                </a:lnTo>
                <a:lnTo>
                  <a:pt x="189762" y="2949052"/>
                </a:lnTo>
                <a:lnTo>
                  <a:pt x="237240" y="2946815"/>
                </a:lnTo>
                <a:lnTo>
                  <a:pt x="285110" y="2943031"/>
                </a:lnTo>
                <a:lnTo>
                  <a:pt x="332278" y="2937920"/>
                </a:lnTo>
                <a:lnTo>
                  <a:pt x="378759" y="2931507"/>
                </a:lnTo>
                <a:lnTo>
                  <a:pt x="424567" y="2923820"/>
                </a:lnTo>
                <a:lnTo>
                  <a:pt x="469719" y="2914884"/>
                </a:lnTo>
                <a:lnTo>
                  <a:pt x="514228" y="2904729"/>
                </a:lnTo>
                <a:lnTo>
                  <a:pt x="558111" y="2893379"/>
                </a:lnTo>
                <a:lnTo>
                  <a:pt x="601381" y="2880862"/>
                </a:lnTo>
                <a:lnTo>
                  <a:pt x="644055" y="2867205"/>
                </a:lnTo>
                <a:lnTo>
                  <a:pt x="686147" y="2852434"/>
                </a:lnTo>
                <a:lnTo>
                  <a:pt x="727672" y="2836577"/>
                </a:lnTo>
                <a:lnTo>
                  <a:pt x="768646" y="2819661"/>
                </a:lnTo>
                <a:lnTo>
                  <a:pt x="809083" y="2801711"/>
                </a:lnTo>
                <a:lnTo>
                  <a:pt x="848998" y="2782756"/>
                </a:lnTo>
                <a:lnTo>
                  <a:pt x="888407" y="2762822"/>
                </a:lnTo>
                <a:lnTo>
                  <a:pt x="927325" y="2741935"/>
                </a:lnTo>
                <a:lnTo>
                  <a:pt x="965766" y="2720124"/>
                </a:lnTo>
                <a:lnTo>
                  <a:pt x="1003745" y="2697414"/>
                </a:lnTo>
                <a:lnTo>
                  <a:pt x="1041279" y="2673832"/>
                </a:lnTo>
                <a:lnTo>
                  <a:pt x="1078381" y="2649405"/>
                </a:lnTo>
                <a:lnTo>
                  <a:pt x="1115067" y="2624161"/>
                </a:lnTo>
                <a:lnTo>
                  <a:pt x="1151352" y="2598126"/>
                </a:lnTo>
                <a:lnTo>
                  <a:pt x="1187251" y="2571326"/>
                </a:lnTo>
                <a:lnTo>
                  <a:pt x="1222779" y="2543790"/>
                </a:lnTo>
                <a:lnTo>
                  <a:pt x="1257951" y="2515542"/>
                </a:lnTo>
                <a:lnTo>
                  <a:pt x="1292782" y="2486612"/>
                </a:lnTo>
                <a:lnTo>
                  <a:pt x="1327288" y="2457025"/>
                </a:lnTo>
                <a:lnTo>
                  <a:pt x="1361482" y="2426807"/>
                </a:lnTo>
                <a:lnTo>
                  <a:pt x="1395381" y="2395987"/>
                </a:lnTo>
                <a:lnTo>
                  <a:pt x="1428999" y="2364591"/>
                </a:lnTo>
                <a:lnTo>
                  <a:pt x="1462352" y="2332646"/>
                </a:lnTo>
                <a:lnTo>
                  <a:pt x="1495454" y="2300178"/>
                </a:lnTo>
                <a:lnTo>
                  <a:pt x="1528320" y="2267215"/>
                </a:lnTo>
                <a:lnTo>
                  <a:pt x="1560966" y="2233783"/>
                </a:lnTo>
                <a:lnTo>
                  <a:pt x="1593407" y="2199909"/>
                </a:lnTo>
                <a:lnTo>
                  <a:pt x="1625657" y="2165621"/>
                </a:lnTo>
                <a:lnTo>
                  <a:pt x="1657732" y="2130944"/>
                </a:lnTo>
                <a:lnTo>
                  <a:pt x="1689647" y="2095907"/>
                </a:lnTo>
                <a:lnTo>
                  <a:pt x="1721417" y="2060535"/>
                </a:lnTo>
                <a:lnTo>
                  <a:pt x="1753057" y="2024855"/>
                </a:lnTo>
                <a:lnTo>
                  <a:pt x="1784581" y="1988895"/>
                </a:lnTo>
                <a:lnTo>
                  <a:pt x="1816006" y="1952681"/>
                </a:lnTo>
                <a:lnTo>
                  <a:pt x="1847346" y="1916240"/>
                </a:lnTo>
                <a:lnTo>
                  <a:pt x="1878615" y="1879600"/>
                </a:lnTo>
                <a:lnTo>
                  <a:pt x="1909830" y="1842786"/>
                </a:lnTo>
                <a:lnTo>
                  <a:pt x="1941006" y="1805826"/>
                </a:lnTo>
                <a:lnTo>
                  <a:pt x="1972156" y="1768746"/>
                </a:lnTo>
                <a:lnTo>
                  <a:pt x="2003297" y="1731574"/>
                </a:lnTo>
                <a:lnTo>
                  <a:pt x="2034443" y="1694336"/>
                </a:lnTo>
                <a:lnTo>
                  <a:pt x="2065610" y="1657060"/>
                </a:lnTo>
                <a:lnTo>
                  <a:pt x="2096812" y="1619771"/>
                </a:lnTo>
                <a:lnTo>
                  <a:pt x="2128065" y="1582498"/>
                </a:lnTo>
                <a:lnTo>
                  <a:pt x="2159384" y="1545266"/>
                </a:lnTo>
                <a:lnTo>
                  <a:pt x="2190783" y="1508102"/>
                </a:lnTo>
                <a:lnTo>
                  <a:pt x="2222278" y="1471035"/>
                </a:lnTo>
                <a:lnTo>
                  <a:pt x="2253884" y="1434089"/>
                </a:lnTo>
                <a:lnTo>
                  <a:pt x="2285615" y="1397293"/>
                </a:lnTo>
                <a:lnTo>
                  <a:pt x="2317488" y="1360673"/>
                </a:lnTo>
                <a:lnTo>
                  <a:pt x="2349516" y="1324256"/>
                </a:lnTo>
                <a:lnTo>
                  <a:pt x="2381715" y="1288069"/>
                </a:lnTo>
                <a:lnTo>
                  <a:pt x="2414101" y="1252138"/>
                </a:lnTo>
                <a:lnTo>
                  <a:pt x="2446688" y="1216491"/>
                </a:lnTo>
                <a:lnTo>
                  <a:pt x="2479491" y="1181154"/>
                </a:lnTo>
                <a:lnTo>
                  <a:pt x="2512525" y="1146155"/>
                </a:lnTo>
                <a:lnTo>
                  <a:pt x="2545805" y="1111519"/>
                </a:lnTo>
                <a:lnTo>
                  <a:pt x="2579347" y="1077275"/>
                </a:lnTo>
                <a:lnTo>
                  <a:pt x="2613165" y="1043448"/>
                </a:lnTo>
                <a:lnTo>
                  <a:pt x="2647275" y="1010067"/>
                </a:lnTo>
                <a:lnTo>
                  <a:pt x="2681691" y="977156"/>
                </a:lnTo>
                <a:lnTo>
                  <a:pt x="2716429" y="944745"/>
                </a:lnTo>
                <a:lnTo>
                  <a:pt x="2751503" y="912858"/>
                </a:lnTo>
                <a:lnTo>
                  <a:pt x="2786929" y="881524"/>
                </a:lnTo>
                <a:lnTo>
                  <a:pt x="2822682" y="850741"/>
                </a:lnTo>
                <a:lnTo>
                  <a:pt x="2858677" y="820528"/>
                </a:lnTo>
                <a:lnTo>
                  <a:pt x="2894911" y="790886"/>
                </a:lnTo>
                <a:lnTo>
                  <a:pt x="2931378" y="761812"/>
                </a:lnTo>
                <a:lnTo>
                  <a:pt x="2968074" y="733304"/>
                </a:lnTo>
                <a:lnTo>
                  <a:pt x="3004995" y="705363"/>
                </a:lnTo>
                <a:lnTo>
                  <a:pt x="3042134" y="677986"/>
                </a:lnTo>
                <a:lnTo>
                  <a:pt x="3079489" y="651173"/>
                </a:lnTo>
                <a:lnTo>
                  <a:pt x="3117055" y="624921"/>
                </a:lnTo>
                <a:lnTo>
                  <a:pt x="3154826" y="599230"/>
                </a:lnTo>
                <a:lnTo>
                  <a:pt x="3192798" y="574098"/>
                </a:lnTo>
                <a:lnTo>
                  <a:pt x="3230966" y="549524"/>
                </a:lnTo>
                <a:lnTo>
                  <a:pt x="3269326" y="525507"/>
                </a:lnTo>
                <a:lnTo>
                  <a:pt x="3307874" y="502046"/>
                </a:lnTo>
                <a:lnTo>
                  <a:pt x="3346604" y="479138"/>
                </a:lnTo>
                <a:lnTo>
                  <a:pt x="3385512" y="456784"/>
                </a:lnTo>
                <a:lnTo>
                  <a:pt x="3424593" y="434981"/>
                </a:lnTo>
                <a:lnTo>
                  <a:pt x="3463843" y="413728"/>
                </a:lnTo>
                <a:lnTo>
                  <a:pt x="3503256" y="393024"/>
                </a:lnTo>
                <a:lnTo>
                  <a:pt x="3542829" y="372868"/>
                </a:lnTo>
                <a:lnTo>
                  <a:pt x="3582557" y="353259"/>
                </a:lnTo>
                <a:lnTo>
                  <a:pt x="3622435" y="334194"/>
                </a:lnTo>
                <a:lnTo>
                  <a:pt x="3662459" y="315674"/>
                </a:lnTo>
                <a:lnTo>
                  <a:pt x="3702623" y="297695"/>
                </a:lnTo>
                <a:lnTo>
                  <a:pt x="3742924" y="280258"/>
                </a:lnTo>
                <a:lnTo>
                  <a:pt x="3783356" y="263361"/>
                </a:lnTo>
                <a:lnTo>
                  <a:pt x="3823915" y="247003"/>
                </a:lnTo>
                <a:lnTo>
                  <a:pt x="3864596" y="231182"/>
                </a:lnTo>
                <a:lnTo>
                  <a:pt x="3905395" y="215897"/>
                </a:lnTo>
                <a:lnTo>
                  <a:pt x="3946307" y="201147"/>
                </a:lnTo>
                <a:lnTo>
                  <a:pt x="3987327" y="186930"/>
                </a:lnTo>
                <a:lnTo>
                  <a:pt x="4028451" y="173245"/>
                </a:lnTo>
                <a:lnTo>
                  <a:pt x="4069674" y="160091"/>
                </a:lnTo>
                <a:lnTo>
                  <a:pt x="4110992" y="147467"/>
                </a:lnTo>
                <a:lnTo>
                  <a:pt x="4152400" y="135371"/>
                </a:lnTo>
                <a:lnTo>
                  <a:pt x="4193892" y="123802"/>
                </a:lnTo>
                <a:lnTo>
                  <a:pt x="4235466" y="112759"/>
                </a:lnTo>
                <a:lnTo>
                  <a:pt x="4277115" y="102241"/>
                </a:lnTo>
                <a:lnTo>
                  <a:pt x="4318836" y="92245"/>
                </a:lnTo>
                <a:lnTo>
                  <a:pt x="4360623" y="82771"/>
                </a:lnTo>
                <a:lnTo>
                  <a:pt x="4402472" y="73818"/>
                </a:lnTo>
                <a:lnTo>
                  <a:pt x="4444379" y="65384"/>
                </a:lnTo>
                <a:lnTo>
                  <a:pt x="4486339" y="57468"/>
                </a:lnTo>
                <a:lnTo>
                  <a:pt x="4528346" y="50068"/>
                </a:lnTo>
                <a:lnTo>
                  <a:pt x="4570397" y="43184"/>
                </a:lnTo>
                <a:lnTo>
                  <a:pt x="4612487" y="36814"/>
                </a:lnTo>
                <a:lnTo>
                  <a:pt x="4654612" y="30957"/>
                </a:lnTo>
                <a:lnTo>
                  <a:pt x="4696766" y="25611"/>
                </a:lnTo>
                <a:lnTo>
                  <a:pt x="4738944" y="20775"/>
                </a:lnTo>
                <a:lnTo>
                  <a:pt x="4781144" y="16448"/>
                </a:lnTo>
                <a:lnTo>
                  <a:pt x="4823359" y="12629"/>
                </a:lnTo>
                <a:lnTo>
                  <a:pt x="4865585" y="9317"/>
                </a:lnTo>
                <a:lnTo>
                  <a:pt x="4907817" y="6509"/>
                </a:lnTo>
                <a:lnTo>
                  <a:pt x="4950051" y="4205"/>
                </a:lnTo>
                <a:lnTo>
                  <a:pt x="4992282" y="2403"/>
                </a:lnTo>
                <a:lnTo>
                  <a:pt x="5034506" y="1102"/>
                </a:lnTo>
                <a:lnTo>
                  <a:pt x="5076718" y="302"/>
                </a:lnTo>
                <a:lnTo>
                  <a:pt x="5118913" y="0"/>
                </a:lnTo>
                <a:lnTo>
                  <a:pt x="5161087" y="195"/>
                </a:lnTo>
                <a:lnTo>
                  <a:pt x="5203235" y="886"/>
                </a:lnTo>
                <a:lnTo>
                  <a:pt x="5245352" y="2071"/>
                </a:lnTo>
                <a:lnTo>
                  <a:pt x="5287433" y="3750"/>
                </a:lnTo>
                <a:lnTo>
                  <a:pt x="5329475" y="5922"/>
                </a:lnTo>
                <a:lnTo>
                  <a:pt x="5371472" y="8584"/>
                </a:lnTo>
                <a:lnTo>
                  <a:pt x="5413421" y="11735"/>
                </a:lnTo>
                <a:lnTo>
                  <a:pt x="5455315" y="15375"/>
                </a:lnTo>
                <a:lnTo>
                  <a:pt x="5497151" y="19501"/>
                </a:lnTo>
                <a:lnTo>
                  <a:pt x="5538923" y="24113"/>
                </a:lnTo>
                <a:lnTo>
                  <a:pt x="5580628" y="29210"/>
                </a:lnTo>
                <a:lnTo>
                  <a:pt x="5622261" y="34789"/>
                </a:lnTo>
                <a:lnTo>
                  <a:pt x="5663817" y="40850"/>
                </a:lnTo>
                <a:lnTo>
                  <a:pt x="5705291" y="47392"/>
                </a:lnTo>
                <a:lnTo>
                  <a:pt x="5746679" y="54413"/>
                </a:lnTo>
                <a:lnTo>
                  <a:pt x="5787976" y="61912"/>
                </a:lnTo>
                <a:lnTo>
                  <a:pt x="5829177" y="69887"/>
                </a:lnTo>
                <a:lnTo>
                  <a:pt x="5870278" y="78337"/>
                </a:lnTo>
                <a:lnTo>
                  <a:pt x="5911275" y="87262"/>
                </a:lnTo>
                <a:lnTo>
                  <a:pt x="5952162" y="96659"/>
                </a:lnTo>
                <a:lnTo>
                  <a:pt x="5992935" y="106527"/>
                </a:lnTo>
                <a:lnTo>
                  <a:pt x="6033589" y="116866"/>
                </a:lnTo>
                <a:lnTo>
                  <a:pt x="6074120" y="127673"/>
                </a:lnTo>
                <a:lnTo>
                  <a:pt x="6114523" y="138948"/>
                </a:lnTo>
                <a:lnTo>
                  <a:pt x="6154793" y="150689"/>
                </a:lnTo>
                <a:lnTo>
                  <a:pt x="6194926" y="162895"/>
                </a:lnTo>
                <a:lnTo>
                  <a:pt x="6234918" y="175565"/>
                </a:lnTo>
                <a:lnTo>
                  <a:pt x="6274763" y="188697"/>
                </a:lnTo>
                <a:lnTo>
                  <a:pt x="6314456" y="202290"/>
                </a:lnTo>
                <a:lnTo>
                  <a:pt x="6353994" y="216343"/>
                </a:lnTo>
                <a:lnTo>
                  <a:pt x="6393371" y="230854"/>
                </a:lnTo>
                <a:lnTo>
                  <a:pt x="6432584" y="245823"/>
                </a:lnTo>
                <a:lnTo>
                  <a:pt x="6471627" y="261247"/>
                </a:lnTo>
                <a:lnTo>
                  <a:pt x="6510495" y="277126"/>
                </a:lnTo>
                <a:lnTo>
                  <a:pt x="6549185" y="293458"/>
                </a:lnTo>
                <a:lnTo>
                  <a:pt x="6587690" y="310242"/>
                </a:lnTo>
                <a:lnTo>
                  <a:pt x="6626008" y="327477"/>
                </a:lnTo>
                <a:lnTo>
                  <a:pt x="6664133" y="345161"/>
                </a:lnTo>
                <a:lnTo>
                  <a:pt x="6702060" y="363293"/>
                </a:lnTo>
                <a:lnTo>
                  <a:pt x="6739786" y="381872"/>
                </a:lnTo>
                <a:lnTo>
                  <a:pt x="6777304" y="400897"/>
                </a:lnTo>
                <a:lnTo>
                  <a:pt x="6814611" y="420366"/>
                </a:lnTo>
                <a:lnTo>
                  <a:pt x="6851702" y="440277"/>
                </a:lnTo>
                <a:lnTo>
                  <a:pt x="6888573" y="460631"/>
                </a:lnTo>
                <a:lnTo>
                  <a:pt x="6925218" y="481425"/>
                </a:lnTo>
                <a:lnTo>
                  <a:pt x="6961633" y="502658"/>
                </a:lnTo>
                <a:lnTo>
                  <a:pt x="6997814" y="524328"/>
                </a:lnTo>
                <a:lnTo>
                  <a:pt x="7033755" y="546435"/>
                </a:lnTo>
                <a:lnTo>
                  <a:pt x="7069453" y="568977"/>
                </a:lnTo>
                <a:lnTo>
                  <a:pt x="7104902" y="591953"/>
                </a:lnTo>
                <a:lnTo>
                  <a:pt x="7140098" y="615362"/>
                </a:lnTo>
                <a:lnTo>
                  <a:pt x="7175037" y="639202"/>
                </a:lnTo>
                <a:lnTo>
                  <a:pt x="7209713" y="663472"/>
                </a:lnTo>
                <a:lnTo>
                  <a:pt x="7244122" y="688171"/>
                </a:lnTo>
                <a:lnTo>
                  <a:pt x="7278259" y="713297"/>
                </a:lnTo>
                <a:lnTo>
                  <a:pt x="7312120" y="738849"/>
                </a:lnTo>
                <a:lnTo>
                  <a:pt x="7345701" y="764826"/>
                </a:lnTo>
                <a:lnTo>
                  <a:pt x="7378995" y="791227"/>
                </a:lnTo>
                <a:lnTo>
                  <a:pt x="7412000" y="818050"/>
                </a:lnTo>
                <a:lnTo>
                  <a:pt x="7444710" y="845293"/>
                </a:lnTo>
                <a:lnTo>
                  <a:pt x="7477120" y="872957"/>
                </a:lnTo>
                <a:lnTo>
                  <a:pt x="7509226" y="901039"/>
                </a:lnTo>
                <a:lnTo>
                  <a:pt x="7541024" y="929538"/>
                </a:lnTo>
                <a:lnTo>
                  <a:pt x="7572508" y="958452"/>
                </a:lnTo>
                <a:lnTo>
                  <a:pt x="7603674" y="987781"/>
                </a:lnTo>
                <a:lnTo>
                  <a:pt x="7634518" y="1017524"/>
                </a:lnTo>
                <a:lnTo>
                  <a:pt x="7665034" y="1047678"/>
                </a:lnTo>
                <a:lnTo>
                  <a:pt x="7695218" y="1078243"/>
                </a:lnTo>
                <a:lnTo>
                  <a:pt x="7725066" y="1109217"/>
                </a:lnTo>
                <a:lnTo>
                  <a:pt x="7754573" y="1140599"/>
                </a:lnTo>
                <a:lnTo>
                  <a:pt x="7783734" y="1172388"/>
                </a:lnTo>
                <a:lnTo>
                  <a:pt x="7812545" y="1204582"/>
                </a:lnTo>
                <a:lnTo>
                  <a:pt x="7841000" y="1237180"/>
                </a:lnTo>
                <a:lnTo>
                  <a:pt x="7869096" y="1270182"/>
                </a:lnTo>
                <a:lnTo>
                  <a:pt x="7896828" y="1303584"/>
                </a:lnTo>
                <a:lnTo>
                  <a:pt x="7924190" y="1337387"/>
                </a:lnTo>
                <a:lnTo>
                  <a:pt x="7951179" y="1371589"/>
                </a:lnTo>
                <a:lnTo>
                  <a:pt x="7977790" y="1406189"/>
                </a:lnTo>
                <a:lnTo>
                  <a:pt x="8004018" y="1441185"/>
                </a:lnTo>
                <a:lnTo>
                  <a:pt x="8029859" y="1476576"/>
                </a:lnTo>
                <a:lnTo>
                  <a:pt x="8055307" y="1512361"/>
                </a:lnTo>
                <a:lnTo>
                  <a:pt x="8080358" y="1548539"/>
                </a:lnTo>
                <a:lnTo>
                  <a:pt x="8105009" y="1585107"/>
                </a:lnTo>
                <a:lnTo>
                  <a:pt x="8129253" y="1622066"/>
                </a:lnTo>
                <a:lnTo>
                  <a:pt x="8153086" y="1659413"/>
                </a:lnTo>
                <a:lnTo>
                  <a:pt x="8176504" y="1697147"/>
                </a:lnTo>
                <a:lnTo>
                  <a:pt x="8199503" y="1735268"/>
                </a:lnTo>
                <a:lnTo>
                  <a:pt x="8222076" y="1773773"/>
                </a:lnTo>
                <a:lnTo>
                  <a:pt x="8244221" y="1812662"/>
                </a:lnTo>
                <a:lnTo>
                  <a:pt x="8265931" y="1851933"/>
                </a:lnTo>
                <a:lnTo>
                  <a:pt x="8287204" y="1891584"/>
                </a:lnTo>
                <a:lnTo>
                  <a:pt x="8308033" y="1931615"/>
                </a:lnTo>
                <a:lnTo>
                  <a:pt x="8328414" y="1972025"/>
                </a:lnTo>
                <a:lnTo>
                  <a:pt x="8348343" y="2012811"/>
                </a:lnTo>
                <a:lnTo>
                  <a:pt x="8367815" y="2053974"/>
                </a:lnTo>
                <a:lnTo>
                  <a:pt x="8386825" y="2095510"/>
                </a:lnTo>
                <a:lnTo>
                  <a:pt x="8405369" y="2137420"/>
                </a:lnTo>
                <a:lnTo>
                  <a:pt x="8423442" y="2179701"/>
                </a:lnTo>
                <a:lnTo>
                  <a:pt x="8441040" y="2222353"/>
                </a:lnTo>
                <a:lnTo>
                  <a:pt x="8458157" y="2265374"/>
                </a:lnTo>
                <a:lnTo>
                  <a:pt x="8474790" y="2308764"/>
                </a:lnTo>
                <a:lnTo>
                  <a:pt x="8490933" y="2352519"/>
                </a:lnTo>
                <a:lnTo>
                  <a:pt x="8506582" y="2396640"/>
                </a:lnTo>
                <a:lnTo>
                  <a:pt x="8521732" y="2441125"/>
                </a:lnTo>
                <a:lnTo>
                  <a:pt x="8536379" y="2485973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138</a:t>
            </a:fld>
            <a:endParaRPr lang="en-US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5686" y="602948"/>
            <a:ext cx="6678932" cy="516915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2170374" algn="ctr">
              <a:spcBef>
                <a:spcPts val="48"/>
              </a:spcBef>
            </a:pPr>
            <a:r>
              <a:rPr sz="4200" spc="-74" dirty="0">
                <a:solidFill>
                  <a:srgbClr val="535353"/>
                </a:solidFill>
                <a:latin typeface="Gill Sans MT"/>
                <a:cs typeface="Gill Sans MT"/>
              </a:rPr>
              <a:t>COLLECTIONS</a:t>
            </a:r>
            <a:endParaRPr sz="4200">
              <a:latin typeface="Gill Sans MT"/>
              <a:cs typeface="Gill Sans MT"/>
            </a:endParaRPr>
          </a:p>
          <a:p>
            <a:pPr marL="2164876" algn="ctr">
              <a:spcBef>
                <a:spcPts val="1864"/>
              </a:spcBef>
            </a:pPr>
            <a:r>
              <a:rPr sz="2100" b="1" spc="-66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b="1" spc="-61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b="1" spc="-87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100" b="1" spc="-79" dirty="0">
                <a:solidFill>
                  <a:srgbClr val="535353"/>
                </a:solidFill>
                <a:latin typeface="Gill Sans MT"/>
                <a:cs typeface="Gill Sans MT"/>
              </a:rPr>
              <a:t>have </a:t>
            </a:r>
            <a:r>
              <a:rPr sz="2100" b="1" spc="-66" dirty="0">
                <a:solidFill>
                  <a:srgbClr val="535353"/>
                </a:solidFill>
                <a:latin typeface="Gill Sans MT"/>
                <a:cs typeface="Gill Sans MT"/>
              </a:rPr>
              <a:t>several </a:t>
            </a:r>
            <a:r>
              <a:rPr sz="2100" b="1" spc="-99" dirty="0">
                <a:solidFill>
                  <a:srgbClr val="535353"/>
                </a:solidFill>
                <a:latin typeface="Gill Sans MT"/>
                <a:cs typeface="Gill Sans MT"/>
              </a:rPr>
              <a:t>email</a:t>
            </a:r>
            <a:r>
              <a:rPr sz="2100" b="1" spc="36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61" dirty="0">
                <a:solidFill>
                  <a:srgbClr val="535353"/>
                </a:solidFill>
                <a:latin typeface="Gill Sans MT"/>
                <a:cs typeface="Gill Sans MT"/>
              </a:rPr>
              <a:t>addresses…</a:t>
            </a:r>
            <a:endParaRPr sz="2100">
              <a:latin typeface="Gill Sans MT"/>
              <a:cs typeface="Gill Sans MT"/>
            </a:endParaRPr>
          </a:p>
          <a:p>
            <a:pPr marL="238350" indent="-231882">
              <a:spcBef>
                <a:spcPts val="1958"/>
              </a:spcBef>
              <a:buSzPct val="82278"/>
              <a:buChar char="•"/>
              <a:tabLst>
                <a:tab pos="238350" algn="l"/>
                <a:tab pos="238673" algn="l"/>
              </a:tabLst>
            </a:pP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Set:</a:t>
            </a:r>
            <a:r>
              <a:rPr sz="2000" spc="-20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Uniqueness</a:t>
            </a:r>
            <a:endParaRPr sz="200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47526" lvl="1" indent="-231882">
              <a:buSzPct val="82278"/>
              <a:buChar char="•"/>
              <a:tabLst>
                <a:tab pos="547849" algn="l"/>
              </a:tabLst>
            </a:pP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email_addresses</a:t>
            </a:r>
            <a:r>
              <a:rPr sz="2000" spc="1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SET&lt;VARCHAR&gt;</a:t>
            </a:r>
            <a:endParaRPr sz="2000">
              <a:latin typeface="Courier New"/>
              <a:cs typeface="Courier New"/>
            </a:endParaRPr>
          </a:p>
          <a:p>
            <a:pPr lvl="1">
              <a:spcBef>
                <a:spcPts val="18"/>
              </a:spcBef>
              <a:buClr>
                <a:srgbClr val="535353"/>
              </a:buClr>
              <a:buFont typeface="Courier New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38350" indent="-231882">
              <a:buSzPct val="82278"/>
              <a:buChar char="•"/>
              <a:tabLst>
                <a:tab pos="238350" algn="l"/>
                <a:tab pos="238673" algn="l"/>
              </a:tabLst>
            </a:pPr>
            <a:r>
              <a:rPr sz="2000" spc="-64" dirty="0">
                <a:solidFill>
                  <a:srgbClr val="535353"/>
                </a:solidFill>
                <a:latin typeface="Gill Sans MT"/>
                <a:cs typeface="Gill Sans MT"/>
              </a:rPr>
              <a:t>List:</a:t>
            </a:r>
            <a:r>
              <a:rPr sz="2000" spc="-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53" dirty="0">
                <a:solidFill>
                  <a:srgbClr val="535353"/>
                </a:solidFill>
                <a:latin typeface="Gill Sans MT"/>
                <a:cs typeface="Gill Sans MT"/>
              </a:rPr>
              <a:t>Order</a:t>
            </a:r>
            <a:endParaRPr sz="200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47526" lvl="1" indent="-231882">
              <a:buSzPct val="82278"/>
              <a:buChar char="•"/>
              <a:tabLst>
                <a:tab pos="547849" algn="l"/>
              </a:tabLst>
            </a:pP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email_addresses</a:t>
            </a:r>
            <a:r>
              <a:rPr sz="2000" spc="1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LIST&lt;VARCHAR&gt;</a:t>
            </a:r>
            <a:endParaRPr sz="2000">
              <a:latin typeface="Courier New"/>
              <a:cs typeface="Courier New"/>
            </a:endParaRPr>
          </a:p>
          <a:p>
            <a:pPr lvl="1">
              <a:spcBef>
                <a:spcPts val="18"/>
              </a:spcBef>
              <a:buClr>
                <a:srgbClr val="535353"/>
              </a:buClr>
              <a:buFont typeface="Courier New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38350" indent="-231882">
              <a:buSzPct val="82278"/>
              <a:buChar char="•"/>
              <a:tabLst>
                <a:tab pos="238350" algn="l"/>
                <a:tab pos="238673" algn="l"/>
              </a:tabLst>
            </a:pPr>
            <a:r>
              <a:rPr sz="2000" spc="-15" dirty="0">
                <a:solidFill>
                  <a:srgbClr val="535353"/>
                </a:solidFill>
                <a:latin typeface="Gill Sans MT"/>
                <a:cs typeface="Gill Sans MT"/>
              </a:rPr>
              <a:t>Map: </a:t>
            </a:r>
            <a:r>
              <a:rPr sz="2000" spc="-58" dirty="0">
                <a:solidFill>
                  <a:srgbClr val="535353"/>
                </a:solidFill>
                <a:latin typeface="Gill Sans MT"/>
                <a:cs typeface="Gill Sans MT"/>
              </a:rPr>
              <a:t>Key-Value</a:t>
            </a:r>
            <a:r>
              <a:rPr sz="2000" spc="-17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1" dirty="0">
                <a:solidFill>
                  <a:srgbClr val="535353"/>
                </a:solidFill>
                <a:latin typeface="Gill Sans MT"/>
                <a:cs typeface="Gill Sans MT"/>
              </a:rPr>
              <a:t>pairs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buClr>
                <a:srgbClr val="535353"/>
              </a:buClr>
              <a:buFont typeface="Gill Sans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47526" lvl="1" indent="-231882">
              <a:spcBef>
                <a:spcPts val="3"/>
              </a:spcBef>
              <a:buSzPct val="82278"/>
              <a:buChar char="•"/>
              <a:tabLst>
                <a:tab pos="547849" algn="l"/>
              </a:tabLst>
            </a:pP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email_addresses MAP&lt;VARCHAR,</a:t>
            </a:r>
            <a:r>
              <a:rPr sz="2000" spc="3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VARCHAR&gt;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139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/>
              <a:t>Data</a:t>
            </a:r>
            <a:r>
              <a:rPr lang="en-US" spc="-65"/>
              <a:t> </a:t>
            </a:r>
            <a:r>
              <a:rPr lang="en-US" spc="-5"/>
              <a:t>Distribution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04800" y="1972503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387" y="1943608"/>
            <a:ext cx="78435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Partition </a:t>
            </a:r>
            <a:r>
              <a:rPr sz="2000" spc="-25" dirty="0">
                <a:latin typeface="Verdana"/>
                <a:cs typeface="Verdana"/>
              </a:rPr>
              <a:t>Key </a:t>
            </a:r>
            <a:r>
              <a:rPr sz="2000" spc="-5" dirty="0">
                <a:latin typeface="Verdana"/>
                <a:cs typeface="Verdana"/>
              </a:rPr>
              <a:t>is hashed using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consistent hashing  function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and the output is used to place the data  on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node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5185095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387" y="5156200"/>
            <a:ext cx="6019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The data is also replicated to RF-1 other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nodes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2884065"/>
            <a:ext cx="1752600" cy="723900"/>
          </a:xfrm>
          <a:custGeom>
            <a:avLst/>
            <a:gdLst/>
            <a:ahLst/>
            <a:cxnLst/>
            <a:rect l="l" t="t" r="r" b="b"/>
            <a:pathLst>
              <a:path w="1752600" h="723900">
                <a:moveTo>
                  <a:pt x="0" y="0"/>
                </a:moveTo>
                <a:lnTo>
                  <a:pt x="1752600" y="0"/>
                </a:lnTo>
                <a:lnTo>
                  <a:pt x="17526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199" y="2884065"/>
            <a:ext cx="1752600" cy="2763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2984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235"/>
              </a:spcBef>
            </a:pPr>
            <a:r>
              <a:rPr sz="1600" spc="-10" dirty="0">
                <a:latin typeface="Verdana"/>
                <a:cs typeface="Verdana"/>
              </a:rPr>
              <a:t>Partition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Key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1165" y="3207951"/>
            <a:ext cx="1392993" cy="328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450" y="3233315"/>
            <a:ext cx="130810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9450" y="3233315"/>
            <a:ext cx="1308100" cy="1981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Courier New"/>
                <a:cs typeface="Courier New"/>
              </a:rPr>
              <a:t>id='ltillman'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27247" y="3208406"/>
            <a:ext cx="1830207" cy="328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8550" y="3233315"/>
            <a:ext cx="1739900" cy="24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8549" y="3233314"/>
            <a:ext cx="1739900" cy="241300"/>
          </a:xfrm>
          <a:custGeom>
            <a:avLst/>
            <a:gdLst/>
            <a:ahLst/>
            <a:cxnLst/>
            <a:rect l="l" t="t" r="r" b="b"/>
            <a:pathLst>
              <a:path w="1739900" h="241300">
                <a:moveTo>
                  <a:pt x="0" y="0"/>
                </a:moveTo>
                <a:lnTo>
                  <a:pt x="1739900" y="0"/>
                </a:lnTo>
                <a:lnTo>
                  <a:pt x="1739900" y="241299"/>
                </a:lnTo>
                <a:lnTo>
                  <a:pt x="0" y="2412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6334" y="3208404"/>
            <a:ext cx="1830207" cy="328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5450" y="3233315"/>
            <a:ext cx="17526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03129" y="3239070"/>
            <a:ext cx="3585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1505" algn="l"/>
              </a:tabLst>
            </a:pPr>
            <a:r>
              <a:rPr sz="1200" dirty="0">
                <a:latin typeface="Courier New"/>
                <a:cs typeface="Courier New"/>
              </a:rPr>
              <a:t>firstname='Luke'	lastname='Tillman'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7856" y="3581400"/>
            <a:ext cx="1144144" cy="640080"/>
          </a:xfrm>
          <a:custGeom>
            <a:avLst/>
            <a:gdLst/>
            <a:ahLst/>
            <a:cxnLst/>
            <a:rect l="l" t="t" r="r" b="b"/>
            <a:pathLst>
              <a:path w="353060" h="640080">
                <a:moveTo>
                  <a:pt x="0" y="0"/>
                </a:moveTo>
                <a:lnTo>
                  <a:pt x="24417" y="44555"/>
                </a:lnTo>
                <a:lnTo>
                  <a:pt x="48778" y="89110"/>
                </a:lnTo>
                <a:lnTo>
                  <a:pt x="73093" y="133666"/>
                </a:lnTo>
                <a:lnTo>
                  <a:pt x="97370" y="178221"/>
                </a:lnTo>
                <a:lnTo>
                  <a:pt x="121619" y="222777"/>
                </a:lnTo>
                <a:lnTo>
                  <a:pt x="145849" y="267332"/>
                </a:lnTo>
                <a:lnTo>
                  <a:pt x="170070" y="311887"/>
                </a:lnTo>
                <a:lnTo>
                  <a:pt x="194291" y="356443"/>
                </a:lnTo>
                <a:lnTo>
                  <a:pt x="218521" y="400998"/>
                </a:lnTo>
                <a:lnTo>
                  <a:pt x="242770" y="445554"/>
                </a:lnTo>
                <a:lnTo>
                  <a:pt x="267047" y="490109"/>
                </a:lnTo>
                <a:lnTo>
                  <a:pt x="291362" y="534665"/>
                </a:lnTo>
                <a:lnTo>
                  <a:pt x="315723" y="579220"/>
                </a:lnTo>
                <a:lnTo>
                  <a:pt x="340141" y="623775"/>
                </a:lnTo>
                <a:lnTo>
                  <a:pt x="352841" y="63959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49271" y="4108994"/>
            <a:ext cx="2102166" cy="1963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87678" y="4185814"/>
            <a:ext cx="1902460" cy="32384"/>
          </a:xfrm>
          <a:custGeom>
            <a:avLst/>
            <a:gdLst/>
            <a:ahLst/>
            <a:cxnLst/>
            <a:rect l="l" t="t" r="r" b="b"/>
            <a:pathLst>
              <a:path w="1902459" h="32385">
                <a:moveTo>
                  <a:pt x="0" y="32010"/>
                </a:moveTo>
                <a:lnTo>
                  <a:pt x="50863" y="31187"/>
                </a:lnTo>
                <a:lnTo>
                  <a:pt x="101726" y="30358"/>
                </a:lnTo>
                <a:lnTo>
                  <a:pt x="152590" y="29522"/>
                </a:lnTo>
                <a:lnTo>
                  <a:pt x="203453" y="28679"/>
                </a:lnTo>
                <a:lnTo>
                  <a:pt x="254317" y="27831"/>
                </a:lnTo>
                <a:lnTo>
                  <a:pt x="305180" y="26977"/>
                </a:lnTo>
                <a:lnTo>
                  <a:pt x="356043" y="26118"/>
                </a:lnTo>
                <a:lnTo>
                  <a:pt x="406907" y="25254"/>
                </a:lnTo>
                <a:lnTo>
                  <a:pt x="457770" y="24386"/>
                </a:lnTo>
                <a:lnTo>
                  <a:pt x="508634" y="23514"/>
                </a:lnTo>
                <a:lnTo>
                  <a:pt x="559497" y="22639"/>
                </a:lnTo>
                <a:lnTo>
                  <a:pt x="610361" y="21760"/>
                </a:lnTo>
                <a:lnTo>
                  <a:pt x="661224" y="20879"/>
                </a:lnTo>
                <a:lnTo>
                  <a:pt x="712087" y="19996"/>
                </a:lnTo>
                <a:lnTo>
                  <a:pt x="762951" y="19111"/>
                </a:lnTo>
                <a:lnTo>
                  <a:pt x="813814" y="18225"/>
                </a:lnTo>
                <a:lnTo>
                  <a:pt x="864678" y="17337"/>
                </a:lnTo>
                <a:lnTo>
                  <a:pt x="915541" y="16449"/>
                </a:lnTo>
                <a:lnTo>
                  <a:pt x="966405" y="15561"/>
                </a:lnTo>
                <a:lnTo>
                  <a:pt x="1017268" y="14672"/>
                </a:lnTo>
                <a:lnTo>
                  <a:pt x="1068131" y="13785"/>
                </a:lnTo>
                <a:lnTo>
                  <a:pt x="1118995" y="12898"/>
                </a:lnTo>
                <a:lnTo>
                  <a:pt x="1169858" y="12013"/>
                </a:lnTo>
                <a:lnTo>
                  <a:pt x="1220722" y="11130"/>
                </a:lnTo>
                <a:lnTo>
                  <a:pt x="1271585" y="10249"/>
                </a:lnTo>
                <a:lnTo>
                  <a:pt x="1322449" y="9371"/>
                </a:lnTo>
                <a:lnTo>
                  <a:pt x="1373312" y="8495"/>
                </a:lnTo>
                <a:lnTo>
                  <a:pt x="1424175" y="7624"/>
                </a:lnTo>
                <a:lnTo>
                  <a:pt x="1475039" y="6756"/>
                </a:lnTo>
                <a:lnTo>
                  <a:pt x="1525902" y="5892"/>
                </a:lnTo>
                <a:lnTo>
                  <a:pt x="1576766" y="5033"/>
                </a:lnTo>
                <a:lnTo>
                  <a:pt x="1627629" y="4179"/>
                </a:lnTo>
                <a:lnTo>
                  <a:pt x="1678493" y="3330"/>
                </a:lnTo>
                <a:lnTo>
                  <a:pt x="1729356" y="2488"/>
                </a:lnTo>
                <a:lnTo>
                  <a:pt x="1780220" y="1652"/>
                </a:lnTo>
                <a:lnTo>
                  <a:pt x="1831083" y="822"/>
                </a:lnTo>
                <a:lnTo>
                  <a:pt x="1881946" y="0"/>
                </a:lnTo>
                <a:lnTo>
                  <a:pt x="190202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2966" y="4125683"/>
            <a:ext cx="121285" cy="120650"/>
          </a:xfrm>
          <a:custGeom>
            <a:avLst/>
            <a:gdLst/>
            <a:ahLst/>
            <a:cxnLst/>
            <a:rect l="l" t="t" r="r" b="b"/>
            <a:pathLst>
              <a:path w="121284" h="120650">
                <a:moveTo>
                  <a:pt x="0" y="0"/>
                </a:moveTo>
                <a:lnTo>
                  <a:pt x="1932" y="120126"/>
                </a:lnTo>
                <a:lnTo>
                  <a:pt x="121093" y="581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79826" y="4259038"/>
            <a:ext cx="9505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id: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Arial"/>
                <a:cs typeface="Arial"/>
              </a:rPr>
              <a:t>ltillman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89591" y="4264909"/>
            <a:ext cx="11099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:</a:t>
            </a:r>
            <a:r>
              <a:rPr sz="1400" b="1" dirty="0">
                <a:latin typeface="Arial"/>
                <a:cs typeface="Arial"/>
              </a:rPr>
              <a:t>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52748" y="3485990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71894" y="326770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1"/>
                </a:lnTo>
                <a:lnTo>
                  <a:pt x="227867" y="823181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1"/>
                </a:lnTo>
                <a:lnTo>
                  <a:pt x="731793" y="798261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71894" y="326770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190001" y="3398054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71894" y="45464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71894" y="45464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197555" y="4676807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13501" y="326770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9" y="0"/>
                </a:moveTo>
                <a:lnTo>
                  <a:pt x="409948" y="2592"/>
                </a:lnTo>
                <a:lnTo>
                  <a:pt x="361381" y="10188"/>
                </a:lnTo>
                <a:lnTo>
                  <a:pt x="314658" y="22520"/>
                </a:lnTo>
                <a:lnTo>
                  <a:pt x="270060" y="39317"/>
                </a:lnTo>
                <a:lnTo>
                  <a:pt x="227868" y="60311"/>
                </a:lnTo>
                <a:lnTo>
                  <a:pt x="188362" y="85231"/>
                </a:lnTo>
                <a:lnTo>
                  <a:pt x="151823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3" y="769684"/>
                </a:lnTo>
                <a:lnTo>
                  <a:pt x="188362" y="798261"/>
                </a:lnTo>
                <a:lnTo>
                  <a:pt x="227868" y="823181"/>
                </a:lnTo>
                <a:lnTo>
                  <a:pt x="270060" y="844175"/>
                </a:lnTo>
                <a:lnTo>
                  <a:pt x="314658" y="860972"/>
                </a:lnTo>
                <a:lnTo>
                  <a:pt x="361381" y="873304"/>
                </a:lnTo>
                <a:lnTo>
                  <a:pt x="409948" y="880901"/>
                </a:lnTo>
                <a:lnTo>
                  <a:pt x="460079" y="883493"/>
                </a:lnTo>
                <a:lnTo>
                  <a:pt x="510209" y="880901"/>
                </a:lnTo>
                <a:lnTo>
                  <a:pt x="558776" y="873304"/>
                </a:lnTo>
                <a:lnTo>
                  <a:pt x="605499" y="860972"/>
                </a:lnTo>
                <a:lnTo>
                  <a:pt x="650097" y="844175"/>
                </a:lnTo>
                <a:lnTo>
                  <a:pt x="692289" y="823181"/>
                </a:lnTo>
                <a:lnTo>
                  <a:pt x="731795" y="798261"/>
                </a:lnTo>
                <a:lnTo>
                  <a:pt x="768334" y="769684"/>
                </a:lnTo>
                <a:lnTo>
                  <a:pt x="801625" y="737719"/>
                </a:lnTo>
                <a:lnTo>
                  <a:pt x="831388" y="702636"/>
                </a:lnTo>
                <a:lnTo>
                  <a:pt x="857342" y="664704"/>
                </a:lnTo>
                <a:lnTo>
                  <a:pt x="879207" y="624193"/>
                </a:lnTo>
                <a:lnTo>
                  <a:pt x="896701" y="581372"/>
                </a:lnTo>
                <a:lnTo>
                  <a:pt x="909545" y="536511"/>
                </a:lnTo>
                <a:lnTo>
                  <a:pt x="917457" y="489879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6"/>
                </a:lnTo>
                <a:lnTo>
                  <a:pt x="801625" y="145773"/>
                </a:lnTo>
                <a:lnTo>
                  <a:pt x="768334" y="113808"/>
                </a:lnTo>
                <a:lnTo>
                  <a:pt x="731795" y="85231"/>
                </a:lnTo>
                <a:lnTo>
                  <a:pt x="692289" y="60311"/>
                </a:lnTo>
                <a:lnTo>
                  <a:pt x="650097" y="39317"/>
                </a:lnTo>
                <a:lnTo>
                  <a:pt x="605499" y="22520"/>
                </a:lnTo>
                <a:lnTo>
                  <a:pt x="558776" y="10188"/>
                </a:lnTo>
                <a:lnTo>
                  <a:pt x="510209" y="2592"/>
                </a:lnTo>
                <a:lnTo>
                  <a:pt x="460079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13501" y="326770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30307" y="3398054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13501" y="45464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9"/>
                </a:lnTo>
                <a:lnTo>
                  <a:pt x="118531" y="145774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1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3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3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1"/>
                </a:lnTo>
                <a:lnTo>
                  <a:pt x="920155" y="441747"/>
                </a:lnTo>
                <a:lnTo>
                  <a:pt x="917455" y="393614"/>
                </a:lnTo>
                <a:lnTo>
                  <a:pt x="909544" y="346982"/>
                </a:lnTo>
                <a:lnTo>
                  <a:pt x="896700" y="302121"/>
                </a:lnTo>
                <a:lnTo>
                  <a:pt x="879206" y="259300"/>
                </a:lnTo>
                <a:lnTo>
                  <a:pt x="857341" y="218789"/>
                </a:lnTo>
                <a:lnTo>
                  <a:pt x="831387" y="180857"/>
                </a:lnTo>
                <a:lnTo>
                  <a:pt x="801624" y="145774"/>
                </a:lnTo>
                <a:lnTo>
                  <a:pt x="768332" y="113809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13501" y="454645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37859" y="4676808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53917" y="2939875"/>
            <a:ext cx="591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=3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60802" y="3943642"/>
            <a:ext cx="883945" cy="196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00899" y="4020714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62322" y="0"/>
                </a:lnTo>
                <a:lnTo>
                  <a:pt x="685799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90933" y="3960644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1"/>
                </a:lnTo>
                <a:lnTo>
                  <a:pt x="120142" y="60070"/>
                </a:lnTo>
                <a:lnTo>
                  <a:pt x="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07515" y="3941542"/>
            <a:ext cx="990520" cy="8545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98902" y="4021813"/>
            <a:ext cx="711200" cy="575945"/>
          </a:xfrm>
          <a:custGeom>
            <a:avLst/>
            <a:gdLst/>
            <a:ahLst/>
            <a:cxnLst/>
            <a:rect l="l" t="t" r="r" b="b"/>
            <a:pathLst>
              <a:path w="711200" h="575945">
                <a:moveTo>
                  <a:pt x="0" y="0"/>
                </a:moveTo>
                <a:lnTo>
                  <a:pt x="696278" y="563775"/>
                </a:lnTo>
                <a:lnTo>
                  <a:pt x="711083" y="575762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75474" y="4553554"/>
            <a:ext cx="131445" cy="122555"/>
          </a:xfrm>
          <a:custGeom>
            <a:avLst/>
            <a:gdLst/>
            <a:ahLst/>
            <a:cxnLst/>
            <a:rect l="l" t="t" r="r" b="b"/>
            <a:pathLst>
              <a:path w="131445" h="122554">
                <a:moveTo>
                  <a:pt x="75603" y="0"/>
                </a:moveTo>
                <a:lnTo>
                  <a:pt x="0" y="93371"/>
                </a:lnTo>
                <a:lnTo>
                  <a:pt x="131173" y="122289"/>
                </a:lnTo>
                <a:lnTo>
                  <a:pt x="75603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115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57600" y="602948"/>
            <a:ext cx="1851710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23" dirty="0">
                <a:solidFill>
                  <a:srgbClr val="535353"/>
                </a:solidFill>
                <a:latin typeface="Gill Sans MT"/>
                <a:cs typeface="Gill Sans MT"/>
              </a:rPr>
              <a:t>SETS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05" y="1586372"/>
            <a:ext cx="8423495" cy="5056446"/>
          </a:xfrm>
          <a:prstGeom prst="rect">
            <a:avLst/>
          </a:prstGeom>
        </p:spPr>
        <p:txBody>
          <a:bodyPr vert="horz" wrap="square" lIns="0" tIns="6792" rIns="0" bIns="0" rtlCol="0">
            <a:spAutoFit/>
          </a:bodyPr>
          <a:lstStyle/>
          <a:p>
            <a:pPr marL="179490" indent="-173022">
              <a:spcBef>
                <a:spcPts val="53"/>
              </a:spcBef>
              <a:buSzPct val="81355"/>
              <a:buChar char="•"/>
              <a:tabLst>
                <a:tab pos="179490" algn="l"/>
                <a:tab pos="179813" algn="l"/>
              </a:tabLst>
            </a:pPr>
            <a:r>
              <a:rPr spc="-33" dirty="0">
                <a:solidFill>
                  <a:srgbClr val="535353"/>
                </a:solidFill>
                <a:latin typeface="Gill Sans MT"/>
                <a:cs typeface="Gill Sans MT"/>
              </a:rPr>
              <a:t>Insert:</a:t>
            </a:r>
            <a:endParaRPr>
              <a:latin typeface="Gill Sans MT"/>
              <a:cs typeface="Gill Sans MT"/>
            </a:endParaRPr>
          </a:p>
          <a:p>
            <a:pPr marL="488666" marR="117073" lvl="1" indent="-173022">
              <a:lnSpc>
                <a:spcPct val="114599"/>
              </a:lnSpc>
              <a:spcBef>
                <a:spcPts val="1434"/>
              </a:spcBef>
              <a:buSzPct val="81355"/>
              <a:buChar char="•"/>
              <a:tabLst>
                <a:tab pos="488989" algn="l"/>
              </a:tabLst>
            </a:pP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INSERT INTO band (name, members) VALUES (‘The Beatles’, {‘John’, ’Paul’,  ‘George’});</a:t>
            </a:r>
            <a:endParaRPr>
              <a:latin typeface="Courier New"/>
              <a:cs typeface="Courier New"/>
            </a:endParaRPr>
          </a:p>
          <a:p>
            <a:pPr lvl="1">
              <a:spcBef>
                <a:spcPts val="8"/>
              </a:spcBef>
              <a:buClr>
                <a:srgbClr val="535353"/>
              </a:buClr>
              <a:buFont typeface="Courier New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79490" indent="-173022">
              <a:buSzPct val="81355"/>
              <a:buChar char="•"/>
              <a:tabLst>
                <a:tab pos="179490" algn="l"/>
                <a:tab pos="179813" algn="l"/>
              </a:tabLst>
            </a:pPr>
            <a:r>
              <a:rPr spc="-23" dirty="0">
                <a:solidFill>
                  <a:srgbClr val="535353"/>
                </a:solidFill>
                <a:latin typeface="Gill Sans MT"/>
                <a:cs typeface="Gill Sans MT"/>
              </a:rPr>
              <a:t>Union </a:t>
            </a:r>
            <a:r>
              <a:rPr spc="-20" dirty="0">
                <a:solidFill>
                  <a:srgbClr val="535353"/>
                </a:solidFill>
                <a:latin typeface="Gill Sans MT"/>
                <a:cs typeface="Gill Sans MT"/>
              </a:rPr>
              <a:t>(duplicates </a:t>
            </a:r>
            <a:r>
              <a:rPr spc="-23" dirty="0">
                <a:solidFill>
                  <a:srgbClr val="535353"/>
                </a:solidFill>
                <a:latin typeface="Gill Sans MT"/>
                <a:cs typeface="Gill Sans MT"/>
              </a:rPr>
              <a:t>deletion </a:t>
            </a:r>
            <a:r>
              <a:rPr spc="-3" dirty="0">
                <a:solidFill>
                  <a:srgbClr val="535353"/>
                </a:solidFill>
                <a:latin typeface="Gill Sans MT"/>
                <a:cs typeface="Gill Sans MT"/>
              </a:rPr>
              <a:t>managed</a:t>
            </a:r>
            <a:r>
              <a:rPr spc="6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pc="-31" dirty="0">
                <a:solidFill>
                  <a:srgbClr val="535353"/>
                </a:solidFill>
                <a:latin typeface="Gill Sans MT"/>
                <a:cs typeface="Gill Sans MT"/>
              </a:rPr>
              <a:t>transparently):</a:t>
            </a:r>
            <a:endParaRPr>
              <a:latin typeface="Gill Sans MT"/>
              <a:cs typeface="Gill Sans MT"/>
            </a:endParaRPr>
          </a:p>
          <a:p>
            <a:pPr marL="488666" marR="231882" lvl="1" indent="-173022">
              <a:lnSpc>
                <a:spcPct val="114599"/>
              </a:lnSpc>
              <a:spcBef>
                <a:spcPts val="1431"/>
              </a:spcBef>
              <a:buSzPct val="81355"/>
              <a:buChar char="•"/>
              <a:tabLst>
                <a:tab pos="488989" algn="l"/>
              </a:tabLst>
            </a:pP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UPDATE band SET members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members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+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{‘John’, ’Ringo’} WHERE name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‘The  Beatles’;</a:t>
            </a:r>
            <a:endParaRPr>
              <a:latin typeface="Courier New"/>
              <a:cs typeface="Courier New"/>
            </a:endParaRPr>
          </a:p>
          <a:p>
            <a:pPr lvl="1">
              <a:spcBef>
                <a:spcPts val="8"/>
              </a:spcBef>
              <a:buClr>
                <a:srgbClr val="535353"/>
              </a:buClr>
              <a:buFont typeface="Courier New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79490" indent="-173022">
              <a:buSzPct val="81355"/>
              <a:buChar char="•"/>
              <a:tabLst>
                <a:tab pos="179490" algn="l"/>
                <a:tab pos="179813" algn="l"/>
              </a:tabLst>
            </a:pPr>
            <a:r>
              <a:rPr spc="-31" dirty="0">
                <a:solidFill>
                  <a:srgbClr val="535353"/>
                </a:solidFill>
                <a:latin typeface="Gill Sans MT"/>
                <a:cs typeface="Gill Sans MT"/>
              </a:rPr>
              <a:t>Difference:</a:t>
            </a:r>
            <a:endParaRPr>
              <a:latin typeface="Gill Sans MT"/>
              <a:cs typeface="Gill Sans MT"/>
            </a:endParaRPr>
          </a:p>
          <a:p>
            <a:pPr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>
              <a:latin typeface="Times New Roman"/>
              <a:cs typeface="Times New Roman"/>
            </a:endParaRPr>
          </a:p>
          <a:p>
            <a:pPr marL="488666" lvl="1" indent="-173022">
              <a:spcBef>
                <a:spcPts val="3"/>
              </a:spcBef>
              <a:buSzPct val="81355"/>
              <a:buChar char="•"/>
              <a:tabLst>
                <a:tab pos="488989" algn="l"/>
              </a:tabLst>
            </a:pP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UPDATE band SET members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members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-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{‘Ringo’} WHERE name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‘The</a:t>
            </a:r>
            <a:r>
              <a:rPr spc="81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Beatles’;</a:t>
            </a:r>
            <a:endParaRPr>
              <a:latin typeface="Courier New"/>
              <a:cs typeface="Courier New"/>
            </a:endParaRPr>
          </a:p>
          <a:p>
            <a:pPr lvl="1">
              <a:spcBef>
                <a:spcPts val="10"/>
              </a:spcBef>
              <a:buClr>
                <a:srgbClr val="535353"/>
              </a:buClr>
              <a:buFont typeface="Courier New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79490" indent="-173022">
              <a:buSzPct val="81355"/>
              <a:buChar char="•"/>
              <a:tabLst>
                <a:tab pos="179490" algn="l"/>
                <a:tab pos="179813" algn="l"/>
              </a:tabLst>
            </a:pPr>
            <a:r>
              <a:rPr spc="-31" dirty="0">
                <a:solidFill>
                  <a:srgbClr val="535353"/>
                </a:solidFill>
                <a:latin typeface="Gill Sans MT"/>
                <a:cs typeface="Gill Sans MT"/>
              </a:rPr>
              <a:t>Deletion:</a:t>
            </a:r>
            <a:endParaRPr>
              <a:latin typeface="Gill Sans MT"/>
              <a:cs typeface="Gill Sans MT"/>
            </a:endParaRPr>
          </a:p>
          <a:p>
            <a:pPr>
              <a:spcBef>
                <a:spcPts val="28"/>
              </a:spcBef>
              <a:buClr>
                <a:srgbClr val="535353"/>
              </a:buClr>
              <a:buFont typeface="Gill Sans MT"/>
              <a:buChar char="•"/>
            </a:pPr>
            <a:endParaRPr>
              <a:latin typeface="Times New Roman"/>
              <a:cs typeface="Times New Roman"/>
            </a:endParaRPr>
          </a:p>
          <a:p>
            <a:pPr marL="488666" lvl="1" indent="-173022">
              <a:buSzPct val="81355"/>
              <a:buChar char="•"/>
              <a:tabLst>
                <a:tab pos="488989" algn="l"/>
              </a:tabLst>
            </a:pP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DELETE members FROM band WHERE name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pc="-3" dirty="0">
                <a:solidFill>
                  <a:srgbClr val="535353"/>
                </a:solidFill>
                <a:latin typeface="Courier New"/>
                <a:cs typeface="Courier New"/>
              </a:rPr>
              <a:t>‘The</a:t>
            </a:r>
            <a:r>
              <a:rPr spc="46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Beatles’;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140</a:t>
            </a:fld>
            <a:endParaRPr 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754" y="3848585"/>
            <a:ext cx="8991600" cy="2379128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197924" indent="-191456">
              <a:spcBef>
                <a:spcPts val="61"/>
              </a:spcBef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1700" spc="-33" dirty="0">
                <a:solidFill>
                  <a:srgbClr val="535353"/>
                </a:solidFill>
                <a:latin typeface="Gill Sans MT"/>
                <a:cs typeface="Gill Sans MT"/>
              </a:rPr>
              <a:t>Insert:</a:t>
            </a:r>
            <a:endParaRPr sz="1700">
              <a:latin typeface="Gill Sans MT"/>
              <a:cs typeface="Gill Sans MT"/>
            </a:endParaRPr>
          </a:p>
          <a:p>
            <a:pPr marL="507423" marR="2587" lvl="1" indent="-191779">
              <a:lnSpc>
                <a:spcPct val="114199"/>
              </a:lnSpc>
              <a:spcBef>
                <a:spcPts val="1586"/>
              </a:spcBef>
              <a:buSzPct val="81538"/>
              <a:buChar char="•"/>
              <a:tabLst>
                <a:tab pos="507747" algn="l"/>
              </a:tabLst>
            </a:pPr>
            <a:r>
              <a:rPr sz="1700" dirty="0">
                <a:solidFill>
                  <a:srgbClr val="535353"/>
                </a:solidFill>
                <a:latin typeface="Courier New"/>
                <a:cs typeface="Courier New"/>
              </a:rPr>
              <a:t>INSERT INTO song (name, songwriters) VALUES (‘Hold your hand’, [‘John’,  ’Paul’]);</a:t>
            </a:r>
            <a:endParaRPr sz="1700">
              <a:latin typeface="Courier New"/>
              <a:cs typeface="Courier New"/>
            </a:endParaRPr>
          </a:p>
          <a:p>
            <a:pPr lvl="1">
              <a:spcBef>
                <a:spcPts val="25"/>
              </a:spcBef>
              <a:buClr>
                <a:srgbClr val="535353"/>
              </a:buClr>
              <a:buFont typeface="Courier New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97924" indent="-191456"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1700" spc="-5" dirty="0">
                <a:solidFill>
                  <a:srgbClr val="535353"/>
                </a:solidFill>
                <a:latin typeface="Gill Sans MT"/>
                <a:cs typeface="Gill Sans MT"/>
              </a:rPr>
              <a:t>Append:</a:t>
            </a:r>
            <a:endParaRPr sz="1700">
              <a:latin typeface="Gill Sans MT"/>
              <a:cs typeface="Gill Sans MT"/>
            </a:endParaRPr>
          </a:p>
          <a:p>
            <a:pPr>
              <a:spcBef>
                <a:spcPts val="23"/>
              </a:spcBef>
              <a:buClr>
                <a:srgbClr val="535353"/>
              </a:buClr>
              <a:buFont typeface="Gill Sans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507423" lvl="1" indent="-191779">
              <a:buSzPct val="81538"/>
              <a:buChar char="•"/>
              <a:tabLst>
                <a:tab pos="507747" algn="l"/>
              </a:tabLst>
            </a:pPr>
            <a:r>
              <a:rPr sz="1700" dirty="0">
                <a:solidFill>
                  <a:srgbClr val="535353"/>
                </a:solidFill>
                <a:latin typeface="Courier New"/>
                <a:cs typeface="Courier New"/>
              </a:rPr>
              <a:t>UPDATE song SET songwriters </a:t>
            </a:r>
            <a:r>
              <a:rPr sz="1700" spc="3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1700" dirty="0">
                <a:solidFill>
                  <a:srgbClr val="535353"/>
                </a:solidFill>
                <a:latin typeface="Courier New"/>
                <a:cs typeface="Courier New"/>
              </a:rPr>
              <a:t>songwriters +[‘Paul’] WHERE name </a:t>
            </a:r>
            <a:r>
              <a:rPr sz="1700" spc="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z="1700" spc="76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700" spc="3" dirty="0">
                <a:solidFill>
                  <a:srgbClr val="535353"/>
                </a:solidFill>
                <a:latin typeface="Courier New"/>
                <a:cs typeface="Courier New"/>
              </a:rPr>
              <a:t>…;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1681211"/>
            <a:ext cx="4038600" cy="1955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0800" y="1003028"/>
            <a:ext cx="4435251" cy="2499195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1043630">
              <a:spcBef>
                <a:spcPts val="48"/>
              </a:spcBef>
            </a:pPr>
            <a:r>
              <a:rPr sz="4200" spc="-64" dirty="0">
                <a:solidFill>
                  <a:srgbClr val="535353"/>
                </a:solidFill>
                <a:latin typeface="Gill Sans MT"/>
                <a:cs typeface="Gill Sans MT"/>
              </a:rPr>
              <a:t>LISTS</a:t>
            </a:r>
            <a:endParaRPr sz="4200" dirty="0">
              <a:latin typeface="Gill Sans MT"/>
              <a:cs typeface="Gill Sans MT"/>
            </a:endParaRPr>
          </a:p>
          <a:p>
            <a:pPr marL="6468">
              <a:lnSpc>
                <a:spcPts val="2450"/>
              </a:lnSpc>
              <a:spcBef>
                <a:spcPts val="2312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song</a:t>
            </a:r>
            <a:r>
              <a:rPr sz="2100" spc="-17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endParaRPr sz="2100" dirty="0">
              <a:latin typeface="Gill Sans MT"/>
              <a:cs typeface="Gill Sans MT"/>
            </a:endParaRPr>
          </a:p>
          <a:p>
            <a:pPr marL="154588">
              <a:lnSpc>
                <a:spcPts val="2394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name</a:t>
            </a:r>
            <a:r>
              <a:rPr sz="2100" spc="-33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VARCHAR</a:t>
            </a:r>
            <a:endParaRPr sz="2100" dirty="0">
              <a:latin typeface="Gill Sans MT"/>
              <a:cs typeface="Gill Sans MT"/>
            </a:endParaRPr>
          </a:p>
          <a:p>
            <a:pPr marL="154588" marR="2587">
              <a:lnSpc>
                <a:spcPts val="2394"/>
              </a:lnSpc>
              <a:spcBef>
                <a:spcPts val="117"/>
              </a:spcBef>
            </a:pP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songwriters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LIST&lt;VARCHAR&gt;,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100" spc="-104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2100" spc="1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5" dirty="0">
                <a:solidFill>
                  <a:srgbClr val="535353"/>
                </a:solidFill>
                <a:latin typeface="Gill Sans MT"/>
                <a:cs typeface="Gill Sans MT"/>
              </a:rPr>
              <a:t>(name)</a:t>
            </a:r>
            <a:endParaRPr sz="2100" dirty="0">
              <a:latin typeface="Gill Sans MT"/>
              <a:cs typeface="Gill Sans MT"/>
            </a:endParaRPr>
          </a:p>
          <a:p>
            <a:pPr marL="6468">
              <a:lnSpc>
                <a:spcPts val="2333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141</a:t>
            </a:fld>
            <a:endParaRPr 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57600" y="719064"/>
            <a:ext cx="1824946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94" dirty="0">
                <a:solidFill>
                  <a:srgbClr val="535353"/>
                </a:solidFill>
                <a:latin typeface="Gill Sans MT"/>
                <a:cs typeface="Gill Sans MT"/>
              </a:rPr>
              <a:t>L</a:t>
            </a:r>
            <a:r>
              <a:rPr sz="4200" spc="-51" dirty="0">
                <a:solidFill>
                  <a:srgbClr val="535353"/>
                </a:solidFill>
                <a:latin typeface="Gill Sans MT"/>
                <a:cs typeface="Gill Sans MT"/>
              </a:rPr>
              <a:t>I</a:t>
            </a:r>
            <a:r>
              <a:rPr sz="4200" spc="-87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r>
              <a:rPr sz="4200" spc="-13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200" spc="43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305" y="1707251"/>
            <a:ext cx="8488670" cy="4993491"/>
          </a:xfrm>
          <a:prstGeom prst="rect">
            <a:avLst/>
          </a:prstGeom>
        </p:spPr>
        <p:txBody>
          <a:bodyPr vert="horz" wrap="square" lIns="0" tIns="7438" rIns="0" bIns="0" rtlCol="0">
            <a:spAutoFit/>
          </a:bodyPr>
          <a:lstStyle/>
          <a:p>
            <a:pPr marL="195014" indent="-188545">
              <a:spcBef>
                <a:spcPts val="58"/>
              </a:spcBef>
              <a:buSzPct val="81250"/>
              <a:buChar char="•"/>
              <a:tabLst>
                <a:tab pos="195014" algn="l"/>
                <a:tab pos="195337" algn="l"/>
              </a:tabLst>
            </a:pPr>
            <a:r>
              <a:rPr spc="-20" dirty="0">
                <a:solidFill>
                  <a:srgbClr val="535353"/>
                </a:solidFill>
                <a:latin typeface="Gill Sans MT"/>
                <a:cs typeface="Gill Sans MT"/>
              </a:rPr>
              <a:t>Prepend:</a:t>
            </a:r>
            <a:endParaRPr>
              <a:latin typeface="Gill Sans MT"/>
              <a:cs typeface="Gill Sans MT"/>
            </a:endParaRPr>
          </a:p>
          <a:p>
            <a:pPr>
              <a:spcBef>
                <a:spcPts val="18"/>
              </a:spcBef>
              <a:buClr>
                <a:srgbClr val="535353"/>
              </a:buClr>
              <a:buFont typeface="Gill Sans MT"/>
              <a:buChar char="•"/>
            </a:pPr>
            <a:endParaRPr>
              <a:latin typeface="Times New Roman"/>
              <a:cs typeface="Times New Roman"/>
            </a:endParaRPr>
          </a:p>
          <a:p>
            <a:pPr marL="504189" lvl="1" indent="-188545">
              <a:spcBef>
                <a:spcPts val="3"/>
              </a:spcBef>
              <a:buSzPct val="81250"/>
              <a:buChar char="•"/>
              <a:tabLst>
                <a:tab pos="504513" algn="l"/>
              </a:tabLst>
            </a:pP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UPDATE song SET songwriters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[‘Paul’]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+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songwriters WHERE name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pc="38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…;;</a:t>
            </a:r>
            <a:endParaRPr>
              <a:latin typeface="Courier New"/>
              <a:cs typeface="Courier New"/>
            </a:endParaRPr>
          </a:p>
          <a:p>
            <a:pPr lvl="1">
              <a:spcBef>
                <a:spcPts val="15"/>
              </a:spcBef>
              <a:buClr>
                <a:srgbClr val="535353"/>
              </a:buClr>
              <a:buFont typeface="Courier New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5014" indent="-188545">
              <a:buSzPct val="81250"/>
              <a:buChar char="•"/>
              <a:tabLst>
                <a:tab pos="195014" algn="l"/>
                <a:tab pos="195337" algn="l"/>
              </a:tabLst>
            </a:pPr>
            <a:r>
              <a:rPr spc="-15" dirty="0">
                <a:solidFill>
                  <a:srgbClr val="535353"/>
                </a:solidFill>
                <a:latin typeface="Gill Sans MT"/>
                <a:cs typeface="Gill Sans MT"/>
              </a:rPr>
              <a:t>Update:</a:t>
            </a:r>
            <a:endParaRPr>
              <a:latin typeface="Gill Sans MT"/>
              <a:cs typeface="Gill Sans MT"/>
            </a:endParaRPr>
          </a:p>
          <a:p>
            <a:pPr>
              <a:spcBef>
                <a:spcPts val="20"/>
              </a:spcBef>
              <a:buClr>
                <a:srgbClr val="535353"/>
              </a:buClr>
              <a:buFont typeface="Gill Sans MT"/>
              <a:buChar char="•"/>
            </a:pPr>
            <a:endParaRPr>
              <a:latin typeface="Times New Roman"/>
              <a:cs typeface="Times New Roman"/>
            </a:endParaRPr>
          </a:p>
          <a:p>
            <a:pPr marL="504189" lvl="1" indent="-188545">
              <a:buSzPct val="81250"/>
              <a:buChar char="•"/>
              <a:tabLst>
                <a:tab pos="504513" algn="l"/>
              </a:tabLst>
            </a:pP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UPDATE song SET songwriters[1]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‘Jonathan’ WHERE name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pc="18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…;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13"/>
              </a:spcBef>
            </a:pPr>
            <a:endParaRPr>
              <a:latin typeface="Times New Roman"/>
              <a:cs typeface="Times New Roman"/>
            </a:endParaRPr>
          </a:p>
          <a:p>
            <a:pPr marL="195014" indent="-188545">
              <a:buSzPct val="81250"/>
              <a:buChar char="•"/>
              <a:tabLst>
                <a:tab pos="195337" algn="l"/>
              </a:tabLst>
            </a:pP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Subtract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Courier New"/>
              <a:buChar char="•"/>
            </a:pPr>
            <a:endParaRPr>
              <a:latin typeface="Times New Roman"/>
              <a:cs typeface="Times New Roman"/>
            </a:endParaRPr>
          </a:p>
          <a:p>
            <a:pPr marL="504189" lvl="1" indent="-188545">
              <a:buSzPct val="81250"/>
              <a:buChar char="•"/>
              <a:tabLst>
                <a:tab pos="504513" algn="l"/>
              </a:tabLst>
            </a:pP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UPDATE song SET songwriters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songwriters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-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[‘Jonathan’] WHERE name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pc="31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…;</a:t>
            </a:r>
            <a:endParaRPr>
              <a:latin typeface="Courier New"/>
              <a:cs typeface="Courier New"/>
            </a:endParaRPr>
          </a:p>
          <a:p>
            <a:pPr lvl="1">
              <a:spcBef>
                <a:spcPts val="13"/>
              </a:spcBef>
              <a:buClr>
                <a:srgbClr val="535353"/>
              </a:buClr>
              <a:buFont typeface="Courier New"/>
              <a:buChar char="•"/>
            </a:pPr>
            <a:endParaRPr>
              <a:latin typeface="Times New Roman"/>
              <a:cs typeface="Times New Roman"/>
            </a:endParaRPr>
          </a:p>
          <a:p>
            <a:pPr marL="195014" indent="-188545">
              <a:buSzPct val="81250"/>
              <a:buChar char="•"/>
              <a:tabLst>
                <a:tab pos="195337" algn="l"/>
              </a:tabLst>
            </a:pP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Delete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Courier New"/>
              <a:buChar char="•"/>
            </a:pPr>
            <a:endParaRPr>
              <a:latin typeface="Times New Roman"/>
              <a:cs typeface="Times New Roman"/>
            </a:endParaRPr>
          </a:p>
          <a:p>
            <a:pPr marL="504189" lvl="1" indent="-188545">
              <a:buSzPct val="81250"/>
              <a:buChar char="•"/>
              <a:tabLst>
                <a:tab pos="504513" algn="l"/>
              </a:tabLst>
            </a:pPr>
            <a:r>
              <a:rPr dirty="0">
                <a:solidFill>
                  <a:srgbClr val="535353"/>
                </a:solidFill>
                <a:latin typeface="Courier New"/>
                <a:cs typeface="Courier New"/>
              </a:rPr>
              <a:t>DELETE songwriters[0] FROM song WHERE name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pc="8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pc="3" dirty="0">
                <a:solidFill>
                  <a:srgbClr val="535353"/>
                </a:solidFill>
                <a:latin typeface="Courier New"/>
                <a:cs typeface="Courier New"/>
              </a:rPr>
              <a:t>…;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142</a:t>
            </a:fld>
            <a:endParaRPr 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0062" y="642864"/>
            <a:ext cx="2491138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3" dirty="0">
                <a:solidFill>
                  <a:srgbClr val="535353"/>
                </a:solidFill>
                <a:latin typeface="Gill Sans MT"/>
                <a:cs typeface="Gill Sans MT"/>
              </a:rPr>
              <a:t>MA</a:t>
            </a:r>
            <a:r>
              <a:rPr sz="4200" spc="-5" dirty="0">
                <a:solidFill>
                  <a:srgbClr val="535353"/>
                </a:solidFill>
                <a:latin typeface="Gill Sans MT"/>
                <a:cs typeface="Gill Sans MT"/>
              </a:rPr>
              <a:t>P</a:t>
            </a:r>
            <a:r>
              <a:rPr sz="4200" spc="43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305" y="5281831"/>
            <a:ext cx="1038881" cy="562489"/>
          </a:xfrm>
          <a:prstGeom prst="rect">
            <a:avLst/>
          </a:prstGeom>
        </p:spPr>
        <p:txBody>
          <a:bodyPr vert="horz" wrap="square" lIns="0" tIns="8409" rIns="0" bIns="0" rtlCol="0">
            <a:spAutoFit/>
          </a:bodyPr>
          <a:lstStyle/>
          <a:p>
            <a:pPr marL="210536" indent="-204069">
              <a:spcBef>
                <a:spcPts val="66"/>
              </a:spcBef>
              <a:buSzPct val="82608"/>
              <a:buChar char="•"/>
              <a:tabLst>
                <a:tab pos="210860" algn="l"/>
              </a:tabLst>
            </a:pP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Delete: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30" y="5919962"/>
            <a:ext cx="5505173" cy="562489"/>
          </a:xfrm>
          <a:prstGeom prst="rect">
            <a:avLst/>
          </a:prstGeom>
        </p:spPr>
        <p:txBody>
          <a:bodyPr vert="horz" wrap="square" lIns="0" tIns="8409" rIns="0" bIns="0" rtlCol="0">
            <a:spAutoFit/>
          </a:bodyPr>
          <a:lstStyle/>
          <a:p>
            <a:pPr marL="210536" indent="-204069">
              <a:spcBef>
                <a:spcPts val="66"/>
              </a:spcBef>
              <a:buSzPct val="82608"/>
              <a:buChar char="•"/>
              <a:tabLst>
                <a:tab pos="210860" algn="l"/>
              </a:tabLst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DELETE tracks[3] FROM album WHERE title =</a:t>
            </a:r>
            <a:r>
              <a:rPr sz="1800" spc="-31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…;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8800" y="4329730"/>
            <a:ext cx="3340550" cy="2452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3305" y="2014474"/>
            <a:ext cx="7996234" cy="2825673"/>
          </a:xfrm>
          <a:prstGeom prst="rect">
            <a:avLst/>
          </a:prstGeom>
        </p:spPr>
        <p:txBody>
          <a:bodyPr vert="horz" wrap="square" lIns="0" tIns="8409" rIns="0" bIns="0" rtlCol="0">
            <a:spAutoFit/>
          </a:bodyPr>
          <a:lstStyle/>
          <a:p>
            <a:pPr marL="210536" indent="-204069">
              <a:spcBef>
                <a:spcPts val="66"/>
              </a:spcBef>
              <a:buSzPct val="82608"/>
              <a:buChar char="•"/>
              <a:tabLst>
                <a:tab pos="210536" algn="l"/>
                <a:tab pos="210860" algn="l"/>
              </a:tabLst>
            </a:pPr>
            <a:r>
              <a:rPr sz="1800" spc="-31" dirty="0">
                <a:solidFill>
                  <a:srgbClr val="535353"/>
                </a:solidFill>
                <a:latin typeface="Gill Sans MT"/>
                <a:cs typeface="Gill Sans MT"/>
              </a:rPr>
              <a:t>Insert:</a:t>
            </a:r>
            <a:endParaRPr sz="1800">
              <a:latin typeface="Gill Sans MT"/>
              <a:cs typeface="Gill Sans MT"/>
            </a:endParaRPr>
          </a:p>
          <a:p>
            <a:pPr>
              <a:spcBef>
                <a:spcPts val="8"/>
              </a:spcBef>
              <a:buClr>
                <a:srgbClr val="535353"/>
              </a:buClr>
              <a:buFont typeface="Gill Sans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519712" lvl="1" indent="-204069">
              <a:buSzPct val="82608"/>
              <a:buChar char="•"/>
              <a:tabLst>
                <a:tab pos="520036" algn="l"/>
              </a:tabLst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INSERT INTO album (title, tracks) VALUES</a:t>
            </a:r>
            <a:r>
              <a:rPr sz="1800" spc="-10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(‘Revolver’,</a:t>
            </a:r>
            <a:endParaRPr sz="1800">
              <a:latin typeface="Courier New"/>
              <a:cs typeface="Courier New"/>
            </a:endParaRPr>
          </a:p>
          <a:p>
            <a:pPr marL="519712">
              <a:spcBef>
                <a:spcPts val="308"/>
              </a:spcBef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{ 1: ’Taxman’, 2:</a:t>
            </a:r>
            <a:r>
              <a:rPr sz="1800" spc="-10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‘Eleanor’});</a:t>
            </a:r>
            <a:endParaRPr sz="1800">
              <a:latin typeface="Courier New"/>
              <a:cs typeface="Courier New"/>
            </a:endParaRPr>
          </a:p>
          <a:p>
            <a:pPr>
              <a:spcBef>
                <a:spcPts val="23"/>
              </a:spcBef>
            </a:pPr>
            <a:endParaRPr sz="1900">
              <a:latin typeface="Times New Roman"/>
              <a:cs typeface="Times New Roman"/>
            </a:endParaRPr>
          </a:p>
          <a:p>
            <a:pPr marL="210536" indent="-204069">
              <a:buSzPct val="82608"/>
              <a:buChar char="•"/>
              <a:tabLst>
                <a:tab pos="210536" algn="l"/>
                <a:tab pos="210860" algn="l"/>
              </a:tabLst>
            </a:pPr>
            <a:r>
              <a:rPr sz="1800" spc="-13" dirty="0">
                <a:solidFill>
                  <a:srgbClr val="535353"/>
                </a:solidFill>
                <a:latin typeface="Gill Sans MT"/>
                <a:cs typeface="Gill Sans MT"/>
              </a:rPr>
              <a:t>Update:</a:t>
            </a:r>
            <a:endParaRPr sz="1800">
              <a:latin typeface="Gill Sans MT"/>
              <a:cs typeface="Gill Sans MT"/>
            </a:endParaRPr>
          </a:p>
          <a:p>
            <a:pPr marL="519712" marR="1266133" lvl="1" indent="-204069">
              <a:lnSpc>
                <a:spcPct val="114700"/>
              </a:lnSpc>
              <a:spcBef>
                <a:spcPts val="1688"/>
              </a:spcBef>
              <a:buSzPct val="82608"/>
              <a:buChar char="•"/>
              <a:tabLst>
                <a:tab pos="520036" algn="l"/>
              </a:tabLst>
            </a:pP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UPDATE album SET tracks[3] = ‘Yellow Submarine’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WHERE 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title =</a:t>
            </a:r>
            <a:r>
              <a:rPr sz="1800" spc="-36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…;</a:t>
            </a:r>
            <a:endParaRPr sz="1800">
              <a:latin typeface="Courier New"/>
              <a:cs typeface="Courier New"/>
            </a:endParaRPr>
          </a:p>
          <a:p>
            <a:pPr marR="2587" algn="r">
              <a:spcBef>
                <a:spcPts val="31"/>
              </a:spcBef>
            </a:pPr>
            <a:r>
              <a:rPr sz="1700" spc="-53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1700" spc="-61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1700" spc="-8" dirty="0">
                <a:solidFill>
                  <a:srgbClr val="535353"/>
                </a:solidFill>
                <a:latin typeface="Gill Sans MT"/>
                <a:cs typeface="Gill Sans MT"/>
              </a:rPr>
              <a:t>album</a:t>
            </a:r>
            <a:r>
              <a:rPr sz="1700" spc="-15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18" dirty="0">
                <a:solidFill>
                  <a:srgbClr val="535353"/>
                </a:solidFill>
                <a:latin typeface="Gill Sans MT"/>
                <a:cs typeface="Gill Sans MT"/>
              </a:rPr>
              <a:t>(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0" y="4921956"/>
            <a:ext cx="2458136" cy="1290893"/>
          </a:xfrm>
          <a:prstGeom prst="rect">
            <a:avLst/>
          </a:prstGeom>
        </p:spPr>
        <p:txBody>
          <a:bodyPr vert="horz" wrap="square" lIns="0" tIns="8409" rIns="0" bIns="0" rtlCol="0">
            <a:spAutoFit/>
          </a:bodyPr>
          <a:lstStyle/>
          <a:p>
            <a:pPr marL="66945">
              <a:lnSpc>
                <a:spcPts val="2012"/>
              </a:lnSpc>
              <a:spcBef>
                <a:spcPts val="66"/>
              </a:spcBef>
            </a:pPr>
            <a:r>
              <a:rPr sz="1700" spc="-41" dirty="0">
                <a:solidFill>
                  <a:srgbClr val="535353"/>
                </a:solidFill>
                <a:latin typeface="Gill Sans MT"/>
                <a:cs typeface="Gill Sans MT"/>
              </a:rPr>
              <a:t>title</a:t>
            </a:r>
            <a:r>
              <a:rPr sz="1700" spc="-27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38" dirty="0">
                <a:solidFill>
                  <a:srgbClr val="535353"/>
                </a:solidFill>
                <a:latin typeface="Gill Sans MT"/>
                <a:cs typeface="Gill Sans MT"/>
              </a:rPr>
              <a:t>VARCHAR,</a:t>
            </a:r>
            <a:endParaRPr sz="1700" dirty="0">
              <a:latin typeface="Gill Sans MT"/>
              <a:cs typeface="Gill Sans MT"/>
            </a:endParaRPr>
          </a:p>
          <a:p>
            <a:pPr marL="66945" marR="2587" indent="35251">
              <a:lnSpc>
                <a:spcPts val="1976"/>
              </a:lnSpc>
              <a:spcBef>
                <a:spcPts val="87"/>
              </a:spcBef>
            </a:pPr>
            <a:r>
              <a:rPr sz="1700" spc="-46" dirty="0">
                <a:solidFill>
                  <a:srgbClr val="535353"/>
                </a:solidFill>
                <a:latin typeface="Gill Sans MT"/>
                <a:cs typeface="Gill Sans MT"/>
              </a:rPr>
              <a:t>tracks </a:t>
            </a:r>
            <a:r>
              <a:rPr sz="1700" spc="-20" dirty="0">
                <a:solidFill>
                  <a:srgbClr val="535353"/>
                </a:solidFill>
                <a:latin typeface="Gill Sans MT"/>
                <a:cs typeface="Gill Sans MT"/>
              </a:rPr>
              <a:t>MAP&lt;INT,VARCHAR&gt;,  </a:t>
            </a:r>
            <a:r>
              <a:rPr sz="1700" spc="-33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1700" spc="-81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1700" spc="-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700" spc="-23" dirty="0">
                <a:solidFill>
                  <a:srgbClr val="535353"/>
                </a:solidFill>
                <a:latin typeface="Gill Sans MT"/>
                <a:cs typeface="Gill Sans MT"/>
              </a:rPr>
              <a:t>(title)</a:t>
            </a:r>
            <a:endParaRPr sz="1700" dirty="0">
              <a:latin typeface="Gill Sans MT"/>
              <a:cs typeface="Gill Sans MT"/>
            </a:endParaRPr>
          </a:p>
          <a:p>
            <a:pPr marL="6468">
              <a:lnSpc>
                <a:spcPts val="1920"/>
              </a:lnSpc>
            </a:pPr>
            <a:r>
              <a:rPr sz="1700" spc="-3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1700" dirty="0">
              <a:latin typeface="Gill Sans MT"/>
              <a:cs typeface="Gill Sans M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143</a:t>
            </a:fld>
            <a:endParaRPr 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75096" y="602948"/>
            <a:ext cx="3959103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8884" y="2018086"/>
            <a:ext cx="5173321" cy="64559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6468" marR="2587">
              <a:lnSpc>
                <a:spcPts val="2394"/>
              </a:lnSpc>
              <a:spcBef>
                <a:spcPts val="234"/>
              </a:spcBef>
            </a:pP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define a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set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preferences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portal: 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TimeZone,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Language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2100" spc="-15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Currency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144</a:t>
            </a:fld>
            <a:endParaRPr lang="en-US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62200" y="602948"/>
            <a:ext cx="381127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lang="en-US" sz="4200" spc="-122" dirty="0">
                <a:solidFill>
                  <a:srgbClr val="535353"/>
                </a:solidFill>
                <a:latin typeface="Gill Sans MT"/>
                <a:cs typeface="Gill Sans MT"/>
              </a:rPr>
              <a:t>Example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8884" y="2018086"/>
            <a:ext cx="5173321" cy="64559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6468" marR="2587">
              <a:lnSpc>
                <a:spcPts val="2394"/>
              </a:lnSpc>
              <a:spcBef>
                <a:spcPts val="234"/>
              </a:spcBef>
            </a:pP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Our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define a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set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preferences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portal: 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TimeZone,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Language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2100" spc="-15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Currency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4029" y="4047936"/>
            <a:ext cx="6784571" cy="979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4872" y="4084029"/>
            <a:ext cx="6631566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ALTER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ADD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preferences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MAP&lt;VARCHAR,VARCHAR&gt;;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145</a:t>
            </a:fld>
            <a:endParaRPr lang="en-US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4000" y="602948"/>
            <a:ext cx="2358200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69" dirty="0">
                <a:solidFill>
                  <a:srgbClr val="535353"/>
                </a:solidFill>
                <a:latin typeface="Gill Sans MT"/>
                <a:cs typeface="Gill Sans MT"/>
              </a:rPr>
              <a:t>SELECT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872" y="1600200"/>
            <a:ext cx="7920079" cy="4809152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197924" indent="-191456">
              <a:spcBef>
                <a:spcPts val="61"/>
              </a:spcBef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All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56" dirty="0">
                <a:solidFill>
                  <a:srgbClr val="535353"/>
                </a:solidFill>
                <a:latin typeface="Gill Sans MT"/>
                <a:cs typeface="Gill Sans MT"/>
              </a:rPr>
              <a:t>rows: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2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7423" lvl="1" indent="-191779">
              <a:buSzPct val="81538"/>
              <a:buChar char="•"/>
              <a:tabLst>
                <a:tab pos="507747" algn="l"/>
              </a:tabLst>
            </a:pP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SELECT </a:t>
            </a:r>
            <a:r>
              <a:rPr sz="2000" spc="3" dirty="0">
                <a:solidFill>
                  <a:srgbClr val="535353"/>
                </a:solidFill>
                <a:latin typeface="Courier New"/>
                <a:cs typeface="Courier New"/>
              </a:rPr>
              <a:t>* </a:t>
            </a: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FROM</a:t>
            </a:r>
            <a:r>
              <a:rPr sz="2000" spc="-15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album;</a:t>
            </a:r>
            <a:endParaRPr sz="2000" dirty="0">
              <a:latin typeface="Courier New"/>
              <a:cs typeface="Courier New"/>
            </a:endParaRPr>
          </a:p>
          <a:p>
            <a:pPr lvl="1">
              <a:spcBef>
                <a:spcPts val="23"/>
              </a:spcBef>
              <a:buClr>
                <a:srgbClr val="535353"/>
              </a:buClr>
              <a:buFont typeface="Courier New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97924" indent="-191456">
              <a:spcBef>
                <a:spcPts val="3"/>
              </a:spcBef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2000" spc="-8" dirty="0">
                <a:solidFill>
                  <a:srgbClr val="535353"/>
                </a:solidFill>
                <a:latin typeface="Gill Sans MT"/>
                <a:cs typeface="Gill Sans MT"/>
              </a:rPr>
              <a:t>Specific</a:t>
            </a:r>
            <a:r>
              <a:rPr sz="2000" spc="-4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8" dirty="0">
                <a:solidFill>
                  <a:srgbClr val="535353"/>
                </a:solidFill>
                <a:latin typeface="Gill Sans MT"/>
                <a:cs typeface="Gill Sans MT"/>
              </a:rPr>
              <a:t>columns: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2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7423" lvl="1" indent="-191779">
              <a:spcBef>
                <a:spcPts val="3"/>
              </a:spcBef>
              <a:buSzPct val="81538"/>
              <a:buChar char="•"/>
              <a:tabLst>
                <a:tab pos="507747" algn="l"/>
              </a:tabLst>
            </a:pP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SELECT performer, title, year FROM</a:t>
            </a:r>
            <a:r>
              <a:rPr sz="2000" spc="28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album;</a:t>
            </a:r>
            <a:endParaRPr sz="2000" dirty="0">
              <a:latin typeface="Courier New"/>
              <a:cs typeface="Courier New"/>
            </a:endParaRPr>
          </a:p>
          <a:p>
            <a:pPr lvl="1">
              <a:spcBef>
                <a:spcPts val="25"/>
              </a:spcBef>
              <a:buClr>
                <a:srgbClr val="535353"/>
              </a:buClr>
              <a:buFont typeface="Courier New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97924" indent="-191456"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2000" spc="-8" dirty="0">
                <a:solidFill>
                  <a:srgbClr val="535353"/>
                </a:solidFill>
                <a:latin typeface="Gill Sans MT"/>
                <a:cs typeface="Gill Sans MT"/>
              </a:rPr>
              <a:t>Specific field </a:t>
            </a: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from </a:t>
            </a:r>
            <a:r>
              <a:rPr sz="200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000" spc="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46" dirty="0">
                <a:solidFill>
                  <a:srgbClr val="535353"/>
                </a:solidFill>
                <a:latin typeface="Gill Sans MT"/>
                <a:cs typeface="Gill Sans MT"/>
              </a:rPr>
              <a:t>UDT: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2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7423" lvl="1" indent="-191779">
              <a:buSzPct val="81538"/>
              <a:buChar char="•"/>
              <a:tabLst>
                <a:tab pos="507747" algn="l"/>
              </a:tabLst>
            </a:pP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SELECT performer.lastname FROM</a:t>
            </a:r>
            <a:r>
              <a:rPr sz="2000" spc="1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album;</a:t>
            </a:r>
            <a:endParaRPr sz="2000" dirty="0">
              <a:latin typeface="Courier New"/>
              <a:cs typeface="Courier New"/>
            </a:endParaRPr>
          </a:p>
          <a:p>
            <a:pPr lvl="1">
              <a:spcBef>
                <a:spcPts val="25"/>
              </a:spcBef>
              <a:buClr>
                <a:srgbClr val="535353"/>
              </a:buClr>
              <a:buFont typeface="Courier New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97924" indent="-191456">
              <a:buSzPct val="81538"/>
              <a:buChar char="•"/>
              <a:tabLst>
                <a:tab pos="197924" algn="l"/>
                <a:tab pos="198248" algn="l"/>
              </a:tabLst>
            </a:pP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Count: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2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7423" lvl="1" indent="-191779">
              <a:buSzPct val="81538"/>
              <a:buChar char="•"/>
              <a:tabLst>
                <a:tab pos="507747" algn="l"/>
              </a:tabLst>
            </a:pPr>
            <a:r>
              <a:rPr sz="2000" dirty="0">
                <a:solidFill>
                  <a:srgbClr val="535353"/>
                </a:solidFill>
                <a:latin typeface="Courier New"/>
                <a:cs typeface="Courier New"/>
              </a:rPr>
              <a:t>SELECT COUNT(*) FROM </a:t>
            </a:r>
            <a:r>
              <a:rPr sz="2000" spc="3" dirty="0">
                <a:solidFill>
                  <a:srgbClr val="535353"/>
                </a:solidFill>
                <a:latin typeface="Courier New"/>
                <a:cs typeface="Courier New"/>
              </a:rPr>
              <a:t>album;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146</a:t>
            </a:fld>
            <a:endParaRPr lang="en-US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44782" y="602948"/>
            <a:ext cx="2298818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64" dirty="0">
                <a:solidFill>
                  <a:srgbClr val="535353"/>
                </a:solidFill>
                <a:latin typeface="Gill Sans MT"/>
                <a:cs typeface="Gill Sans MT"/>
              </a:rPr>
              <a:t>WHERE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978" y="1842796"/>
            <a:ext cx="8774622" cy="4016640"/>
          </a:xfrm>
          <a:prstGeom prst="rect">
            <a:avLst/>
          </a:prstGeom>
        </p:spPr>
        <p:txBody>
          <a:bodyPr vert="horz" wrap="square" lIns="0" tIns="8409" rIns="0" bIns="0" rtlCol="0">
            <a:spAutoFit/>
          </a:bodyPr>
          <a:lstStyle/>
          <a:p>
            <a:pPr marL="207302" indent="-200835">
              <a:spcBef>
                <a:spcPts val="66"/>
              </a:spcBef>
              <a:buSzPct val="82352"/>
              <a:buChar char="•"/>
              <a:tabLst>
                <a:tab pos="207302" algn="l"/>
                <a:tab pos="207626" algn="l"/>
              </a:tabLst>
            </a:pPr>
            <a:r>
              <a:rPr sz="1800" spc="-23" dirty="0">
                <a:solidFill>
                  <a:srgbClr val="535353"/>
                </a:solidFill>
                <a:latin typeface="Gill Sans MT"/>
                <a:cs typeface="Gill Sans MT"/>
              </a:rPr>
              <a:t>Equality</a:t>
            </a:r>
            <a:r>
              <a:rPr sz="1800" spc="-3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800" spc="-25" dirty="0">
                <a:solidFill>
                  <a:srgbClr val="535353"/>
                </a:solidFill>
                <a:latin typeface="Gill Sans MT"/>
                <a:cs typeface="Gill Sans MT"/>
              </a:rPr>
              <a:t>matches:</a:t>
            </a:r>
            <a:endParaRPr sz="1800" dirty="0">
              <a:latin typeface="Gill Sans MT"/>
              <a:cs typeface="Gill Sans MT"/>
            </a:endParaRPr>
          </a:p>
          <a:p>
            <a:pPr marL="516802" marR="2587" lvl="1" indent="-201158">
              <a:lnSpc>
                <a:spcPct val="113999"/>
              </a:lnSpc>
              <a:spcBef>
                <a:spcPts val="1665"/>
              </a:spcBef>
              <a:buSzPct val="82352"/>
              <a:buChar char="•"/>
              <a:tabLst>
                <a:tab pos="517125" algn="l"/>
              </a:tabLst>
            </a:pP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SELECT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*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FROM tracks_by_album WHERE </a:t>
            </a:r>
            <a:r>
              <a:rPr sz="1800" b="1" spc="3" dirty="0">
                <a:solidFill>
                  <a:srgbClr val="535353"/>
                </a:solidFill>
                <a:latin typeface="Courier New"/>
                <a:cs typeface="Courier New"/>
              </a:rPr>
              <a:t>album_title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1800" b="1" spc="3" dirty="0">
                <a:solidFill>
                  <a:srgbClr val="535353"/>
                </a:solidFill>
                <a:latin typeface="Courier New"/>
                <a:cs typeface="Courier New"/>
              </a:rPr>
              <a:t>‘Revolver’ AND  year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z="1800" b="1" spc="-25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1966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516802" marR="2587" lvl="1" indent="-201158">
              <a:lnSpc>
                <a:spcPct val="113999"/>
              </a:lnSpc>
              <a:spcBef>
                <a:spcPts val="1772"/>
              </a:spcBef>
              <a:buSzPct val="82352"/>
              <a:buChar char="•"/>
              <a:tabLst>
                <a:tab pos="517125" algn="l"/>
              </a:tabLst>
            </a:pP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SELECT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*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FROM tracks_by_album WHERE </a:t>
            </a:r>
            <a:r>
              <a:rPr sz="1800" b="1" spc="3" dirty="0">
                <a:solidFill>
                  <a:srgbClr val="535353"/>
                </a:solidFill>
                <a:latin typeface="Courier New"/>
                <a:cs typeface="Courier New"/>
              </a:rPr>
              <a:t>album_title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1800" b="1" spc="3" dirty="0">
                <a:solidFill>
                  <a:srgbClr val="535353"/>
                </a:solidFill>
                <a:latin typeface="Courier New"/>
                <a:cs typeface="Courier New"/>
              </a:rPr>
              <a:t>‘Revolver’ AND  year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1800" b="1" spc="3" dirty="0">
                <a:solidFill>
                  <a:srgbClr val="535353"/>
                </a:solidFill>
                <a:latin typeface="Courier New"/>
                <a:cs typeface="Courier New"/>
              </a:rPr>
              <a:t>1966 AND number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=</a:t>
            </a:r>
            <a:r>
              <a:rPr sz="1800" b="1" spc="8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6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lvl="1">
              <a:spcBef>
                <a:spcPts val="3"/>
              </a:spcBef>
              <a:buClr>
                <a:srgbClr val="535353"/>
              </a:buClr>
              <a:buFont typeface="Courier New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07302" indent="-200835">
              <a:spcBef>
                <a:spcPts val="3"/>
              </a:spcBef>
              <a:buSzPct val="82352"/>
              <a:buChar char="•"/>
              <a:tabLst>
                <a:tab pos="207302" algn="l"/>
                <a:tab pos="207626" algn="l"/>
              </a:tabLst>
            </a:pPr>
            <a:r>
              <a:rPr sz="1800" spc="-53" dirty="0">
                <a:solidFill>
                  <a:srgbClr val="535353"/>
                </a:solidFill>
                <a:latin typeface="Gill Sans MT"/>
                <a:cs typeface="Gill Sans MT"/>
              </a:rPr>
              <a:t>IN:</a:t>
            </a:r>
            <a:endParaRPr sz="1800" dirty="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16802" indent="-201158">
              <a:spcBef>
                <a:spcPts val="3"/>
              </a:spcBef>
              <a:buSzPct val="82352"/>
              <a:buChar char="•"/>
              <a:tabLst>
                <a:tab pos="516478" algn="l"/>
                <a:tab pos="517125" algn="l"/>
              </a:tabLst>
            </a:pPr>
            <a:r>
              <a:rPr sz="1800" spc="-25" dirty="0">
                <a:solidFill>
                  <a:srgbClr val="535353"/>
                </a:solidFill>
                <a:latin typeface="Gill Sans MT"/>
                <a:cs typeface="Gill Sans MT"/>
              </a:rPr>
              <a:t>Only </a:t>
            </a:r>
            <a:r>
              <a:rPr sz="1800" spc="-13" dirty="0">
                <a:solidFill>
                  <a:srgbClr val="535353"/>
                </a:solidFill>
                <a:latin typeface="Gill Sans MT"/>
                <a:cs typeface="Gill Sans MT"/>
              </a:rPr>
              <a:t>applicable </a:t>
            </a:r>
            <a:r>
              <a:rPr sz="1800" spc="-3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1800" spc="-2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1800" spc="-38" dirty="0">
                <a:solidFill>
                  <a:srgbClr val="535353"/>
                </a:solidFill>
                <a:latin typeface="Gill Sans MT"/>
                <a:cs typeface="Gill Sans MT"/>
              </a:rPr>
              <a:t>last </a:t>
            </a:r>
            <a:r>
              <a:rPr sz="1800" spc="-18" dirty="0">
                <a:solidFill>
                  <a:srgbClr val="535353"/>
                </a:solidFill>
                <a:latin typeface="Gill Sans MT"/>
                <a:cs typeface="Gill Sans MT"/>
              </a:rPr>
              <a:t>WHERE</a:t>
            </a:r>
            <a:r>
              <a:rPr sz="1800" spc="-5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1800" spc="-23" dirty="0">
                <a:solidFill>
                  <a:srgbClr val="535353"/>
                </a:solidFill>
                <a:latin typeface="Gill Sans MT"/>
                <a:cs typeface="Gill Sans MT"/>
              </a:rPr>
              <a:t>clause</a:t>
            </a:r>
            <a:endParaRPr sz="1800" dirty="0">
              <a:latin typeface="Gill Sans MT"/>
              <a:cs typeface="Gill Sans MT"/>
            </a:endParaRPr>
          </a:p>
          <a:p>
            <a:pPr marL="516802" marR="3234" indent="-201158">
              <a:lnSpc>
                <a:spcPct val="113999"/>
              </a:lnSpc>
              <a:spcBef>
                <a:spcPts val="1665"/>
              </a:spcBef>
              <a:buSzPct val="82352"/>
              <a:buChar char="•"/>
              <a:tabLst>
                <a:tab pos="517125" algn="l"/>
              </a:tabLst>
            </a:pP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SELECT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*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FROM tracks_by_album WHERE album_title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‘Revolver’ AND  year 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1800" spc="3" dirty="0">
                <a:solidFill>
                  <a:srgbClr val="535353"/>
                </a:solidFill>
                <a:latin typeface="Courier New"/>
                <a:cs typeface="Courier New"/>
              </a:rPr>
              <a:t>1966 AND </a:t>
            </a:r>
            <a:r>
              <a:rPr sz="1800" b="1" spc="3" dirty="0">
                <a:solidFill>
                  <a:srgbClr val="535353"/>
                </a:solidFill>
                <a:latin typeface="Courier New"/>
                <a:cs typeface="Courier New"/>
              </a:rPr>
              <a:t>number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IN </a:t>
            </a:r>
            <a:r>
              <a:rPr sz="1800" b="1" spc="3" dirty="0">
                <a:solidFill>
                  <a:srgbClr val="535353"/>
                </a:solidFill>
                <a:latin typeface="Courier New"/>
                <a:cs typeface="Courier New"/>
              </a:rPr>
              <a:t>(2,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3,</a:t>
            </a:r>
            <a:r>
              <a:rPr sz="1800" b="1" spc="18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535353"/>
                </a:solidFill>
                <a:latin typeface="Courier New"/>
                <a:cs typeface="Courier New"/>
              </a:rPr>
              <a:t>4)</a:t>
            </a:r>
            <a:r>
              <a:rPr sz="1800" spc="5" dirty="0">
                <a:solidFill>
                  <a:srgbClr val="535353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147</a:t>
            </a:fld>
            <a:endParaRPr 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0" y="602948"/>
            <a:ext cx="2318945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64" dirty="0">
                <a:solidFill>
                  <a:srgbClr val="535353"/>
                </a:solidFill>
                <a:latin typeface="Gill Sans MT"/>
                <a:cs typeface="Gill Sans MT"/>
              </a:rPr>
              <a:t>WHERE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874" y="1868432"/>
            <a:ext cx="8162305" cy="4391694"/>
          </a:xfrm>
          <a:prstGeom prst="rect">
            <a:avLst/>
          </a:prstGeom>
        </p:spPr>
        <p:txBody>
          <a:bodyPr vert="horz" wrap="square" lIns="0" tIns="5821" rIns="0" bIns="0" rtlCol="0">
            <a:spAutoFit/>
          </a:bodyPr>
          <a:lstStyle/>
          <a:p>
            <a:pPr marL="222826" indent="-216358">
              <a:spcBef>
                <a:spcPts val="46"/>
              </a:spcBef>
              <a:buSzPct val="81081"/>
              <a:buChar char="•"/>
              <a:tabLst>
                <a:tab pos="222826" algn="l"/>
                <a:tab pos="223150" algn="l"/>
              </a:tabLst>
            </a:pP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Range</a:t>
            </a:r>
            <a:r>
              <a:rPr sz="2000" spc="-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48" dirty="0">
                <a:solidFill>
                  <a:srgbClr val="535353"/>
                </a:solidFill>
                <a:latin typeface="Gill Sans MT"/>
                <a:cs typeface="Gill Sans MT"/>
              </a:rPr>
              <a:t>search: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20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32002" lvl="1" indent="-216358">
              <a:buSzPct val="81081"/>
              <a:buChar char="•"/>
              <a:tabLst>
                <a:tab pos="532002" algn="l"/>
                <a:tab pos="532325" algn="l"/>
              </a:tabLst>
            </a:pPr>
            <a:r>
              <a:rPr sz="2000" spc="-38" dirty="0">
                <a:solidFill>
                  <a:srgbClr val="535353"/>
                </a:solidFill>
                <a:latin typeface="Gill Sans MT"/>
                <a:cs typeface="Gill Sans MT"/>
              </a:rPr>
              <a:t>Only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000" spc="-41" dirty="0">
                <a:solidFill>
                  <a:srgbClr val="535353"/>
                </a:solidFill>
                <a:latin typeface="Gill Sans MT"/>
                <a:cs typeface="Gill Sans MT"/>
              </a:rPr>
              <a:t>clustering</a:t>
            </a:r>
            <a:r>
              <a:rPr sz="20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41" dirty="0">
                <a:solidFill>
                  <a:srgbClr val="535353"/>
                </a:solidFill>
                <a:latin typeface="Gill Sans MT"/>
                <a:cs typeface="Gill Sans MT"/>
              </a:rPr>
              <a:t>columns.</a:t>
            </a:r>
            <a:endParaRPr sz="2000" dirty="0">
              <a:latin typeface="Gill Sans MT"/>
              <a:cs typeface="Gill Sans MT"/>
            </a:endParaRPr>
          </a:p>
          <a:p>
            <a:pPr marL="532002" marR="2587" indent="-216358">
              <a:lnSpc>
                <a:spcPct val="111400"/>
              </a:lnSpc>
              <a:spcBef>
                <a:spcPts val="1800"/>
              </a:spcBef>
              <a:buSzPct val="81081"/>
              <a:buChar char="•"/>
              <a:tabLst>
                <a:tab pos="532325" algn="l"/>
              </a:tabLst>
            </a:pP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SELECT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* </a:t>
            </a: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FROM </a:t>
            </a:r>
            <a:r>
              <a:rPr sz="2000" spc="-5" dirty="0" err="1">
                <a:solidFill>
                  <a:srgbClr val="535353"/>
                </a:solidFill>
                <a:latin typeface="Courier New"/>
                <a:cs typeface="Courier New"/>
              </a:rPr>
              <a:t>tracks_by_album</a:t>
            </a: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 WHERE album_title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‘Revolver’  AND year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1966 AND </a:t>
            </a:r>
            <a:r>
              <a:rPr sz="2000" b="1" spc="-5" dirty="0">
                <a:solidFill>
                  <a:srgbClr val="535353"/>
                </a:solidFill>
                <a:latin typeface="Courier New"/>
                <a:cs typeface="Courier New"/>
              </a:rPr>
              <a:t>number &gt;= </a:t>
            </a:r>
            <a:r>
              <a:rPr sz="2000" b="1" spc="-3" dirty="0">
                <a:solidFill>
                  <a:srgbClr val="535353"/>
                </a:solidFill>
                <a:latin typeface="Courier New"/>
                <a:cs typeface="Courier New"/>
              </a:rPr>
              <a:t>6 </a:t>
            </a:r>
            <a:r>
              <a:rPr sz="2000" b="1" spc="-5" dirty="0">
                <a:solidFill>
                  <a:srgbClr val="535353"/>
                </a:solidFill>
                <a:latin typeface="Courier New"/>
                <a:cs typeface="Courier New"/>
              </a:rPr>
              <a:t>AND number </a:t>
            </a:r>
            <a:r>
              <a:rPr sz="2000" b="1" spc="-3" dirty="0">
                <a:solidFill>
                  <a:srgbClr val="535353"/>
                </a:solidFill>
                <a:latin typeface="Courier New"/>
                <a:cs typeface="Courier New"/>
              </a:rPr>
              <a:t>&lt;</a:t>
            </a:r>
            <a:r>
              <a:rPr sz="2000" b="1" spc="13" dirty="0">
                <a:solidFill>
                  <a:srgbClr val="535353"/>
                </a:solidFill>
                <a:latin typeface="Courier New"/>
                <a:cs typeface="Courier New"/>
              </a:rPr>
              <a:t> </a:t>
            </a:r>
            <a:r>
              <a:rPr sz="2000" b="1" spc="-3" dirty="0">
                <a:solidFill>
                  <a:srgbClr val="535353"/>
                </a:solidFill>
                <a:latin typeface="Courier New"/>
                <a:cs typeface="Courier New"/>
              </a:rPr>
              <a:t>2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22826" indent="-216358">
              <a:spcBef>
                <a:spcPts val="3"/>
              </a:spcBef>
              <a:buSzPct val="81081"/>
              <a:buChar char="•"/>
              <a:tabLst>
                <a:tab pos="222826" algn="l"/>
                <a:tab pos="223150" algn="l"/>
              </a:tabLst>
            </a:pPr>
            <a:r>
              <a:rPr sz="2000" spc="-38" dirty="0">
                <a:solidFill>
                  <a:srgbClr val="535353"/>
                </a:solidFill>
                <a:latin typeface="Gill Sans MT"/>
                <a:cs typeface="Gill Sans MT"/>
              </a:rPr>
              <a:t>ALLOW</a:t>
            </a:r>
            <a:r>
              <a:rPr sz="2000" spc="-4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71" dirty="0">
                <a:solidFill>
                  <a:srgbClr val="535353"/>
                </a:solidFill>
                <a:latin typeface="Gill Sans MT"/>
                <a:cs typeface="Gill Sans MT"/>
              </a:rPr>
              <a:t>FILTERING: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2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32002" lvl="1" indent="-216358">
              <a:buSzPct val="81081"/>
              <a:buChar char="•"/>
              <a:tabLst>
                <a:tab pos="532002" algn="l"/>
                <a:tab pos="532325" algn="l"/>
              </a:tabLst>
            </a:pPr>
            <a:r>
              <a:rPr sz="2000" spc="-43" dirty="0">
                <a:solidFill>
                  <a:srgbClr val="535353"/>
                </a:solidFill>
                <a:latin typeface="Gill Sans MT"/>
                <a:cs typeface="Gill Sans MT"/>
              </a:rPr>
              <a:t>Allows </a:t>
            </a:r>
            <a:r>
              <a:rPr sz="2000" spc="-31" dirty="0">
                <a:solidFill>
                  <a:srgbClr val="535353"/>
                </a:solidFill>
                <a:latin typeface="Gill Sans MT"/>
                <a:cs typeface="Gill Sans MT"/>
              </a:rPr>
              <a:t>scanning </a:t>
            </a:r>
            <a:r>
              <a:rPr sz="2000" spc="-41" dirty="0">
                <a:solidFill>
                  <a:srgbClr val="535353"/>
                </a:solidFill>
                <a:latin typeface="Gill Sans MT"/>
                <a:cs typeface="Gill Sans MT"/>
              </a:rPr>
              <a:t>through all </a:t>
            </a:r>
            <a:r>
              <a:rPr sz="2000" spc="-31" dirty="0">
                <a:solidFill>
                  <a:srgbClr val="535353"/>
                </a:solidFill>
                <a:latin typeface="Gill Sans MT"/>
                <a:cs typeface="Gill Sans MT"/>
              </a:rPr>
              <a:t>partitions </a:t>
            </a:r>
            <a:r>
              <a:rPr sz="2000" spc="140" dirty="0">
                <a:solidFill>
                  <a:srgbClr val="535353"/>
                </a:solidFill>
                <a:latin typeface="Gill Sans MT"/>
                <a:cs typeface="Gill Sans MT"/>
              </a:rPr>
              <a:t>=&gt; </a:t>
            </a:r>
            <a:r>
              <a:rPr sz="2000" spc="-38" dirty="0">
                <a:solidFill>
                  <a:srgbClr val="535353"/>
                </a:solidFill>
                <a:latin typeface="Gill Sans MT"/>
                <a:cs typeface="Gill Sans MT"/>
              </a:rPr>
              <a:t>potentially </a:t>
            </a: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very </a:t>
            </a: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time</a:t>
            </a:r>
            <a:r>
              <a:rPr sz="2000" spc="1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8" dirty="0">
                <a:solidFill>
                  <a:srgbClr val="535353"/>
                </a:solidFill>
                <a:latin typeface="Gill Sans MT"/>
                <a:cs typeface="Gill Sans MT"/>
              </a:rPr>
              <a:t>consuming</a:t>
            </a:r>
            <a:endParaRPr sz="2000" dirty="0">
              <a:latin typeface="Gill Sans MT"/>
              <a:cs typeface="Gill Sans MT"/>
            </a:endParaRPr>
          </a:p>
          <a:p>
            <a:pPr marL="532002" marR="1148413" indent="-216358">
              <a:lnSpc>
                <a:spcPct val="111400"/>
              </a:lnSpc>
              <a:spcBef>
                <a:spcPts val="1800"/>
              </a:spcBef>
              <a:buSzPct val="81081"/>
              <a:buChar char="•"/>
              <a:tabLst>
                <a:tab pos="532325" algn="l"/>
              </a:tabLst>
            </a:pP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SELECT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* </a:t>
            </a: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FROM tracks_by_album WHERE number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= 2 </a:t>
            </a:r>
            <a:r>
              <a:rPr sz="2000" spc="-5" dirty="0">
                <a:solidFill>
                  <a:srgbClr val="535353"/>
                </a:solidFill>
                <a:latin typeface="Courier New"/>
                <a:cs typeface="Courier New"/>
              </a:rPr>
              <a:t>ALLOW  </a:t>
            </a:r>
            <a:r>
              <a:rPr sz="2000" spc="-3" dirty="0">
                <a:solidFill>
                  <a:srgbClr val="535353"/>
                </a:solidFill>
                <a:latin typeface="Courier New"/>
                <a:cs typeface="Courier New"/>
              </a:rPr>
              <a:t>FILTERING;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148</a:t>
            </a:fld>
            <a:endParaRPr lang="en-US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38052" y="2828741"/>
            <a:ext cx="5072812" cy="1411460"/>
          </a:xfrm>
          <a:prstGeom prst="rect">
            <a:avLst/>
          </a:prstGeom>
        </p:spPr>
        <p:txBody>
          <a:bodyPr vert="horz" wrap="square" lIns="0" tIns="61770" rIns="0" bIns="0" rtlCol="0">
            <a:spAutoFit/>
          </a:bodyPr>
          <a:lstStyle/>
          <a:p>
            <a:pPr algn="ctr">
              <a:spcBef>
                <a:spcPts val="486"/>
              </a:spcBef>
            </a:pPr>
            <a:r>
              <a:rPr sz="4200" spc="-30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r>
              <a:rPr sz="4200" spc="-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69" dirty="0">
                <a:solidFill>
                  <a:srgbClr val="535353"/>
                </a:solidFill>
                <a:latin typeface="Gill Sans MT"/>
                <a:cs typeface="Gill Sans MT"/>
              </a:rPr>
              <a:t>MODELLING</a:t>
            </a:r>
            <a:endParaRPr sz="4200">
              <a:latin typeface="Gill Sans MT"/>
              <a:cs typeface="Gill Sans MT"/>
            </a:endParaRPr>
          </a:p>
          <a:p>
            <a:pPr algn="ctr">
              <a:spcBef>
                <a:spcPts val="244"/>
              </a:spcBef>
            </a:pP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Processes </a:t>
            </a:r>
            <a:r>
              <a:rPr sz="22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200" spc="-3" dirty="0">
                <a:solidFill>
                  <a:srgbClr val="535353"/>
                </a:solidFill>
                <a:latin typeface="Gill Sans MT"/>
                <a:cs typeface="Gill Sans MT"/>
              </a:rPr>
              <a:t>good 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practices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design </a:t>
            </a:r>
            <a:r>
              <a:rPr sz="2200" spc="-51" dirty="0">
                <a:solidFill>
                  <a:srgbClr val="535353"/>
                </a:solidFill>
                <a:latin typeface="Gill Sans MT"/>
                <a:cs typeface="Gill Sans MT"/>
              </a:rPr>
              <a:t>our</a:t>
            </a:r>
            <a:r>
              <a:rPr sz="2200" spc="17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schema.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149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2696802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2666923"/>
            <a:ext cx="19259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Verdana"/>
                <a:cs typeface="Verdana"/>
              </a:rPr>
              <a:t>Fault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Tolerant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0521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7450" y="3062654"/>
            <a:ext cx="370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Nodes Down </a:t>
            </a:r>
            <a:r>
              <a:rPr sz="1800" dirty="0">
                <a:latin typeface="Verdana"/>
                <a:cs typeface="Verdana"/>
              </a:rPr>
              <a:t>!= </a:t>
            </a:r>
            <a:r>
              <a:rPr sz="1800" spc="-5" dirty="0">
                <a:latin typeface="Verdana"/>
                <a:cs typeface="Verdana"/>
              </a:rPr>
              <a:t>Database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Down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3396918"/>
            <a:ext cx="454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700" baseline="3086" dirty="0">
                <a:latin typeface="Arial"/>
                <a:cs typeface="Arial"/>
              </a:rPr>
              <a:t>–	</a:t>
            </a:r>
            <a:r>
              <a:rPr sz="1800" spc="-5" dirty="0">
                <a:latin typeface="Verdana"/>
                <a:cs typeface="Verdana"/>
              </a:rPr>
              <a:t>Datacenter Down </a:t>
            </a:r>
            <a:r>
              <a:rPr sz="1800" dirty="0">
                <a:latin typeface="Verdana"/>
                <a:cs typeface="Verdana"/>
              </a:rPr>
              <a:t>!= </a:t>
            </a:r>
            <a:r>
              <a:rPr sz="1800" spc="-5" dirty="0">
                <a:latin typeface="Verdana"/>
                <a:cs typeface="Verdana"/>
              </a:rPr>
              <a:t>Database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Down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67009" y="3631550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4678" y="3352289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4678" y="3352289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7432" y="4021496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5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8" y="434107"/>
                </a:lnTo>
                <a:lnTo>
                  <a:pt x="97808" y="465927"/>
                </a:lnTo>
                <a:lnTo>
                  <a:pt x="136185" y="491973"/>
                </a:lnTo>
                <a:lnTo>
                  <a:pt x="179020" y="511501"/>
                </a:lnTo>
                <a:lnTo>
                  <a:pt x="225539" y="523765"/>
                </a:lnTo>
                <a:lnTo>
                  <a:pt x="274965" y="528019"/>
                </a:lnTo>
                <a:lnTo>
                  <a:pt x="324390" y="523765"/>
                </a:lnTo>
                <a:lnTo>
                  <a:pt x="370909" y="511501"/>
                </a:lnTo>
                <a:lnTo>
                  <a:pt x="413745" y="491973"/>
                </a:lnTo>
                <a:lnTo>
                  <a:pt x="452121" y="465927"/>
                </a:lnTo>
                <a:lnTo>
                  <a:pt x="485261" y="434107"/>
                </a:lnTo>
                <a:lnTo>
                  <a:pt x="512389" y="397260"/>
                </a:lnTo>
                <a:lnTo>
                  <a:pt x="532727" y="356131"/>
                </a:lnTo>
                <a:lnTo>
                  <a:pt x="545500" y="311465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7432" y="4021496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0531" y="5013680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8" y="434108"/>
                </a:lnTo>
                <a:lnTo>
                  <a:pt x="97808" y="465927"/>
                </a:lnTo>
                <a:lnTo>
                  <a:pt x="136185" y="491974"/>
                </a:lnTo>
                <a:lnTo>
                  <a:pt x="179020" y="511502"/>
                </a:lnTo>
                <a:lnTo>
                  <a:pt x="225539" y="523766"/>
                </a:lnTo>
                <a:lnTo>
                  <a:pt x="274965" y="528019"/>
                </a:lnTo>
                <a:lnTo>
                  <a:pt x="324390" y="523766"/>
                </a:lnTo>
                <a:lnTo>
                  <a:pt x="370909" y="511502"/>
                </a:lnTo>
                <a:lnTo>
                  <a:pt x="413744" y="491974"/>
                </a:lnTo>
                <a:lnTo>
                  <a:pt x="452121" y="465927"/>
                </a:lnTo>
                <a:lnTo>
                  <a:pt x="485261" y="434108"/>
                </a:lnTo>
                <a:lnTo>
                  <a:pt x="512388" y="397260"/>
                </a:lnTo>
                <a:lnTo>
                  <a:pt x="532726" y="356131"/>
                </a:lnTo>
                <a:lnTo>
                  <a:pt x="545499" y="311466"/>
                </a:lnTo>
                <a:lnTo>
                  <a:pt x="549929" y="264010"/>
                </a:lnTo>
                <a:lnTo>
                  <a:pt x="545499" y="216554"/>
                </a:lnTo>
                <a:lnTo>
                  <a:pt x="532726" y="171888"/>
                </a:lnTo>
                <a:lnTo>
                  <a:pt x="512388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4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0531" y="5013680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68829" y="501368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68829" y="501368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29600" y="4972834"/>
            <a:ext cx="612140" cy="610235"/>
          </a:xfrm>
          <a:custGeom>
            <a:avLst/>
            <a:gdLst/>
            <a:ahLst/>
            <a:cxnLst/>
            <a:rect l="l" t="t" r="r" b="b"/>
            <a:pathLst>
              <a:path w="612140" h="610235">
                <a:moveTo>
                  <a:pt x="147217" y="0"/>
                </a:moveTo>
                <a:lnTo>
                  <a:pt x="0" y="148192"/>
                </a:lnTo>
                <a:lnTo>
                  <a:pt x="157699" y="304854"/>
                </a:lnTo>
                <a:lnTo>
                  <a:pt x="0" y="461515"/>
                </a:lnTo>
                <a:lnTo>
                  <a:pt x="147217" y="609708"/>
                </a:lnTo>
                <a:lnTo>
                  <a:pt x="305896" y="452075"/>
                </a:lnTo>
                <a:lnTo>
                  <a:pt x="602288" y="452075"/>
                </a:lnTo>
                <a:lnTo>
                  <a:pt x="454091" y="304854"/>
                </a:lnTo>
                <a:lnTo>
                  <a:pt x="602288" y="157632"/>
                </a:lnTo>
                <a:lnTo>
                  <a:pt x="305896" y="157632"/>
                </a:lnTo>
                <a:lnTo>
                  <a:pt x="147217" y="0"/>
                </a:lnTo>
                <a:close/>
              </a:path>
              <a:path w="612140" h="610235">
                <a:moveTo>
                  <a:pt x="602288" y="452075"/>
                </a:moveTo>
                <a:lnTo>
                  <a:pt x="305896" y="452075"/>
                </a:lnTo>
                <a:lnTo>
                  <a:pt x="464572" y="609708"/>
                </a:lnTo>
                <a:lnTo>
                  <a:pt x="611790" y="461515"/>
                </a:lnTo>
                <a:lnTo>
                  <a:pt x="602288" y="452075"/>
                </a:lnTo>
                <a:close/>
              </a:path>
              <a:path w="612140" h="610235">
                <a:moveTo>
                  <a:pt x="464572" y="0"/>
                </a:moveTo>
                <a:lnTo>
                  <a:pt x="305896" y="157632"/>
                </a:lnTo>
                <a:lnTo>
                  <a:pt x="602288" y="157632"/>
                </a:lnTo>
                <a:lnTo>
                  <a:pt x="611790" y="148192"/>
                </a:lnTo>
                <a:lnTo>
                  <a:pt x="464572" y="0"/>
                </a:lnTo>
                <a:close/>
              </a:path>
            </a:pathLst>
          </a:custGeom>
          <a:solidFill>
            <a:srgbClr val="4B3C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9600" y="4972834"/>
            <a:ext cx="612140" cy="610235"/>
          </a:xfrm>
          <a:custGeom>
            <a:avLst/>
            <a:gdLst/>
            <a:ahLst/>
            <a:cxnLst/>
            <a:rect l="l" t="t" r="r" b="b"/>
            <a:pathLst>
              <a:path w="612140" h="610235">
                <a:moveTo>
                  <a:pt x="0" y="148192"/>
                </a:moveTo>
                <a:lnTo>
                  <a:pt x="147218" y="0"/>
                </a:lnTo>
                <a:lnTo>
                  <a:pt x="305896" y="157633"/>
                </a:lnTo>
                <a:lnTo>
                  <a:pt x="464572" y="0"/>
                </a:lnTo>
                <a:lnTo>
                  <a:pt x="611791" y="148192"/>
                </a:lnTo>
                <a:lnTo>
                  <a:pt x="454091" y="304854"/>
                </a:lnTo>
                <a:lnTo>
                  <a:pt x="611791" y="461515"/>
                </a:lnTo>
                <a:lnTo>
                  <a:pt x="464572" y="609708"/>
                </a:lnTo>
                <a:lnTo>
                  <a:pt x="305896" y="452075"/>
                </a:lnTo>
                <a:lnTo>
                  <a:pt x="147218" y="609708"/>
                </a:lnTo>
                <a:lnTo>
                  <a:pt x="0" y="461515"/>
                </a:lnTo>
                <a:lnTo>
                  <a:pt x="157699" y="304854"/>
                </a:lnTo>
                <a:lnTo>
                  <a:pt x="0" y="148192"/>
                </a:lnTo>
                <a:close/>
              </a:path>
            </a:pathLst>
          </a:custGeom>
          <a:ln w="25400">
            <a:solidFill>
              <a:srgbClr val="372C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8470348" y="6160136"/>
            <a:ext cx="196215" cy="164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69285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0" y="602948"/>
            <a:ext cx="4765002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300" dirty="0"/>
              <a:t>DATA</a:t>
            </a:r>
            <a:r>
              <a:rPr sz="4200" spc="-25" dirty="0"/>
              <a:t> </a:t>
            </a:r>
            <a:r>
              <a:rPr sz="4200" spc="-69" dirty="0"/>
              <a:t>MODELLING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265686" y="2409891"/>
            <a:ext cx="5841069" cy="3387028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Understand </a:t>
            </a:r>
            <a:r>
              <a:rPr sz="2700" spc="-79" dirty="0">
                <a:solidFill>
                  <a:srgbClr val="535353"/>
                </a:solidFill>
                <a:latin typeface="Gill Sans MT"/>
                <a:cs typeface="Gill Sans MT"/>
              </a:rPr>
              <a:t>your</a:t>
            </a:r>
            <a:r>
              <a:rPr sz="2700" spc="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15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Decide </a:t>
            </a:r>
            <a:r>
              <a:rPr sz="2700" spc="-36" dirty="0">
                <a:solidFill>
                  <a:srgbClr val="535353"/>
                </a:solidFill>
                <a:latin typeface="Gill Sans MT"/>
                <a:cs typeface="Gill Sans MT"/>
              </a:rPr>
              <a:t>how </a:t>
            </a:r>
            <a:r>
              <a:rPr sz="2700" spc="-71" dirty="0">
                <a:solidFill>
                  <a:srgbClr val="535353"/>
                </a:solidFill>
                <a:latin typeface="Gill Sans MT"/>
                <a:cs typeface="Gill Sans MT"/>
              </a:rPr>
              <a:t>you’ll </a:t>
            </a:r>
            <a:r>
              <a:rPr sz="2700" spc="-5" dirty="0">
                <a:solidFill>
                  <a:srgbClr val="535353"/>
                </a:solidFill>
                <a:latin typeface="Gill Sans MT"/>
                <a:cs typeface="Gill Sans MT"/>
              </a:rPr>
              <a:t>query </a:t>
            </a:r>
            <a:r>
              <a:rPr sz="2700" spc="-33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2700" spc="14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15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3" dirty="0">
                <a:solidFill>
                  <a:srgbClr val="535353"/>
                </a:solidFill>
                <a:latin typeface="Gill Sans MT"/>
                <a:cs typeface="Gill Sans MT"/>
              </a:rPr>
              <a:t>Define </a:t>
            </a:r>
            <a:r>
              <a:rPr sz="2700" spc="-31" dirty="0">
                <a:solidFill>
                  <a:srgbClr val="535353"/>
                </a:solidFill>
                <a:latin typeface="Gill Sans MT"/>
                <a:cs typeface="Gill Sans MT"/>
              </a:rPr>
              <a:t>column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families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700" spc="-56" dirty="0">
                <a:solidFill>
                  <a:srgbClr val="535353"/>
                </a:solidFill>
                <a:latin typeface="Gill Sans MT"/>
                <a:cs typeface="Gill Sans MT"/>
              </a:rPr>
              <a:t>satisfy </a:t>
            </a:r>
            <a:r>
              <a:rPr sz="2700" spc="-41" dirty="0">
                <a:solidFill>
                  <a:srgbClr val="535353"/>
                </a:solidFill>
                <a:latin typeface="Gill Sans MT"/>
                <a:cs typeface="Gill Sans MT"/>
              </a:rPr>
              <a:t>those</a:t>
            </a:r>
            <a:r>
              <a:rPr sz="2700" spc="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36" dirty="0">
                <a:solidFill>
                  <a:srgbClr val="535353"/>
                </a:solidFill>
                <a:latin typeface="Gill Sans MT"/>
                <a:cs typeface="Gill Sans MT"/>
              </a:rPr>
              <a:t>queries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15644" indent="-309176"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28" dirty="0">
                <a:solidFill>
                  <a:srgbClr val="535353"/>
                </a:solidFill>
                <a:latin typeface="Gill Sans MT"/>
                <a:cs typeface="Gill Sans MT"/>
              </a:rPr>
              <a:t>Implement </a:t>
            </a:r>
            <a:r>
              <a:rPr sz="2700" spc="-5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sz="2700" spc="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38" dirty="0">
                <a:solidFill>
                  <a:srgbClr val="535353"/>
                </a:solidFill>
                <a:latin typeface="Gill Sans MT"/>
                <a:cs typeface="Gill Sans MT"/>
              </a:rPr>
              <a:t>optimize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150</a:t>
            </a:fld>
            <a:endParaRPr 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3378" y="602948"/>
            <a:ext cx="602885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30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r>
              <a:rPr sz="4200" spc="-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69" dirty="0">
                <a:solidFill>
                  <a:srgbClr val="535353"/>
                </a:solidFill>
                <a:latin typeface="Gill Sans MT"/>
                <a:cs typeface="Gill Sans MT"/>
              </a:rPr>
              <a:t>MODELLING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1676282"/>
            <a:ext cx="1938407" cy="636453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20698" rIns="0" bIns="0" rtlCol="0">
            <a:spAutoFit/>
          </a:bodyPr>
          <a:lstStyle/>
          <a:p>
            <a:pPr marL="368682" marR="93788" indent="-269720">
              <a:lnSpc>
                <a:spcPts val="2394"/>
              </a:lnSpc>
              <a:spcBef>
                <a:spcPts val="163"/>
              </a:spcBef>
            </a:pPr>
            <a:r>
              <a:rPr sz="2100" spc="-58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2100" spc="-15" dirty="0">
                <a:solidFill>
                  <a:srgbClr val="FFFFFF"/>
                </a:solidFill>
                <a:latin typeface="Gill Sans MT"/>
                <a:cs typeface="Gill Sans MT"/>
              </a:rPr>
              <a:t>on</a:t>
            </a:r>
            <a:r>
              <a:rPr sz="2100" spc="-3" dirty="0">
                <a:solidFill>
                  <a:srgbClr val="FFFFFF"/>
                </a:solidFill>
                <a:latin typeface="Gill Sans MT"/>
                <a:cs typeface="Gill Sans MT"/>
              </a:rPr>
              <a:t>ce</a:t>
            </a:r>
            <a:r>
              <a:rPr sz="2100" spc="-8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100" spc="-64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100" spc="-18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21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100" spc="-76" dirty="0">
                <a:solidFill>
                  <a:srgbClr val="FFFFFF"/>
                </a:solidFill>
                <a:latin typeface="Gill Sans MT"/>
                <a:cs typeface="Gill Sans MT"/>
              </a:rPr>
              <a:t>l  </a:t>
            </a:r>
            <a:r>
              <a:rPr sz="2100" spc="-15" dirty="0">
                <a:solidFill>
                  <a:srgbClr val="FFFFFF"/>
                </a:solidFill>
                <a:latin typeface="Gill Sans MT"/>
                <a:cs typeface="Gill Sans MT"/>
              </a:rPr>
              <a:t>Model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3631945"/>
            <a:ext cx="1938407" cy="634494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18758" rIns="0" bIns="0" rtlCol="0">
            <a:spAutoFit/>
          </a:bodyPr>
          <a:lstStyle/>
          <a:p>
            <a:pPr marL="368682" marR="342163" indent="-21345">
              <a:lnSpc>
                <a:spcPts val="2394"/>
              </a:lnSpc>
              <a:spcBef>
                <a:spcPts val="148"/>
              </a:spcBef>
            </a:pPr>
            <a:r>
              <a:rPr sz="2100" spc="-43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2100" spc="-8" dirty="0">
                <a:solidFill>
                  <a:srgbClr val="FFFFFF"/>
                </a:solidFill>
                <a:latin typeface="Gill Sans MT"/>
                <a:cs typeface="Gill Sans MT"/>
              </a:rPr>
              <a:t>og</a:t>
            </a:r>
            <a:r>
              <a:rPr sz="2100" spc="-31" dirty="0">
                <a:solidFill>
                  <a:srgbClr val="FFFFFF"/>
                </a:solidFill>
                <a:latin typeface="Gill Sans MT"/>
                <a:cs typeface="Gill Sans MT"/>
              </a:rPr>
              <a:t>ic</a:t>
            </a:r>
            <a:r>
              <a:rPr sz="2100" spc="-43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100" spc="-76" dirty="0">
                <a:solidFill>
                  <a:srgbClr val="FFFFFF"/>
                </a:solidFill>
                <a:latin typeface="Gill Sans MT"/>
                <a:cs typeface="Gill Sans MT"/>
              </a:rPr>
              <a:t>l  </a:t>
            </a:r>
            <a:r>
              <a:rPr sz="2100" spc="-15" dirty="0">
                <a:solidFill>
                  <a:srgbClr val="FFFFFF"/>
                </a:solidFill>
                <a:latin typeface="Gill Sans MT"/>
                <a:cs typeface="Gill Sans MT"/>
              </a:rPr>
              <a:t>Model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5587608"/>
            <a:ext cx="1938407" cy="774750"/>
          </a:xfrm>
          <a:custGeom>
            <a:avLst/>
            <a:gdLst/>
            <a:ahLst/>
            <a:cxnLst/>
            <a:rect l="l" t="t" r="r" b="b"/>
            <a:pathLst>
              <a:path w="2753995" h="1277620">
                <a:moveTo>
                  <a:pt x="0" y="0"/>
                </a:moveTo>
                <a:lnTo>
                  <a:pt x="2753842" y="0"/>
                </a:lnTo>
                <a:lnTo>
                  <a:pt x="2753842" y="1277448"/>
                </a:lnTo>
                <a:lnTo>
                  <a:pt x="0" y="1277448"/>
                </a:lnTo>
                <a:lnTo>
                  <a:pt x="0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2600" y="5572011"/>
            <a:ext cx="1938407" cy="64559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368682" marR="299797" indent="-63711">
              <a:lnSpc>
                <a:spcPts val="2394"/>
              </a:lnSpc>
              <a:spcBef>
                <a:spcPts val="234"/>
              </a:spcBef>
            </a:pPr>
            <a:r>
              <a:rPr sz="2100" spc="3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100" spc="-48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2100" spc="-38" dirty="0">
                <a:solidFill>
                  <a:srgbClr val="FFFFFF"/>
                </a:solidFill>
                <a:latin typeface="Gill Sans MT"/>
                <a:cs typeface="Gill Sans MT"/>
              </a:rPr>
              <a:t>ysic</a:t>
            </a:r>
            <a:r>
              <a:rPr sz="2100" spc="-48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100" spc="-76" dirty="0">
                <a:solidFill>
                  <a:srgbClr val="FFFFFF"/>
                </a:solidFill>
                <a:latin typeface="Gill Sans MT"/>
                <a:cs typeface="Gill Sans MT"/>
              </a:rPr>
              <a:t>l  </a:t>
            </a:r>
            <a:r>
              <a:rPr sz="2100" spc="-15" dirty="0">
                <a:solidFill>
                  <a:srgbClr val="FFFFFF"/>
                </a:solidFill>
                <a:latin typeface="Gill Sans MT"/>
                <a:cs typeface="Gill Sans MT"/>
              </a:rPr>
              <a:t>Model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37940" y="2444578"/>
            <a:ext cx="181460" cy="1204482"/>
          </a:xfrm>
          <a:custGeom>
            <a:avLst/>
            <a:gdLst/>
            <a:ahLst/>
            <a:cxnLst/>
            <a:rect l="l" t="t" r="r" b="b"/>
            <a:pathLst>
              <a:path w="257809" h="1986279">
                <a:moveTo>
                  <a:pt x="257774" y="1602045"/>
                </a:moveTo>
                <a:lnTo>
                  <a:pt x="0" y="1602045"/>
                </a:lnTo>
                <a:lnTo>
                  <a:pt x="128887" y="1986019"/>
                </a:lnTo>
                <a:lnTo>
                  <a:pt x="257774" y="1602045"/>
                </a:lnTo>
                <a:close/>
              </a:path>
              <a:path w="257809" h="1986279">
                <a:moveTo>
                  <a:pt x="174532" y="0"/>
                </a:moveTo>
                <a:lnTo>
                  <a:pt x="90765" y="0"/>
                </a:lnTo>
                <a:lnTo>
                  <a:pt x="90765" y="1602045"/>
                </a:lnTo>
                <a:lnTo>
                  <a:pt x="174532" y="1602045"/>
                </a:lnTo>
                <a:lnTo>
                  <a:pt x="174532" y="0"/>
                </a:lnTo>
                <a:close/>
              </a:path>
            </a:pathLst>
          </a:custGeom>
          <a:solidFill>
            <a:srgbClr val="78A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4406591"/>
            <a:ext cx="181460" cy="1204097"/>
          </a:xfrm>
          <a:custGeom>
            <a:avLst/>
            <a:gdLst/>
            <a:ahLst/>
            <a:cxnLst/>
            <a:rect l="l" t="t" r="r" b="b"/>
            <a:pathLst>
              <a:path w="257809" h="1985645">
                <a:moveTo>
                  <a:pt x="257774" y="1591574"/>
                </a:moveTo>
                <a:lnTo>
                  <a:pt x="0" y="1591574"/>
                </a:lnTo>
                <a:lnTo>
                  <a:pt x="128887" y="1985204"/>
                </a:lnTo>
                <a:lnTo>
                  <a:pt x="257774" y="1591574"/>
                </a:lnTo>
                <a:close/>
              </a:path>
              <a:path w="257809" h="1985645">
                <a:moveTo>
                  <a:pt x="174532" y="0"/>
                </a:moveTo>
                <a:lnTo>
                  <a:pt x="90765" y="0"/>
                </a:lnTo>
                <a:lnTo>
                  <a:pt x="90765" y="1591574"/>
                </a:lnTo>
                <a:lnTo>
                  <a:pt x="174532" y="1591574"/>
                </a:lnTo>
                <a:lnTo>
                  <a:pt x="174532" y="0"/>
                </a:lnTo>
                <a:close/>
              </a:path>
            </a:pathLst>
          </a:custGeom>
          <a:solidFill>
            <a:srgbClr val="78A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05260" y="2609666"/>
            <a:ext cx="2248140" cy="675314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59183" rIns="0" bIns="0" rtlCol="0">
            <a:spAutoFit/>
          </a:bodyPr>
          <a:lstStyle/>
          <a:p>
            <a:pPr marL="117073" marR="63711" indent="-49804">
              <a:lnSpc>
                <a:spcPts val="2394"/>
              </a:lnSpc>
              <a:spcBef>
                <a:spcPts val="466"/>
              </a:spcBef>
            </a:pPr>
            <a:r>
              <a:rPr sz="2100" spc="3" dirty="0">
                <a:solidFill>
                  <a:srgbClr val="FFFFFF"/>
                </a:solidFill>
                <a:latin typeface="Gill Sans MT"/>
                <a:cs typeface="Gill Sans MT"/>
              </a:rPr>
              <a:t>Q</a:t>
            </a:r>
            <a:r>
              <a:rPr sz="2100" spc="-18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2100" spc="-71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100" spc="87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100" spc="-25" dirty="0">
                <a:solidFill>
                  <a:srgbClr val="FFFFFF"/>
                </a:solidFill>
                <a:latin typeface="Gill Sans MT"/>
                <a:cs typeface="Gill Sans MT"/>
              </a:rPr>
              <a:t>y-D</a:t>
            </a:r>
            <a:r>
              <a:rPr sz="2100" spc="-79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100" spc="-28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2100" spc="-89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2100" spc="-8" dirty="0">
                <a:solidFill>
                  <a:srgbClr val="FFFFFF"/>
                </a:solidFill>
                <a:latin typeface="Gill Sans MT"/>
                <a:cs typeface="Gill Sans MT"/>
              </a:rPr>
              <a:t>en  </a:t>
            </a:r>
            <a:r>
              <a:rPr sz="2100" spc="-20" dirty="0">
                <a:solidFill>
                  <a:srgbClr val="FFFFFF"/>
                </a:solidFill>
                <a:latin typeface="Gill Sans MT"/>
                <a:cs typeface="Gill Sans MT"/>
              </a:rPr>
              <a:t>Methodology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5260" y="4571679"/>
            <a:ext cx="2248140" cy="674988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58860" rIns="0" bIns="0" rtlCol="0">
            <a:spAutoFit/>
          </a:bodyPr>
          <a:lstStyle/>
          <a:p>
            <a:pPr marL="305618" marR="280069" indent="-21992">
              <a:lnSpc>
                <a:spcPts val="2394"/>
              </a:lnSpc>
              <a:spcBef>
                <a:spcPts val="463"/>
              </a:spcBef>
            </a:pPr>
            <a:r>
              <a:rPr sz="2100" spc="-41" dirty="0">
                <a:solidFill>
                  <a:srgbClr val="FFFFFF"/>
                </a:solidFill>
                <a:latin typeface="Gill Sans MT"/>
                <a:cs typeface="Gill Sans MT"/>
              </a:rPr>
              <a:t>Analysis </a:t>
            </a:r>
            <a:r>
              <a:rPr sz="2100" spc="-15" dirty="0">
                <a:solidFill>
                  <a:srgbClr val="FFFFFF"/>
                </a:solidFill>
                <a:latin typeface="Gill Sans MT"/>
                <a:cs typeface="Gill Sans MT"/>
              </a:rPr>
              <a:t>&amp;  </a:t>
            </a:r>
            <a:r>
              <a:rPr sz="2100" spc="-41" dirty="0">
                <a:solidFill>
                  <a:srgbClr val="FFFFFF"/>
                </a:solidFill>
                <a:latin typeface="Gill Sans MT"/>
                <a:cs typeface="Gill Sans MT"/>
              </a:rPr>
              <a:t>Validation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6600" y="2968725"/>
            <a:ext cx="2543572" cy="156336"/>
          </a:xfrm>
          <a:custGeom>
            <a:avLst/>
            <a:gdLst/>
            <a:ahLst/>
            <a:cxnLst/>
            <a:rect l="l" t="t" r="r" b="b"/>
            <a:pathLst>
              <a:path w="3613784" h="257810">
                <a:moveTo>
                  <a:pt x="388598" y="0"/>
                </a:moveTo>
                <a:lnTo>
                  <a:pt x="0" y="128888"/>
                </a:lnTo>
                <a:lnTo>
                  <a:pt x="388598" y="257775"/>
                </a:lnTo>
                <a:lnTo>
                  <a:pt x="388598" y="172260"/>
                </a:lnTo>
                <a:lnTo>
                  <a:pt x="3613631" y="172260"/>
                </a:lnTo>
                <a:lnTo>
                  <a:pt x="3613631" y="88493"/>
                </a:lnTo>
                <a:lnTo>
                  <a:pt x="388598" y="88493"/>
                </a:lnTo>
                <a:lnTo>
                  <a:pt x="388598" y="0"/>
                </a:lnTo>
                <a:close/>
              </a:path>
            </a:pathLst>
          </a:custGeom>
          <a:solidFill>
            <a:srgbClr val="B37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6600" y="4800600"/>
            <a:ext cx="2543572" cy="156336"/>
          </a:xfrm>
          <a:custGeom>
            <a:avLst/>
            <a:gdLst/>
            <a:ahLst/>
            <a:cxnLst/>
            <a:rect l="l" t="t" r="r" b="b"/>
            <a:pathLst>
              <a:path w="3613784" h="257809">
                <a:moveTo>
                  <a:pt x="388598" y="0"/>
                </a:moveTo>
                <a:lnTo>
                  <a:pt x="0" y="128888"/>
                </a:lnTo>
                <a:lnTo>
                  <a:pt x="388598" y="257775"/>
                </a:lnTo>
                <a:lnTo>
                  <a:pt x="388598" y="172260"/>
                </a:lnTo>
                <a:lnTo>
                  <a:pt x="3613631" y="172260"/>
                </a:lnTo>
                <a:lnTo>
                  <a:pt x="3613631" y="88493"/>
                </a:lnTo>
                <a:lnTo>
                  <a:pt x="388598" y="88493"/>
                </a:lnTo>
                <a:lnTo>
                  <a:pt x="388598" y="0"/>
                </a:lnTo>
                <a:close/>
              </a:path>
            </a:pathLst>
          </a:custGeom>
          <a:solidFill>
            <a:srgbClr val="B37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151</a:t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5400" y="602948"/>
            <a:ext cx="5226873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30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r>
              <a:rPr sz="4200" spc="-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69" dirty="0">
                <a:solidFill>
                  <a:srgbClr val="535353"/>
                </a:solidFill>
                <a:latin typeface="Gill Sans MT"/>
                <a:cs typeface="Gill Sans MT"/>
              </a:rPr>
              <a:t>MODELLING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8462" y="1688981"/>
            <a:ext cx="1925881" cy="628377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4"/>
              </a:lnSpc>
            </a:pPr>
            <a:r>
              <a:rPr sz="2100" spc="-33" dirty="0">
                <a:solidFill>
                  <a:srgbClr val="FFFFFF"/>
                </a:solidFill>
                <a:latin typeface="Gill Sans MT"/>
                <a:cs typeface="Gill Sans MT"/>
              </a:rPr>
              <a:t>E-R</a:t>
            </a:r>
            <a:endParaRPr sz="2100">
              <a:latin typeface="Gill Sans MT"/>
              <a:cs typeface="Gill Sans MT"/>
            </a:endParaRPr>
          </a:p>
          <a:p>
            <a:pPr algn="ctr">
              <a:lnSpc>
                <a:spcPts val="2450"/>
              </a:lnSpc>
            </a:pPr>
            <a:r>
              <a:rPr sz="2100" spc="-20" dirty="0">
                <a:solidFill>
                  <a:srgbClr val="FFFFFF"/>
                </a:solidFill>
                <a:latin typeface="Gill Sans MT"/>
                <a:cs typeface="Gill Sans MT"/>
              </a:rPr>
              <a:t>Diagram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5613" y="3644644"/>
            <a:ext cx="1925881" cy="633841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18111" rIns="0" bIns="0" rtlCol="0">
            <a:spAutoFit/>
          </a:bodyPr>
          <a:lstStyle/>
          <a:p>
            <a:pPr marL="257430" marR="168494" indent="-83115">
              <a:lnSpc>
                <a:spcPts val="2394"/>
              </a:lnSpc>
              <a:spcBef>
                <a:spcPts val="143"/>
              </a:spcBef>
            </a:pPr>
            <a:r>
              <a:rPr sz="2100" spc="-58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2100" spc="-18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2100" spc="13" dirty="0">
                <a:solidFill>
                  <a:srgbClr val="FFFFFF"/>
                </a:solidFill>
                <a:latin typeface="Gill Sans MT"/>
                <a:cs typeface="Gill Sans MT"/>
              </a:rPr>
              <a:t>eb</a:t>
            </a:r>
            <a:r>
              <a:rPr sz="2100" spc="-48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2100" spc="-33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100" spc="-127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2100" spc="-10" dirty="0">
                <a:solidFill>
                  <a:srgbClr val="FFFFFF"/>
                </a:solidFill>
                <a:latin typeface="Gill Sans MT"/>
                <a:cs typeface="Gill Sans MT"/>
              </a:rPr>
              <a:t>o  </a:t>
            </a:r>
            <a:r>
              <a:rPr sz="2100" spc="-20" dirty="0">
                <a:solidFill>
                  <a:srgbClr val="FFFFFF"/>
                </a:solidFill>
                <a:latin typeface="Gill Sans MT"/>
                <a:cs typeface="Gill Sans MT"/>
              </a:rPr>
              <a:t>Diagram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1274" y="5600306"/>
            <a:ext cx="3024481" cy="774750"/>
          </a:xfrm>
          <a:custGeom>
            <a:avLst/>
            <a:gdLst/>
            <a:ahLst/>
            <a:cxnLst/>
            <a:rect l="l" t="t" r="r" b="b"/>
            <a:pathLst>
              <a:path w="4324984" h="1277620">
                <a:moveTo>
                  <a:pt x="0" y="0"/>
                </a:moveTo>
                <a:lnTo>
                  <a:pt x="4324475" y="0"/>
                </a:lnTo>
                <a:lnTo>
                  <a:pt x="4324475" y="1277448"/>
                </a:lnTo>
                <a:lnTo>
                  <a:pt x="0" y="1277448"/>
                </a:lnTo>
                <a:lnTo>
                  <a:pt x="0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81274" y="5584178"/>
            <a:ext cx="3024481" cy="64559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89907" marR="88937" indent="338282">
              <a:lnSpc>
                <a:spcPts val="2394"/>
              </a:lnSpc>
              <a:spcBef>
                <a:spcPts val="234"/>
              </a:spcBef>
            </a:pPr>
            <a:r>
              <a:rPr sz="2100" spc="-36" dirty="0">
                <a:solidFill>
                  <a:srgbClr val="FFFFFF"/>
                </a:solidFill>
                <a:latin typeface="Gill Sans MT"/>
                <a:cs typeface="Gill Sans MT"/>
              </a:rPr>
              <a:t>Physical-level  Chebotko</a:t>
            </a:r>
            <a:r>
              <a:rPr sz="2100" spc="-2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Gill Sans MT"/>
                <a:cs typeface="Gill Sans MT"/>
              </a:rPr>
              <a:t>Diagram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64299" y="2457277"/>
            <a:ext cx="180287" cy="1204097"/>
          </a:xfrm>
          <a:custGeom>
            <a:avLst/>
            <a:gdLst/>
            <a:ahLst/>
            <a:cxnLst/>
            <a:rect l="l" t="t" r="r" b="b"/>
            <a:pathLst>
              <a:path w="257809" h="1985645">
                <a:moveTo>
                  <a:pt x="257775" y="1591574"/>
                </a:moveTo>
                <a:lnTo>
                  <a:pt x="0" y="1591574"/>
                </a:lnTo>
                <a:lnTo>
                  <a:pt x="128888" y="1985141"/>
                </a:lnTo>
                <a:lnTo>
                  <a:pt x="257775" y="1591574"/>
                </a:lnTo>
                <a:close/>
              </a:path>
              <a:path w="257809" h="1985645">
                <a:moveTo>
                  <a:pt x="173718" y="0"/>
                </a:moveTo>
                <a:lnTo>
                  <a:pt x="89951" y="0"/>
                </a:lnTo>
                <a:lnTo>
                  <a:pt x="89951" y="1591574"/>
                </a:lnTo>
                <a:lnTo>
                  <a:pt x="173718" y="1591574"/>
                </a:lnTo>
                <a:lnTo>
                  <a:pt x="173718" y="0"/>
                </a:lnTo>
                <a:close/>
              </a:path>
            </a:pathLst>
          </a:custGeom>
          <a:solidFill>
            <a:srgbClr val="78A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4299" y="4419290"/>
            <a:ext cx="180287" cy="1203327"/>
          </a:xfrm>
          <a:custGeom>
            <a:avLst/>
            <a:gdLst/>
            <a:ahLst/>
            <a:cxnLst/>
            <a:rect l="l" t="t" r="r" b="b"/>
            <a:pathLst>
              <a:path w="257809" h="1984375">
                <a:moveTo>
                  <a:pt x="257775" y="1591574"/>
                </a:moveTo>
                <a:lnTo>
                  <a:pt x="0" y="1591574"/>
                </a:lnTo>
                <a:lnTo>
                  <a:pt x="128888" y="1984327"/>
                </a:lnTo>
                <a:lnTo>
                  <a:pt x="257775" y="1591574"/>
                </a:lnTo>
                <a:close/>
              </a:path>
              <a:path w="257809" h="1984375">
                <a:moveTo>
                  <a:pt x="173718" y="0"/>
                </a:moveTo>
                <a:lnTo>
                  <a:pt x="89951" y="0"/>
                </a:lnTo>
                <a:lnTo>
                  <a:pt x="89951" y="1591574"/>
                </a:lnTo>
                <a:lnTo>
                  <a:pt x="173718" y="1591574"/>
                </a:lnTo>
                <a:lnTo>
                  <a:pt x="173718" y="0"/>
                </a:lnTo>
                <a:close/>
              </a:path>
            </a:pathLst>
          </a:custGeom>
          <a:solidFill>
            <a:srgbClr val="78A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24587" y="2667000"/>
            <a:ext cx="2233613" cy="674988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58860" rIns="0" bIns="0" rtlCol="0">
            <a:spAutoFit/>
          </a:bodyPr>
          <a:lstStyle/>
          <a:p>
            <a:pPr marL="117720" marR="63387" indent="-49804">
              <a:lnSpc>
                <a:spcPts val="2394"/>
              </a:lnSpc>
              <a:spcBef>
                <a:spcPts val="463"/>
              </a:spcBef>
            </a:pPr>
            <a:r>
              <a:rPr sz="2100" spc="3" dirty="0">
                <a:solidFill>
                  <a:srgbClr val="FFFFFF"/>
                </a:solidFill>
                <a:latin typeface="Gill Sans MT"/>
                <a:cs typeface="Gill Sans MT"/>
              </a:rPr>
              <a:t>Q</a:t>
            </a:r>
            <a:r>
              <a:rPr sz="2100" spc="-18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2100" spc="-71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100" spc="87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100" spc="-25" dirty="0">
                <a:solidFill>
                  <a:srgbClr val="FFFFFF"/>
                </a:solidFill>
                <a:latin typeface="Gill Sans MT"/>
                <a:cs typeface="Gill Sans MT"/>
              </a:rPr>
              <a:t>y-D</a:t>
            </a:r>
            <a:r>
              <a:rPr sz="2100" spc="-79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100" spc="-28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2100" spc="-89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2100" spc="-8" dirty="0">
                <a:solidFill>
                  <a:srgbClr val="FFFFFF"/>
                </a:solidFill>
                <a:latin typeface="Gill Sans MT"/>
                <a:cs typeface="Gill Sans MT"/>
              </a:rPr>
              <a:t>en  </a:t>
            </a:r>
            <a:r>
              <a:rPr sz="2100" spc="-20" dirty="0">
                <a:solidFill>
                  <a:srgbClr val="FFFFFF"/>
                </a:solidFill>
                <a:latin typeface="Gill Sans MT"/>
                <a:cs typeface="Gill Sans MT"/>
              </a:rPr>
              <a:t>Methodology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2200" y="4654114"/>
            <a:ext cx="2233613" cy="679886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63711" rIns="0" bIns="0" rtlCol="0">
            <a:spAutoFit/>
          </a:bodyPr>
          <a:lstStyle/>
          <a:p>
            <a:pPr marL="305942" marR="279746" indent="-21992">
              <a:lnSpc>
                <a:spcPts val="2394"/>
              </a:lnSpc>
              <a:spcBef>
                <a:spcPts val="502"/>
              </a:spcBef>
            </a:pPr>
            <a:r>
              <a:rPr sz="2100" spc="-41" dirty="0">
                <a:solidFill>
                  <a:srgbClr val="FFFFFF"/>
                </a:solidFill>
                <a:latin typeface="Gill Sans MT"/>
                <a:cs typeface="Gill Sans MT"/>
              </a:rPr>
              <a:t>Analysis </a:t>
            </a:r>
            <a:r>
              <a:rPr sz="2100" spc="-15" dirty="0">
                <a:solidFill>
                  <a:srgbClr val="FFFFFF"/>
                </a:solidFill>
                <a:latin typeface="Gill Sans MT"/>
                <a:cs typeface="Gill Sans MT"/>
              </a:rPr>
              <a:t>&amp;  </a:t>
            </a:r>
            <a:r>
              <a:rPr sz="2100" spc="-41" dirty="0">
                <a:solidFill>
                  <a:srgbClr val="FFFFFF"/>
                </a:solidFill>
                <a:latin typeface="Gill Sans MT"/>
                <a:cs typeface="Gill Sans MT"/>
              </a:rPr>
              <a:t>Validation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435" y="2980892"/>
            <a:ext cx="2526691" cy="156336"/>
          </a:xfrm>
          <a:custGeom>
            <a:avLst/>
            <a:gdLst/>
            <a:ahLst/>
            <a:cxnLst/>
            <a:rect l="l" t="t" r="r" b="b"/>
            <a:pathLst>
              <a:path w="3613150" h="257810">
                <a:moveTo>
                  <a:pt x="387782" y="0"/>
                </a:moveTo>
                <a:lnTo>
                  <a:pt x="0" y="128887"/>
                </a:lnTo>
                <a:lnTo>
                  <a:pt x="387782" y="257775"/>
                </a:lnTo>
                <a:lnTo>
                  <a:pt x="387782" y="173138"/>
                </a:lnTo>
                <a:lnTo>
                  <a:pt x="3612815" y="173138"/>
                </a:lnTo>
                <a:lnTo>
                  <a:pt x="3612815" y="89371"/>
                </a:lnTo>
                <a:lnTo>
                  <a:pt x="387782" y="89371"/>
                </a:lnTo>
                <a:lnTo>
                  <a:pt x="387782" y="0"/>
                </a:lnTo>
                <a:close/>
              </a:path>
            </a:pathLst>
          </a:custGeom>
          <a:solidFill>
            <a:srgbClr val="B37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7435" y="4949254"/>
            <a:ext cx="2526691" cy="156336"/>
          </a:xfrm>
          <a:custGeom>
            <a:avLst/>
            <a:gdLst/>
            <a:ahLst/>
            <a:cxnLst/>
            <a:rect l="l" t="t" r="r" b="b"/>
            <a:pathLst>
              <a:path w="3613150" h="257809">
                <a:moveTo>
                  <a:pt x="387782" y="0"/>
                </a:moveTo>
                <a:lnTo>
                  <a:pt x="0" y="128887"/>
                </a:lnTo>
                <a:lnTo>
                  <a:pt x="387782" y="257774"/>
                </a:lnTo>
                <a:lnTo>
                  <a:pt x="387782" y="173138"/>
                </a:lnTo>
                <a:lnTo>
                  <a:pt x="3612815" y="173138"/>
                </a:lnTo>
                <a:lnTo>
                  <a:pt x="3612815" y="89371"/>
                </a:lnTo>
                <a:lnTo>
                  <a:pt x="387782" y="89371"/>
                </a:lnTo>
                <a:lnTo>
                  <a:pt x="387782" y="0"/>
                </a:lnTo>
                <a:close/>
              </a:path>
            </a:pathLst>
          </a:custGeom>
          <a:solidFill>
            <a:srgbClr val="B37C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152</a:t>
            </a:fld>
            <a:endParaRPr 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3646" y="602948"/>
            <a:ext cx="6172554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  <a:tabLst>
                <a:tab pos="3527707" algn="l"/>
              </a:tabLst>
            </a:pPr>
            <a:r>
              <a:rPr sz="4200" spc="-135" dirty="0">
                <a:solidFill>
                  <a:srgbClr val="535353"/>
                </a:solidFill>
                <a:latin typeface="Gill Sans MT"/>
                <a:cs typeface="Gill Sans MT"/>
              </a:rPr>
              <a:t>C</a:t>
            </a:r>
            <a:r>
              <a:rPr sz="4200" spc="-5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4200" spc="-94" dirty="0">
                <a:solidFill>
                  <a:srgbClr val="535353"/>
                </a:solidFill>
                <a:latin typeface="Gill Sans MT"/>
                <a:cs typeface="Gill Sans MT"/>
              </a:rPr>
              <a:t>N</a:t>
            </a:r>
            <a:r>
              <a:rPr sz="4200" spc="-87" dirty="0">
                <a:solidFill>
                  <a:srgbClr val="535353"/>
                </a:solidFill>
                <a:latin typeface="Gill Sans MT"/>
                <a:cs typeface="Gill Sans MT"/>
              </a:rPr>
              <a:t>C</a:t>
            </a: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E</a:t>
            </a:r>
            <a:r>
              <a:rPr sz="4200" spc="-3" dirty="0">
                <a:solidFill>
                  <a:srgbClr val="535353"/>
                </a:solidFill>
                <a:latin typeface="Gill Sans MT"/>
                <a:cs typeface="Gill Sans MT"/>
              </a:rPr>
              <a:t>P</a:t>
            </a:r>
            <a:r>
              <a:rPr sz="4200" spc="-135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4200" spc="-171" dirty="0">
                <a:solidFill>
                  <a:srgbClr val="535353"/>
                </a:solidFill>
                <a:latin typeface="Gill Sans MT"/>
                <a:cs typeface="Gill Sans MT"/>
              </a:rPr>
              <a:t>U</a:t>
            </a: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AL</a:t>
            </a:r>
            <a:r>
              <a:rPr sz="42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4200" spc="-3" dirty="0">
                <a:solidFill>
                  <a:srgbClr val="535353"/>
                </a:solidFill>
                <a:latin typeface="Gill Sans MT"/>
                <a:cs typeface="Gill Sans MT"/>
              </a:rPr>
              <a:t>M</a:t>
            </a:r>
            <a:r>
              <a:rPr sz="4200" spc="-5" dirty="0">
                <a:solidFill>
                  <a:srgbClr val="535353"/>
                </a:solidFill>
                <a:latin typeface="Gill Sans MT"/>
                <a:cs typeface="Gill Sans MT"/>
              </a:rPr>
              <a:t>O</a:t>
            </a: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DE</a:t>
            </a:r>
            <a:r>
              <a:rPr sz="4200" spc="-92" dirty="0">
                <a:solidFill>
                  <a:srgbClr val="535353"/>
                </a:solidFill>
                <a:latin typeface="Gill Sans MT"/>
                <a:cs typeface="Gill Sans MT"/>
              </a:rPr>
              <a:t>L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963" y="1714380"/>
            <a:ext cx="8982075" cy="4838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153</a:t>
            </a:fld>
            <a:endParaRPr lang="en-US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86" y="602947"/>
            <a:ext cx="8878314" cy="575649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933995">
              <a:spcBef>
                <a:spcPts val="48"/>
              </a:spcBef>
            </a:pPr>
            <a:r>
              <a:rPr sz="4200" spc="-109" dirty="0">
                <a:solidFill>
                  <a:srgbClr val="535353"/>
                </a:solidFill>
                <a:latin typeface="Gill Sans MT"/>
                <a:cs typeface="Gill Sans MT"/>
              </a:rPr>
              <a:t>QUERY </a:t>
            </a:r>
            <a:r>
              <a:rPr sz="4200" spc="-84" dirty="0">
                <a:solidFill>
                  <a:srgbClr val="535353"/>
                </a:solidFill>
                <a:latin typeface="Gill Sans MT"/>
                <a:cs typeface="Gill Sans MT"/>
              </a:rPr>
              <a:t>DRIVEN</a:t>
            </a:r>
            <a:r>
              <a:rPr sz="4200" spc="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51" dirty="0">
                <a:solidFill>
                  <a:srgbClr val="535353"/>
                </a:solidFill>
                <a:latin typeface="Gill Sans MT"/>
                <a:cs typeface="Gill Sans MT"/>
              </a:rPr>
              <a:t>METHODOLOGY</a:t>
            </a:r>
            <a:endParaRPr sz="4200" dirty="0">
              <a:latin typeface="Gill Sans MT"/>
              <a:cs typeface="Gill Sans MT"/>
            </a:endParaRPr>
          </a:p>
          <a:p>
            <a:pPr marL="191779" indent="-185311">
              <a:spcBef>
                <a:spcPts val="3840"/>
              </a:spcBef>
              <a:buSzPct val="82539"/>
              <a:buChar char="•"/>
              <a:tabLst>
                <a:tab pos="191779" algn="l"/>
                <a:tab pos="192103" algn="l"/>
              </a:tabLst>
            </a:pPr>
            <a:r>
              <a:rPr sz="2000" spc="-10" dirty="0">
                <a:solidFill>
                  <a:srgbClr val="535353"/>
                </a:solidFill>
                <a:latin typeface="Gill Sans MT"/>
                <a:cs typeface="Gill Sans MT"/>
              </a:rPr>
              <a:t>Spread data </a:t>
            </a: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evenly </a:t>
            </a: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around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2000" spc="5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43" dirty="0">
                <a:solidFill>
                  <a:srgbClr val="535353"/>
                </a:solidFill>
                <a:latin typeface="Gill Sans MT"/>
                <a:cs typeface="Gill Sans MT"/>
              </a:rPr>
              <a:t>cluster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91779" indent="-185311">
              <a:spcBef>
                <a:spcPts val="3"/>
              </a:spcBef>
              <a:buSzPct val="82539"/>
              <a:buChar char="•"/>
              <a:tabLst>
                <a:tab pos="191779" algn="l"/>
                <a:tab pos="192103" algn="l"/>
              </a:tabLst>
            </a:pP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Minimize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the number </a:t>
            </a:r>
            <a:r>
              <a:rPr sz="2000" spc="-13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partitions</a:t>
            </a:r>
            <a:r>
              <a:rPr sz="2000" spc="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read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5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91779" indent="-185311">
              <a:buSzPct val="82539"/>
              <a:buChar char="•"/>
              <a:tabLst>
                <a:tab pos="191779" algn="l"/>
                <a:tab pos="192103" algn="l"/>
              </a:tabLst>
            </a:pP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Follow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000" spc="-3" dirty="0">
                <a:solidFill>
                  <a:srgbClr val="535353"/>
                </a:solidFill>
                <a:latin typeface="Gill Sans MT"/>
                <a:cs typeface="Gill Sans MT"/>
              </a:rPr>
              <a:t>mapping</a:t>
            </a:r>
            <a:r>
              <a:rPr sz="2000" spc="3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rules: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1279" lvl="1" indent="-185635">
              <a:spcBef>
                <a:spcPts val="3"/>
              </a:spcBef>
              <a:buSzPct val="82539"/>
              <a:buChar char="•"/>
              <a:tabLst>
                <a:tab pos="501279" algn="l"/>
                <a:tab pos="501602" algn="l"/>
              </a:tabLst>
            </a:pP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Entities </a:t>
            </a:r>
            <a:r>
              <a:rPr sz="20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relationships: </a:t>
            </a:r>
            <a:r>
              <a:rPr sz="2000" spc="5" dirty="0">
                <a:solidFill>
                  <a:srgbClr val="535353"/>
                </a:solidFill>
                <a:latin typeface="Gill Sans MT"/>
                <a:cs typeface="Gill Sans MT"/>
              </a:rPr>
              <a:t>map </a:t>
            </a:r>
            <a:r>
              <a:rPr sz="2000" spc="-31" dirty="0">
                <a:solidFill>
                  <a:srgbClr val="535353"/>
                </a:solidFill>
                <a:latin typeface="Gill Sans MT"/>
                <a:cs typeface="Gill Sans MT"/>
              </a:rPr>
              <a:t>to</a:t>
            </a:r>
            <a:r>
              <a:rPr sz="2000" spc="-5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tables</a:t>
            </a:r>
            <a:endParaRPr sz="2000" dirty="0">
              <a:latin typeface="Gill Sans MT"/>
              <a:cs typeface="Gill Sans MT"/>
            </a:endParaRPr>
          </a:p>
          <a:p>
            <a:pPr lvl="1">
              <a:spcBef>
                <a:spcPts val="5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1279" lvl="1" indent="-185635">
              <a:buSzPct val="82539"/>
              <a:buChar char="•"/>
              <a:tabLst>
                <a:tab pos="501279" algn="l"/>
                <a:tab pos="501602" algn="l"/>
              </a:tabLst>
            </a:pP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Equality </a:t>
            </a: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search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attributes: </a:t>
            </a: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must </a:t>
            </a:r>
            <a:r>
              <a:rPr sz="2000" spc="8" dirty="0">
                <a:solidFill>
                  <a:srgbClr val="535353"/>
                </a:solidFill>
                <a:latin typeface="Gill Sans MT"/>
                <a:cs typeface="Gill Sans MT"/>
              </a:rPr>
              <a:t>be </a:t>
            </a: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at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000" spc="-13" dirty="0">
                <a:solidFill>
                  <a:srgbClr val="535353"/>
                </a:solidFill>
                <a:latin typeface="Gill Sans MT"/>
                <a:cs typeface="Gill Sans MT"/>
              </a:rPr>
              <a:t>beginning of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000" spc="-15" dirty="0">
                <a:solidFill>
                  <a:srgbClr val="535353"/>
                </a:solidFill>
                <a:latin typeface="Gill Sans MT"/>
                <a:cs typeface="Gill Sans MT"/>
              </a:rPr>
              <a:t>primary</a:t>
            </a:r>
            <a:r>
              <a:rPr sz="2000" spc="7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43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endParaRPr sz="2000" dirty="0">
              <a:latin typeface="Gill Sans MT"/>
              <a:cs typeface="Gill Sans MT"/>
            </a:endParaRPr>
          </a:p>
          <a:p>
            <a:pPr lvl="1"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1279" lvl="1" indent="-185635">
              <a:spcBef>
                <a:spcPts val="3"/>
              </a:spcBef>
              <a:buSzPct val="82539"/>
              <a:buChar char="•"/>
              <a:tabLst>
                <a:tab pos="501279" algn="l"/>
                <a:tab pos="501602" algn="l"/>
              </a:tabLst>
            </a:pP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Inequality </a:t>
            </a: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search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attributes: </a:t>
            </a:r>
            <a:r>
              <a:rPr sz="2000" spc="-5" dirty="0">
                <a:solidFill>
                  <a:srgbClr val="535353"/>
                </a:solidFill>
                <a:latin typeface="Gill Sans MT"/>
                <a:cs typeface="Gill Sans MT"/>
              </a:rPr>
              <a:t>become </a:t>
            </a:r>
            <a:r>
              <a:rPr sz="2000" spc="-31" dirty="0">
                <a:solidFill>
                  <a:srgbClr val="535353"/>
                </a:solidFill>
                <a:latin typeface="Gill Sans MT"/>
                <a:cs typeface="Gill Sans MT"/>
              </a:rPr>
              <a:t>clustering </a:t>
            </a: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columns</a:t>
            </a:r>
            <a:endParaRPr sz="2000" dirty="0">
              <a:latin typeface="Gill Sans MT"/>
              <a:cs typeface="Gill Sans MT"/>
            </a:endParaRPr>
          </a:p>
          <a:p>
            <a:pPr lvl="1">
              <a:spcBef>
                <a:spcPts val="5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1279" lvl="1" indent="-185635">
              <a:buSzPct val="82539"/>
              <a:buChar char="•"/>
              <a:tabLst>
                <a:tab pos="501279" algn="l"/>
                <a:tab pos="501602" algn="l"/>
              </a:tabLst>
            </a:pPr>
            <a:r>
              <a:rPr sz="2000" spc="-28" dirty="0">
                <a:solidFill>
                  <a:srgbClr val="535353"/>
                </a:solidFill>
                <a:latin typeface="Gill Sans MT"/>
                <a:cs typeface="Gill Sans MT"/>
              </a:rPr>
              <a:t>Ordering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attributes: </a:t>
            </a:r>
            <a:r>
              <a:rPr sz="2000" spc="-5" dirty="0">
                <a:solidFill>
                  <a:srgbClr val="535353"/>
                </a:solidFill>
                <a:latin typeface="Gill Sans MT"/>
                <a:cs typeface="Gill Sans MT"/>
              </a:rPr>
              <a:t>become </a:t>
            </a:r>
            <a:r>
              <a:rPr sz="2000" spc="-31" dirty="0">
                <a:solidFill>
                  <a:srgbClr val="535353"/>
                </a:solidFill>
                <a:latin typeface="Gill Sans MT"/>
                <a:cs typeface="Gill Sans MT"/>
              </a:rPr>
              <a:t>clustering</a:t>
            </a:r>
            <a:r>
              <a:rPr sz="2000" spc="-6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columns</a:t>
            </a:r>
            <a:endParaRPr sz="2000" dirty="0">
              <a:latin typeface="Gill Sans MT"/>
              <a:cs typeface="Gill Sans MT"/>
            </a:endParaRPr>
          </a:p>
          <a:p>
            <a:pPr lvl="1"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501279" lvl="1" indent="-185635">
              <a:spcBef>
                <a:spcPts val="3"/>
              </a:spcBef>
              <a:buSzPct val="82539"/>
              <a:buChar char="•"/>
              <a:tabLst>
                <a:tab pos="501279" algn="l"/>
                <a:tab pos="501602" algn="l"/>
              </a:tabLst>
            </a:pPr>
            <a:r>
              <a:rPr sz="2000" spc="-76" dirty="0">
                <a:solidFill>
                  <a:srgbClr val="535353"/>
                </a:solidFill>
                <a:latin typeface="Gill Sans MT"/>
                <a:cs typeface="Gill Sans MT"/>
              </a:rPr>
              <a:t>Key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attributes: </a:t>
            </a:r>
            <a:r>
              <a:rPr sz="2000" spc="5" dirty="0">
                <a:solidFill>
                  <a:srgbClr val="535353"/>
                </a:solidFill>
                <a:latin typeface="Gill Sans MT"/>
                <a:cs typeface="Gill Sans MT"/>
              </a:rPr>
              <a:t>map </a:t>
            </a:r>
            <a:r>
              <a:rPr sz="2000" spc="-31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000" spc="-15" dirty="0">
                <a:solidFill>
                  <a:srgbClr val="535353"/>
                </a:solidFill>
                <a:latin typeface="Gill Sans MT"/>
                <a:cs typeface="Gill Sans MT"/>
              </a:rPr>
              <a:t>primary </a:t>
            </a:r>
            <a:r>
              <a:rPr sz="2000" spc="-43" dirty="0">
                <a:solidFill>
                  <a:srgbClr val="535353"/>
                </a:solidFill>
                <a:latin typeface="Gill Sans MT"/>
                <a:cs typeface="Gill Sans MT"/>
              </a:rPr>
              <a:t>key</a:t>
            </a:r>
            <a:r>
              <a:rPr sz="2000" spc="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23" dirty="0">
                <a:solidFill>
                  <a:srgbClr val="535353"/>
                </a:solidFill>
                <a:latin typeface="Gill Sans MT"/>
                <a:cs typeface="Gill Sans MT"/>
              </a:rPr>
              <a:t>columns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154</a:t>
            </a:fld>
            <a:endParaRPr lang="en-US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4762" y="264603"/>
            <a:ext cx="3659333" cy="194519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  <a:tabLst>
                <a:tab pos="2328843" algn="l"/>
              </a:tabLst>
            </a:pPr>
            <a:r>
              <a:rPr sz="4200" spc="-94" dirty="0"/>
              <a:t>L</a:t>
            </a:r>
            <a:r>
              <a:rPr sz="4200" spc="-5" dirty="0"/>
              <a:t>O</a:t>
            </a:r>
            <a:r>
              <a:rPr sz="4200" spc="-94" dirty="0"/>
              <a:t>G</a:t>
            </a:r>
            <a:r>
              <a:rPr sz="4200" spc="-84" dirty="0"/>
              <a:t>I</a:t>
            </a:r>
            <a:r>
              <a:rPr sz="4200" spc="-46" dirty="0"/>
              <a:t>CAL</a:t>
            </a:r>
            <a:r>
              <a:rPr sz="4200" dirty="0"/>
              <a:t>	</a:t>
            </a:r>
            <a:r>
              <a:rPr sz="4200" spc="-3" dirty="0"/>
              <a:t>M</a:t>
            </a:r>
            <a:r>
              <a:rPr sz="4200" spc="-5" dirty="0"/>
              <a:t>O</a:t>
            </a:r>
            <a:r>
              <a:rPr sz="4200" spc="-46" dirty="0"/>
              <a:t>DE</a:t>
            </a:r>
            <a:r>
              <a:rPr sz="4200" spc="-92" dirty="0"/>
              <a:t>L</a:t>
            </a:r>
            <a:endParaRPr sz="4200" dirty="0"/>
          </a:p>
        </p:txBody>
      </p:sp>
      <p:sp>
        <p:nvSpPr>
          <p:cNvPr id="4" name="object 4"/>
          <p:cNvSpPr/>
          <p:nvPr/>
        </p:nvSpPr>
        <p:spPr>
          <a:xfrm>
            <a:off x="138113" y="863540"/>
            <a:ext cx="8872537" cy="5962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155</a:t>
            </a:fld>
            <a:endParaRPr lang="en-US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0581" y="264603"/>
            <a:ext cx="3787857" cy="194519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  <a:tabLst>
                <a:tab pos="2472758" algn="l"/>
              </a:tabLst>
            </a:pPr>
            <a:r>
              <a:rPr sz="4200" spc="-3" dirty="0"/>
              <a:t>P</a:t>
            </a:r>
            <a:r>
              <a:rPr sz="4200" spc="-46" dirty="0"/>
              <a:t>H</a:t>
            </a:r>
            <a:r>
              <a:rPr sz="4200" spc="-28" dirty="0"/>
              <a:t>Y</a:t>
            </a:r>
            <a:r>
              <a:rPr sz="4200" spc="-20" dirty="0"/>
              <a:t>S</a:t>
            </a:r>
            <a:r>
              <a:rPr sz="4200" spc="-84" dirty="0"/>
              <a:t>I</a:t>
            </a:r>
            <a:r>
              <a:rPr sz="4200" spc="-46" dirty="0"/>
              <a:t>CAL</a:t>
            </a:r>
            <a:r>
              <a:rPr sz="4200" dirty="0"/>
              <a:t>	</a:t>
            </a:r>
            <a:r>
              <a:rPr sz="4200" spc="-3" dirty="0"/>
              <a:t>M</a:t>
            </a:r>
            <a:r>
              <a:rPr sz="4200" spc="-5" dirty="0"/>
              <a:t>O</a:t>
            </a:r>
            <a:r>
              <a:rPr sz="4200" spc="-46" dirty="0"/>
              <a:t>DE</a:t>
            </a:r>
            <a:r>
              <a:rPr sz="4200" spc="-92" dirty="0"/>
              <a:t>L</a:t>
            </a:r>
            <a:endParaRPr sz="4200" dirty="0"/>
          </a:p>
        </p:txBody>
      </p:sp>
      <p:sp>
        <p:nvSpPr>
          <p:cNvPr id="4" name="object 4"/>
          <p:cNvSpPr/>
          <p:nvPr/>
        </p:nvSpPr>
        <p:spPr>
          <a:xfrm>
            <a:off x="57150" y="838141"/>
            <a:ext cx="9034462" cy="5847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156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444500" y="1953665"/>
            <a:ext cx="99060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700087" y="1849109"/>
            <a:ext cx="3577590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5690">
              <a:lnSpc>
                <a:spcPct val="1223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Fully </a:t>
            </a:r>
            <a:r>
              <a:rPr sz="2200" spc="-10" dirty="0">
                <a:latin typeface="Verdana"/>
                <a:cs typeface="Verdana"/>
              </a:rPr>
              <a:t>Replicated  </a:t>
            </a:r>
            <a:r>
              <a:rPr sz="2200" spc="-5" dirty="0">
                <a:latin typeface="Verdana"/>
                <a:cs typeface="Verdana"/>
              </a:rPr>
              <a:t>Clients write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local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22300"/>
              </a:lnSpc>
            </a:pPr>
            <a:r>
              <a:rPr sz="2200" spc="-5" dirty="0">
                <a:latin typeface="Verdana"/>
                <a:cs typeface="Verdana"/>
              </a:rPr>
              <a:t>Data syncs across </a:t>
            </a:r>
            <a:r>
              <a:rPr sz="2200" spc="-20" dirty="0">
                <a:latin typeface="Verdana"/>
                <a:cs typeface="Verdana"/>
              </a:rPr>
              <a:t>WAN  </a:t>
            </a:r>
            <a:r>
              <a:rPr sz="2200" spc="-10" dirty="0">
                <a:latin typeface="Verdana"/>
                <a:cs typeface="Verdana"/>
              </a:rPr>
              <a:t>Replication </a:t>
            </a:r>
            <a:r>
              <a:rPr sz="2200" spc="-20" dirty="0">
                <a:latin typeface="Verdana"/>
                <a:cs typeface="Verdana"/>
              </a:rPr>
              <a:t>Factor </a:t>
            </a:r>
            <a:r>
              <a:rPr sz="2200" spc="-5" dirty="0">
                <a:latin typeface="Verdana"/>
                <a:cs typeface="Verdana"/>
              </a:rPr>
              <a:t>per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DC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6258946" y="3915500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6906615" y="3636237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/>
          <p:nvPr/>
        </p:nvSpPr>
        <p:spPr>
          <a:xfrm>
            <a:off x="6906615" y="3636237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7799369" y="4305444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7799369" y="4305444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6352468" y="5297628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3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4"/>
                </a:lnTo>
                <a:lnTo>
                  <a:pt x="179020" y="511502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2"/>
                </a:lnTo>
                <a:lnTo>
                  <a:pt x="413745" y="491974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0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3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6352468" y="5297628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/>
          <p:cNvSpPr/>
          <p:nvPr/>
        </p:nvSpPr>
        <p:spPr>
          <a:xfrm>
            <a:off x="5979915" y="431700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/>
          <p:nvPr/>
        </p:nvSpPr>
        <p:spPr>
          <a:xfrm>
            <a:off x="5979915" y="431700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/>
          <p:nvPr/>
        </p:nvSpPr>
        <p:spPr>
          <a:xfrm>
            <a:off x="7460768" y="529763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3" y="0"/>
                </a:moveTo>
                <a:lnTo>
                  <a:pt x="225538" y="4253"/>
                </a:lnTo>
                <a:lnTo>
                  <a:pt x="179019" y="16517"/>
                </a:lnTo>
                <a:lnTo>
                  <a:pt x="136184" y="36045"/>
                </a:lnTo>
                <a:lnTo>
                  <a:pt x="97807" y="62091"/>
                </a:lnTo>
                <a:lnTo>
                  <a:pt x="64667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3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7" y="434108"/>
                </a:lnTo>
                <a:lnTo>
                  <a:pt x="97807" y="465928"/>
                </a:lnTo>
                <a:lnTo>
                  <a:pt x="136184" y="491974"/>
                </a:lnTo>
                <a:lnTo>
                  <a:pt x="179019" y="511502"/>
                </a:lnTo>
                <a:lnTo>
                  <a:pt x="225538" y="523766"/>
                </a:lnTo>
                <a:lnTo>
                  <a:pt x="274963" y="528020"/>
                </a:lnTo>
                <a:lnTo>
                  <a:pt x="324389" y="523766"/>
                </a:lnTo>
                <a:lnTo>
                  <a:pt x="370908" y="511502"/>
                </a:lnTo>
                <a:lnTo>
                  <a:pt x="413744" y="491974"/>
                </a:lnTo>
                <a:lnTo>
                  <a:pt x="452120" y="465928"/>
                </a:lnTo>
                <a:lnTo>
                  <a:pt x="485260" y="434108"/>
                </a:lnTo>
                <a:lnTo>
                  <a:pt x="512388" y="397260"/>
                </a:lnTo>
                <a:lnTo>
                  <a:pt x="532726" y="356131"/>
                </a:lnTo>
                <a:lnTo>
                  <a:pt x="545498" y="311466"/>
                </a:lnTo>
                <a:lnTo>
                  <a:pt x="549929" y="264010"/>
                </a:lnTo>
                <a:lnTo>
                  <a:pt x="545498" y="216553"/>
                </a:lnTo>
                <a:lnTo>
                  <a:pt x="532726" y="171888"/>
                </a:lnTo>
                <a:lnTo>
                  <a:pt x="512388" y="130759"/>
                </a:lnTo>
                <a:lnTo>
                  <a:pt x="485260" y="93911"/>
                </a:lnTo>
                <a:lnTo>
                  <a:pt x="452120" y="62091"/>
                </a:lnTo>
                <a:lnTo>
                  <a:pt x="413744" y="36045"/>
                </a:lnTo>
                <a:lnTo>
                  <a:pt x="370908" y="16517"/>
                </a:lnTo>
                <a:lnTo>
                  <a:pt x="324389" y="4253"/>
                </a:lnTo>
                <a:lnTo>
                  <a:pt x="274963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/>
          <p:cNvSpPr/>
          <p:nvPr/>
        </p:nvSpPr>
        <p:spPr>
          <a:xfrm>
            <a:off x="7460768" y="529763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3203821" y="3915500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39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/>
          <p:nvPr/>
        </p:nvSpPr>
        <p:spPr>
          <a:xfrm>
            <a:off x="3851490" y="3636237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/>
          <p:nvPr/>
        </p:nvSpPr>
        <p:spPr>
          <a:xfrm>
            <a:off x="3851490" y="3636237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/>
          <p:cNvSpPr/>
          <p:nvPr/>
        </p:nvSpPr>
        <p:spPr>
          <a:xfrm>
            <a:off x="4744244" y="4305444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/>
          <p:cNvSpPr/>
          <p:nvPr/>
        </p:nvSpPr>
        <p:spPr>
          <a:xfrm>
            <a:off x="4744244" y="4305444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3297344" y="5297628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3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4"/>
                </a:lnTo>
                <a:lnTo>
                  <a:pt x="179020" y="511502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2"/>
                </a:lnTo>
                <a:lnTo>
                  <a:pt x="413745" y="491974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0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3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/>
          <p:cNvSpPr/>
          <p:nvPr/>
        </p:nvSpPr>
        <p:spPr>
          <a:xfrm>
            <a:off x="3297344" y="5297628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/>
          <p:cNvSpPr/>
          <p:nvPr/>
        </p:nvSpPr>
        <p:spPr>
          <a:xfrm>
            <a:off x="2924790" y="431700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/>
          <p:cNvSpPr/>
          <p:nvPr/>
        </p:nvSpPr>
        <p:spPr>
          <a:xfrm>
            <a:off x="2924790" y="431700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6"/>
          <p:cNvSpPr/>
          <p:nvPr/>
        </p:nvSpPr>
        <p:spPr>
          <a:xfrm>
            <a:off x="4405642" y="529763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3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4"/>
                </a:lnTo>
                <a:lnTo>
                  <a:pt x="179020" y="511502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2"/>
                </a:lnTo>
                <a:lnTo>
                  <a:pt x="413745" y="491974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0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3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/>
          <p:cNvSpPr/>
          <p:nvPr/>
        </p:nvSpPr>
        <p:spPr>
          <a:xfrm>
            <a:off x="4405642" y="5297632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/>
          <p:cNvSpPr/>
          <p:nvPr/>
        </p:nvSpPr>
        <p:spPr>
          <a:xfrm>
            <a:off x="5626100" y="2997200"/>
            <a:ext cx="0" cy="2946400"/>
          </a:xfrm>
          <a:custGeom>
            <a:avLst/>
            <a:gdLst/>
            <a:ahLst/>
            <a:cxnLst/>
            <a:rect l="l" t="t" r="r" b="b"/>
            <a:pathLst>
              <a:path h="2946400">
                <a:moveTo>
                  <a:pt x="0" y="0"/>
                </a:moveTo>
                <a:lnTo>
                  <a:pt x="0" y="2946399"/>
                </a:lnTo>
              </a:path>
            </a:pathLst>
          </a:custGeom>
          <a:ln w="25400">
            <a:solidFill>
              <a:srgbClr val="00789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/>
          <p:cNvSpPr txBox="1"/>
          <p:nvPr/>
        </p:nvSpPr>
        <p:spPr>
          <a:xfrm>
            <a:off x="4855590" y="3027197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B98"/>
                </a:solidFill>
                <a:latin typeface="Arial"/>
                <a:cs typeface="Arial"/>
              </a:rPr>
              <a:t>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30"/>
          <p:cNvSpPr txBox="1"/>
          <p:nvPr/>
        </p:nvSpPr>
        <p:spPr>
          <a:xfrm>
            <a:off x="6012216" y="3027197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B98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007B98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7B98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007B98"/>
                </a:solidFill>
                <a:latin typeface="Arial"/>
                <a:cs typeface="Arial"/>
              </a:rPr>
              <a:t>op</a:t>
            </a:r>
            <a:r>
              <a:rPr sz="1800" b="1" dirty="0">
                <a:solidFill>
                  <a:srgbClr val="007B9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1"/>
          <p:cNvSpPr/>
          <p:nvPr/>
        </p:nvSpPr>
        <p:spPr>
          <a:xfrm>
            <a:off x="5222307" y="4652773"/>
            <a:ext cx="821552" cy="19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/>
          <p:cNvSpPr/>
          <p:nvPr/>
        </p:nvSpPr>
        <p:spPr>
          <a:xfrm>
            <a:off x="5384800" y="4730749"/>
            <a:ext cx="621030" cy="635"/>
          </a:xfrm>
          <a:custGeom>
            <a:avLst/>
            <a:gdLst/>
            <a:ahLst/>
            <a:cxnLst/>
            <a:rect l="l" t="t" r="r" b="b"/>
            <a:pathLst>
              <a:path w="621029" h="635">
                <a:moveTo>
                  <a:pt x="-19050" y="97"/>
                </a:moveTo>
                <a:lnTo>
                  <a:pt x="640009" y="97"/>
                </a:lnTo>
              </a:path>
            </a:pathLst>
          </a:custGeom>
          <a:ln w="38294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/>
          <p:cNvSpPr/>
          <p:nvPr/>
        </p:nvSpPr>
        <p:spPr>
          <a:xfrm>
            <a:off x="5260425" y="467067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60071"/>
                </a:lnTo>
                <a:lnTo>
                  <a:pt x="120141" y="120142"/>
                </a:lnTo>
                <a:lnTo>
                  <a:pt x="120141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/>
          <p:cNvSpPr txBox="1"/>
          <p:nvPr/>
        </p:nvSpPr>
        <p:spPr>
          <a:xfrm>
            <a:off x="7493000" y="2400300"/>
            <a:ext cx="1155700" cy="520700"/>
          </a:xfrm>
          <a:prstGeom prst="rect">
            <a:avLst/>
          </a:prstGeom>
          <a:solidFill>
            <a:srgbClr val="DDAE54"/>
          </a:solidFill>
          <a:ln w="25400">
            <a:solidFill>
              <a:srgbClr val="A17F3D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93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5"/>
          <p:cNvSpPr/>
          <p:nvPr/>
        </p:nvSpPr>
        <p:spPr>
          <a:xfrm>
            <a:off x="7465828" y="2906228"/>
            <a:ext cx="544850" cy="1078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/>
          <p:cNvSpPr/>
          <p:nvPr/>
        </p:nvSpPr>
        <p:spPr>
          <a:xfrm>
            <a:off x="7575550" y="2931991"/>
            <a:ext cx="379730" cy="878205"/>
          </a:xfrm>
          <a:custGeom>
            <a:avLst/>
            <a:gdLst/>
            <a:ahLst/>
            <a:cxnLst/>
            <a:rect l="l" t="t" r="r" b="b"/>
            <a:pathLst>
              <a:path w="379729" h="878205">
                <a:moveTo>
                  <a:pt x="379588" y="0"/>
                </a:moveTo>
                <a:lnTo>
                  <a:pt x="358665" y="47542"/>
                </a:lnTo>
                <a:lnTo>
                  <a:pt x="337683" y="95084"/>
                </a:lnTo>
                <a:lnTo>
                  <a:pt x="316651" y="142626"/>
                </a:lnTo>
                <a:lnTo>
                  <a:pt x="295574" y="190168"/>
                </a:lnTo>
                <a:lnTo>
                  <a:pt x="274462" y="237710"/>
                </a:lnTo>
                <a:lnTo>
                  <a:pt x="253320" y="285252"/>
                </a:lnTo>
                <a:lnTo>
                  <a:pt x="232157" y="332794"/>
                </a:lnTo>
                <a:lnTo>
                  <a:pt x="210979" y="380336"/>
                </a:lnTo>
                <a:lnTo>
                  <a:pt x="189794" y="427878"/>
                </a:lnTo>
                <a:lnTo>
                  <a:pt x="168609" y="475420"/>
                </a:lnTo>
                <a:lnTo>
                  <a:pt x="147431" y="522962"/>
                </a:lnTo>
                <a:lnTo>
                  <a:pt x="126267" y="570504"/>
                </a:lnTo>
                <a:lnTo>
                  <a:pt x="105126" y="618046"/>
                </a:lnTo>
                <a:lnTo>
                  <a:pt x="84013" y="665588"/>
                </a:lnTo>
                <a:lnTo>
                  <a:pt x="62937" y="713130"/>
                </a:lnTo>
                <a:lnTo>
                  <a:pt x="41904" y="760672"/>
                </a:lnTo>
                <a:lnTo>
                  <a:pt x="20923" y="808214"/>
                </a:lnTo>
                <a:lnTo>
                  <a:pt x="0" y="855756"/>
                </a:lnTo>
                <a:lnTo>
                  <a:pt x="0" y="878007"/>
                </a:lnTo>
              </a:path>
            </a:pathLst>
          </a:custGeom>
          <a:ln w="38100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/>
          <p:cNvSpPr/>
          <p:nvPr/>
        </p:nvSpPr>
        <p:spPr>
          <a:xfrm>
            <a:off x="7518851" y="3789708"/>
            <a:ext cx="110489" cy="134620"/>
          </a:xfrm>
          <a:custGeom>
            <a:avLst/>
            <a:gdLst/>
            <a:ahLst/>
            <a:cxnLst/>
            <a:rect l="l" t="t" r="r" b="b"/>
            <a:pathLst>
              <a:path w="110490" h="134619">
                <a:moveTo>
                  <a:pt x="0" y="0"/>
                </a:moveTo>
                <a:lnTo>
                  <a:pt x="6661" y="134157"/>
                </a:lnTo>
                <a:lnTo>
                  <a:pt x="109989" y="48334"/>
                </a:lnTo>
                <a:lnTo>
                  <a:pt x="0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/>
          <p:cNvSpPr/>
          <p:nvPr/>
        </p:nvSpPr>
        <p:spPr>
          <a:xfrm>
            <a:off x="4068950" y="4146156"/>
            <a:ext cx="713395" cy="500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/>
          <p:cNvSpPr/>
          <p:nvPr/>
        </p:nvSpPr>
        <p:spPr>
          <a:xfrm>
            <a:off x="4184650" y="4305299"/>
            <a:ext cx="560070" cy="264160"/>
          </a:xfrm>
          <a:custGeom>
            <a:avLst/>
            <a:gdLst/>
            <a:ahLst/>
            <a:cxnLst/>
            <a:rect l="l" t="t" r="r" b="b"/>
            <a:pathLst>
              <a:path w="560070" h="264160">
                <a:moveTo>
                  <a:pt x="0" y="0"/>
                </a:moveTo>
                <a:lnTo>
                  <a:pt x="0" y="15854"/>
                </a:lnTo>
                <a:lnTo>
                  <a:pt x="26205" y="47301"/>
                </a:lnTo>
                <a:lnTo>
                  <a:pt x="56465" y="77497"/>
                </a:lnTo>
                <a:lnTo>
                  <a:pt x="90440" y="106223"/>
                </a:lnTo>
                <a:lnTo>
                  <a:pt x="127789" y="133258"/>
                </a:lnTo>
                <a:lnTo>
                  <a:pt x="168171" y="158381"/>
                </a:lnTo>
                <a:lnTo>
                  <a:pt x="211247" y="181374"/>
                </a:lnTo>
                <a:lnTo>
                  <a:pt x="256676" y="202015"/>
                </a:lnTo>
                <a:lnTo>
                  <a:pt x="304117" y="220085"/>
                </a:lnTo>
                <a:lnTo>
                  <a:pt x="353230" y="235363"/>
                </a:lnTo>
                <a:lnTo>
                  <a:pt x="403675" y="247629"/>
                </a:lnTo>
                <a:lnTo>
                  <a:pt x="455111" y="256663"/>
                </a:lnTo>
                <a:lnTo>
                  <a:pt x="507197" y="262244"/>
                </a:lnTo>
                <a:lnTo>
                  <a:pt x="559594" y="264154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0"/>
          <p:cNvSpPr/>
          <p:nvPr/>
        </p:nvSpPr>
        <p:spPr>
          <a:xfrm>
            <a:off x="4112910" y="4166231"/>
            <a:ext cx="157480" cy="186690"/>
          </a:xfrm>
          <a:custGeom>
            <a:avLst/>
            <a:gdLst/>
            <a:ahLst/>
            <a:cxnLst/>
            <a:rect l="l" t="t" r="r" b="b"/>
            <a:pathLst>
              <a:path w="157479" h="186689">
                <a:moveTo>
                  <a:pt x="19405" y="0"/>
                </a:moveTo>
                <a:lnTo>
                  <a:pt x="0" y="186419"/>
                </a:lnTo>
                <a:lnTo>
                  <a:pt x="156898" y="127377"/>
                </a:lnTo>
                <a:lnTo>
                  <a:pt x="19405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1"/>
          <p:cNvSpPr/>
          <p:nvPr/>
        </p:nvSpPr>
        <p:spPr>
          <a:xfrm>
            <a:off x="4467358" y="4625283"/>
            <a:ext cx="317269" cy="795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/>
          <p:cNvSpPr/>
          <p:nvPr/>
        </p:nvSpPr>
        <p:spPr>
          <a:xfrm>
            <a:off x="4565650" y="4643384"/>
            <a:ext cx="161925" cy="589280"/>
          </a:xfrm>
          <a:custGeom>
            <a:avLst/>
            <a:gdLst/>
            <a:ahLst/>
            <a:cxnLst/>
            <a:rect l="l" t="t" r="r" b="b"/>
            <a:pathLst>
              <a:path w="161925" h="589279">
                <a:moveTo>
                  <a:pt x="161827" y="0"/>
                </a:moveTo>
                <a:lnTo>
                  <a:pt x="159927" y="67043"/>
                </a:lnTo>
                <a:lnTo>
                  <a:pt x="154556" y="131981"/>
                </a:lnTo>
                <a:lnTo>
                  <a:pt x="146211" y="192706"/>
                </a:lnTo>
                <a:lnTo>
                  <a:pt x="135386" y="247113"/>
                </a:lnTo>
                <a:lnTo>
                  <a:pt x="122579" y="293095"/>
                </a:lnTo>
                <a:lnTo>
                  <a:pt x="108284" y="328548"/>
                </a:lnTo>
                <a:lnTo>
                  <a:pt x="77216" y="359437"/>
                </a:lnTo>
                <a:lnTo>
                  <a:pt x="58754" y="370304"/>
                </a:lnTo>
                <a:lnTo>
                  <a:pt x="40907" y="400688"/>
                </a:lnTo>
                <a:lnTo>
                  <a:pt x="24570" y="447266"/>
                </a:lnTo>
                <a:lnTo>
                  <a:pt x="10636" y="506712"/>
                </a:lnTo>
                <a:lnTo>
                  <a:pt x="0" y="575702"/>
                </a:lnTo>
                <a:lnTo>
                  <a:pt x="0" y="589015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3"/>
          <p:cNvSpPr/>
          <p:nvPr/>
        </p:nvSpPr>
        <p:spPr>
          <a:xfrm>
            <a:off x="4505433" y="5233042"/>
            <a:ext cx="120014" cy="123825"/>
          </a:xfrm>
          <a:custGeom>
            <a:avLst/>
            <a:gdLst/>
            <a:ahLst/>
            <a:cxnLst/>
            <a:rect l="l" t="t" r="r" b="b"/>
            <a:pathLst>
              <a:path w="120014" h="123825">
                <a:moveTo>
                  <a:pt x="0" y="0"/>
                </a:moveTo>
                <a:lnTo>
                  <a:pt x="52798" y="123511"/>
                </a:lnTo>
                <a:lnTo>
                  <a:pt x="119928" y="7166"/>
                </a:lnTo>
                <a:lnTo>
                  <a:pt x="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4"/>
          <p:cNvSpPr/>
          <p:nvPr/>
        </p:nvSpPr>
        <p:spPr>
          <a:xfrm>
            <a:off x="7124431" y="4146156"/>
            <a:ext cx="713038" cy="529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5"/>
          <p:cNvSpPr/>
          <p:nvPr/>
        </p:nvSpPr>
        <p:spPr>
          <a:xfrm>
            <a:off x="7181581" y="4164256"/>
            <a:ext cx="489584" cy="389255"/>
          </a:xfrm>
          <a:custGeom>
            <a:avLst/>
            <a:gdLst/>
            <a:ahLst/>
            <a:cxnLst/>
            <a:rect l="l" t="t" r="r" b="b"/>
            <a:pathLst>
              <a:path w="489584" h="389254">
                <a:moveTo>
                  <a:pt x="0" y="0"/>
                </a:moveTo>
                <a:lnTo>
                  <a:pt x="12951" y="72843"/>
                </a:lnTo>
                <a:lnTo>
                  <a:pt x="28529" y="108506"/>
                </a:lnTo>
                <a:lnTo>
                  <a:pt x="49634" y="143323"/>
                </a:lnTo>
                <a:lnTo>
                  <a:pt x="75857" y="177037"/>
                </a:lnTo>
                <a:lnTo>
                  <a:pt x="106791" y="209394"/>
                </a:lnTo>
                <a:lnTo>
                  <a:pt x="142030" y="240137"/>
                </a:lnTo>
                <a:lnTo>
                  <a:pt x="181167" y="269011"/>
                </a:lnTo>
                <a:lnTo>
                  <a:pt x="223793" y="295761"/>
                </a:lnTo>
                <a:lnTo>
                  <a:pt x="269503" y="320130"/>
                </a:lnTo>
                <a:lnTo>
                  <a:pt x="317890" y="341864"/>
                </a:lnTo>
                <a:lnTo>
                  <a:pt x="368545" y="360706"/>
                </a:lnTo>
                <a:lnTo>
                  <a:pt x="421062" y="376401"/>
                </a:lnTo>
                <a:lnTo>
                  <a:pt x="475034" y="388693"/>
                </a:lnTo>
                <a:lnTo>
                  <a:pt x="489219" y="388693"/>
                </a:lnTo>
              </a:path>
            </a:pathLst>
          </a:custGeom>
          <a:ln w="38099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/>
          <p:cNvSpPr/>
          <p:nvPr/>
        </p:nvSpPr>
        <p:spPr>
          <a:xfrm>
            <a:off x="7669192" y="4493572"/>
            <a:ext cx="125730" cy="120014"/>
          </a:xfrm>
          <a:custGeom>
            <a:avLst/>
            <a:gdLst/>
            <a:ahLst/>
            <a:cxnLst/>
            <a:rect l="l" t="t" r="r" b="b"/>
            <a:pathLst>
              <a:path w="125729" h="120014">
                <a:moveTo>
                  <a:pt x="11642" y="0"/>
                </a:moveTo>
                <a:lnTo>
                  <a:pt x="0" y="119575"/>
                </a:lnTo>
                <a:lnTo>
                  <a:pt x="125397" y="71431"/>
                </a:lnTo>
                <a:lnTo>
                  <a:pt x="11642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7"/>
          <p:cNvSpPr/>
          <p:nvPr/>
        </p:nvSpPr>
        <p:spPr>
          <a:xfrm>
            <a:off x="7124430" y="4146157"/>
            <a:ext cx="509562" cy="1286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8"/>
          <p:cNvSpPr/>
          <p:nvPr/>
        </p:nvSpPr>
        <p:spPr>
          <a:xfrm>
            <a:off x="7181581" y="4164257"/>
            <a:ext cx="356235" cy="1081405"/>
          </a:xfrm>
          <a:custGeom>
            <a:avLst/>
            <a:gdLst/>
            <a:ahLst/>
            <a:cxnLst/>
            <a:rect l="l" t="t" r="r" b="b"/>
            <a:pathLst>
              <a:path w="356234" h="1081404">
                <a:moveTo>
                  <a:pt x="0" y="0"/>
                </a:moveTo>
                <a:lnTo>
                  <a:pt x="1343" y="64748"/>
                </a:lnTo>
                <a:lnTo>
                  <a:pt x="5243" y="128835"/>
                </a:lnTo>
                <a:lnTo>
                  <a:pt x="11503" y="191599"/>
                </a:lnTo>
                <a:lnTo>
                  <a:pt x="19926" y="252376"/>
                </a:lnTo>
                <a:lnTo>
                  <a:pt x="30315" y="310507"/>
                </a:lnTo>
                <a:lnTo>
                  <a:pt x="42474" y="365328"/>
                </a:lnTo>
                <a:lnTo>
                  <a:pt x="56206" y="416178"/>
                </a:lnTo>
                <a:lnTo>
                  <a:pt x="71315" y="462396"/>
                </a:lnTo>
                <a:lnTo>
                  <a:pt x="87603" y="503319"/>
                </a:lnTo>
                <a:lnTo>
                  <a:pt x="104875" y="538285"/>
                </a:lnTo>
                <a:lnTo>
                  <a:pt x="141581" y="587702"/>
                </a:lnTo>
                <a:lnTo>
                  <a:pt x="179860" y="605350"/>
                </a:lnTo>
                <a:lnTo>
                  <a:pt x="200505" y="610521"/>
                </a:lnTo>
                <a:lnTo>
                  <a:pt x="241124" y="649454"/>
                </a:lnTo>
                <a:lnTo>
                  <a:pt x="279087" y="721100"/>
                </a:lnTo>
                <a:lnTo>
                  <a:pt x="296411" y="767162"/>
                </a:lnTo>
                <a:lnTo>
                  <a:pt x="312277" y="818969"/>
                </a:lnTo>
                <a:lnTo>
                  <a:pt x="326420" y="875710"/>
                </a:lnTo>
                <a:lnTo>
                  <a:pt x="338576" y="936573"/>
                </a:lnTo>
                <a:lnTo>
                  <a:pt x="348481" y="1000747"/>
                </a:lnTo>
                <a:lnTo>
                  <a:pt x="355869" y="1067421"/>
                </a:lnTo>
                <a:lnTo>
                  <a:pt x="355869" y="1080843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9"/>
          <p:cNvSpPr/>
          <p:nvPr/>
        </p:nvSpPr>
        <p:spPr>
          <a:xfrm>
            <a:off x="7477631" y="5246619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120018" y="0"/>
                </a:moveTo>
                <a:lnTo>
                  <a:pt x="0" y="5419"/>
                </a:lnTo>
                <a:lnTo>
                  <a:pt x="65429" y="122729"/>
                </a:lnTo>
                <a:lnTo>
                  <a:pt x="120018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8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92" y="6357575"/>
            <a:ext cx="826443" cy="153174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900" dirty="0">
                <a:solidFill>
                  <a:srgbClr val="9B9B9B"/>
                </a:solidFill>
                <a:latin typeface="Book Antiqua"/>
                <a:cs typeface="Book Antiqua"/>
              </a:rPr>
              <a:t>©2012</a:t>
            </a:r>
            <a:r>
              <a:rPr sz="900" spc="-49" dirty="0">
                <a:solidFill>
                  <a:srgbClr val="9B9B9B"/>
                </a:solidFill>
                <a:latin typeface="Book Antiqua"/>
                <a:cs typeface="Book Antiqua"/>
              </a:rPr>
              <a:t> </a:t>
            </a:r>
            <a:r>
              <a:rPr sz="900" spc="-3" dirty="0">
                <a:solidFill>
                  <a:srgbClr val="9B9B9B"/>
                </a:solidFill>
                <a:latin typeface="Book Antiqua"/>
                <a:cs typeface="Book Antiqua"/>
              </a:rPr>
              <a:t>DataStax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03" y="565698"/>
            <a:ext cx="5903416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4400" spc="-3" dirty="0"/>
              <a:t>Cassandra is </a:t>
            </a:r>
            <a:r>
              <a:rPr sz="4400" spc="-17" dirty="0"/>
              <a:t>great</a:t>
            </a:r>
            <a:r>
              <a:rPr sz="4400" spc="-31" dirty="0"/>
              <a:t> </a:t>
            </a:r>
            <a:r>
              <a:rPr sz="4400" spc="-59" dirty="0"/>
              <a:t>for...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8594824" y="6309708"/>
            <a:ext cx="178594" cy="208971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1300" dirty="0">
                <a:solidFill>
                  <a:srgbClr val="9B9B9B"/>
                </a:solidFill>
                <a:latin typeface="Gill Sans MT"/>
                <a:cs typeface="Gill Sans MT"/>
              </a:rPr>
              <a:t>13</a:t>
            </a:r>
            <a:endParaRPr sz="13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446" y="1488221"/>
            <a:ext cx="7933581" cy="3407282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406194" indent="-397364">
              <a:lnSpc>
                <a:spcPts val="2997"/>
              </a:lnSpc>
              <a:spcBef>
                <a:spcPts val="7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b="1" spc="-3" dirty="0">
                <a:solidFill>
                  <a:srgbClr val="15242D"/>
                </a:solidFill>
                <a:latin typeface="Lucida Sans"/>
                <a:cs typeface="Lucida Sans"/>
              </a:rPr>
              <a:t>Massive, </a:t>
            </a:r>
            <a:r>
              <a:rPr sz="2500" b="1" dirty="0">
                <a:solidFill>
                  <a:srgbClr val="15242D"/>
                </a:solidFill>
                <a:latin typeface="Lucida Sans"/>
                <a:cs typeface="Lucida Sans"/>
              </a:rPr>
              <a:t>linear</a:t>
            </a:r>
            <a:r>
              <a:rPr sz="2500" b="1" spc="17" dirty="0">
                <a:solidFill>
                  <a:srgbClr val="15242D"/>
                </a:solidFill>
                <a:latin typeface="Lucida Sans"/>
                <a:cs typeface="Lucida Sans"/>
              </a:rPr>
              <a:t> </a:t>
            </a:r>
            <a:r>
              <a:rPr sz="2500" b="1" spc="-3" dirty="0">
                <a:solidFill>
                  <a:srgbClr val="15242D"/>
                </a:solidFill>
                <a:latin typeface="Lucida Sans"/>
                <a:cs typeface="Lucida Sans"/>
              </a:rPr>
              <a:t>scaling</a:t>
            </a:r>
            <a:endParaRPr sz="2500">
              <a:latin typeface="Lucida Sans"/>
              <a:cs typeface="Lucida Sans"/>
            </a:endParaRPr>
          </a:p>
          <a:p>
            <a:pPr marL="406194">
              <a:lnSpc>
                <a:spcPts val="2997"/>
              </a:lnSpc>
              <a:tabLst>
                <a:tab pos="1186352" algn="l"/>
                <a:tab pos="2115301" algn="l"/>
                <a:tab pos="3311366" algn="l"/>
                <a:tab pos="4653573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(e.g.	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CERN	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hadron	collider,	Barracuda</a:t>
            </a:r>
            <a:r>
              <a:rPr sz="2500" spc="-35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Networks)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lnSpc>
                <a:spcPts val="2997"/>
              </a:lnSpc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b="1" spc="-3" dirty="0">
                <a:solidFill>
                  <a:srgbClr val="15242D"/>
                </a:solidFill>
                <a:latin typeface="Lucida Sans"/>
                <a:cs typeface="Lucida Sans"/>
              </a:rPr>
              <a:t>Extremely heavy</a:t>
            </a:r>
            <a:r>
              <a:rPr sz="2500" b="1" spc="24" dirty="0">
                <a:solidFill>
                  <a:srgbClr val="15242D"/>
                </a:solidFill>
                <a:latin typeface="Lucida Sans"/>
                <a:cs typeface="Lucida Sans"/>
              </a:rPr>
              <a:t> </a:t>
            </a:r>
            <a:r>
              <a:rPr sz="2500" b="1" spc="-3" dirty="0">
                <a:solidFill>
                  <a:srgbClr val="15242D"/>
                </a:solidFill>
                <a:latin typeface="Lucida Sans"/>
                <a:cs typeface="Lucida Sans"/>
              </a:rPr>
              <a:t>writes</a:t>
            </a:r>
            <a:endParaRPr sz="2500">
              <a:latin typeface="Lucida Sans"/>
              <a:cs typeface="Lucida Sans"/>
            </a:endParaRPr>
          </a:p>
          <a:p>
            <a:pPr marL="406194">
              <a:lnSpc>
                <a:spcPts val="2997"/>
              </a:lnSpc>
              <a:tabLst>
                <a:tab pos="1186352" algn="l"/>
                <a:tab pos="3383333" algn="l"/>
                <a:tab pos="4557765" algn="l"/>
                <a:tab pos="4817375" algn="l"/>
                <a:tab pos="6215214" algn="l"/>
                <a:tab pos="6875279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(e.g.	BlueMountain	Capital	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–	</a:t>
            </a:r>
            <a:r>
              <a:rPr sz="2500" spc="-7" dirty="0">
                <a:solidFill>
                  <a:srgbClr val="15242D"/>
                </a:solidFill>
                <a:latin typeface="Lucida Sans Unicode"/>
                <a:cs typeface="Lucida Sans Unicode"/>
              </a:rPr>
              <a:t>financial	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tick	data)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lnSpc>
                <a:spcPts val="2997"/>
              </a:lnSpc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b="1" spc="-3" dirty="0">
                <a:solidFill>
                  <a:srgbClr val="15242D"/>
                </a:solidFill>
                <a:latin typeface="Lucida Sans"/>
                <a:cs typeface="Lucida Sans"/>
              </a:rPr>
              <a:t>High</a:t>
            </a:r>
            <a:r>
              <a:rPr sz="2500" b="1" dirty="0">
                <a:solidFill>
                  <a:srgbClr val="15242D"/>
                </a:solidFill>
                <a:latin typeface="Lucida Sans"/>
                <a:cs typeface="Lucida Sans"/>
              </a:rPr>
              <a:t> </a:t>
            </a:r>
            <a:r>
              <a:rPr sz="2500" b="1" spc="-3" dirty="0">
                <a:solidFill>
                  <a:srgbClr val="15242D"/>
                </a:solidFill>
                <a:latin typeface="Lucida Sans"/>
                <a:cs typeface="Lucida Sans"/>
              </a:rPr>
              <a:t>availability</a:t>
            </a:r>
            <a:endParaRPr sz="2500">
              <a:latin typeface="Lucida Sans"/>
              <a:cs typeface="Lucida Sans"/>
            </a:endParaRPr>
          </a:p>
          <a:p>
            <a:pPr marL="406194" marR="390741">
              <a:lnSpc>
                <a:spcPts val="2990"/>
              </a:lnSpc>
              <a:spcBef>
                <a:spcPts val="104"/>
              </a:spcBef>
              <a:tabLst>
                <a:tab pos="1186352" algn="l"/>
                <a:tab pos="2089251" algn="l"/>
                <a:tab pos="3579808" algn="l"/>
                <a:tab pos="3838536" algn="l"/>
                <a:tab pos="5063300" algn="l"/>
                <a:tab pos="6718983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(e.g.	eBay,	Eventbrite,	</a:t>
            </a:r>
            <a:r>
              <a:rPr sz="2500" spc="-7" dirty="0">
                <a:solidFill>
                  <a:srgbClr val="15242D"/>
                </a:solidFill>
                <a:latin typeface="Lucida Sans Unicode"/>
                <a:cs typeface="Lucida Sans Unicode"/>
              </a:rPr>
              <a:t>Netflix,	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SoundCloud,  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H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eath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C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a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re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 An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y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im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e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,	Com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ca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s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, Go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D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addy,	So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n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y 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Entertainment</a:t>
            </a:r>
            <a:r>
              <a:rPr sz="2500" spc="-31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Network)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92" y="6357575"/>
            <a:ext cx="826443" cy="153174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900" dirty="0">
                <a:solidFill>
                  <a:srgbClr val="9B9B9B"/>
                </a:solidFill>
                <a:latin typeface="Book Antiqua"/>
                <a:cs typeface="Book Antiqua"/>
              </a:rPr>
              <a:t>©2012</a:t>
            </a:r>
            <a:r>
              <a:rPr sz="900" spc="-49" dirty="0">
                <a:solidFill>
                  <a:srgbClr val="9B9B9B"/>
                </a:solidFill>
                <a:latin typeface="Book Antiqua"/>
                <a:cs typeface="Book Antiqua"/>
              </a:rPr>
              <a:t> </a:t>
            </a:r>
            <a:r>
              <a:rPr sz="900" spc="-3" dirty="0">
                <a:solidFill>
                  <a:srgbClr val="9B9B9B"/>
                </a:solidFill>
                <a:latin typeface="Book Antiqua"/>
                <a:cs typeface="Book Antiqua"/>
              </a:rPr>
              <a:t>DataStax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4824" y="6309708"/>
            <a:ext cx="178594" cy="208971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1300" dirty="0">
                <a:solidFill>
                  <a:srgbClr val="9B9B9B"/>
                </a:solidFill>
                <a:latin typeface="Gill Sans MT"/>
                <a:cs typeface="Gill Sans MT"/>
              </a:rPr>
              <a:t>14</a:t>
            </a:r>
            <a:endParaRPr sz="13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2570" y="417746"/>
            <a:ext cx="8009930" cy="5857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24688" y="3371613"/>
            <a:ext cx="1157287" cy="1320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230271" cy="623064"/>
          </a:xfrm>
          <a:prstGeom prst="rect">
            <a:avLst/>
          </a:prstGeom>
        </p:spPr>
        <p:txBody>
          <a:bodyPr vert="horz" wrap="square" lIns="0" tIns="7438" rIns="0" bIns="0" rtlCol="0">
            <a:spAutoFit/>
          </a:bodyPr>
          <a:lstStyle/>
          <a:p>
            <a:pPr marL="6468">
              <a:spcBef>
                <a:spcPts val="58"/>
              </a:spcBef>
            </a:pPr>
            <a:r>
              <a:rPr spc="0" dirty="0">
                <a:solidFill>
                  <a:srgbClr val="D67519"/>
                </a:solidFill>
                <a:latin typeface="Arial"/>
                <a:cs typeface="Arial"/>
              </a:rPr>
              <a:t>Dynamo</a:t>
            </a:r>
            <a:r>
              <a:rPr spc="-31" dirty="0">
                <a:solidFill>
                  <a:srgbClr val="D67519"/>
                </a:solidFill>
                <a:latin typeface="Arial"/>
                <a:cs typeface="Arial"/>
              </a:rPr>
              <a:t> </a:t>
            </a:r>
            <a:r>
              <a:rPr spc="0" dirty="0">
                <a:solidFill>
                  <a:srgbClr val="D67519"/>
                </a:solidFill>
                <a:latin typeface="Arial"/>
                <a:cs typeface="Arial"/>
              </a:rPr>
              <a:t>Paper(2007)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0" y="1027449"/>
            <a:ext cx="4347877" cy="2598416"/>
          </a:xfrm>
          <a:prstGeom prst="rect">
            <a:avLst/>
          </a:prstGeom>
        </p:spPr>
        <p:txBody>
          <a:bodyPr vert="horz" wrap="square" lIns="0" tIns="86349" rIns="0" bIns="0" rtlCol="0">
            <a:spAutoFit/>
          </a:bodyPr>
          <a:lstStyle/>
          <a:p>
            <a:pPr marL="165260" indent="-158792">
              <a:spcBef>
                <a:spcPts val="680"/>
              </a:spcBef>
              <a:buClr>
                <a:srgbClr val="D67519"/>
              </a:buClr>
              <a:buChar char="•"/>
              <a:tabLst>
                <a:tab pos="165584" algn="l"/>
              </a:tabLst>
            </a:pP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How </a:t>
            </a:r>
            <a:r>
              <a:rPr sz="2300" dirty="0">
                <a:solidFill>
                  <a:srgbClr val="5E4D47"/>
                </a:solidFill>
                <a:latin typeface="Arial"/>
                <a:cs typeface="Arial"/>
              </a:rPr>
              <a:t>do we </a:t>
            </a: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build </a:t>
            </a:r>
            <a:r>
              <a:rPr sz="2300" dirty="0">
                <a:solidFill>
                  <a:srgbClr val="5E4D47"/>
                </a:solidFill>
                <a:latin typeface="Arial"/>
                <a:cs typeface="Arial"/>
              </a:rPr>
              <a:t>a </a:t>
            </a: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data store that</a:t>
            </a:r>
            <a:r>
              <a:rPr sz="2300" spc="191" dirty="0">
                <a:solidFill>
                  <a:srgbClr val="5E4D47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5E4D47"/>
                </a:solidFill>
                <a:latin typeface="Arial"/>
                <a:cs typeface="Arial"/>
              </a:rPr>
              <a:t>is:</a:t>
            </a:r>
            <a:endParaRPr sz="2300" dirty="0">
              <a:latin typeface="Arial"/>
              <a:cs typeface="Arial"/>
            </a:endParaRPr>
          </a:p>
          <a:p>
            <a:pPr marL="325346" lvl="1" indent="-159762">
              <a:spcBef>
                <a:spcPts val="525"/>
              </a:spcBef>
              <a:buClr>
                <a:srgbClr val="D67519"/>
              </a:buClr>
              <a:buChar char="•"/>
              <a:tabLst>
                <a:tab pos="325669" algn="l"/>
              </a:tabLst>
            </a:pPr>
            <a:r>
              <a:rPr spc="8" dirty="0">
                <a:solidFill>
                  <a:srgbClr val="5E4D47"/>
                </a:solidFill>
                <a:latin typeface="Arial"/>
                <a:cs typeface="Arial"/>
              </a:rPr>
              <a:t>Reliable</a:t>
            </a:r>
            <a:endParaRPr dirty="0">
              <a:latin typeface="Arial"/>
              <a:cs typeface="Arial"/>
            </a:endParaRPr>
          </a:p>
          <a:p>
            <a:pPr marL="325346" lvl="1" indent="-159762">
              <a:spcBef>
                <a:spcPts val="527"/>
              </a:spcBef>
              <a:buClr>
                <a:srgbClr val="D67519"/>
              </a:buClr>
              <a:buChar char="•"/>
              <a:tabLst>
                <a:tab pos="325669" algn="l"/>
              </a:tabLst>
            </a:pPr>
            <a:r>
              <a:rPr spc="8" dirty="0">
                <a:solidFill>
                  <a:srgbClr val="5E4D47"/>
                </a:solidFill>
                <a:latin typeface="Arial"/>
                <a:cs typeface="Arial"/>
              </a:rPr>
              <a:t>Performant</a:t>
            </a:r>
            <a:endParaRPr dirty="0">
              <a:latin typeface="Arial"/>
              <a:cs typeface="Arial"/>
            </a:endParaRPr>
          </a:p>
          <a:p>
            <a:pPr marL="325346" lvl="1" indent="-159762">
              <a:spcBef>
                <a:spcPts val="570"/>
              </a:spcBef>
              <a:buClr>
                <a:srgbClr val="D67519"/>
              </a:buClr>
              <a:buChar char="•"/>
              <a:tabLst>
                <a:tab pos="325669" algn="l"/>
              </a:tabLst>
            </a:pPr>
            <a:r>
              <a:rPr spc="8" dirty="0">
                <a:solidFill>
                  <a:srgbClr val="5E4D47"/>
                </a:solidFill>
                <a:latin typeface="Arial"/>
                <a:cs typeface="Arial"/>
              </a:rPr>
              <a:t>“Always</a:t>
            </a:r>
            <a:r>
              <a:rPr dirty="0">
                <a:solidFill>
                  <a:srgbClr val="5E4D47"/>
                </a:solidFill>
                <a:latin typeface="Arial"/>
                <a:cs typeface="Arial"/>
              </a:rPr>
              <a:t> </a:t>
            </a:r>
            <a:r>
              <a:rPr spc="13" dirty="0">
                <a:solidFill>
                  <a:srgbClr val="5E4D47"/>
                </a:solidFill>
                <a:latin typeface="Arial"/>
                <a:cs typeface="Arial"/>
              </a:rPr>
              <a:t>On”</a:t>
            </a:r>
            <a:endParaRPr dirty="0">
              <a:latin typeface="Arial"/>
              <a:cs typeface="Arial"/>
            </a:endParaRPr>
          </a:p>
          <a:p>
            <a:pPr marL="138418" indent="-131949">
              <a:spcBef>
                <a:spcPts val="570"/>
              </a:spcBef>
              <a:buClr>
                <a:srgbClr val="D67519"/>
              </a:buClr>
              <a:buChar char="•"/>
              <a:tabLst>
                <a:tab pos="138741" algn="l"/>
              </a:tabLst>
            </a:pPr>
            <a:r>
              <a:rPr spc="8" dirty="0">
                <a:solidFill>
                  <a:srgbClr val="5E4D47"/>
                </a:solidFill>
                <a:latin typeface="Arial"/>
                <a:cs typeface="Arial"/>
              </a:rPr>
              <a:t>Nothing new and</a:t>
            </a:r>
            <a:r>
              <a:rPr spc="51" dirty="0">
                <a:solidFill>
                  <a:srgbClr val="5E4D47"/>
                </a:solidFill>
                <a:latin typeface="Arial"/>
                <a:cs typeface="Arial"/>
              </a:rPr>
              <a:t> </a:t>
            </a:r>
            <a:r>
              <a:rPr spc="8" dirty="0">
                <a:solidFill>
                  <a:srgbClr val="5E4D47"/>
                </a:solidFill>
                <a:latin typeface="Arial"/>
                <a:cs typeface="Arial"/>
              </a:rPr>
              <a:t>shiny</a:t>
            </a:r>
            <a:endParaRPr dirty="0">
              <a:latin typeface="Arial"/>
              <a:cs typeface="Arial"/>
            </a:endParaRPr>
          </a:p>
          <a:p>
            <a:pPr marL="138418" indent="-131949">
              <a:spcBef>
                <a:spcPts val="527"/>
              </a:spcBef>
              <a:buClr>
                <a:srgbClr val="D67519"/>
              </a:buClr>
              <a:buChar char="•"/>
              <a:tabLst>
                <a:tab pos="138741" algn="l"/>
              </a:tabLst>
            </a:pPr>
            <a:r>
              <a:rPr spc="8" dirty="0">
                <a:solidFill>
                  <a:srgbClr val="5E4D47"/>
                </a:solidFill>
                <a:latin typeface="Arial"/>
                <a:cs typeface="Arial"/>
              </a:rPr>
              <a:t>24 papers</a:t>
            </a:r>
            <a:r>
              <a:rPr spc="15" dirty="0">
                <a:solidFill>
                  <a:srgbClr val="5E4D47"/>
                </a:solidFill>
                <a:latin typeface="Arial"/>
                <a:cs typeface="Arial"/>
              </a:rPr>
              <a:t> </a:t>
            </a:r>
            <a:r>
              <a:rPr spc="8" dirty="0">
                <a:solidFill>
                  <a:srgbClr val="5E4D47"/>
                </a:solidFill>
                <a:latin typeface="Arial"/>
                <a:cs typeface="Arial"/>
              </a:rPr>
              <a:t>cited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813" y="939734"/>
            <a:ext cx="3709930" cy="5682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14061" y="6456145"/>
            <a:ext cx="2570486" cy="315941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6468">
              <a:spcBef>
                <a:spcPts val="64"/>
              </a:spcBef>
            </a:pPr>
            <a:r>
              <a:rPr sz="1000" spc="5" dirty="0">
                <a:solidFill>
                  <a:srgbClr val="5E4D47"/>
                </a:solidFill>
                <a:latin typeface="Courier New"/>
                <a:cs typeface="Courier New"/>
              </a:rPr>
              <a:t>Also the basis for Riak and</a:t>
            </a:r>
            <a:r>
              <a:rPr sz="1000" spc="115" dirty="0">
                <a:solidFill>
                  <a:srgbClr val="5E4D47"/>
                </a:solidFill>
                <a:latin typeface="Courier New"/>
                <a:cs typeface="Courier New"/>
              </a:rPr>
              <a:t> </a:t>
            </a:r>
            <a:r>
              <a:rPr sz="1000" spc="5" dirty="0">
                <a:solidFill>
                  <a:srgbClr val="5E4D47"/>
                </a:solidFill>
                <a:latin typeface="Courier New"/>
                <a:cs typeface="Courier New"/>
              </a:rPr>
              <a:t>Voldemort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29274" y="507964"/>
            <a:ext cx="2776489" cy="5955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50170" y="435471"/>
            <a:ext cx="2984230" cy="6237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496" y="602948"/>
            <a:ext cx="3557704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51" dirty="0"/>
              <a:t>C</a:t>
            </a:r>
            <a:r>
              <a:rPr sz="4200" spc="18" dirty="0"/>
              <a:t>AS</a:t>
            </a:r>
            <a:r>
              <a:rPr sz="4200" spc="41" dirty="0"/>
              <a:t>S</a:t>
            </a:r>
            <a:r>
              <a:rPr sz="4200" spc="-31" dirty="0"/>
              <a:t>AND</a:t>
            </a:r>
            <a:r>
              <a:rPr sz="4200" spc="-135" dirty="0"/>
              <a:t>R</a:t>
            </a:r>
            <a:r>
              <a:rPr sz="4200" spc="-3" dirty="0"/>
              <a:t>A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265686" y="2091521"/>
            <a:ext cx="4992114" cy="3145573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51609" indent="-245141">
              <a:spcBef>
                <a:spcPts val="69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53" dirty="0">
                <a:solidFill>
                  <a:srgbClr val="535353"/>
                </a:solidFill>
                <a:latin typeface="Gill Sans MT"/>
                <a:cs typeface="Gill Sans MT"/>
              </a:rPr>
              <a:t>A.k.a </a:t>
            </a:r>
            <a:r>
              <a:rPr sz="2200" spc="-18" dirty="0">
                <a:solidFill>
                  <a:srgbClr val="535353"/>
                </a:solidFill>
                <a:latin typeface="Gill Sans MT"/>
                <a:cs typeface="Gill Sans MT"/>
              </a:rPr>
              <a:t>Alexandra </a:t>
            </a:r>
            <a:r>
              <a:rPr sz="2200" spc="-71" dirty="0">
                <a:solidFill>
                  <a:srgbClr val="535353"/>
                </a:solidFill>
                <a:latin typeface="Gill Sans MT"/>
                <a:cs typeface="Gill Sans MT"/>
              </a:rPr>
              <a:t>or</a:t>
            </a:r>
            <a:r>
              <a:rPr sz="2200" spc="-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51" dirty="0">
                <a:solidFill>
                  <a:srgbClr val="535353"/>
                </a:solidFill>
                <a:latin typeface="Gill Sans MT"/>
                <a:cs typeface="Gill Sans MT"/>
              </a:rPr>
              <a:t>Kassandra</a:t>
            </a:r>
            <a:endParaRPr sz="2200" dirty="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51609" marR="114809" indent="-245141">
              <a:lnSpc>
                <a:spcPts val="2475"/>
              </a:lnSpc>
              <a:spcBef>
                <a:spcPts val="3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Daughter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200" spc="-84" dirty="0">
                <a:solidFill>
                  <a:srgbClr val="535353"/>
                </a:solidFill>
                <a:latin typeface="Gill Sans MT"/>
                <a:cs typeface="Gill Sans MT"/>
              </a:rPr>
              <a:t>King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Priam </a:t>
            </a:r>
            <a:r>
              <a:rPr sz="22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200" spc="-3" dirty="0">
                <a:solidFill>
                  <a:srgbClr val="535353"/>
                </a:solidFill>
                <a:latin typeface="Gill Sans MT"/>
                <a:cs typeface="Gill Sans MT"/>
              </a:rPr>
              <a:t>Queen 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Hecuba 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2200" spc="-34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158" dirty="0">
                <a:solidFill>
                  <a:srgbClr val="535353"/>
                </a:solidFill>
                <a:latin typeface="Gill Sans MT"/>
                <a:cs typeface="Gill Sans MT"/>
              </a:rPr>
              <a:t>Troy.</a:t>
            </a:r>
            <a:endParaRPr sz="2200" dirty="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51609" marR="2587" indent="-245141">
              <a:lnSpc>
                <a:spcPts val="2475"/>
              </a:lnSpc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Apollo gave </a:t>
            </a:r>
            <a:r>
              <a:rPr sz="2200" spc="-48" dirty="0">
                <a:solidFill>
                  <a:srgbClr val="535353"/>
                </a:solidFill>
                <a:latin typeface="Gill Sans MT"/>
                <a:cs typeface="Gill Sans MT"/>
              </a:rPr>
              <a:t>her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power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of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prophecy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to 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seduce </a:t>
            </a:r>
            <a:r>
              <a:rPr sz="2200" spc="-107" dirty="0">
                <a:solidFill>
                  <a:srgbClr val="535353"/>
                </a:solidFill>
                <a:latin typeface="Gill Sans MT"/>
                <a:cs typeface="Gill Sans MT"/>
              </a:rPr>
              <a:t>her. </a:t>
            </a:r>
            <a:r>
              <a:rPr sz="2200" spc="5" dirty="0">
                <a:solidFill>
                  <a:srgbClr val="535353"/>
                </a:solidFill>
                <a:latin typeface="Gill Sans MT"/>
                <a:cs typeface="Gill Sans MT"/>
              </a:rPr>
              <a:t>She </a:t>
            </a:r>
            <a:r>
              <a:rPr sz="2200" spc="-31" dirty="0">
                <a:solidFill>
                  <a:srgbClr val="535353"/>
                </a:solidFill>
                <a:latin typeface="Gill Sans MT"/>
                <a:cs typeface="Gill Sans MT"/>
              </a:rPr>
              <a:t>refused </a:t>
            </a:r>
            <a:r>
              <a:rPr sz="22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then 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Apollo</a:t>
            </a:r>
            <a:r>
              <a:rPr sz="2200" spc="-11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200" spc="-112" dirty="0">
                <a:solidFill>
                  <a:srgbClr val="535353"/>
                </a:solidFill>
                <a:latin typeface="Gill Sans MT"/>
                <a:cs typeface="Gill Sans MT"/>
              </a:rPr>
              <a:t>cursed </a:t>
            </a:r>
            <a:r>
              <a:rPr sz="2200" spc="-48" dirty="0">
                <a:solidFill>
                  <a:srgbClr val="535353"/>
                </a:solidFill>
                <a:latin typeface="Gill Sans MT"/>
                <a:cs typeface="Gill Sans MT"/>
              </a:rPr>
              <a:t>her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never to </a:t>
            </a:r>
            <a:r>
              <a:rPr sz="2200" spc="15" dirty="0">
                <a:solidFill>
                  <a:srgbClr val="535353"/>
                </a:solidFill>
                <a:latin typeface="Gill Sans MT"/>
                <a:cs typeface="Gill Sans MT"/>
              </a:rPr>
              <a:t>be  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believed.</a:t>
            </a:r>
            <a:endParaRPr sz="2200" dirty="0">
              <a:latin typeface="Gill Sans MT"/>
              <a:cs typeface="Gill Sans MT"/>
            </a:endParaRPr>
          </a:p>
          <a:p>
            <a:pPr marL="251609" indent="-245141">
              <a:spcBef>
                <a:spcPts val="2042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u="heavy" spc="-33" dirty="0">
                <a:solidFill>
                  <a:srgbClr val="535353"/>
                </a:solidFill>
                <a:latin typeface="Gill Sans MT"/>
                <a:cs typeface="Gill Sans MT"/>
              </a:rPr>
              <a:t>https://en.wikipedia.org/wiki/Cassandra</a:t>
            </a:r>
            <a:endParaRPr sz="22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48" y="367536"/>
            <a:ext cx="8103241" cy="623064"/>
          </a:xfrm>
          <a:prstGeom prst="rect">
            <a:avLst/>
          </a:prstGeom>
        </p:spPr>
        <p:txBody>
          <a:bodyPr vert="horz" wrap="square" lIns="0" tIns="7438" rIns="0" bIns="0" rtlCol="0">
            <a:spAutoFit/>
          </a:bodyPr>
          <a:lstStyle/>
          <a:p>
            <a:pPr marL="6468">
              <a:spcBef>
                <a:spcPts val="58"/>
              </a:spcBef>
            </a:pPr>
            <a:r>
              <a:rPr spc="0" dirty="0">
                <a:solidFill>
                  <a:srgbClr val="D67519"/>
                </a:solidFill>
                <a:latin typeface="Arial"/>
                <a:cs typeface="Arial"/>
              </a:rPr>
              <a:t>Cassandra(2008)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8131" y="1229192"/>
            <a:ext cx="4014869" cy="2570195"/>
          </a:xfrm>
          <a:prstGeom prst="rect">
            <a:avLst/>
          </a:prstGeom>
        </p:spPr>
        <p:txBody>
          <a:bodyPr vert="horz" wrap="square" lIns="0" tIns="66298" rIns="0" bIns="0" rtlCol="0">
            <a:spAutoFit/>
          </a:bodyPr>
          <a:lstStyle/>
          <a:p>
            <a:pPr marL="169141" indent="-162673">
              <a:spcBef>
                <a:spcPts val="522"/>
              </a:spcBef>
              <a:buClr>
                <a:srgbClr val="D67519"/>
              </a:buClr>
              <a:buChar char="•"/>
              <a:tabLst>
                <a:tab pos="169464" algn="l"/>
              </a:tabLst>
            </a:pP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Distributed features </a:t>
            </a:r>
            <a:r>
              <a:rPr sz="2300" dirty="0">
                <a:solidFill>
                  <a:srgbClr val="5E4D47"/>
                </a:solidFill>
                <a:latin typeface="Arial"/>
                <a:cs typeface="Arial"/>
              </a:rPr>
              <a:t>of</a:t>
            </a:r>
            <a:r>
              <a:rPr sz="2300" spc="115" dirty="0">
                <a:solidFill>
                  <a:srgbClr val="5E4D47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5E4D47"/>
                </a:solidFill>
                <a:latin typeface="Arial"/>
                <a:cs typeface="Arial"/>
              </a:rPr>
              <a:t>Dynamo</a:t>
            </a:r>
            <a:endParaRPr sz="2300" dirty="0">
              <a:latin typeface="Arial"/>
              <a:cs typeface="Arial"/>
            </a:endParaRPr>
          </a:p>
          <a:p>
            <a:pPr marL="169141" marR="552053" indent="-162673">
              <a:lnSpc>
                <a:spcPts val="2475"/>
              </a:lnSpc>
              <a:spcBef>
                <a:spcPts val="756"/>
              </a:spcBef>
              <a:buClr>
                <a:srgbClr val="D67519"/>
              </a:buClr>
              <a:buChar char="•"/>
              <a:tabLst>
                <a:tab pos="169464" algn="l"/>
              </a:tabLst>
            </a:pP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Data Model and storage </a:t>
            </a:r>
            <a:r>
              <a:rPr sz="2300" spc="5" dirty="0">
                <a:solidFill>
                  <a:srgbClr val="5E4D47"/>
                </a:solidFill>
                <a:latin typeface="Arial"/>
                <a:cs typeface="Arial"/>
              </a:rPr>
              <a:t>from  </a:t>
            </a:r>
            <a:r>
              <a:rPr sz="2300" spc="-25" dirty="0">
                <a:solidFill>
                  <a:srgbClr val="5E4D47"/>
                </a:solidFill>
                <a:latin typeface="Arial"/>
                <a:cs typeface="Arial"/>
              </a:rPr>
              <a:t>BigTable</a:t>
            </a:r>
            <a:endParaRPr sz="2300" dirty="0">
              <a:latin typeface="Arial"/>
              <a:cs typeface="Arial"/>
            </a:endParaRPr>
          </a:p>
          <a:p>
            <a:pPr marL="169141" marR="2587" indent="-162673">
              <a:lnSpc>
                <a:spcPts val="2475"/>
              </a:lnSpc>
              <a:spcBef>
                <a:spcPts val="713"/>
              </a:spcBef>
              <a:buClr>
                <a:srgbClr val="D67519"/>
              </a:buClr>
              <a:buChar char="•"/>
              <a:tabLst>
                <a:tab pos="169464" algn="l"/>
              </a:tabLst>
            </a:pP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February 17, 2010 </a:t>
            </a:r>
            <a:r>
              <a:rPr sz="2300" dirty="0">
                <a:solidFill>
                  <a:srgbClr val="5E4D47"/>
                </a:solidFill>
                <a:latin typeface="Arial"/>
                <a:cs typeface="Arial"/>
              </a:rPr>
              <a:t>it </a:t>
            </a: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graduated </a:t>
            </a:r>
            <a:r>
              <a:rPr sz="2300" spc="5" dirty="0">
                <a:solidFill>
                  <a:srgbClr val="5E4D47"/>
                </a:solidFill>
                <a:latin typeface="Arial"/>
                <a:cs typeface="Arial"/>
              </a:rPr>
              <a:t>to  </a:t>
            </a:r>
            <a:r>
              <a:rPr sz="2300" dirty="0">
                <a:solidFill>
                  <a:srgbClr val="5E4D47"/>
                </a:solidFill>
                <a:latin typeface="Arial"/>
                <a:cs typeface="Arial"/>
              </a:rPr>
              <a:t>a </a:t>
            </a:r>
            <a:r>
              <a:rPr sz="2300" spc="3" dirty="0">
                <a:solidFill>
                  <a:srgbClr val="5E4D47"/>
                </a:solidFill>
                <a:latin typeface="Arial"/>
                <a:cs typeface="Arial"/>
              </a:rPr>
              <a:t>top-level Apache</a:t>
            </a:r>
            <a:r>
              <a:rPr sz="2300" spc="-43" dirty="0">
                <a:solidFill>
                  <a:srgbClr val="5E4D47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5E4D47"/>
                </a:solidFill>
                <a:latin typeface="Arial"/>
                <a:cs typeface="Arial"/>
              </a:rPr>
              <a:t>project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62" y="888938"/>
            <a:ext cx="3919538" cy="56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05681" y="2218457"/>
            <a:ext cx="4467247" cy="3292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2209800"/>
            <a:ext cx="4522950" cy="3397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" y="653233"/>
            <a:ext cx="7315200" cy="483316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3292591">
              <a:spcBef>
                <a:spcPts val="48"/>
              </a:spcBef>
            </a:pPr>
            <a:r>
              <a:rPr sz="4200" spc="-10" dirty="0">
                <a:solidFill>
                  <a:srgbClr val="535353"/>
                </a:solidFill>
                <a:latin typeface="Gill Sans MT"/>
                <a:cs typeface="Gill Sans MT"/>
              </a:rPr>
              <a:t>CASSANDRA</a:t>
            </a:r>
            <a:endParaRPr sz="4200" dirty="0">
              <a:latin typeface="Gill Sans MT"/>
              <a:cs typeface="Gill Sans MT"/>
            </a:endParaRPr>
          </a:p>
          <a:p>
            <a:pPr marL="234469" indent="-228001">
              <a:spcBef>
                <a:spcPts val="3794"/>
              </a:spcBef>
              <a:buSzPct val="82278"/>
              <a:buChar char="•"/>
              <a:tabLst>
                <a:tab pos="234469" algn="l"/>
                <a:tab pos="234792" algn="l"/>
              </a:tabLst>
            </a:pPr>
            <a:r>
              <a:rPr sz="2000" spc="-43" dirty="0">
                <a:solidFill>
                  <a:srgbClr val="535353"/>
                </a:solidFill>
                <a:latin typeface="Gill Sans MT"/>
                <a:cs typeface="Gill Sans MT"/>
              </a:rPr>
              <a:t>Fast </a:t>
            </a: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Distributed </a:t>
            </a:r>
            <a:r>
              <a:rPr sz="2000" spc="-3" dirty="0">
                <a:solidFill>
                  <a:srgbClr val="535353"/>
                </a:solidFill>
                <a:latin typeface="Gill Sans MT"/>
                <a:cs typeface="Gill Sans MT"/>
              </a:rPr>
              <a:t>NoSQL</a:t>
            </a:r>
            <a:r>
              <a:rPr sz="2000" spc="7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535353"/>
                </a:solidFill>
                <a:latin typeface="Gill Sans MT"/>
                <a:cs typeface="Gill Sans MT"/>
              </a:rPr>
              <a:t>Database</a:t>
            </a:r>
            <a:endParaRPr sz="2000" dirty="0">
              <a:latin typeface="Gill Sans MT"/>
              <a:cs typeface="Gill Sans MT"/>
            </a:endParaRPr>
          </a:p>
          <a:p>
            <a:pPr marL="234469" indent="-228001">
              <a:spcBef>
                <a:spcPts val="1963"/>
              </a:spcBef>
              <a:buSzPct val="82278"/>
              <a:buChar char="•"/>
              <a:tabLst>
                <a:tab pos="234469" algn="l"/>
                <a:tab pos="234792" algn="l"/>
              </a:tabLst>
            </a:pP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High</a:t>
            </a:r>
            <a:r>
              <a:rPr sz="2000" spc="-14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Availability</a:t>
            </a:r>
            <a:endParaRPr sz="2000" dirty="0">
              <a:latin typeface="Gill Sans MT"/>
              <a:cs typeface="Gill Sans MT"/>
            </a:endParaRPr>
          </a:p>
          <a:p>
            <a:pPr marL="234469" indent="-228001">
              <a:spcBef>
                <a:spcPts val="1963"/>
              </a:spcBef>
              <a:buSzPct val="82278"/>
              <a:buChar char="•"/>
              <a:tabLst>
                <a:tab pos="234469" algn="l"/>
                <a:tab pos="234792" algn="l"/>
              </a:tabLst>
            </a:pPr>
            <a:r>
              <a:rPr sz="2000" spc="-38" dirty="0">
                <a:solidFill>
                  <a:srgbClr val="535353"/>
                </a:solidFill>
                <a:latin typeface="Gill Sans MT"/>
                <a:cs typeface="Gill Sans MT"/>
              </a:rPr>
              <a:t>Linear </a:t>
            </a:r>
            <a:r>
              <a:rPr sz="2000" spc="-28" dirty="0">
                <a:solidFill>
                  <a:srgbClr val="535353"/>
                </a:solidFill>
                <a:latin typeface="Gill Sans MT"/>
                <a:cs typeface="Gill Sans MT"/>
              </a:rPr>
              <a:t>Scalability </a:t>
            </a:r>
            <a:r>
              <a:rPr sz="2000" spc="166" dirty="0">
                <a:solidFill>
                  <a:srgbClr val="535353"/>
                </a:solidFill>
                <a:latin typeface="Gill Sans MT"/>
                <a:cs typeface="Gill Sans MT"/>
              </a:rPr>
              <a:t>=&gt;</a:t>
            </a:r>
            <a:r>
              <a:rPr sz="2000" spc="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Predictability</a:t>
            </a:r>
            <a:endParaRPr sz="2000" dirty="0">
              <a:latin typeface="Gill Sans MT"/>
              <a:cs typeface="Gill Sans MT"/>
            </a:endParaRPr>
          </a:p>
          <a:p>
            <a:pPr marL="234469" indent="-228001">
              <a:spcBef>
                <a:spcPts val="1963"/>
              </a:spcBef>
              <a:buSzPct val="82278"/>
              <a:buChar char="•"/>
              <a:tabLst>
                <a:tab pos="234469" algn="l"/>
                <a:tab pos="234792" algn="l"/>
              </a:tabLst>
            </a:pPr>
            <a:r>
              <a:rPr sz="2000" spc="-8" dirty="0">
                <a:solidFill>
                  <a:srgbClr val="535353"/>
                </a:solidFill>
                <a:latin typeface="Gill Sans MT"/>
                <a:cs typeface="Gill Sans MT"/>
              </a:rPr>
              <a:t>No</a:t>
            </a:r>
            <a:r>
              <a:rPr sz="2000" spc="-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3" dirty="0">
                <a:solidFill>
                  <a:srgbClr val="535353"/>
                </a:solidFill>
                <a:latin typeface="Gill Sans MT"/>
                <a:cs typeface="Gill Sans MT"/>
              </a:rPr>
              <a:t>SPOF</a:t>
            </a:r>
            <a:endParaRPr sz="2000" dirty="0">
              <a:latin typeface="Gill Sans MT"/>
              <a:cs typeface="Gill Sans MT"/>
            </a:endParaRPr>
          </a:p>
          <a:p>
            <a:pPr marL="234469" indent="-228001">
              <a:spcBef>
                <a:spcPts val="1963"/>
              </a:spcBef>
              <a:buSzPct val="82278"/>
              <a:buChar char="•"/>
              <a:tabLst>
                <a:tab pos="234469" algn="l"/>
                <a:tab pos="234792" algn="l"/>
              </a:tabLst>
            </a:pPr>
            <a:r>
              <a:rPr sz="2000" spc="-33" dirty="0">
                <a:solidFill>
                  <a:srgbClr val="535353"/>
                </a:solidFill>
                <a:latin typeface="Gill Sans MT"/>
                <a:cs typeface="Gill Sans MT"/>
              </a:rPr>
              <a:t>Multi-DC</a:t>
            </a:r>
            <a:endParaRPr sz="2000" dirty="0">
              <a:latin typeface="Gill Sans MT"/>
              <a:cs typeface="Gill Sans MT"/>
            </a:endParaRPr>
          </a:p>
          <a:p>
            <a:pPr marL="234469" indent="-228001">
              <a:spcBef>
                <a:spcPts val="1963"/>
              </a:spcBef>
              <a:buSzPct val="82278"/>
              <a:buChar char="•"/>
              <a:tabLst>
                <a:tab pos="234469" algn="l"/>
                <a:tab pos="234792" algn="l"/>
              </a:tabLst>
            </a:pPr>
            <a:r>
              <a:rPr sz="2000" spc="-41" dirty="0">
                <a:solidFill>
                  <a:srgbClr val="535353"/>
                </a:solidFill>
                <a:latin typeface="Gill Sans MT"/>
                <a:cs typeface="Gill Sans MT"/>
              </a:rPr>
              <a:t>Horizontally </a:t>
            </a: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scalable</a:t>
            </a:r>
            <a:endParaRPr sz="2000" dirty="0">
              <a:latin typeface="Gill Sans MT"/>
              <a:cs typeface="Gill Sans MT"/>
            </a:endParaRPr>
          </a:p>
          <a:p>
            <a:pPr marL="234469" indent="-228001">
              <a:spcBef>
                <a:spcPts val="1963"/>
              </a:spcBef>
              <a:buSzPct val="82278"/>
              <a:buChar char="•"/>
              <a:tabLst>
                <a:tab pos="234469" algn="l"/>
                <a:tab pos="234792" algn="l"/>
              </a:tabLst>
            </a:pP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2000" spc="5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000" spc="-25" dirty="0">
                <a:solidFill>
                  <a:srgbClr val="535353"/>
                </a:solidFill>
                <a:latin typeface="Gill Sans MT"/>
                <a:cs typeface="Gill Sans MT"/>
              </a:rPr>
              <a:t>drop </a:t>
            </a:r>
            <a:r>
              <a:rPr sz="2000" spc="-36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000" spc="-20" dirty="0">
                <a:solidFill>
                  <a:srgbClr val="535353"/>
                </a:solidFill>
                <a:latin typeface="Gill Sans MT"/>
                <a:cs typeface="Gill Sans MT"/>
              </a:rPr>
              <a:t>replacement </a:t>
            </a:r>
            <a:r>
              <a:rPr sz="2000" spc="-56" dirty="0">
                <a:solidFill>
                  <a:srgbClr val="535353"/>
                </a:solidFill>
                <a:latin typeface="Gill Sans MT"/>
                <a:cs typeface="Gill Sans MT"/>
              </a:rPr>
              <a:t>for</a:t>
            </a:r>
            <a:r>
              <a:rPr sz="2000" spc="10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000" spc="-15" dirty="0">
                <a:solidFill>
                  <a:srgbClr val="535353"/>
                </a:solidFill>
                <a:latin typeface="Gill Sans MT"/>
                <a:cs typeface="Gill Sans MT"/>
              </a:rPr>
              <a:t>RDBMS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0887" y="2057255"/>
            <a:ext cx="8662320" cy="4012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986395"/>
            <a:ext cx="8839199" cy="429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6495" y="602948"/>
            <a:ext cx="5233211" cy="129886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0" dirty="0">
                <a:solidFill>
                  <a:srgbClr val="535353"/>
                </a:solidFill>
                <a:latin typeface="Gill Sans MT"/>
                <a:cs typeface="Gill Sans MT"/>
              </a:rPr>
              <a:t>CASSANDRA</a:t>
            </a:r>
            <a:r>
              <a:rPr sz="4200" spc="-2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79" dirty="0">
                <a:solidFill>
                  <a:srgbClr val="535353"/>
                </a:solidFill>
                <a:latin typeface="Gill Sans MT"/>
                <a:cs typeface="Gill Sans MT"/>
              </a:rPr>
              <a:t>CLUSTER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359" y="533400"/>
            <a:ext cx="9044405" cy="9906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0" y="1143000"/>
            <a:ext cx="44196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9200" y="296243"/>
            <a:ext cx="690639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09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4200" spc="-2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4200" spc="-206" dirty="0">
                <a:solidFill>
                  <a:srgbClr val="535353"/>
                </a:solidFill>
                <a:latin typeface="Gill Sans MT"/>
                <a:cs typeface="Gill Sans MT"/>
              </a:rPr>
              <a:t>FACTOR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127" y="2911158"/>
            <a:ext cx="3635273" cy="673858"/>
          </a:xfrm>
          <a:prstGeom prst="rect">
            <a:avLst/>
          </a:prstGeom>
        </p:spPr>
        <p:txBody>
          <a:bodyPr vert="horz" wrap="square" lIns="0" tIns="32341" rIns="0" bIns="0" rtlCol="0">
            <a:spAutoFit/>
          </a:bodyPr>
          <a:lstStyle/>
          <a:p>
            <a:pPr marL="1199834" marR="2587" indent="-1193690">
              <a:lnSpc>
                <a:spcPts val="2475"/>
              </a:lnSpc>
              <a:spcBef>
                <a:spcPts val="255"/>
              </a:spcBef>
            </a:pP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How </a:t>
            </a:r>
            <a:r>
              <a:rPr sz="2200" spc="-18" dirty="0">
                <a:solidFill>
                  <a:srgbClr val="535353"/>
                </a:solidFill>
                <a:latin typeface="Gill Sans MT"/>
                <a:cs typeface="Gill Sans MT"/>
              </a:rPr>
              <a:t>many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copies</a:t>
            </a:r>
            <a:r>
              <a:rPr lang="en-US" sz="2200" spc="-2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(replicas) </a:t>
            </a:r>
            <a:r>
              <a:rPr sz="2200" spc="-61" dirty="0">
                <a:solidFill>
                  <a:srgbClr val="535353"/>
                </a:solidFill>
                <a:latin typeface="Gill Sans MT"/>
                <a:cs typeface="Gill Sans MT"/>
              </a:rPr>
              <a:t>for  your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endParaRPr sz="22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398" y="602948"/>
            <a:ext cx="7664402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0" dirty="0"/>
              <a:t>CASSANDRA </a:t>
            </a:r>
            <a:r>
              <a:rPr sz="4200" spc="-300" dirty="0"/>
              <a:t>DATA</a:t>
            </a:r>
            <a:r>
              <a:rPr sz="4200" spc="-23" dirty="0"/>
              <a:t> </a:t>
            </a:r>
            <a:r>
              <a:rPr sz="4200" spc="-38" dirty="0"/>
              <a:t>MODEL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265686" y="1990688"/>
            <a:ext cx="3350297" cy="1293784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51609" indent="-245141">
              <a:spcBef>
                <a:spcPts val="69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Query 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driven 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r>
              <a:rPr sz="2200" spc="2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model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103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Column 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family </a:t>
            </a: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non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relational</a:t>
            </a:r>
            <a:r>
              <a:rPr sz="2200" spc="8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15" dirty="0">
                <a:solidFill>
                  <a:srgbClr val="535353"/>
                </a:solidFill>
                <a:latin typeface="Gill Sans MT"/>
                <a:cs typeface="Gill Sans MT"/>
              </a:rPr>
              <a:t>db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801" y="2743200"/>
            <a:ext cx="5743574" cy="3771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4767" y="3346750"/>
            <a:ext cx="2389723" cy="2679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5610" y="3378400"/>
            <a:ext cx="2230547" cy="2787209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54588" marR="2587" indent="-84085">
              <a:lnSpc>
                <a:spcPts val="2394"/>
              </a:lnSpc>
              <a:spcBef>
                <a:spcPts val="234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</a:t>
            </a:r>
            <a:r>
              <a:rPr sz="2100" spc="-16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20" dirty="0">
                <a:solidFill>
                  <a:srgbClr val="535353"/>
                </a:solidFill>
                <a:latin typeface="Gill Sans MT"/>
                <a:cs typeface="Gill Sans MT"/>
              </a:rPr>
              <a:t>( 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id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UUID,</a:t>
            </a:r>
            <a:endParaRPr sz="2100">
              <a:latin typeface="Gill Sans MT"/>
              <a:cs typeface="Gill Sans MT"/>
            </a:endParaRPr>
          </a:p>
          <a:p>
            <a:pPr marL="154588" marR="17464">
              <a:lnSpc>
                <a:spcPts val="2394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name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surname 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VARCHAR, 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birthdate</a:t>
            </a:r>
            <a:r>
              <a:rPr sz="2100" spc="-31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7" dirty="0">
                <a:solidFill>
                  <a:srgbClr val="535353"/>
                </a:solidFill>
                <a:latin typeface="Gill Sans MT"/>
                <a:cs typeface="Gill Sans MT"/>
              </a:rPr>
              <a:t>TIMESTAMP, 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PRIMARY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KEY(id)</a:t>
            </a:r>
            <a:endParaRPr sz="2100">
              <a:latin typeface="Gill Sans MT"/>
              <a:cs typeface="Gill Sans MT"/>
            </a:endParaRPr>
          </a:p>
          <a:p>
            <a:pPr marL="6468">
              <a:lnSpc>
                <a:spcPts val="2333"/>
              </a:lnSpc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);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3649" y="279288"/>
            <a:ext cx="5576511" cy="1968159"/>
          </a:xfrm>
          <a:prstGeom prst="rect">
            <a:avLst/>
          </a:prstGeom>
        </p:spPr>
        <p:txBody>
          <a:bodyPr vert="horz" wrap="square" lIns="0" tIns="277805" rIns="0" bIns="0" rtlCol="0">
            <a:spAutoFit/>
          </a:bodyPr>
          <a:lstStyle/>
          <a:p>
            <a:pPr marL="5498" algn="ctr">
              <a:spcBef>
                <a:spcPts val="2187"/>
              </a:spcBef>
            </a:pPr>
            <a:r>
              <a:rPr sz="4200" spc="-76" dirty="0">
                <a:solidFill>
                  <a:srgbClr val="535353"/>
                </a:solidFill>
                <a:latin typeface="Gill Sans MT"/>
                <a:cs typeface="Gill Sans MT"/>
              </a:rPr>
              <a:t>CQL</a:t>
            </a:r>
            <a:endParaRPr sz="4200">
              <a:latin typeface="Gill Sans MT"/>
              <a:cs typeface="Gill Sans MT"/>
            </a:endParaRPr>
          </a:p>
          <a:p>
            <a:pPr algn="ctr">
              <a:spcBef>
                <a:spcPts val="1406"/>
              </a:spcBef>
            </a:pPr>
            <a:r>
              <a:rPr sz="2800" b="1" spc="-135" dirty="0">
                <a:solidFill>
                  <a:srgbClr val="535353"/>
                </a:solidFill>
                <a:latin typeface="Gill Sans MT"/>
                <a:cs typeface="Gill Sans MT"/>
              </a:rPr>
              <a:t>Familiar </a:t>
            </a:r>
            <a:r>
              <a:rPr sz="2800" b="1" spc="-104" dirty="0">
                <a:solidFill>
                  <a:srgbClr val="535353"/>
                </a:solidFill>
                <a:latin typeface="Gill Sans MT"/>
                <a:cs typeface="Gill Sans MT"/>
              </a:rPr>
              <a:t>row-column </a:t>
            </a:r>
            <a:r>
              <a:rPr sz="2800" b="1" spc="-102" dirty="0">
                <a:solidFill>
                  <a:srgbClr val="535353"/>
                </a:solidFill>
                <a:latin typeface="Gill Sans MT"/>
                <a:cs typeface="Gill Sans MT"/>
              </a:rPr>
              <a:t>SQL-like</a:t>
            </a:r>
            <a:r>
              <a:rPr sz="2800" b="1" spc="23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b="1" spc="-112" dirty="0">
                <a:solidFill>
                  <a:srgbClr val="535353"/>
                </a:solidFill>
                <a:latin typeface="Gill Sans MT"/>
                <a:cs typeface="Gill Sans MT"/>
              </a:rPr>
              <a:t>approach.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7432" y="2752946"/>
            <a:ext cx="4999100" cy="869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96815" y="2784595"/>
            <a:ext cx="4760599" cy="953373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65584" marR="2587" indent="-159439">
              <a:lnSpc>
                <a:spcPts val="2394"/>
              </a:lnSpc>
              <a:spcBef>
                <a:spcPts val="234"/>
              </a:spcBef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INSERT </a:t>
            </a:r>
            <a:r>
              <a:rPr sz="2100" spc="-79" dirty="0">
                <a:solidFill>
                  <a:srgbClr val="535353"/>
                </a:solidFill>
                <a:latin typeface="Gill Sans MT"/>
                <a:cs typeface="Gill Sans MT"/>
              </a:rPr>
              <a:t>INTO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(id,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name,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surname,</a:t>
            </a:r>
            <a:r>
              <a:rPr sz="2100" spc="-26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birthdate) 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VALUES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(uuid(),</a:t>
            </a:r>
            <a:r>
              <a:rPr sz="2100" spc="-46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‘Carlos’,‘Alonso’, 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’1985-03-19’);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26429" y="4251562"/>
            <a:ext cx="4501106" cy="869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79653" y="4283211"/>
            <a:ext cx="4394954" cy="969640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algn="ctr">
              <a:lnSpc>
                <a:spcPts val="2450"/>
              </a:lnSpc>
              <a:spcBef>
                <a:spcPts val="61"/>
              </a:spcBef>
            </a:pP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SELECT </a:t>
            </a:r>
            <a:r>
              <a:rPr sz="2100" spc="109" dirty="0">
                <a:solidFill>
                  <a:srgbClr val="535353"/>
                </a:solidFill>
                <a:latin typeface="Gill Sans MT"/>
                <a:cs typeface="Gill Sans MT"/>
              </a:rPr>
              <a:t>*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FROM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</a:t>
            </a:r>
            <a:r>
              <a:rPr sz="2100" spc="-27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WHERE</a:t>
            </a:r>
            <a:endParaRPr sz="2100">
              <a:latin typeface="Gill Sans MT"/>
              <a:cs typeface="Gill Sans MT"/>
            </a:endParaRPr>
          </a:p>
          <a:p>
            <a:pPr algn="ctr">
              <a:lnSpc>
                <a:spcPts val="2450"/>
              </a:lnSpc>
            </a:pP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id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r>
              <a:rPr sz="2100" spc="-17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10" dirty="0">
                <a:solidFill>
                  <a:srgbClr val="535353"/>
                </a:solidFill>
                <a:latin typeface="Gill Sans MT"/>
                <a:cs typeface="Gill Sans MT"/>
              </a:rPr>
              <a:t>‘f81d4fae-7dec-11d0-a765-00a0c91e6bf6’;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60148" y="5738169"/>
            <a:ext cx="4433668" cy="5124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13372" y="5774263"/>
            <a:ext cx="432737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ALTER</a:t>
            </a:r>
            <a:r>
              <a:rPr sz="2100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TABLE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users</a:t>
            </a:r>
            <a:r>
              <a:rPr sz="2100" spc="-12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ADD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address</a:t>
            </a:r>
            <a:r>
              <a:rPr sz="2100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3" dirty="0">
                <a:solidFill>
                  <a:srgbClr val="535353"/>
                </a:solidFill>
                <a:latin typeface="Gill Sans MT"/>
                <a:cs typeface="Gill Sans MT"/>
              </a:rPr>
              <a:t>VARCHAR;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1228" y="602948"/>
            <a:ext cx="5226372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3" dirty="0"/>
              <a:t>CASSANDRA:YES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1491573" y="1600200"/>
            <a:ext cx="5897389" cy="4824867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260018" indent="-253550">
              <a:spcBef>
                <a:spcPts val="64"/>
              </a:spcBef>
              <a:buSzPct val="82558"/>
              <a:buChar char="•"/>
              <a:tabLst>
                <a:tab pos="260018" algn="l"/>
                <a:tab pos="260341" algn="l"/>
              </a:tabLst>
            </a:pPr>
            <a:r>
              <a:rPr sz="2200" spc="-56" dirty="0">
                <a:solidFill>
                  <a:srgbClr val="535353"/>
                </a:solidFill>
                <a:latin typeface="Gill Sans MT"/>
                <a:cs typeface="Gill Sans MT"/>
              </a:rPr>
              <a:t>If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you</a:t>
            </a:r>
            <a:r>
              <a:rPr sz="22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need:</a:t>
            </a:r>
            <a:endParaRPr sz="2200">
              <a:latin typeface="Gill Sans MT"/>
              <a:cs typeface="Gill Sans MT"/>
            </a:endParaRPr>
          </a:p>
          <a:p>
            <a:pPr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569194" lvl="1" indent="-253550">
              <a:buSzPct val="82558"/>
              <a:buChar char="•"/>
              <a:tabLst>
                <a:tab pos="569194" algn="l"/>
                <a:tab pos="569517" algn="l"/>
              </a:tabLst>
            </a:pP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No</a:t>
            </a:r>
            <a:r>
              <a:rPr sz="2200" spc="-4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SPOF</a:t>
            </a:r>
            <a:endParaRPr sz="2200">
              <a:latin typeface="Gill Sans MT"/>
              <a:cs typeface="Gill Sans MT"/>
            </a:endParaRPr>
          </a:p>
          <a:p>
            <a:pPr lvl="1"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569194" lvl="1" indent="-253550">
              <a:buSzPct val="82558"/>
              <a:buChar char="•"/>
              <a:tabLst>
                <a:tab pos="569194" algn="l"/>
                <a:tab pos="569517" algn="l"/>
              </a:tabLst>
            </a:pPr>
            <a:r>
              <a:rPr sz="2200" spc="-43" dirty="0">
                <a:solidFill>
                  <a:srgbClr val="535353"/>
                </a:solidFill>
                <a:latin typeface="Gill Sans MT"/>
                <a:cs typeface="Gill Sans MT"/>
              </a:rPr>
              <a:t>Linear horizontal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scalability in 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commodity</a:t>
            </a:r>
            <a:r>
              <a:rPr sz="2200" spc="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hardware</a:t>
            </a:r>
            <a:endParaRPr sz="2200">
              <a:latin typeface="Gill Sans MT"/>
              <a:cs typeface="Gill Sans MT"/>
            </a:endParaRPr>
          </a:p>
          <a:p>
            <a:pPr lvl="1"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569194" lvl="1" indent="-253550">
              <a:buSzPct val="82558"/>
              <a:buChar char="•"/>
              <a:tabLst>
                <a:tab pos="569194" algn="l"/>
                <a:tab pos="569517" algn="l"/>
              </a:tabLst>
            </a:pPr>
            <a:r>
              <a:rPr sz="2200" spc="-31" dirty="0">
                <a:solidFill>
                  <a:srgbClr val="535353"/>
                </a:solidFill>
                <a:latin typeface="Gill Sans MT"/>
                <a:cs typeface="Gill Sans MT"/>
              </a:rPr>
              <a:t>Real-time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51" dirty="0">
                <a:solidFill>
                  <a:srgbClr val="535353"/>
                </a:solidFill>
                <a:latin typeface="Gill Sans MT"/>
                <a:cs typeface="Gill Sans MT"/>
              </a:rPr>
              <a:t>writes</a:t>
            </a:r>
            <a:endParaRPr sz="2200">
              <a:latin typeface="Gill Sans MT"/>
              <a:cs typeface="Gill Sans MT"/>
            </a:endParaRPr>
          </a:p>
          <a:p>
            <a:pPr lvl="1"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569194" lvl="1" indent="-253550">
              <a:buSzPct val="82558"/>
              <a:buChar char="•"/>
              <a:tabLst>
                <a:tab pos="569194" algn="l"/>
                <a:tab pos="569517" algn="l"/>
              </a:tabLst>
            </a:pP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Reliable </a:t>
            </a: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replication </a:t>
            </a:r>
            <a:r>
              <a:rPr sz="2200" spc="-53" dirty="0">
                <a:solidFill>
                  <a:srgbClr val="535353"/>
                </a:solidFill>
                <a:latin typeface="Gill Sans MT"/>
                <a:cs typeface="Gill Sans MT"/>
              </a:rPr>
              <a:t>across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distributed </a:t>
            </a: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r>
              <a:rPr sz="2200" spc="21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46" dirty="0">
                <a:solidFill>
                  <a:srgbClr val="535353"/>
                </a:solidFill>
                <a:latin typeface="Gill Sans MT"/>
                <a:cs typeface="Gill Sans MT"/>
              </a:rPr>
              <a:t>centres</a:t>
            </a:r>
            <a:endParaRPr sz="2200">
              <a:latin typeface="Gill Sans MT"/>
              <a:cs typeface="Gill Sans MT"/>
            </a:endParaRPr>
          </a:p>
          <a:p>
            <a:pPr lvl="1">
              <a:spcBef>
                <a:spcPts val="25"/>
              </a:spcBef>
              <a:buClr>
                <a:srgbClr val="535353"/>
              </a:buClr>
              <a:buFont typeface="Gill Sans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569194" lvl="1" indent="-253550">
              <a:buSzPct val="82558"/>
              <a:buChar char="•"/>
              <a:tabLst>
                <a:tab pos="569194" algn="l"/>
                <a:tab pos="569517" algn="l"/>
              </a:tabLst>
            </a:pPr>
            <a:r>
              <a:rPr sz="2200" spc="-43" dirty="0">
                <a:solidFill>
                  <a:srgbClr val="535353"/>
                </a:solidFill>
                <a:latin typeface="Gill Sans MT"/>
                <a:cs typeface="Gill Sans MT"/>
              </a:rPr>
              <a:t>Clearly </a:t>
            </a:r>
            <a:r>
              <a:rPr sz="2200" dirty="0">
                <a:solidFill>
                  <a:srgbClr val="535353"/>
                </a:solidFill>
                <a:latin typeface="Gill Sans MT"/>
                <a:cs typeface="Gill Sans MT"/>
              </a:rPr>
              <a:t>defined </a:t>
            </a:r>
            <a:r>
              <a:rPr sz="2200" spc="-18" dirty="0">
                <a:solidFill>
                  <a:srgbClr val="535353"/>
                </a:solidFill>
                <a:latin typeface="Gill Sans MT"/>
                <a:cs typeface="Gill Sans MT"/>
              </a:rPr>
              <a:t>schema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200" spc="3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NoSQL</a:t>
            </a:r>
            <a:r>
              <a:rPr sz="2200" spc="9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environment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602948"/>
            <a:ext cx="4812176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28" dirty="0"/>
              <a:t>CASSANDRA:</a:t>
            </a:r>
            <a:r>
              <a:rPr sz="4200" spc="-369" dirty="0"/>
              <a:t> </a:t>
            </a:r>
            <a:r>
              <a:rPr sz="4200" spc="-23" dirty="0"/>
              <a:t>NO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1491573" y="2892458"/>
            <a:ext cx="4556404" cy="2916652"/>
          </a:xfrm>
          <a:prstGeom prst="rect">
            <a:avLst/>
          </a:prstGeom>
        </p:spPr>
        <p:txBody>
          <a:bodyPr vert="horz" wrap="square" lIns="0" tIns="8085" rIns="0" bIns="0" rtlCol="0">
            <a:spAutoFit/>
          </a:bodyPr>
          <a:lstStyle/>
          <a:p>
            <a:pPr marL="315644" indent="-309176">
              <a:spcBef>
                <a:spcPts val="64"/>
              </a:spcBef>
              <a:buSzPct val="81904"/>
              <a:buChar char="•"/>
              <a:tabLst>
                <a:tab pos="315644" algn="l"/>
                <a:tab pos="315967" algn="l"/>
              </a:tabLst>
            </a:pPr>
            <a:r>
              <a:rPr sz="2700" spc="-69" dirty="0">
                <a:solidFill>
                  <a:srgbClr val="535353"/>
                </a:solidFill>
                <a:latin typeface="Gill Sans MT"/>
                <a:cs typeface="Gill Sans MT"/>
              </a:rPr>
              <a:t>If </a:t>
            </a:r>
            <a:r>
              <a:rPr sz="2700" spc="-48" dirty="0">
                <a:solidFill>
                  <a:srgbClr val="535353"/>
                </a:solidFill>
                <a:latin typeface="Gill Sans MT"/>
                <a:cs typeface="Gill Sans MT"/>
              </a:rPr>
              <a:t>you</a:t>
            </a:r>
            <a:r>
              <a:rPr sz="2700" spc="2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25" dirty="0">
                <a:solidFill>
                  <a:srgbClr val="535353"/>
                </a:solidFill>
                <a:latin typeface="Gill Sans MT"/>
                <a:cs typeface="Gill Sans MT"/>
              </a:rPr>
              <a:t>need:</a:t>
            </a:r>
            <a:endParaRPr sz="270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624819" lvl="1" indent="-309176">
              <a:buSzPct val="81904"/>
              <a:buChar char="•"/>
              <a:tabLst>
                <a:tab pos="624819" algn="l"/>
                <a:tab pos="625143" algn="l"/>
              </a:tabLst>
            </a:pPr>
            <a:r>
              <a:rPr sz="2700" spc="-84" dirty="0">
                <a:solidFill>
                  <a:srgbClr val="535353"/>
                </a:solidFill>
                <a:latin typeface="Gill Sans MT"/>
                <a:cs typeface="Gill Sans MT"/>
              </a:rPr>
              <a:t>ACID </a:t>
            </a:r>
            <a:r>
              <a:rPr sz="2700" spc="-51" dirty="0">
                <a:solidFill>
                  <a:srgbClr val="535353"/>
                </a:solidFill>
                <a:latin typeface="Gill Sans MT"/>
                <a:cs typeface="Gill Sans MT"/>
              </a:rPr>
              <a:t>transactions </a:t>
            </a:r>
            <a:r>
              <a:rPr sz="2700" spc="-53" dirty="0">
                <a:solidFill>
                  <a:srgbClr val="535353"/>
                </a:solidFill>
                <a:latin typeface="Gill Sans MT"/>
                <a:cs typeface="Gill Sans MT"/>
              </a:rPr>
              <a:t>with</a:t>
            </a:r>
            <a:r>
              <a:rPr sz="2700" spc="1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64" dirty="0">
                <a:solidFill>
                  <a:srgbClr val="535353"/>
                </a:solidFill>
                <a:latin typeface="Gill Sans MT"/>
                <a:cs typeface="Gill Sans MT"/>
              </a:rPr>
              <a:t>rollback</a:t>
            </a:r>
            <a:endParaRPr sz="2700">
              <a:latin typeface="Gill Sans MT"/>
              <a:cs typeface="Gill Sans MT"/>
            </a:endParaRPr>
          </a:p>
          <a:p>
            <a:pPr lvl="1">
              <a:spcBef>
                <a:spcPts val="13"/>
              </a:spcBef>
              <a:buClr>
                <a:srgbClr val="535353"/>
              </a:buClr>
              <a:buFont typeface="Gill Sans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624819" lvl="1" indent="-309176">
              <a:buSzPct val="81904"/>
              <a:buChar char="•"/>
              <a:tabLst>
                <a:tab pos="624819" algn="l"/>
                <a:tab pos="625143" algn="l"/>
              </a:tabLst>
            </a:pPr>
            <a:r>
              <a:rPr sz="2700" spc="-46" dirty="0">
                <a:solidFill>
                  <a:srgbClr val="535353"/>
                </a:solidFill>
                <a:latin typeface="Gill Sans MT"/>
                <a:cs typeface="Gill Sans MT"/>
              </a:rPr>
              <a:t>Justification </a:t>
            </a:r>
            <a:r>
              <a:rPr sz="2700" spc="-79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700" spc="-20" dirty="0">
                <a:solidFill>
                  <a:srgbClr val="535353"/>
                </a:solidFill>
                <a:latin typeface="Gill Sans MT"/>
                <a:cs typeface="Gill Sans MT"/>
              </a:rPr>
              <a:t>high-end</a:t>
            </a:r>
            <a:r>
              <a:rPr sz="2700" spc="10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700" spc="-48" dirty="0">
                <a:solidFill>
                  <a:srgbClr val="535353"/>
                </a:solidFill>
                <a:latin typeface="Gill Sans MT"/>
                <a:cs typeface="Gill Sans MT"/>
              </a:rPr>
              <a:t>software</a:t>
            </a:r>
            <a:endParaRPr sz="2700">
              <a:latin typeface="Gill Sans MT"/>
              <a:cs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6734" y="1578508"/>
            <a:ext cx="8670049" cy="867652"/>
          </a:xfrm>
          <a:prstGeom prst="rect">
            <a:avLst/>
          </a:prstGeom>
        </p:spPr>
        <p:txBody>
          <a:bodyPr vert="horz" wrap="square" lIns="0" tIns="5821" rIns="0" bIns="0" rtlCol="0">
            <a:spAutoFit/>
          </a:bodyPr>
          <a:lstStyle/>
          <a:p>
            <a:pPr marL="6468">
              <a:spcBef>
                <a:spcPts val="46"/>
              </a:spcBef>
            </a:pPr>
            <a:r>
              <a:rPr sz="2800" b="1" spc="-148" dirty="0">
                <a:solidFill>
                  <a:srgbClr val="535353"/>
                </a:solidFill>
                <a:latin typeface="Gill Sans MT"/>
                <a:cs typeface="Gill Sans MT"/>
              </a:rPr>
              <a:t>What </a:t>
            </a:r>
            <a:r>
              <a:rPr sz="2800" b="1" spc="-81" dirty="0">
                <a:solidFill>
                  <a:srgbClr val="535353"/>
                </a:solidFill>
                <a:latin typeface="Gill Sans MT"/>
                <a:cs typeface="Gill Sans MT"/>
              </a:rPr>
              <a:t>do </a:t>
            </a:r>
            <a:r>
              <a:rPr sz="2800" b="1" spc="-102" dirty="0">
                <a:solidFill>
                  <a:srgbClr val="535353"/>
                </a:solidFill>
                <a:latin typeface="Gill Sans MT"/>
                <a:cs typeface="Gill Sans MT"/>
              </a:rPr>
              <a:t>consistency, </a:t>
            </a:r>
            <a:r>
              <a:rPr sz="2800" b="1" spc="-97" dirty="0">
                <a:solidFill>
                  <a:srgbClr val="535353"/>
                </a:solidFill>
                <a:latin typeface="Gill Sans MT"/>
                <a:cs typeface="Gill Sans MT"/>
              </a:rPr>
              <a:t>availability </a:t>
            </a:r>
            <a:r>
              <a:rPr sz="2800" b="1" spc="-12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800" b="1" spc="-94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2800" b="1" spc="-102" dirty="0">
                <a:solidFill>
                  <a:srgbClr val="535353"/>
                </a:solidFill>
                <a:latin typeface="Gill Sans MT"/>
                <a:cs typeface="Gill Sans MT"/>
              </a:rPr>
              <a:t>tolerance </a:t>
            </a:r>
            <a:r>
              <a:rPr sz="2800" b="1" spc="-3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b="1" spc="-148" dirty="0">
                <a:solidFill>
                  <a:srgbClr val="535353"/>
                </a:solidFill>
                <a:latin typeface="Gill Sans MT"/>
                <a:cs typeface="Gill Sans MT"/>
              </a:rPr>
              <a:t>mean?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297" y="2514600"/>
            <a:ext cx="8509754" cy="3783230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algn="ctr">
              <a:spcBef>
                <a:spcPts val="61"/>
              </a:spcBef>
            </a:pPr>
            <a:r>
              <a:rPr sz="2400" spc="-43" dirty="0">
                <a:solidFill>
                  <a:srgbClr val="535353"/>
                </a:solidFill>
                <a:latin typeface="Gill Sans MT"/>
                <a:cs typeface="Gill Sans MT"/>
              </a:rPr>
              <a:t>Consistency: </a:t>
            </a:r>
            <a:r>
              <a:rPr sz="2400" spc="-41" dirty="0">
                <a:solidFill>
                  <a:srgbClr val="535353"/>
                </a:solidFill>
                <a:latin typeface="Gill Sans MT"/>
                <a:cs typeface="Gill Sans MT"/>
              </a:rPr>
              <a:t>All </a:t>
            </a:r>
            <a:r>
              <a:rPr sz="2400" spc="-43" dirty="0">
                <a:solidFill>
                  <a:srgbClr val="535353"/>
                </a:solidFill>
                <a:latin typeface="Gill Sans MT"/>
                <a:cs typeface="Gill Sans MT"/>
              </a:rPr>
              <a:t>clients </a:t>
            </a:r>
            <a:r>
              <a:rPr sz="2400" spc="-31" dirty="0">
                <a:solidFill>
                  <a:srgbClr val="535353"/>
                </a:solidFill>
                <a:latin typeface="Gill Sans MT"/>
                <a:cs typeface="Gill Sans MT"/>
              </a:rPr>
              <a:t>have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28" dirty="0">
                <a:solidFill>
                  <a:srgbClr val="535353"/>
                </a:solidFill>
                <a:latin typeface="Gill Sans MT"/>
                <a:cs typeface="Gill Sans MT"/>
              </a:rPr>
              <a:t>exact </a:t>
            </a:r>
            <a:r>
              <a:rPr sz="2400" spc="-13" dirty="0">
                <a:solidFill>
                  <a:srgbClr val="535353"/>
                </a:solidFill>
                <a:latin typeface="Gill Sans MT"/>
                <a:cs typeface="Gill Sans MT"/>
              </a:rPr>
              <a:t>same </a:t>
            </a:r>
            <a:r>
              <a:rPr sz="2400" spc="-18" dirty="0">
                <a:solidFill>
                  <a:srgbClr val="535353"/>
                </a:solidFill>
                <a:latin typeface="Gill Sans MT"/>
                <a:cs typeface="Gill Sans MT"/>
              </a:rPr>
              <a:t>value </a:t>
            </a:r>
            <a:r>
              <a:rPr sz="2400" spc="-61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23" dirty="0">
                <a:solidFill>
                  <a:srgbClr val="535353"/>
                </a:solidFill>
                <a:latin typeface="Gill Sans MT"/>
                <a:cs typeface="Gill Sans MT"/>
              </a:rPr>
              <a:t>whole </a:t>
            </a:r>
            <a:r>
              <a:rPr sz="2400" spc="-13" dirty="0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sz="2400" spc="-41" dirty="0">
                <a:solidFill>
                  <a:srgbClr val="535353"/>
                </a:solidFill>
                <a:latin typeface="Gill Sans MT"/>
                <a:cs typeface="Gill Sans MT"/>
              </a:rPr>
              <a:t>set </a:t>
            </a:r>
            <a:r>
              <a:rPr sz="2400" spc="-31" dirty="0">
                <a:solidFill>
                  <a:srgbClr val="535353"/>
                </a:solidFill>
                <a:latin typeface="Gill Sans MT"/>
                <a:cs typeface="Gill Sans MT"/>
              </a:rPr>
              <a:t>at </a:t>
            </a:r>
            <a:r>
              <a:rPr sz="2400" spc="-28" dirty="0">
                <a:solidFill>
                  <a:srgbClr val="535353"/>
                </a:solidFill>
                <a:latin typeface="Gill Sans MT"/>
                <a:cs typeface="Gill Sans MT"/>
              </a:rPr>
              <a:t>any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given</a:t>
            </a:r>
            <a:r>
              <a:rPr sz="2400" spc="23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38" dirty="0">
                <a:solidFill>
                  <a:srgbClr val="535353"/>
                </a:solidFill>
                <a:latin typeface="Gill Sans MT"/>
                <a:cs typeface="Gill Sans MT"/>
              </a:rPr>
              <a:t>point.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4851" algn="ctr">
              <a:spcBef>
                <a:spcPts val="1895"/>
              </a:spcBef>
            </a:pPr>
            <a:r>
              <a:rPr sz="2400" spc="-43" dirty="0">
                <a:solidFill>
                  <a:srgbClr val="535353"/>
                </a:solidFill>
                <a:latin typeface="Gill Sans MT"/>
                <a:cs typeface="Gill Sans MT"/>
              </a:rPr>
              <a:t>Availability: </a:t>
            </a:r>
            <a:r>
              <a:rPr sz="2400" spc="-41" dirty="0">
                <a:solidFill>
                  <a:srgbClr val="535353"/>
                </a:solidFill>
                <a:latin typeface="Gill Sans MT"/>
                <a:cs typeface="Gill Sans MT"/>
              </a:rPr>
              <a:t>All </a:t>
            </a:r>
            <a:r>
              <a:rPr sz="2400" spc="-43" dirty="0">
                <a:solidFill>
                  <a:srgbClr val="535353"/>
                </a:solidFill>
                <a:latin typeface="Gill Sans MT"/>
                <a:cs typeface="Gill Sans MT"/>
              </a:rPr>
              <a:t>clients </a:t>
            </a:r>
            <a:r>
              <a:rPr sz="2400" spc="-18" dirty="0">
                <a:solidFill>
                  <a:srgbClr val="535353"/>
                </a:solidFill>
                <a:latin typeface="Gill Sans MT"/>
                <a:cs typeface="Gill Sans MT"/>
              </a:rPr>
              <a:t>can </a:t>
            </a:r>
            <a:r>
              <a:rPr sz="2400" spc="-31" dirty="0">
                <a:solidFill>
                  <a:srgbClr val="535353"/>
                </a:solidFill>
                <a:latin typeface="Gill Sans MT"/>
                <a:cs typeface="Gill Sans MT"/>
              </a:rPr>
              <a:t>read </a:t>
            </a:r>
            <a:r>
              <a:rPr sz="24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400" spc="-46" dirty="0">
                <a:solidFill>
                  <a:srgbClr val="535353"/>
                </a:solidFill>
                <a:latin typeface="Gill Sans MT"/>
                <a:cs typeface="Gill Sans MT"/>
              </a:rPr>
              <a:t>write </a:t>
            </a:r>
            <a:r>
              <a:rPr sz="24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38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400" spc="-31" dirty="0">
                <a:solidFill>
                  <a:srgbClr val="535353"/>
                </a:solidFill>
                <a:latin typeface="Gill Sans MT"/>
                <a:cs typeface="Gill Sans MT"/>
              </a:rPr>
              <a:t>at </a:t>
            </a:r>
            <a:r>
              <a:rPr sz="2400" spc="-28" dirty="0">
                <a:solidFill>
                  <a:srgbClr val="535353"/>
                </a:solidFill>
                <a:latin typeface="Gill Sans MT"/>
                <a:cs typeface="Gill Sans MT"/>
              </a:rPr>
              <a:t>any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given</a:t>
            </a:r>
            <a:r>
              <a:rPr sz="2400" spc="15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38" dirty="0">
                <a:solidFill>
                  <a:srgbClr val="535353"/>
                </a:solidFill>
                <a:latin typeface="Gill Sans MT"/>
                <a:cs typeface="Gill Sans MT"/>
              </a:rPr>
              <a:t>point.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056566" marR="1053008" algn="ctr">
              <a:lnSpc>
                <a:spcPts val="2394"/>
              </a:lnSpc>
              <a:spcBef>
                <a:spcPts val="2068"/>
              </a:spcBef>
            </a:pPr>
            <a:r>
              <a:rPr sz="2400" spc="-33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2400" spc="-36" dirty="0">
                <a:solidFill>
                  <a:srgbClr val="535353"/>
                </a:solidFill>
                <a:latin typeface="Gill Sans MT"/>
                <a:cs typeface="Gill Sans MT"/>
              </a:rPr>
              <a:t>tolerance: Whether </a:t>
            </a:r>
            <a:r>
              <a:rPr sz="2400" spc="-71" dirty="0">
                <a:solidFill>
                  <a:srgbClr val="535353"/>
                </a:solidFill>
                <a:latin typeface="Gill Sans MT"/>
                <a:cs typeface="Gill Sans MT"/>
              </a:rPr>
              <a:t>or </a:t>
            </a:r>
            <a:r>
              <a:rPr sz="2400" spc="-33" dirty="0">
                <a:solidFill>
                  <a:srgbClr val="535353"/>
                </a:solidFill>
                <a:latin typeface="Gill Sans MT"/>
                <a:cs typeface="Gill Sans MT"/>
              </a:rPr>
              <a:t>not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400" spc="-38" dirty="0">
                <a:solidFill>
                  <a:srgbClr val="535353"/>
                </a:solidFill>
                <a:latin typeface="Gill Sans MT"/>
                <a:cs typeface="Gill Sans MT"/>
              </a:rPr>
              <a:t>system tolerates </a:t>
            </a:r>
            <a:r>
              <a:rPr sz="24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400" spc="-8" dirty="0">
                <a:solidFill>
                  <a:srgbClr val="535353"/>
                </a:solidFill>
                <a:latin typeface="Gill Sans MT"/>
                <a:cs typeface="Gill Sans MT"/>
              </a:rPr>
              <a:t>node </a:t>
            </a:r>
            <a:r>
              <a:rPr sz="2400" spc="-10" dirty="0">
                <a:solidFill>
                  <a:srgbClr val="535353"/>
                </a:solidFill>
                <a:latin typeface="Gill Sans MT"/>
                <a:cs typeface="Gill Sans MT"/>
              </a:rPr>
              <a:t>being 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disconnected </a:t>
            </a:r>
            <a:r>
              <a:rPr sz="2400" spc="-41" dirty="0">
                <a:solidFill>
                  <a:srgbClr val="535353"/>
                </a:solidFill>
                <a:latin typeface="Gill Sans MT"/>
                <a:cs typeface="Gill Sans MT"/>
              </a:rPr>
              <a:t>from </a:t>
            </a:r>
            <a:r>
              <a:rPr sz="2400" spc="-25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2400" spc="4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400" spc="-46" dirty="0">
                <a:solidFill>
                  <a:srgbClr val="535353"/>
                </a:solidFill>
                <a:latin typeface="Gill Sans MT"/>
                <a:cs typeface="Gill Sans MT"/>
              </a:rPr>
              <a:t>system.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63230" y="1371600"/>
            <a:ext cx="7222200" cy="867652"/>
          </a:xfrm>
          <a:prstGeom prst="rect">
            <a:avLst/>
          </a:prstGeom>
        </p:spPr>
        <p:txBody>
          <a:bodyPr vert="horz" wrap="square" lIns="0" tIns="5821" rIns="0" bIns="0" rtlCol="0">
            <a:spAutoFit/>
          </a:bodyPr>
          <a:lstStyle/>
          <a:p>
            <a:pPr marL="6468">
              <a:spcBef>
                <a:spcPts val="46"/>
              </a:spcBef>
            </a:pPr>
            <a:r>
              <a:rPr sz="2800" b="1" spc="-140" dirty="0">
                <a:solidFill>
                  <a:srgbClr val="535353"/>
                </a:solidFill>
                <a:latin typeface="Gill Sans MT"/>
                <a:cs typeface="Gill Sans MT"/>
              </a:rPr>
              <a:t>Where </a:t>
            </a:r>
            <a:r>
              <a:rPr sz="2800" b="1" spc="-84" dirty="0">
                <a:solidFill>
                  <a:srgbClr val="535353"/>
                </a:solidFill>
                <a:latin typeface="Gill Sans MT"/>
                <a:cs typeface="Gill Sans MT"/>
              </a:rPr>
              <a:t>does </a:t>
            </a:r>
            <a:r>
              <a:rPr sz="2800" b="1" spc="-112" dirty="0">
                <a:solidFill>
                  <a:srgbClr val="535353"/>
                </a:solidFill>
                <a:latin typeface="Gill Sans MT"/>
                <a:cs typeface="Gill Sans MT"/>
              </a:rPr>
              <a:t>Cassandra </a:t>
            </a:r>
            <a:r>
              <a:rPr sz="2800" b="1" spc="-76" dirty="0">
                <a:solidFill>
                  <a:srgbClr val="535353"/>
                </a:solidFill>
                <a:latin typeface="Gill Sans MT"/>
                <a:cs typeface="Gill Sans MT"/>
              </a:rPr>
              <a:t>fit </a:t>
            </a:r>
            <a:r>
              <a:rPr sz="2800" b="1" spc="-94" dirty="0">
                <a:solidFill>
                  <a:srgbClr val="535353"/>
                </a:solidFill>
                <a:latin typeface="Gill Sans MT"/>
                <a:cs typeface="Gill Sans MT"/>
              </a:rPr>
              <a:t>within </a:t>
            </a:r>
            <a:r>
              <a:rPr sz="2800" b="1" spc="-109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800" b="1" spc="-163" dirty="0">
                <a:solidFill>
                  <a:srgbClr val="535353"/>
                </a:solidFill>
                <a:latin typeface="Gill Sans MT"/>
                <a:cs typeface="Gill Sans MT"/>
              </a:rPr>
              <a:t>CAP</a:t>
            </a:r>
            <a:r>
              <a:rPr sz="2800" b="1" spc="4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b="1" spc="-132" dirty="0">
                <a:solidFill>
                  <a:srgbClr val="535353"/>
                </a:solidFill>
                <a:latin typeface="Gill Sans MT"/>
                <a:cs typeface="Gill Sans MT"/>
              </a:rPr>
              <a:t>Theorem?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2805" y="3125857"/>
            <a:ext cx="6163102" cy="2543552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6468" marR="2587" algn="ctr">
              <a:lnSpc>
                <a:spcPts val="2394"/>
              </a:lnSpc>
              <a:spcBef>
                <a:spcPts val="234"/>
              </a:spcBef>
            </a:pPr>
            <a:r>
              <a:rPr sz="3200" spc="-25" dirty="0">
                <a:solidFill>
                  <a:srgbClr val="535353"/>
                </a:solidFill>
                <a:latin typeface="Gill Sans MT"/>
                <a:cs typeface="Gill Sans MT"/>
              </a:rPr>
              <a:t>AP</a:t>
            </a:r>
            <a:endParaRPr lang="en-US" sz="3200" spc="-25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6468" marR="2587" algn="ctr">
              <a:lnSpc>
                <a:spcPts val="2394"/>
              </a:lnSpc>
              <a:spcBef>
                <a:spcPts val="234"/>
              </a:spcBef>
            </a:pPr>
            <a:endParaRPr lang="en-US" sz="3200" spc="-25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6468" marR="2587" algn="ctr">
              <a:lnSpc>
                <a:spcPts val="2394"/>
              </a:lnSpc>
              <a:spcBef>
                <a:spcPts val="234"/>
              </a:spcBef>
            </a:pPr>
            <a:r>
              <a:rPr sz="3200" spc="-31" dirty="0">
                <a:solidFill>
                  <a:srgbClr val="535353"/>
                </a:solidFill>
                <a:latin typeface="Gill Sans MT"/>
                <a:cs typeface="Gill Sans MT"/>
              </a:rPr>
              <a:t>Cassandra </a:t>
            </a:r>
            <a:r>
              <a:rPr sz="3200" spc="-33" dirty="0">
                <a:solidFill>
                  <a:srgbClr val="535353"/>
                </a:solidFill>
                <a:latin typeface="Gill Sans MT"/>
                <a:cs typeface="Gill Sans MT"/>
              </a:rPr>
              <a:t>trades </a:t>
            </a:r>
            <a:r>
              <a:rPr sz="3200" spc="-18" dirty="0">
                <a:solidFill>
                  <a:srgbClr val="535353"/>
                </a:solidFill>
                <a:latin typeface="Gill Sans MT"/>
                <a:cs typeface="Gill Sans MT"/>
              </a:rPr>
              <a:t>off </a:t>
            </a:r>
            <a:r>
              <a:rPr sz="3200" spc="-38" dirty="0">
                <a:solidFill>
                  <a:srgbClr val="535353"/>
                </a:solidFill>
                <a:latin typeface="Gill Sans MT"/>
                <a:cs typeface="Gill Sans MT"/>
              </a:rPr>
              <a:t>consistency </a:t>
            </a:r>
            <a:r>
              <a:rPr sz="3200" spc="-4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3200" spc="-53" dirty="0">
                <a:solidFill>
                  <a:srgbClr val="535353"/>
                </a:solidFill>
                <a:latin typeface="Gill Sans MT"/>
                <a:cs typeface="Gill Sans MT"/>
              </a:rPr>
              <a:t>order </a:t>
            </a:r>
            <a:r>
              <a:rPr sz="32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200" spc="-18" dirty="0">
                <a:solidFill>
                  <a:srgbClr val="535353"/>
                </a:solidFill>
                <a:latin typeface="Gill Sans MT"/>
                <a:cs typeface="Gill Sans MT"/>
              </a:rPr>
              <a:t>guarantee  </a:t>
            </a:r>
            <a:r>
              <a:rPr sz="3200" spc="-38" dirty="0">
                <a:solidFill>
                  <a:srgbClr val="535353"/>
                </a:solidFill>
                <a:latin typeface="Gill Sans MT"/>
                <a:cs typeface="Gill Sans MT"/>
              </a:rPr>
              <a:t>availability </a:t>
            </a:r>
            <a:r>
              <a:rPr sz="32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3200" spc="-25" dirty="0">
                <a:solidFill>
                  <a:srgbClr val="535353"/>
                </a:solidFill>
                <a:latin typeface="Gill Sans MT"/>
                <a:cs typeface="Gill Sans MT"/>
              </a:rPr>
              <a:t>partition </a:t>
            </a:r>
            <a:r>
              <a:rPr sz="3200" spc="-31" dirty="0">
                <a:solidFill>
                  <a:srgbClr val="535353"/>
                </a:solidFill>
                <a:latin typeface="Gill Sans MT"/>
                <a:cs typeface="Gill Sans MT"/>
              </a:rPr>
              <a:t>tolerance, </a:t>
            </a:r>
            <a:r>
              <a:rPr sz="3200" spc="-25" dirty="0">
                <a:solidFill>
                  <a:srgbClr val="535353"/>
                </a:solidFill>
                <a:latin typeface="Gill Sans MT"/>
                <a:cs typeface="Gill Sans MT"/>
              </a:rPr>
              <a:t>but </a:t>
            </a:r>
            <a:r>
              <a:rPr sz="3200" spc="-41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3200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3200" spc="-18" dirty="0">
                <a:solidFill>
                  <a:srgbClr val="535353"/>
                </a:solidFill>
                <a:latin typeface="Gill Sans MT"/>
                <a:cs typeface="Gill Sans MT"/>
              </a:rPr>
              <a:t>configurable </a:t>
            </a:r>
            <a:r>
              <a:rPr sz="3200" spc="-92" dirty="0">
                <a:solidFill>
                  <a:srgbClr val="535353"/>
                </a:solidFill>
                <a:latin typeface="Gill Sans MT"/>
                <a:cs typeface="Gill Sans MT"/>
              </a:rPr>
              <a:t>way, </a:t>
            </a:r>
            <a:r>
              <a:rPr sz="3200" spc="-41" dirty="0">
                <a:solidFill>
                  <a:srgbClr val="535353"/>
                </a:solidFill>
                <a:latin typeface="Gill Sans MT"/>
                <a:cs typeface="Gill Sans MT"/>
              </a:rPr>
              <a:t>so </a:t>
            </a:r>
            <a:r>
              <a:rPr sz="3200" spc="-92" dirty="0">
                <a:solidFill>
                  <a:srgbClr val="535353"/>
                </a:solidFill>
                <a:latin typeface="Gill Sans MT"/>
                <a:cs typeface="Gill Sans MT"/>
              </a:rPr>
              <a:t>it’s  </a:t>
            </a:r>
            <a:r>
              <a:rPr sz="3200" dirty="0">
                <a:solidFill>
                  <a:srgbClr val="535353"/>
                </a:solidFill>
                <a:latin typeface="Gill Sans MT"/>
                <a:cs typeface="Gill Sans MT"/>
              </a:rPr>
              <a:t>up </a:t>
            </a:r>
            <a:r>
              <a:rPr sz="32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200" spc="-25" dirty="0">
                <a:solidFill>
                  <a:srgbClr val="535353"/>
                </a:solidFill>
                <a:latin typeface="Gill Sans MT"/>
                <a:cs typeface="Gill Sans MT"/>
              </a:rPr>
              <a:t>the developer </a:t>
            </a:r>
            <a:r>
              <a:rPr sz="3200" spc="-33" dirty="0">
                <a:solidFill>
                  <a:srgbClr val="535353"/>
                </a:solidFill>
                <a:latin typeface="Gill Sans MT"/>
                <a:cs typeface="Gill Sans MT"/>
              </a:rPr>
              <a:t>where </a:t>
            </a:r>
            <a:r>
              <a:rPr sz="32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3200" spc="-64" dirty="0">
                <a:solidFill>
                  <a:srgbClr val="535353"/>
                </a:solidFill>
                <a:latin typeface="Gill Sans MT"/>
                <a:cs typeface="Gill Sans MT"/>
              </a:rPr>
              <a:t>sit </a:t>
            </a:r>
            <a:r>
              <a:rPr sz="3200" spc="-61" dirty="0">
                <a:solidFill>
                  <a:srgbClr val="535353"/>
                </a:solidFill>
                <a:latin typeface="Gill Sans MT"/>
                <a:cs typeface="Gill Sans MT"/>
              </a:rPr>
              <a:t>for </a:t>
            </a:r>
            <a:r>
              <a:rPr sz="3200" spc="-13" dirty="0">
                <a:solidFill>
                  <a:srgbClr val="535353"/>
                </a:solidFill>
                <a:latin typeface="Gill Sans MT"/>
                <a:cs typeface="Gill Sans MT"/>
              </a:rPr>
              <a:t>each</a:t>
            </a:r>
            <a:r>
              <a:rPr sz="3200" spc="28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00" spc="-48" dirty="0">
                <a:solidFill>
                  <a:srgbClr val="535353"/>
                </a:solidFill>
                <a:latin typeface="Gill Sans MT"/>
                <a:cs typeface="Gill Sans MT"/>
              </a:rPr>
              <a:t>query.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38750" y="2457277"/>
            <a:ext cx="3586162" cy="2711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5940" y="2387990"/>
            <a:ext cx="3750643" cy="2990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239" y="642864"/>
            <a:ext cx="3812561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51" dirty="0"/>
              <a:t>C</a:t>
            </a:r>
            <a:r>
              <a:rPr sz="4200" spc="18" dirty="0"/>
              <a:t>AS</a:t>
            </a:r>
            <a:r>
              <a:rPr sz="4200" spc="41" dirty="0"/>
              <a:t>S</a:t>
            </a:r>
            <a:r>
              <a:rPr sz="4200" spc="-31" dirty="0"/>
              <a:t>AND</a:t>
            </a:r>
            <a:r>
              <a:rPr sz="4200" spc="-135" dirty="0"/>
              <a:t>R</a:t>
            </a:r>
            <a:r>
              <a:rPr sz="4200" spc="-3" dirty="0"/>
              <a:t>A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265686" y="2110569"/>
            <a:ext cx="4704279" cy="4079919"/>
          </a:xfrm>
          <a:prstGeom prst="rect">
            <a:avLst/>
          </a:prstGeom>
        </p:spPr>
        <p:txBody>
          <a:bodyPr vert="horz" wrap="square" lIns="0" tIns="32341" rIns="0" bIns="0" rtlCol="0">
            <a:spAutoFit/>
          </a:bodyPr>
          <a:lstStyle/>
          <a:p>
            <a:pPr marL="251609" marR="1273247" indent="-245141">
              <a:lnSpc>
                <a:spcPts val="2475"/>
              </a:lnSpc>
              <a:spcBef>
                <a:spcPts val="255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5" dirty="0">
                <a:solidFill>
                  <a:srgbClr val="535353"/>
                </a:solidFill>
                <a:latin typeface="Gill Sans MT"/>
                <a:cs typeface="Gill Sans MT"/>
              </a:rPr>
              <a:t>Open </a:t>
            </a: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Source </a:t>
            </a:r>
            <a:r>
              <a:rPr sz="2200" spc="-36" dirty="0">
                <a:solidFill>
                  <a:srgbClr val="535353"/>
                </a:solidFill>
                <a:latin typeface="Gill Sans MT"/>
                <a:cs typeface="Gill Sans MT"/>
              </a:rPr>
              <a:t>distributed </a:t>
            </a:r>
            <a:r>
              <a:rPr sz="2200" spc="-8" dirty="0">
                <a:solidFill>
                  <a:srgbClr val="535353"/>
                </a:solidFill>
                <a:latin typeface="Gill Sans MT"/>
                <a:cs typeface="Gill Sans MT"/>
              </a:rPr>
              <a:t>database  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management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6" dirty="0">
                <a:solidFill>
                  <a:srgbClr val="535353"/>
                </a:solidFill>
                <a:latin typeface="Gill Sans MT"/>
                <a:cs typeface="Gill Sans MT"/>
              </a:rPr>
              <a:t>system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042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53" dirty="0">
                <a:solidFill>
                  <a:srgbClr val="535353"/>
                </a:solidFill>
                <a:latin typeface="Gill Sans MT"/>
                <a:cs typeface="Gill Sans MT"/>
              </a:rPr>
              <a:t>Initially </a:t>
            </a:r>
            <a:r>
              <a:rPr sz="2200" spc="-8" dirty="0">
                <a:solidFill>
                  <a:srgbClr val="535353"/>
                </a:solidFill>
                <a:latin typeface="Gill Sans MT"/>
                <a:cs typeface="Gill Sans MT"/>
              </a:rPr>
              <a:t>developed </a:t>
            </a: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at</a:t>
            </a:r>
            <a:r>
              <a:rPr sz="2200" spc="3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Facebook</a:t>
            </a:r>
            <a:endParaRPr sz="2200">
              <a:latin typeface="Gill Sans MT"/>
              <a:cs typeface="Gill Sans MT"/>
            </a:endParaRPr>
          </a:p>
          <a:p>
            <a:pPr>
              <a:spcBef>
                <a:spcPts val="3"/>
              </a:spcBef>
              <a:buClr>
                <a:srgbClr val="535353"/>
              </a:buClr>
              <a:buFont typeface="Gill Sans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51609" marR="355099" indent="-245141">
              <a:lnSpc>
                <a:spcPts val="2475"/>
              </a:lnSpc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Inspired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by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Amazon’s 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Dynamo </a:t>
            </a:r>
            <a:r>
              <a:rPr sz="2200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200" spc="-18" dirty="0">
                <a:solidFill>
                  <a:srgbClr val="535353"/>
                </a:solidFill>
                <a:latin typeface="Gill Sans MT"/>
                <a:cs typeface="Gill Sans MT"/>
              </a:rPr>
              <a:t>Google  </a:t>
            </a:r>
            <a:r>
              <a:rPr sz="2200" spc="-66" dirty="0">
                <a:solidFill>
                  <a:srgbClr val="535353"/>
                </a:solidFill>
                <a:latin typeface="Gill Sans MT"/>
                <a:cs typeface="Gill Sans MT"/>
              </a:rPr>
              <a:t>BigTable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5" dirty="0">
                <a:solidFill>
                  <a:srgbClr val="535353"/>
                </a:solidFill>
                <a:latin typeface="Gill Sans MT"/>
                <a:cs typeface="Gill Sans MT"/>
              </a:rPr>
              <a:t>papers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039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Became </a:t>
            </a:r>
            <a:r>
              <a:rPr sz="2200" dirty="0">
                <a:solidFill>
                  <a:srgbClr val="535353"/>
                </a:solidFill>
                <a:latin typeface="Gill Sans MT"/>
                <a:cs typeface="Gill Sans MT"/>
              </a:rPr>
              <a:t>Apache 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top-level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project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Feb,</a:t>
            </a:r>
            <a:r>
              <a:rPr sz="2200" spc="-16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5" dirty="0">
                <a:solidFill>
                  <a:srgbClr val="535353"/>
                </a:solidFill>
                <a:latin typeface="Gill Sans MT"/>
                <a:cs typeface="Gill Sans MT"/>
              </a:rPr>
              <a:t>2010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103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Nowadays </a:t>
            </a:r>
            <a:r>
              <a:rPr sz="2200" spc="-8" dirty="0">
                <a:solidFill>
                  <a:srgbClr val="535353"/>
                </a:solidFill>
                <a:latin typeface="Gill Sans MT"/>
                <a:cs typeface="Gill Sans MT"/>
              </a:rPr>
              <a:t>developed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by</a:t>
            </a:r>
            <a:r>
              <a:rPr sz="2200" spc="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DataStax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47780" y="1828800"/>
            <a:ext cx="6652939" cy="867652"/>
          </a:xfrm>
          <a:prstGeom prst="rect">
            <a:avLst/>
          </a:prstGeom>
        </p:spPr>
        <p:txBody>
          <a:bodyPr vert="horz" wrap="square" lIns="0" tIns="5821" rIns="0" bIns="0" rtlCol="0">
            <a:spAutoFit/>
          </a:bodyPr>
          <a:lstStyle/>
          <a:p>
            <a:pPr marL="6468">
              <a:spcBef>
                <a:spcPts val="46"/>
              </a:spcBef>
            </a:pPr>
            <a:r>
              <a:rPr sz="2800" b="1" spc="-129" dirty="0">
                <a:solidFill>
                  <a:srgbClr val="535353"/>
                </a:solidFill>
                <a:latin typeface="Gill Sans MT"/>
                <a:cs typeface="Gill Sans MT"/>
              </a:rPr>
              <a:t>Which </a:t>
            </a:r>
            <a:r>
              <a:rPr sz="2800" b="1" spc="-127" dirty="0">
                <a:solidFill>
                  <a:srgbClr val="535353"/>
                </a:solidFill>
                <a:latin typeface="Gill Sans MT"/>
                <a:cs typeface="Gill Sans MT"/>
              </a:rPr>
              <a:t>are </a:t>
            </a:r>
            <a:r>
              <a:rPr sz="2800" b="1" spc="-109" dirty="0">
                <a:solidFill>
                  <a:srgbClr val="535353"/>
                </a:solidFill>
                <a:latin typeface="Gill Sans MT"/>
                <a:cs typeface="Gill Sans MT"/>
              </a:rPr>
              <a:t>the </a:t>
            </a:r>
            <a:r>
              <a:rPr sz="2800" b="1" spc="-99" dirty="0">
                <a:solidFill>
                  <a:srgbClr val="535353"/>
                </a:solidFill>
                <a:latin typeface="Gill Sans MT"/>
                <a:cs typeface="Gill Sans MT"/>
              </a:rPr>
              <a:t>technological </a:t>
            </a:r>
            <a:r>
              <a:rPr sz="2800" b="1" spc="-89" dirty="0">
                <a:solidFill>
                  <a:srgbClr val="535353"/>
                </a:solidFill>
                <a:latin typeface="Gill Sans MT"/>
                <a:cs typeface="Gill Sans MT"/>
              </a:rPr>
              <a:t>roots </a:t>
            </a:r>
            <a:r>
              <a:rPr sz="2800" b="1" spc="-74" dirty="0">
                <a:solidFill>
                  <a:srgbClr val="535353"/>
                </a:solidFill>
                <a:latin typeface="Gill Sans MT"/>
                <a:cs typeface="Gill Sans MT"/>
              </a:rPr>
              <a:t>of</a:t>
            </a:r>
            <a:r>
              <a:rPr sz="2800" b="1" spc="50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b="1" spc="-104" dirty="0">
                <a:solidFill>
                  <a:srgbClr val="535353"/>
                </a:solidFill>
                <a:latin typeface="Gill Sans MT"/>
                <a:cs typeface="Gill Sans MT"/>
              </a:rPr>
              <a:t>Cassandra?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962" y="3657600"/>
            <a:ext cx="6374573" cy="645597"/>
          </a:xfrm>
          <a:prstGeom prst="rect">
            <a:avLst/>
          </a:prstGeom>
        </p:spPr>
        <p:txBody>
          <a:bodyPr vert="horz" wrap="square" lIns="0" tIns="29753" rIns="0" bIns="0" rtlCol="0">
            <a:spAutoFit/>
          </a:bodyPr>
          <a:lstStyle/>
          <a:p>
            <a:pPr marL="1461146" marR="2587" indent="-1454678">
              <a:lnSpc>
                <a:spcPts val="2394"/>
              </a:lnSpc>
              <a:spcBef>
                <a:spcPts val="234"/>
              </a:spcBef>
            </a:pP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Google </a:t>
            </a:r>
            <a:r>
              <a:rPr sz="2100" spc="-66" dirty="0">
                <a:solidFill>
                  <a:srgbClr val="535353"/>
                </a:solidFill>
                <a:latin typeface="Gill Sans MT"/>
                <a:cs typeface="Gill Sans MT"/>
              </a:rPr>
              <a:t>BigTable </a:t>
            </a:r>
            <a:r>
              <a:rPr sz="2100" spc="-3" dirty="0">
                <a:solidFill>
                  <a:srgbClr val="535353"/>
                </a:solidFill>
                <a:latin typeface="Gill Sans MT"/>
                <a:cs typeface="Gill Sans MT"/>
              </a:rPr>
              <a:t>and 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Amazon 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Dynamo </a:t>
            </a:r>
            <a:r>
              <a:rPr sz="2100" spc="-18" dirty="0">
                <a:solidFill>
                  <a:srgbClr val="535353"/>
                </a:solidFill>
                <a:latin typeface="Gill Sans MT"/>
                <a:cs typeface="Gill Sans MT"/>
              </a:rPr>
              <a:t>pulled </a:t>
            </a:r>
            <a:r>
              <a:rPr sz="2100" spc="-36" dirty="0">
                <a:solidFill>
                  <a:srgbClr val="535353"/>
                </a:solidFill>
                <a:latin typeface="Gill Sans MT"/>
                <a:cs typeface="Gill Sans MT"/>
              </a:rPr>
              <a:t>together 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by </a:t>
            </a:r>
            <a:r>
              <a:rPr sz="2100" spc="-23" dirty="0">
                <a:solidFill>
                  <a:srgbClr val="535353"/>
                </a:solidFill>
                <a:latin typeface="Gill Sans MT"/>
                <a:cs typeface="Gill Sans MT"/>
              </a:rPr>
              <a:t>developers 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at</a:t>
            </a:r>
            <a:r>
              <a:rPr sz="2100" spc="4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5" dirty="0">
                <a:solidFill>
                  <a:srgbClr val="535353"/>
                </a:solidFill>
                <a:latin typeface="Gill Sans MT"/>
                <a:cs typeface="Gill Sans MT"/>
              </a:rPr>
              <a:t>Facebook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5220" y="1524000"/>
            <a:ext cx="7278231" cy="867652"/>
          </a:xfrm>
          <a:prstGeom prst="rect">
            <a:avLst/>
          </a:prstGeom>
        </p:spPr>
        <p:txBody>
          <a:bodyPr vert="horz" wrap="square" lIns="0" tIns="5821" rIns="0" bIns="0" rtlCol="0">
            <a:spAutoFit/>
          </a:bodyPr>
          <a:lstStyle/>
          <a:p>
            <a:pPr marL="6468">
              <a:spcBef>
                <a:spcPts val="46"/>
              </a:spcBef>
            </a:pPr>
            <a:r>
              <a:rPr sz="2800" b="1" spc="-148" dirty="0">
                <a:solidFill>
                  <a:srgbClr val="535353"/>
                </a:solidFill>
                <a:latin typeface="Gill Sans MT"/>
                <a:cs typeface="Gill Sans MT"/>
              </a:rPr>
              <a:t>What </a:t>
            </a:r>
            <a:r>
              <a:rPr sz="2800" b="1" spc="-99" dirty="0">
                <a:solidFill>
                  <a:srgbClr val="535353"/>
                </a:solidFill>
                <a:latin typeface="Gill Sans MT"/>
                <a:cs typeface="Gill Sans MT"/>
              </a:rPr>
              <a:t>technology </a:t>
            </a:r>
            <a:r>
              <a:rPr sz="2800" b="1" spc="-84" dirty="0">
                <a:solidFill>
                  <a:srgbClr val="535353"/>
                </a:solidFill>
                <a:latin typeface="Gill Sans MT"/>
                <a:cs typeface="Gill Sans MT"/>
              </a:rPr>
              <a:t>does </a:t>
            </a:r>
            <a:r>
              <a:rPr sz="2800" b="1" spc="-112" dirty="0">
                <a:solidFill>
                  <a:srgbClr val="535353"/>
                </a:solidFill>
                <a:latin typeface="Gill Sans MT"/>
                <a:cs typeface="Gill Sans MT"/>
              </a:rPr>
              <a:t>Cassandra </a:t>
            </a:r>
            <a:r>
              <a:rPr sz="2800" b="1" spc="-99" dirty="0">
                <a:solidFill>
                  <a:srgbClr val="535353"/>
                </a:solidFill>
                <a:latin typeface="Gill Sans MT"/>
                <a:cs typeface="Gill Sans MT"/>
              </a:rPr>
              <a:t>use </a:t>
            </a:r>
            <a:r>
              <a:rPr sz="2800" b="1" spc="-84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800" b="1" spc="-129" dirty="0">
                <a:solidFill>
                  <a:srgbClr val="535353"/>
                </a:solidFill>
                <a:latin typeface="Gill Sans MT"/>
                <a:cs typeface="Gill Sans MT"/>
              </a:rPr>
              <a:t>model </a:t>
            </a:r>
            <a:r>
              <a:rPr sz="2800" b="1" spc="-3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b="1" spc="-109" dirty="0">
                <a:solidFill>
                  <a:srgbClr val="535353"/>
                </a:solidFill>
                <a:latin typeface="Gill Sans MT"/>
                <a:cs typeface="Gill Sans MT"/>
              </a:rPr>
              <a:t>data?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800" y="3676683"/>
            <a:ext cx="5536278" cy="500280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3200" spc="-46" dirty="0">
                <a:solidFill>
                  <a:srgbClr val="535353"/>
                </a:solidFill>
                <a:latin typeface="Gill Sans MT"/>
                <a:cs typeface="Gill Sans MT"/>
              </a:rPr>
              <a:t>CQL: </a:t>
            </a:r>
            <a:r>
              <a:rPr sz="3200" spc="-31" dirty="0">
                <a:solidFill>
                  <a:srgbClr val="535353"/>
                </a:solidFill>
                <a:latin typeface="Gill Sans MT"/>
                <a:cs typeface="Gill Sans MT"/>
              </a:rPr>
              <a:t>Cassandra </a:t>
            </a:r>
            <a:r>
              <a:rPr sz="3200" spc="-8" dirty="0">
                <a:solidFill>
                  <a:srgbClr val="535353"/>
                </a:solidFill>
                <a:latin typeface="Gill Sans MT"/>
                <a:cs typeface="Gill Sans MT"/>
              </a:rPr>
              <a:t>Query</a:t>
            </a:r>
            <a:r>
              <a:rPr sz="3200" spc="-9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3200" spc="-8" dirty="0">
                <a:solidFill>
                  <a:srgbClr val="535353"/>
                </a:solidFill>
                <a:latin typeface="Gill Sans MT"/>
                <a:cs typeface="Gill Sans MT"/>
              </a:rPr>
              <a:t>Language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3390" y="602948"/>
            <a:ext cx="6856210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  <a:tabLst>
                <a:tab pos="3261221" algn="l"/>
              </a:tabLst>
            </a:pPr>
            <a:r>
              <a:rPr sz="4200" spc="-64" dirty="0"/>
              <a:t>CONSISTENT</a:t>
            </a:r>
            <a:r>
              <a:rPr lang="en-US" sz="4200" spc="-64" dirty="0"/>
              <a:t> </a:t>
            </a:r>
            <a:r>
              <a:rPr sz="4200" spc="-53" dirty="0"/>
              <a:t>HASHING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265686" y="3177294"/>
            <a:ext cx="4280871" cy="1910094"/>
          </a:xfrm>
          <a:prstGeom prst="rect">
            <a:avLst/>
          </a:prstGeom>
        </p:spPr>
        <p:txBody>
          <a:bodyPr vert="horz" wrap="square" lIns="0" tIns="32341" rIns="0" bIns="0" rtlCol="0">
            <a:spAutoFit/>
          </a:bodyPr>
          <a:lstStyle/>
          <a:p>
            <a:pPr marL="251609" marR="2587" indent="-245141">
              <a:lnSpc>
                <a:spcPts val="2475"/>
              </a:lnSpc>
              <a:spcBef>
                <a:spcPts val="255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sz="2200" spc="-64" dirty="0">
                <a:solidFill>
                  <a:srgbClr val="535353"/>
                </a:solidFill>
                <a:latin typeface="Gill Sans MT"/>
                <a:cs typeface="Gill Sans MT"/>
              </a:rPr>
              <a:t>is </a:t>
            </a:r>
            <a:r>
              <a:rPr sz="2200" spc="-43" dirty="0">
                <a:solidFill>
                  <a:srgbClr val="535353"/>
                </a:solidFill>
                <a:latin typeface="Gill Sans MT"/>
                <a:cs typeface="Gill Sans MT"/>
              </a:rPr>
              <a:t>stored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in 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partitions,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identified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by </a:t>
            </a:r>
            <a:r>
              <a:rPr sz="2200" spc="5" dirty="0">
                <a:solidFill>
                  <a:srgbClr val="535353"/>
                </a:solidFill>
                <a:latin typeface="Gill Sans MT"/>
                <a:cs typeface="Gill Sans MT"/>
              </a:rPr>
              <a:t>a  </a:t>
            </a: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unique </a:t>
            </a:r>
            <a:r>
              <a:rPr sz="2200" spc="-43" dirty="0">
                <a:solidFill>
                  <a:srgbClr val="535353"/>
                </a:solidFill>
                <a:latin typeface="Gill Sans MT"/>
                <a:cs typeface="Gill Sans MT"/>
              </a:rPr>
              <a:t>token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within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the</a:t>
            </a:r>
            <a:r>
              <a:rPr sz="2200" spc="10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range</a:t>
            </a:r>
            <a:endParaRPr sz="2200">
              <a:latin typeface="Gill Sans MT"/>
              <a:cs typeface="Gill Sans MT"/>
            </a:endParaRPr>
          </a:p>
          <a:p>
            <a:pPr marL="251609">
              <a:lnSpc>
                <a:spcPts val="2414"/>
              </a:lnSpc>
            </a:pPr>
            <a:r>
              <a:rPr sz="2200" spc="71" dirty="0">
                <a:solidFill>
                  <a:srgbClr val="535353"/>
                </a:solidFill>
                <a:latin typeface="Gill Sans MT"/>
                <a:cs typeface="Gill Sans MT"/>
              </a:rPr>
              <a:t>(-2^63 </a:t>
            </a:r>
            <a:r>
              <a:rPr sz="2200" spc="-18" dirty="0">
                <a:solidFill>
                  <a:srgbClr val="535353"/>
                </a:solidFill>
                <a:latin typeface="Gill Sans MT"/>
                <a:cs typeface="Gill Sans MT"/>
              </a:rPr>
              <a:t>-</a:t>
            </a:r>
            <a:r>
              <a:rPr sz="2200" spc="-8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92" dirty="0">
                <a:solidFill>
                  <a:srgbClr val="535353"/>
                </a:solidFill>
                <a:latin typeface="Gill Sans MT"/>
                <a:cs typeface="Gill Sans MT"/>
              </a:rPr>
              <a:t>2^63)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103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Nodes </a:t>
            </a: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contain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partition</a:t>
            </a:r>
            <a:r>
              <a:rPr sz="2200" spc="2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ranges.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651" y="1790574"/>
            <a:ext cx="4400549" cy="4685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6581" y="602948"/>
            <a:ext cx="462901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74" dirty="0"/>
              <a:t>THE</a:t>
            </a:r>
            <a:r>
              <a:rPr lang="en-US" sz="4200" spc="-48" dirty="0"/>
              <a:t> </a:t>
            </a:r>
            <a:r>
              <a:rPr sz="4200" spc="-135" dirty="0"/>
              <a:t>PARTITIONER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265686" y="1733360"/>
            <a:ext cx="4303976" cy="2934962"/>
          </a:xfrm>
          <a:prstGeom prst="rect">
            <a:avLst/>
          </a:prstGeom>
        </p:spPr>
        <p:txBody>
          <a:bodyPr vert="horz" wrap="square" lIns="0" tIns="32341" rIns="0" bIns="0" rtlCol="0">
            <a:spAutoFit/>
          </a:bodyPr>
          <a:lstStyle/>
          <a:p>
            <a:pPr marL="251609" marR="2587" indent="-245141">
              <a:lnSpc>
                <a:spcPts val="2475"/>
              </a:lnSpc>
              <a:spcBef>
                <a:spcPts val="255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System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running </a:t>
            </a:r>
            <a:r>
              <a:rPr sz="2200" spc="-13" dirty="0">
                <a:solidFill>
                  <a:srgbClr val="535353"/>
                </a:solidFill>
                <a:latin typeface="Gill Sans MT"/>
                <a:cs typeface="Gill Sans MT"/>
              </a:rPr>
              <a:t>on 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each </a:t>
            </a:r>
            <a:r>
              <a:rPr sz="2200" spc="-3" dirty="0">
                <a:solidFill>
                  <a:srgbClr val="535353"/>
                </a:solidFill>
                <a:latin typeface="Gill Sans MT"/>
                <a:cs typeface="Gill Sans MT"/>
              </a:rPr>
              <a:t>node </a:t>
            </a:r>
            <a:r>
              <a:rPr sz="2200" spc="-33" dirty="0">
                <a:solidFill>
                  <a:srgbClr val="535353"/>
                </a:solidFill>
                <a:latin typeface="Gill Sans MT"/>
                <a:cs typeface="Gill Sans MT"/>
              </a:rPr>
              <a:t>that  </a:t>
            </a:r>
            <a:r>
              <a:rPr sz="2200" spc="-18" dirty="0">
                <a:solidFill>
                  <a:srgbClr val="535353"/>
                </a:solidFill>
                <a:latin typeface="Gill Sans MT"/>
                <a:cs typeface="Gill Sans MT"/>
              </a:rPr>
              <a:t>computes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hashes </a:t>
            </a:r>
            <a:r>
              <a:rPr sz="2200" spc="-36" dirty="0">
                <a:solidFill>
                  <a:srgbClr val="535353"/>
                </a:solidFill>
                <a:latin typeface="Gill Sans MT"/>
                <a:cs typeface="Gill Sans MT"/>
              </a:rPr>
              <a:t>through </a:t>
            </a:r>
            <a:r>
              <a:rPr sz="2200" spc="5" dirty="0">
                <a:solidFill>
                  <a:srgbClr val="535353"/>
                </a:solidFill>
                <a:latin typeface="Gill Sans MT"/>
                <a:cs typeface="Gill Sans MT"/>
              </a:rPr>
              <a:t>a </a:t>
            </a:r>
            <a:r>
              <a:rPr sz="2200" spc="-20" dirty="0">
                <a:solidFill>
                  <a:srgbClr val="535353"/>
                </a:solidFill>
                <a:latin typeface="Gill Sans MT"/>
                <a:cs typeface="Gill Sans MT"/>
              </a:rPr>
              <a:t>hash</a:t>
            </a:r>
            <a:r>
              <a:rPr sz="2200" spc="81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function.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042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48" dirty="0">
                <a:solidFill>
                  <a:srgbClr val="535353"/>
                </a:solidFill>
                <a:latin typeface="Gill Sans MT"/>
                <a:cs typeface="Gill Sans MT"/>
              </a:rPr>
              <a:t>Various 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partitioners</a:t>
            </a:r>
            <a:r>
              <a:rPr sz="2200" spc="3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available.</a:t>
            </a:r>
            <a:endParaRPr sz="2200">
              <a:latin typeface="Gill Sans MT"/>
              <a:cs typeface="Gill Sans MT"/>
            </a:endParaRPr>
          </a:p>
          <a:p>
            <a:pPr marL="497074" lvl="1" indent="-245465">
              <a:spcBef>
                <a:spcPts val="2103"/>
              </a:spcBef>
              <a:buSzPct val="82352"/>
              <a:buChar char="•"/>
              <a:tabLst>
                <a:tab pos="496751" algn="l"/>
                <a:tab pos="497398" algn="l"/>
              </a:tabLst>
            </a:pP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Default </a:t>
            </a:r>
            <a:r>
              <a:rPr sz="2200" spc="-64" dirty="0">
                <a:solidFill>
                  <a:srgbClr val="535353"/>
                </a:solidFill>
                <a:latin typeface="Gill Sans MT"/>
                <a:cs typeface="Gill Sans MT"/>
              </a:rPr>
              <a:t>is</a:t>
            </a:r>
            <a:r>
              <a:rPr sz="2200" spc="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murmur3</a:t>
            </a:r>
            <a:endParaRPr sz="2200">
              <a:latin typeface="Gill Sans MT"/>
              <a:cs typeface="Gill Sans MT"/>
            </a:endParaRPr>
          </a:p>
          <a:p>
            <a:pPr lvl="1">
              <a:spcBef>
                <a:spcPts val="8"/>
              </a:spcBef>
              <a:buClr>
                <a:srgbClr val="535353"/>
              </a:buClr>
              <a:buFont typeface="Gill Sans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51609" indent="-245141"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41" dirty="0">
                <a:solidFill>
                  <a:srgbClr val="535353"/>
                </a:solidFill>
                <a:latin typeface="Gill Sans MT"/>
                <a:cs typeface="Gill Sans MT"/>
              </a:rPr>
              <a:t>All 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nodes </a:t>
            </a:r>
            <a:r>
              <a:rPr sz="2200" b="1" spc="-125" dirty="0">
                <a:solidFill>
                  <a:srgbClr val="535353"/>
                </a:solidFill>
                <a:latin typeface="Gill Sans MT"/>
                <a:cs typeface="Gill Sans MT"/>
              </a:rPr>
              <a:t>MUST </a:t>
            </a:r>
            <a:r>
              <a:rPr sz="2200" spc="-23" dirty="0">
                <a:solidFill>
                  <a:srgbClr val="535353"/>
                </a:solidFill>
                <a:latin typeface="Gill Sans MT"/>
                <a:cs typeface="Gill Sans MT"/>
              </a:rPr>
              <a:t>use the</a:t>
            </a:r>
            <a:r>
              <a:rPr sz="2200" spc="20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107" dirty="0">
                <a:solidFill>
                  <a:srgbClr val="535353"/>
                </a:solidFill>
                <a:latin typeface="Gill Sans MT"/>
                <a:cs typeface="Gill Sans MT"/>
              </a:rPr>
              <a:t>same!!!!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6895" y="3679714"/>
            <a:ext cx="3448707" cy="634971"/>
          </a:xfrm>
          <a:custGeom>
            <a:avLst/>
            <a:gdLst/>
            <a:ahLst/>
            <a:cxnLst/>
            <a:rect l="l" t="t" r="r" b="b"/>
            <a:pathLst>
              <a:path w="5989955" h="1047115">
                <a:moveTo>
                  <a:pt x="5831215" y="0"/>
                </a:moveTo>
                <a:lnTo>
                  <a:pt x="161576" y="0"/>
                </a:lnTo>
                <a:lnTo>
                  <a:pt x="111463" y="7628"/>
                </a:lnTo>
                <a:lnTo>
                  <a:pt x="67229" y="29023"/>
                </a:lnTo>
                <a:lnTo>
                  <a:pt x="31893" y="61947"/>
                </a:lnTo>
                <a:lnTo>
                  <a:pt x="8476" y="104160"/>
                </a:lnTo>
                <a:lnTo>
                  <a:pt x="0" y="153426"/>
                </a:lnTo>
                <a:lnTo>
                  <a:pt x="4512" y="886388"/>
                </a:lnTo>
                <a:lnTo>
                  <a:pt x="12520" y="936411"/>
                </a:lnTo>
                <a:lnTo>
                  <a:pt x="34817" y="980428"/>
                </a:lnTo>
                <a:lnTo>
                  <a:pt x="68817" y="1015504"/>
                </a:lnTo>
                <a:lnTo>
                  <a:pt x="111933" y="1038703"/>
                </a:lnTo>
                <a:lnTo>
                  <a:pt x="161576" y="1047088"/>
                </a:lnTo>
                <a:lnTo>
                  <a:pt x="5831215" y="1047088"/>
                </a:lnTo>
                <a:lnTo>
                  <a:pt x="5880969" y="1038703"/>
                </a:lnTo>
                <a:lnTo>
                  <a:pt x="5924349" y="1015504"/>
                </a:lnTo>
                <a:lnTo>
                  <a:pt x="5958665" y="980428"/>
                </a:lnTo>
                <a:lnTo>
                  <a:pt x="5981227" y="936411"/>
                </a:lnTo>
                <a:lnTo>
                  <a:pt x="5989346" y="886388"/>
                </a:lnTo>
                <a:lnTo>
                  <a:pt x="5989346" y="153426"/>
                </a:lnTo>
                <a:lnTo>
                  <a:pt x="5981227" y="104160"/>
                </a:lnTo>
                <a:lnTo>
                  <a:pt x="5958665" y="61947"/>
                </a:lnTo>
                <a:lnTo>
                  <a:pt x="5924349" y="29023"/>
                </a:lnTo>
                <a:lnTo>
                  <a:pt x="5880969" y="7628"/>
                </a:lnTo>
                <a:lnTo>
                  <a:pt x="5831215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49159" y="2434413"/>
            <a:ext cx="1025142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spc="-76" dirty="0">
                <a:solidFill>
                  <a:srgbClr val="535353"/>
                </a:solidFill>
                <a:latin typeface="Gill Sans MT"/>
                <a:cs typeface="Gill Sans MT"/>
              </a:rPr>
              <a:t>C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100" spc="-51" dirty="0">
                <a:solidFill>
                  <a:srgbClr val="535353"/>
                </a:solidFill>
                <a:latin typeface="Gill Sans MT"/>
                <a:cs typeface="Gill Sans MT"/>
              </a:rPr>
              <a:t>rlos”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0757" y="2434413"/>
            <a:ext cx="919119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185664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6200" y="3775120"/>
            <a:ext cx="5084037" cy="2016080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 indent="1509333">
              <a:spcBef>
                <a:spcPts val="61"/>
              </a:spcBef>
            </a:pPr>
            <a:r>
              <a:rPr sz="2100" spc="-23" dirty="0">
                <a:solidFill>
                  <a:srgbClr val="FFFFFF"/>
                </a:solidFill>
                <a:latin typeface="Gill Sans MT"/>
                <a:cs typeface="Gill Sans MT"/>
              </a:rPr>
              <a:t>Hash</a:t>
            </a:r>
            <a:r>
              <a:rPr sz="2100" spc="-31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100" spc="-33" dirty="0">
                <a:solidFill>
                  <a:srgbClr val="FFFFFF"/>
                </a:solidFill>
                <a:latin typeface="Gill Sans MT"/>
                <a:cs typeface="Gill Sans MT"/>
              </a:rPr>
              <a:t>function</a:t>
            </a:r>
            <a:endParaRPr sz="21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6468">
              <a:spcBef>
                <a:spcPts val="1500"/>
              </a:spcBef>
            </a:pP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1773456738847666528349</a:t>
            </a:r>
            <a:endParaRPr sz="2100">
              <a:latin typeface="Gill Sans MT"/>
              <a:cs typeface="Gill Sans MT"/>
            </a:endParaRPr>
          </a:p>
          <a:p>
            <a:pPr>
              <a:spcBef>
                <a:spcPts val="3"/>
              </a:spcBef>
            </a:pPr>
            <a:endParaRPr sz="3100">
              <a:latin typeface="Times New Roman"/>
              <a:cs typeface="Times New Roman"/>
            </a:endParaRPr>
          </a:p>
          <a:p>
            <a:pPr marL="1607002">
              <a:spcBef>
                <a:spcPts val="3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-894763734895827651234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18292" y="2932105"/>
            <a:ext cx="45719" cy="731238"/>
          </a:xfrm>
          <a:custGeom>
            <a:avLst/>
            <a:gdLst/>
            <a:ahLst/>
            <a:cxnLst/>
            <a:rect l="l" t="t" r="r" b="b"/>
            <a:pathLst>
              <a:path w="6984" h="1205864">
                <a:moveTo>
                  <a:pt x="3273" y="-10470"/>
                </a:moveTo>
                <a:lnTo>
                  <a:pt x="3273" y="1215835"/>
                </a:lnTo>
              </a:path>
            </a:pathLst>
          </a:custGeom>
          <a:ln w="27489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25791" y="3656524"/>
            <a:ext cx="58130" cy="6122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49715" y="100791"/>
                </a:lnTo>
                <a:lnTo>
                  <a:pt x="100520" y="545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4183" y="2932105"/>
            <a:ext cx="45719" cy="731238"/>
          </a:xfrm>
          <a:custGeom>
            <a:avLst/>
            <a:gdLst/>
            <a:ahLst/>
            <a:cxnLst/>
            <a:rect l="l" t="t" r="r" b="b"/>
            <a:pathLst>
              <a:path w="6984" h="1205864">
                <a:moveTo>
                  <a:pt x="3273" y="-10470"/>
                </a:moveTo>
                <a:lnTo>
                  <a:pt x="3273" y="1215835"/>
                </a:lnTo>
              </a:path>
            </a:pathLst>
          </a:custGeom>
          <a:ln w="27489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41682" y="3656524"/>
            <a:ext cx="58130" cy="6122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0" y="0"/>
                </a:moveTo>
                <a:lnTo>
                  <a:pt x="49715" y="100791"/>
                </a:lnTo>
                <a:lnTo>
                  <a:pt x="100520" y="545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H="1">
            <a:off x="6262685" y="4276571"/>
            <a:ext cx="45719" cy="406628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136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27619" y="4676594"/>
            <a:ext cx="58130" cy="6122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flipH="1">
            <a:off x="7681911" y="4270222"/>
            <a:ext cx="45719" cy="1327318"/>
          </a:xfrm>
          <a:custGeom>
            <a:avLst/>
            <a:gdLst/>
            <a:ahLst/>
            <a:cxnLst/>
            <a:rect l="l" t="t" r="r" b="b"/>
            <a:pathLst>
              <a:path h="2188845">
                <a:moveTo>
                  <a:pt x="0" y="0"/>
                </a:moveTo>
                <a:lnTo>
                  <a:pt x="0" y="2188415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46844" y="5590929"/>
            <a:ext cx="58130" cy="6122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29000" y="604549"/>
            <a:ext cx="275806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V</a:t>
            </a:r>
            <a:r>
              <a:rPr sz="4200" spc="-23" dirty="0">
                <a:solidFill>
                  <a:srgbClr val="535353"/>
                </a:solidFill>
                <a:latin typeface="Gill Sans MT"/>
                <a:cs typeface="Gill Sans MT"/>
              </a:rPr>
              <a:t>NO</a:t>
            </a: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DE</a:t>
            </a:r>
            <a:r>
              <a:rPr sz="4200" spc="43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362" y="1828671"/>
            <a:ext cx="4491038" cy="4609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42730" y="602948"/>
            <a:ext cx="2605669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V</a:t>
            </a:r>
            <a:r>
              <a:rPr sz="4200" spc="-23" dirty="0">
                <a:solidFill>
                  <a:srgbClr val="535353"/>
                </a:solidFill>
                <a:latin typeface="Gill Sans MT"/>
                <a:cs typeface="Gill Sans MT"/>
              </a:rPr>
              <a:t>NO</a:t>
            </a:r>
            <a:r>
              <a:rPr sz="4200" spc="-46" dirty="0">
                <a:solidFill>
                  <a:srgbClr val="535353"/>
                </a:solidFill>
                <a:latin typeface="Gill Sans MT"/>
                <a:cs typeface="Gill Sans MT"/>
              </a:rPr>
              <a:t>DE</a:t>
            </a:r>
            <a:r>
              <a:rPr sz="4200" spc="43" dirty="0">
                <a:solidFill>
                  <a:srgbClr val="535353"/>
                </a:solidFill>
                <a:latin typeface="Gill Sans MT"/>
                <a:cs typeface="Gill Sans MT"/>
              </a:rPr>
              <a:t>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963" y="1828671"/>
            <a:ext cx="4414837" cy="4609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10100" y="1828671"/>
            <a:ext cx="4533900" cy="4609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52945" y="381000"/>
            <a:ext cx="6090805" cy="6451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1214"/>
            <a:ext cx="8229600" cy="9906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Behavior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19275"/>
            <a:ext cx="82105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0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382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5181" y="1783037"/>
            <a:ext cx="127217" cy="124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84" y="0"/>
            <a:ext cx="9125113" cy="3750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90535" y="2558696"/>
            <a:ext cx="1372046" cy="778358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5000" dirty="0">
                <a:solidFill>
                  <a:srgbClr val="007DC0"/>
                </a:solidFill>
                <a:latin typeface="Book Antiqua"/>
                <a:cs typeface="Book Antiqua"/>
              </a:rPr>
              <a:t>CQL</a:t>
            </a:r>
            <a:endParaRPr sz="50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050" y="3385485"/>
            <a:ext cx="7959030" cy="778358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5000" spc="-3" dirty="0">
                <a:solidFill>
                  <a:srgbClr val="007DC0"/>
                </a:solidFill>
                <a:latin typeface="Book Antiqua"/>
                <a:cs typeface="Book Antiqua"/>
              </a:rPr>
              <a:t>Cassandra Query</a:t>
            </a:r>
            <a:r>
              <a:rPr sz="5000" spc="-31" dirty="0">
                <a:solidFill>
                  <a:srgbClr val="007DC0"/>
                </a:solidFill>
                <a:latin typeface="Book Antiqua"/>
                <a:cs typeface="Book Antiqua"/>
              </a:rPr>
              <a:t> </a:t>
            </a:r>
            <a:r>
              <a:rPr sz="5000" spc="-3" dirty="0">
                <a:solidFill>
                  <a:srgbClr val="007DC0"/>
                </a:solidFill>
                <a:latin typeface="Book Antiqua"/>
                <a:cs typeface="Book Antiqua"/>
              </a:rPr>
              <a:t>Language</a:t>
            </a:r>
            <a:endParaRPr sz="50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03" y="565698"/>
            <a:ext cx="3244602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4400" spc="-42" dirty="0"/>
              <a:t>Terminology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705444" y="1312415"/>
            <a:ext cx="7752756" cy="5469385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406194" indent="-397364">
              <a:spcBef>
                <a:spcPts val="7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400" spc="-3" dirty="0" err="1">
                <a:solidFill>
                  <a:srgbClr val="15242D"/>
                </a:solidFill>
                <a:latin typeface="Lucida Sans Unicode"/>
                <a:cs typeface="Lucida Sans Unicode"/>
              </a:rPr>
              <a:t>Keyspace</a:t>
            </a:r>
            <a:endParaRPr lang="en-US" sz="2400" spc="-3" dirty="0">
              <a:solidFill>
                <a:srgbClr val="15242D"/>
              </a:solidFill>
              <a:latin typeface="Lucida Sans Unicode"/>
              <a:cs typeface="Lucida Sans Unicode"/>
            </a:endParaRPr>
          </a:p>
          <a:p>
            <a:pPr marL="863394" lvl="1" indent="-397364">
              <a:spcBef>
                <a:spcPts val="7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lang="en-US" sz="2400" spc="-15" dirty="0" err="1">
                <a:latin typeface="Verdana"/>
                <a:cs typeface="Verdana"/>
              </a:rPr>
              <a:t>Keyspace</a:t>
            </a:r>
            <a:r>
              <a:rPr lang="en-US" sz="2400" spc="-15" dirty="0">
                <a:latin typeface="Verdana"/>
                <a:cs typeface="Verdana"/>
              </a:rPr>
              <a:t> </a:t>
            </a:r>
            <a:r>
              <a:rPr lang="en-US" sz="2400" spc="-5" dirty="0">
                <a:latin typeface="Verdana"/>
                <a:cs typeface="Verdana"/>
              </a:rPr>
              <a:t>is </a:t>
            </a:r>
            <a:r>
              <a:rPr lang="en-US" sz="2400" spc="-10" dirty="0">
                <a:latin typeface="Verdana"/>
                <a:cs typeface="Verdana"/>
              </a:rPr>
              <a:t>like </a:t>
            </a:r>
            <a:r>
              <a:rPr lang="en-US" sz="2400" spc="-5" dirty="0">
                <a:latin typeface="Verdana"/>
                <a:cs typeface="Verdana"/>
              </a:rPr>
              <a:t>RDBMS Database or  Schema</a:t>
            </a:r>
            <a:endParaRPr sz="2400" dirty="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4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Table</a:t>
            </a:r>
            <a:r>
              <a:rPr lang="en-US" sz="24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, Row, Column</a:t>
            </a:r>
          </a:p>
          <a:p>
            <a:pPr marL="863394" lvl="1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lang="en-US" sz="2400" spc="-10" dirty="0">
                <a:latin typeface="Verdana"/>
                <a:cs typeface="Verdana"/>
              </a:rPr>
              <a:t>Like RDBMS, Cassandra </a:t>
            </a:r>
            <a:r>
              <a:rPr lang="en-US" sz="2400" spc="-5" dirty="0">
                <a:latin typeface="Verdana"/>
                <a:cs typeface="Verdana"/>
              </a:rPr>
              <a:t>uses tables, having rows with columns</a:t>
            </a:r>
            <a:r>
              <a:rPr lang="en-US" sz="2400" spc="-45" dirty="0">
                <a:latin typeface="Verdana"/>
                <a:cs typeface="Verdana"/>
              </a:rPr>
              <a:t> </a:t>
            </a:r>
            <a:r>
              <a:rPr lang="en-US" sz="2400" spc="-5" dirty="0">
                <a:latin typeface="Verdana"/>
                <a:cs typeface="Verdana"/>
              </a:rPr>
              <a:t>to  store</a:t>
            </a:r>
            <a:r>
              <a:rPr lang="en-US" sz="2400" spc="-80" dirty="0">
                <a:latin typeface="Verdana"/>
                <a:cs typeface="Verdana"/>
              </a:rPr>
              <a:t> </a:t>
            </a:r>
            <a:r>
              <a:rPr lang="en-US" sz="2400" spc="-5" dirty="0">
                <a:latin typeface="Verdana"/>
                <a:cs typeface="Verdana"/>
              </a:rPr>
              <a:t>data</a:t>
            </a:r>
            <a:endParaRPr sz="2400" dirty="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1801825" algn="l"/>
              </a:tabLst>
            </a:pPr>
            <a:r>
              <a:rPr sz="24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Partition	</a:t>
            </a:r>
            <a:r>
              <a:rPr lang="en-US" sz="24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(</a:t>
            </a:r>
            <a:r>
              <a:rPr sz="24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Key</a:t>
            </a:r>
            <a:r>
              <a:rPr lang="en-US" sz="24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)</a:t>
            </a:r>
          </a:p>
          <a:p>
            <a:pPr marL="863394" lvl="1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1801825" algn="l"/>
              </a:tabLst>
            </a:pPr>
            <a:r>
              <a:rPr lang="en-US" sz="24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Partitions are grouping of table rows across multiple Cassandra nodes</a:t>
            </a:r>
            <a:endParaRPr sz="2400" dirty="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4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Clustering Key</a:t>
            </a:r>
            <a:r>
              <a:rPr sz="2400" spc="-17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4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(Optional)</a:t>
            </a:r>
            <a:endParaRPr lang="en-US" sz="2400" spc="-3" dirty="0">
              <a:solidFill>
                <a:srgbClr val="15242D"/>
              </a:solidFill>
              <a:latin typeface="Lucida Sans Unicode"/>
              <a:cs typeface="Lucida Sans Unicode"/>
            </a:endParaRPr>
          </a:p>
          <a:p>
            <a:pPr marL="863394" lvl="1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lang="en-US" sz="24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Clusters are groupings of table rows on a node ordered by some attribute(s)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2011079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981200"/>
            <a:ext cx="6784340" cy="7035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40"/>
              </a:spcBef>
            </a:pPr>
            <a:r>
              <a:rPr sz="2200" dirty="0">
                <a:latin typeface="Verdana"/>
                <a:cs typeface="Verdana"/>
              </a:rPr>
              <a:t>A </a:t>
            </a:r>
            <a:r>
              <a:rPr sz="2200" spc="-5" dirty="0">
                <a:latin typeface="Verdana"/>
                <a:cs typeface="Verdana"/>
              </a:rPr>
              <a:t>Linearly Scaling and </a:t>
            </a:r>
            <a:r>
              <a:rPr sz="2200" spc="-25" dirty="0">
                <a:latin typeface="Verdana"/>
                <a:cs typeface="Verdana"/>
              </a:rPr>
              <a:t>Fault </a:t>
            </a:r>
            <a:r>
              <a:rPr sz="2200" spc="-40" dirty="0">
                <a:latin typeface="Verdana"/>
                <a:cs typeface="Verdana"/>
              </a:rPr>
              <a:t>Tolerant </a:t>
            </a:r>
            <a:r>
              <a:rPr sz="2200" spc="-5" dirty="0">
                <a:latin typeface="Verdana"/>
                <a:cs typeface="Verdana"/>
              </a:rPr>
              <a:t>Distributed  Database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173891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087" y="3144012"/>
            <a:ext cx="23247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Fully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Distributed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3479799"/>
            <a:ext cx="4008120" cy="13627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Verdana"/>
                <a:cs typeface="Verdana"/>
              </a:rPr>
              <a:t>Data spread </a:t>
            </a:r>
            <a:r>
              <a:rPr sz="1800" spc="-10" dirty="0">
                <a:latin typeface="Verdana"/>
                <a:cs typeface="Verdana"/>
              </a:rPr>
              <a:t>over </a:t>
            </a:r>
            <a:r>
              <a:rPr sz="1800" spc="-5" dirty="0">
                <a:latin typeface="Verdana"/>
                <a:cs typeface="Verdana"/>
              </a:rPr>
              <a:t>many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nodes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Verdana"/>
                <a:cs typeface="Verdana"/>
              </a:rPr>
              <a:t>All nodes participate in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cluster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Verdana"/>
                <a:cs typeface="Verdana"/>
              </a:rPr>
              <a:t>All nodes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equal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Verdana"/>
                <a:cs typeface="Verdana"/>
              </a:rPr>
              <a:t>No SPOF (shared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nothing)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5714" y="5475027"/>
            <a:ext cx="98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Verdana"/>
                <a:cs typeface="Verdana"/>
              </a:rPr>
              <a:t>8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67009" y="2945827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4678" y="2666566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4678" y="2666566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7432" y="3335773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5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8" y="434107"/>
                </a:lnTo>
                <a:lnTo>
                  <a:pt x="97808" y="465927"/>
                </a:lnTo>
                <a:lnTo>
                  <a:pt x="136185" y="491973"/>
                </a:lnTo>
                <a:lnTo>
                  <a:pt x="179020" y="511501"/>
                </a:lnTo>
                <a:lnTo>
                  <a:pt x="225539" y="523765"/>
                </a:lnTo>
                <a:lnTo>
                  <a:pt x="274965" y="528019"/>
                </a:lnTo>
                <a:lnTo>
                  <a:pt x="324390" y="523765"/>
                </a:lnTo>
                <a:lnTo>
                  <a:pt x="370909" y="511501"/>
                </a:lnTo>
                <a:lnTo>
                  <a:pt x="413745" y="491973"/>
                </a:lnTo>
                <a:lnTo>
                  <a:pt x="452121" y="465927"/>
                </a:lnTo>
                <a:lnTo>
                  <a:pt x="485261" y="434107"/>
                </a:lnTo>
                <a:lnTo>
                  <a:pt x="512389" y="397260"/>
                </a:lnTo>
                <a:lnTo>
                  <a:pt x="532727" y="356131"/>
                </a:lnTo>
                <a:lnTo>
                  <a:pt x="545500" y="311465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07432" y="3335773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0531" y="4327957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0"/>
                </a:lnTo>
                <a:lnTo>
                  <a:pt x="64668" y="434108"/>
                </a:lnTo>
                <a:lnTo>
                  <a:pt x="97808" y="465927"/>
                </a:lnTo>
                <a:lnTo>
                  <a:pt x="136185" y="491974"/>
                </a:lnTo>
                <a:lnTo>
                  <a:pt x="179020" y="511502"/>
                </a:lnTo>
                <a:lnTo>
                  <a:pt x="225539" y="523766"/>
                </a:lnTo>
                <a:lnTo>
                  <a:pt x="274965" y="528019"/>
                </a:lnTo>
                <a:lnTo>
                  <a:pt x="324390" y="523766"/>
                </a:lnTo>
                <a:lnTo>
                  <a:pt x="370909" y="511502"/>
                </a:lnTo>
                <a:lnTo>
                  <a:pt x="413744" y="491974"/>
                </a:lnTo>
                <a:lnTo>
                  <a:pt x="452121" y="465927"/>
                </a:lnTo>
                <a:lnTo>
                  <a:pt x="485261" y="434108"/>
                </a:lnTo>
                <a:lnTo>
                  <a:pt x="512388" y="397260"/>
                </a:lnTo>
                <a:lnTo>
                  <a:pt x="532726" y="356131"/>
                </a:lnTo>
                <a:lnTo>
                  <a:pt x="545499" y="311466"/>
                </a:lnTo>
                <a:lnTo>
                  <a:pt x="549929" y="264010"/>
                </a:lnTo>
                <a:lnTo>
                  <a:pt x="545499" y="216554"/>
                </a:lnTo>
                <a:lnTo>
                  <a:pt x="532726" y="171888"/>
                </a:lnTo>
                <a:lnTo>
                  <a:pt x="512388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4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0531" y="4327957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87978" y="3347330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87978" y="3347330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19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68829" y="4327959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274965" y="0"/>
                </a:moveTo>
                <a:lnTo>
                  <a:pt x="225539" y="4253"/>
                </a:lnTo>
                <a:lnTo>
                  <a:pt x="179020" y="16517"/>
                </a:lnTo>
                <a:lnTo>
                  <a:pt x="136185" y="36045"/>
                </a:lnTo>
                <a:lnTo>
                  <a:pt x="97808" y="62091"/>
                </a:lnTo>
                <a:lnTo>
                  <a:pt x="64668" y="93911"/>
                </a:lnTo>
                <a:lnTo>
                  <a:pt x="37540" y="130759"/>
                </a:lnTo>
                <a:lnTo>
                  <a:pt x="17202" y="171888"/>
                </a:lnTo>
                <a:lnTo>
                  <a:pt x="4430" y="216554"/>
                </a:lnTo>
                <a:lnTo>
                  <a:pt x="0" y="264010"/>
                </a:lnTo>
                <a:lnTo>
                  <a:pt x="4430" y="311466"/>
                </a:lnTo>
                <a:lnTo>
                  <a:pt x="17202" y="356131"/>
                </a:lnTo>
                <a:lnTo>
                  <a:pt x="37540" y="397261"/>
                </a:lnTo>
                <a:lnTo>
                  <a:pt x="64668" y="434108"/>
                </a:lnTo>
                <a:lnTo>
                  <a:pt x="97808" y="465928"/>
                </a:lnTo>
                <a:lnTo>
                  <a:pt x="136185" y="491975"/>
                </a:lnTo>
                <a:lnTo>
                  <a:pt x="179020" y="511503"/>
                </a:lnTo>
                <a:lnTo>
                  <a:pt x="225539" y="523766"/>
                </a:lnTo>
                <a:lnTo>
                  <a:pt x="274965" y="528020"/>
                </a:lnTo>
                <a:lnTo>
                  <a:pt x="324390" y="523766"/>
                </a:lnTo>
                <a:lnTo>
                  <a:pt x="370909" y="511503"/>
                </a:lnTo>
                <a:lnTo>
                  <a:pt x="413745" y="491975"/>
                </a:lnTo>
                <a:lnTo>
                  <a:pt x="452121" y="465928"/>
                </a:lnTo>
                <a:lnTo>
                  <a:pt x="485261" y="434108"/>
                </a:lnTo>
                <a:lnTo>
                  <a:pt x="512389" y="397261"/>
                </a:lnTo>
                <a:lnTo>
                  <a:pt x="532727" y="356131"/>
                </a:lnTo>
                <a:lnTo>
                  <a:pt x="545500" y="311466"/>
                </a:lnTo>
                <a:lnTo>
                  <a:pt x="549930" y="264010"/>
                </a:lnTo>
                <a:lnTo>
                  <a:pt x="545500" y="216554"/>
                </a:lnTo>
                <a:lnTo>
                  <a:pt x="532727" y="171888"/>
                </a:lnTo>
                <a:lnTo>
                  <a:pt x="512389" y="130759"/>
                </a:lnTo>
                <a:lnTo>
                  <a:pt x="485261" y="93911"/>
                </a:lnTo>
                <a:lnTo>
                  <a:pt x="452121" y="62091"/>
                </a:lnTo>
                <a:lnTo>
                  <a:pt x="413745" y="36045"/>
                </a:lnTo>
                <a:lnTo>
                  <a:pt x="370909" y="16517"/>
                </a:lnTo>
                <a:lnTo>
                  <a:pt x="324390" y="4253"/>
                </a:lnTo>
                <a:lnTo>
                  <a:pt x="274965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8829" y="4327959"/>
            <a:ext cx="550545" cy="528320"/>
          </a:xfrm>
          <a:custGeom>
            <a:avLst/>
            <a:gdLst/>
            <a:ahLst/>
            <a:cxnLst/>
            <a:rect l="l" t="t" r="r" b="b"/>
            <a:pathLst>
              <a:path w="550545" h="528320">
                <a:moveTo>
                  <a:pt x="0" y="264010"/>
                </a:moveTo>
                <a:lnTo>
                  <a:pt x="4430" y="216553"/>
                </a:lnTo>
                <a:lnTo>
                  <a:pt x="17202" y="171888"/>
                </a:lnTo>
                <a:lnTo>
                  <a:pt x="37540" y="130759"/>
                </a:lnTo>
                <a:lnTo>
                  <a:pt x="64668" y="93911"/>
                </a:lnTo>
                <a:lnTo>
                  <a:pt x="97808" y="62091"/>
                </a:lnTo>
                <a:lnTo>
                  <a:pt x="136184" y="36045"/>
                </a:lnTo>
                <a:lnTo>
                  <a:pt x="179020" y="16517"/>
                </a:lnTo>
                <a:lnTo>
                  <a:pt x="225539" y="4253"/>
                </a:lnTo>
                <a:lnTo>
                  <a:pt x="274965" y="0"/>
                </a:lnTo>
                <a:lnTo>
                  <a:pt x="324390" y="4253"/>
                </a:lnTo>
                <a:lnTo>
                  <a:pt x="370909" y="16517"/>
                </a:lnTo>
                <a:lnTo>
                  <a:pt x="413745" y="36045"/>
                </a:lnTo>
                <a:lnTo>
                  <a:pt x="452121" y="62091"/>
                </a:lnTo>
                <a:lnTo>
                  <a:pt x="485261" y="93911"/>
                </a:lnTo>
                <a:lnTo>
                  <a:pt x="512389" y="130759"/>
                </a:lnTo>
                <a:lnTo>
                  <a:pt x="532727" y="171888"/>
                </a:lnTo>
                <a:lnTo>
                  <a:pt x="545499" y="216553"/>
                </a:lnTo>
                <a:lnTo>
                  <a:pt x="549929" y="264010"/>
                </a:lnTo>
                <a:lnTo>
                  <a:pt x="545499" y="311466"/>
                </a:lnTo>
                <a:lnTo>
                  <a:pt x="532727" y="356131"/>
                </a:lnTo>
                <a:lnTo>
                  <a:pt x="512389" y="397260"/>
                </a:lnTo>
                <a:lnTo>
                  <a:pt x="485261" y="434108"/>
                </a:lnTo>
                <a:lnTo>
                  <a:pt x="452121" y="465928"/>
                </a:lnTo>
                <a:lnTo>
                  <a:pt x="413745" y="491974"/>
                </a:lnTo>
                <a:lnTo>
                  <a:pt x="370909" y="511502"/>
                </a:lnTo>
                <a:lnTo>
                  <a:pt x="324390" y="523766"/>
                </a:lnTo>
                <a:lnTo>
                  <a:pt x="274965" y="528020"/>
                </a:lnTo>
                <a:lnTo>
                  <a:pt x="225539" y="523766"/>
                </a:lnTo>
                <a:lnTo>
                  <a:pt x="179020" y="511502"/>
                </a:lnTo>
                <a:lnTo>
                  <a:pt x="136184" y="491974"/>
                </a:lnTo>
                <a:lnTo>
                  <a:pt x="97808" y="465928"/>
                </a:lnTo>
                <a:lnTo>
                  <a:pt x="64668" y="434108"/>
                </a:lnTo>
                <a:lnTo>
                  <a:pt x="37540" y="397260"/>
                </a:lnTo>
                <a:lnTo>
                  <a:pt x="17202" y="356131"/>
                </a:lnTo>
                <a:lnTo>
                  <a:pt x="4430" y="311466"/>
                </a:lnTo>
                <a:lnTo>
                  <a:pt x="0" y="26401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04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3532" indent="0">
              <a:lnSpc>
                <a:spcPct val="111100"/>
              </a:lnSpc>
              <a:spcBef>
                <a:spcPts val="70"/>
              </a:spcBef>
              <a:buNone/>
            </a:pPr>
            <a:r>
              <a:rPr lang="en-US" spc="-3" dirty="0">
                <a:solidFill>
                  <a:srgbClr val="15242D"/>
                </a:solidFill>
                <a:cs typeface="Courier New"/>
              </a:rPr>
              <a:t>CREATE KEYSPACE 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packagetracker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 WITH REPLICATION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= { 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'class'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:  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'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SimpleStrategy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', '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replication_factor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'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: 1</a:t>
            </a:r>
            <a:r>
              <a:rPr lang="en-US" spc="-70" dirty="0">
                <a:solidFill>
                  <a:srgbClr val="15242D"/>
                </a:solidFill>
                <a:cs typeface="Courier New"/>
              </a:rPr>
              <a:t>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};</a:t>
            </a:r>
            <a:endParaRPr lang="en-US" dirty="0">
              <a:cs typeface="Courier New"/>
            </a:endParaRPr>
          </a:p>
          <a:p>
            <a:pPr marL="0" indent="0">
              <a:spcBef>
                <a:spcPts val="24"/>
              </a:spcBef>
              <a:buNone/>
            </a:pPr>
            <a:endParaRPr lang="en-US" sz="2800" dirty="0">
              <a:cs typeface="Times New Roman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>
                <a:solidFill>
                  <a:srgbClr val="15242D"/>
                </a:solidFill>
                <a:cs typeface="Courier New"/>
              </a:rPr>
              <a:t>CREATE KEYSPACE 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packagetracker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 WITH REPLICATION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= { 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'class'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:  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'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NetworkTopologyStrategy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', 'dc1'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: 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2, 'dc2'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:</a:t>
            </a:r>
            <a:r>
              <a:rPr lang="en-US" spc="-63" dirty="0">
                <a:solidFill>
                  <a:srgbClr val="15242D"/>
                </a:solidFill>
                <a:cs typeface="Courier New"/>
              </a:rPr>
              <a:t>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2};</a:t>
            </a:r>
            <a:endParaRPr lang="en-US" dirty="0">
              <a:cs typeface="Courier New"/>
            </a:endParaRPr>
          </a:p>
          <a:p>
            <a:pPr marL="0" indent="0">
              <a:spcBef>
                <a:spcPts val="24"/>
              </a:spcBef>
              <a:buNone/>
            </a:pPr>
            <a:endParaRPr lang="en-US" sz="2800" dirty="0">
              <a:cs typeface="Times New Roman"/>
            </a:endParaRPr>
          </a:p>
          <a:p>
            <a:pPr marL="8831" marR="4087992" indent="0">
              <a:lnSpc>
                <a:spcPct val="111100"/>
              </a:lnSpc>
              <a:buNone/>
            </a:pPr>
            <a:r>
              <a:rPr lang="en-US" spc="-3" dirty="0">
                <a:solidFill>
                  <a:srgbClr val="15242D"/>
                </a:solidFill>
                <a:cs typeface="Courier New"/>
              </a:rPr>
              <a:t>CREATE TABLE events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(  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package_id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text,  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status_timestamp</a:t>
            </a:r>
            <a:r>
              <a:rPr lang="en-US" spc="-66" dirty="0">
                <a:solidFill>
                  <a:srgbClr val="15242D"/>
                </a:solidFill>
                <a:cs typeface="Courier New"/>
              </a:rPr>
              <a:t>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timestamp,  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location</a:t>
            </a:r>
            <a:r>
              <a:rPr lang="en-US" spc="-70" dirty="0">
                <a:solidFill>
                  <a:srgbClr val="15242D"/>
                </a:solidFill>
                <a:cs typeface="Courier New"/>
              </a:rPr>
              <a:t>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text,</a:t>
            </a:r>
            <a:endParaRPr lang="en-US" dirty="0">
              <a:cs typeface="Courier New"/>
            </a:endParaRPr>
          </a:p>
          <a:p>
            <a:pPr marL="64369" indent="0">
              <a:spcBef>
                <a:spcPts val="222"/>
              </a:spcBef>
              <a:buNone/>
            </a:pPr>
            <a:r>
              <a:rPr lang="en-US" spc="-3" dirty="0">
                <a:solidFill>
                  <a:srgbClr val="15242D"/>
                </a:solidFill>
                <a:cs typeface="Courier New"/>
              </a:rPr>
              <a:t>notes</a:t>
            </a:r>
            <a:r>
              <a:rPr lang="en-US" spc="-70" dirty="0">
                <a:solidFill>
                  <a:srgbClr val="15242D"/>
                </a:solidFill>
                <a:cs typeface="Courier New"/>
              </a:rPr>
              <a:t> 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text,</a:t>
            </a:r>
            <a:endParaRPr lang="en-US" dirty="0">
              <a:cs typeface="Courier New"/>
            </a:endParaRPr>
          </a:p>
          <a:p>
            <a:pPr marL="64369" indent="0">
              <a:spcBef>
                <a:spcPts val="222"/>
              </a:spcBef>
              <a:buNone/>
            </a:pPr>
            <a:r>
              <a:rPr lang="en-US" spc="-3" dirty="0">
                <a:solidFill>
                  <a:srgbClr val="15242D"/>
                </a:solidFill>
                <a:cs typeface="Courier New"/>
              </a:rPr>
              <a:t>PRIMARY KEY (</a:t>
            </a:r>
            <a:r>
              <a:rPr lang="en-US" spc="-3" dirty="0" err="1">
                <a:solidFill>
                  <a:srgbClr val="15242D"/>
                </a:solidFill>
                <a:cs typeface="Courier New"/>
              </a:rPr>
              <a:t>package_id</a:t>
            </a:r>
            <a:r>
              <a:rPr lang="en-US" spc="-3" dirty="0">
                <a:solidFill>
                  <a:srgbClr val="15242D"/>
                </a:solidFill>
                <a:cs typeface="Courier New"/>
              </a:rPr>
              <a:t>,</a:t>
            </a:r>
            <a:r>
              <a:rPr lang="en-US" spc="-63" dirty="0">
                <a:solidFill>
                  <a:srgbClr val="15242D"/>
                </a:solidFill>
                <a:cs typeface="Courier New"/>
              </a:rPr>
              <a:t> </a:t>
            </a:r>
            <a:r>
              <a:rPr lang="en-US" dirty="0" err="1">
                <a:solidFill>
                  <a:srgbClr val="15242D"/>
                </a:solidFill>
                <a:cs typeface="Courier New"/>
              </a:rPr>
              <a:t>status_timestamp</a:t>
            </a:r>
            <a:r>
              <a:rPr lang="en-US" dirty="0">
                <a:solidFill>
                  <a:srgbClr val="15242D"/>
                </a:solidFill>
                <a:cs typeface="Courier New"/>
              </a:rPr>
              <a:t>)</a:t>
            </a:r>
            <a:endParaRPr lang="en-US" dirty="0">
              <a:cs typeface="Courier New"/>
            </a:endParaRPr>
          </a:p>
          <a:p>
            <a:pPr marL="0" indent="0">
              <a:spcBef>
                <a:spcPts val="222"/>
              </a:spcBef>
              <a:buNone/>
            </a:pPr>
            <a:r>
              <a:rPr lang="en-US" dirty="0">
                <a:solidFill>
                  <a:srgbClr val="15242D"/>
                </a:solidFill>
                <a:cs typeface="Courier New"/>
              </a:rPr>
              <a:t>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41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382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5181" y="1783037"/>
            <a:ext cx="127217" cy="124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84" y="0"/>
            <a:ext cx="9125113" cy="3750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3809" y="3014070"/>
            <a:ext cx="3085207" cy="624469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pc="-7" dirty="0"/>
              <a:t>Constructs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03" y="565698"/>
            <a:ext cx="4277320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  <a:tabLst>
                <a:tab pos="2760355" algn="l"/>
              </a:tabLst>
            </a:pPr>
            <a:r>
              <a:rPr sz="4400" spc="-3" dirty="0"/>
              <a:t>B</a:t>
            </a:r>
            <a:r>
              <a:rPr sz="4400" dirty="0"/>
              <a:t>a</a:t>
            </a:r>
            <a:r>
              <a:rPr sz="4400" spc="-3" dirty="0"/>
              <a:t>si</a:t>
            </a:r>
            <a:r>
              <a:rPr sz="4400" dirty="0"/>
              <a:t>c</a:t>
            </a:r>
            <a:r>
              <a:rPr sz="4400" spc="-3" dirty="0"/>
              <a:t> D</a:t>
            </a:r>
            <a:r>
              <a:rPr sz="4400" dirty="0"/>
              <a:t>ata	</a:t>
            </a:r>
            <a:r>
              <a:rPr sz="4400" spc="-403" dirty="0"/>
              <a:t>T</a:t>
            </a:r>
            <a:r>
              <a:rPr sz="4400" dirty="0"/>
              <a:t>yp</a:t>
            </a:r>
            <a:r>
              <a:rPr sz="4400" spc="-3" dirty="0"/>
              <a:t>es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705446" y="1488221"/>
            <a:ext cx="1114871" cy="3092627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406194" indent="-397364">
              <a:spcBef>
                <a:spcPts val="7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blob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int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text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long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uu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id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etc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04" y="565698"/>
            <a:ext cx="8173789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  <a:tabLst>
                <a:tab pos="1476869" algn="l"/>
                <a:tab pos="2804947" algn="l"/>
              </a:tabLst>
            </a:pPr>
            <a:r>
              <a:rPr sz="4400" spc="-21" dirty="0"/>
              <a:t>More	</a:t>
            </a:r>
            <a:r>
              <a:rPr sz="4400" spc="-3" dirty="0"/>
              <a:t>Data	Modeling</a:t>
            </a:r>
            <a:r>
              <a:rPr sz="4400" spc="-45" dirty="0"/>
              <a:t> </a:t>
            </a:r>
            <a:r>
              <a:rPr sz="4400" spc="-7" dirty="0"/>
              <a:t>Constructs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705446" y="1488221"/>
            <a:ext cx="3330773" cy="2439899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406194" indent="-397364">
              <a:spcBef>
                <a:spcPts val="7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Collections</a:t>
            </a:r>
            <a:endParaRPr sz="2500">
              <a:latin typeface="Lucida Sans Unicode"/>
              <a:cs typeface="Lucida Sans Unicode"/>
            </a:endParaRPr>
          </a:p>
          <a:p>
            <a:pPr marL="715255" lvl="1" indent="-397364">
              <a:spcBef>
                <a:spcPts val="820"/>
              </a:spcBef>
              <a:buClr>
                <a:srgbClr val="007DC0"/>
              </a:buClr>
              <a:buSzPct val="170000"/>
              <a:buFont typeface="Lucida Sans"/>
              <a:buChar char="•"/>
              <a:tabLst>
                <a:tab pos="715255" algn="l"/>
              </a:tabLst>
            </a:pPr>
            <a:r>
              <a:rPr sz="21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map, set,</a:t>
            </a:r>
            <a:r>
              <a:rPr sz="2100" spc="-49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15242D"/>
                </a:solidFill>
                <a:latin typeface="Lucida Sans Unicode"/>
                <a:cs typeface="Lucida Sans Unicode"/>
              </a:rPr>
              <a:t>list</a:t>
            </a:r>
            <a:endParaRPr sz="21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182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Time to 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live</a:t>
            </a:r>
            <a:r>
              <a:rPr sz="2500" spc="-49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(TTL)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Counters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Secondary</a:t>
            </a:r>
            <a:r>
              <a:rPr sz="2500" spc="-21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Indexes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03" y="565698"/>
            <a:ext cx="7310735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  <a:tabLst>
                <a:tab pos="4788676" algn="l"/>
              </a:tabLst>
            </a:pPr>
            <a:r>
              <a:rPr sz="4400" spc="-10" dirty="0"/>
              <a:t>Approaching</a:t>
            </a:r>
            <a:r>
              <a:rPr sz="4400" spc="7" dirty="0"/>
              <a:t> </a:t>
            </a:r>
            <a:r>
              <a:rPr sz="4400" spc="-3" dirty="0"/>
              <a:t>Data	Modeling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705445" y="1488221"/>
            <a:ext cx="5715000" cy="1909013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406194" indent="-397364">
              <a:spcBef>
                <a:spcPts val="7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1444639" algn="l"/>
                <a:tab pos="2234068" algn="l"/>
                <a:tab pos="3570977" algn="l"/>
                <a:tab pos="4971905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M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od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e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l	yo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u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r	q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ue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ri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e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s,	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n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ot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yo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u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r	d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ata</a:t>
            </a:r>
            <a:endParaRPr sz="2500">
              <a:latin typeface="Lucida Sans Unicode"/>
              <a:cs typeface="Lucida Sans Unicode"/>
            </a:endParaRPr>
          </a:p>
          <a:p>
            <a:pPr marL="715255" lvl="1" indent="-397364">
              <a:spcBef>
                <a:spcPts val="820"/>
              </a:spcBef>
              <a:buClr>
                <a:srgbClr val="007DC0"/>
              </a:buClr>
              <a:buSzPct val="170000"/>
              <a:buFont typeface="Lucida Sans"/>
              <a:buChar char="•"/>
              <a:tabLst>
                <a:tab pos="715255" algn="l"/>
              </a:tabLst>
            </a:pPr>
            <a:r>
              <a:rPr sz="21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Optimize your data model </a:t>
            </a:r>
            <a:r>
              <a:rPr sz="2100" dirty="0">
                <a:solidFill>
                  <a:srgbClr val="15242D"/>
                </a:solidFill>
                <a:latin typeface="Lucida Sans Unicode"/>
                <a:cs typeface="Lucida Sans Unicode"/>
              </a:rPr>
              <a:t>for </a:t>
            </a:r>
            <a:r>
              <a:rPr sz="21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reads</a:t>
            </a:r>
            <a:endParaRPr sz="21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182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2825258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Don’t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 be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afraid	to</a:t>
            </a:r>
            <a:r>
              <a:rPr sz="2500" spc="-42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denormalize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1097166" algn="l"/>
                <a:tab pos="1718378" algn="l"/>
                <a:tab pos="37912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You	will	get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 it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wrong,	iterate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382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5181" y="1783037"/>
            <a:ext cx="127217" cy="124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84" y="0"/>
            <a:ext cx="9125113" cy="3750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4736"/>
          </a:xfrm>
          <a:prstGeom prst="rect">
            <a:avLst/>
          </a:prstGeom>
        </p:spPr>
        <p:txBody>
          <a:bodyPr vert="horz" wrap="square" lIns="0" tIns="8389" rIns="0" bIns="0" rtlCol="0">
            <a:spAutoFit/>
          </a:bodyPr>
          <a:lstStyle/>
          <a:p>
            <a:pPr marL="146142" marR="3532" indent="-128923">
              <a:lnSpc>
                <a:spcPct val="110000"/>
              </a:lnSpc>
              <a:spcBef>
                <a:spcPts val="66"/>
              </a:spcBef>
              <a:tabLst>
                <a:tab pos="1624777" algn="l"/>
              </a:tabLst>
            </a:pPr>
            <a:r>
              <a:rPr spc="-3" dirty="0"/>
              <a:t>An</a:t>
            </a:r>
            <a:r>
              <a:rPr spc="-63" dirty="0"/>
              <a:t> </a:t>
            </a:r>
            <a:r>
              <a:rPr spc="-3" dirty="0"/>
              <a:t>Example:  User	Logins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Table and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70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What are the last 10 locations 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 logged in</a:t>
            </a:r>
            <a:r>
              <a:rPr lang="en-US" spc="-42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from?</a:t>
            </a:r>
          </a:p>
          <a:p>
            <a:pPr marL="0" indent="0">
              <a:spcBef>
                <a:spcPts val="24"/>
              </a:spcBef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spcBef>
                <a:spcPts val="292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CREATE TABLE logins</a:t>
            </a:r>
            <a:r>
              <a:rPr lang="en-US" spc="-5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user text,  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time</a:t>
            </a:r>
            <a:r>
              <a:rPr lang="en-US" spc="-66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timestamp,  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location</a:t>
            </a:r>
            <a:r>
              <a:rPr lang="en-US" spc="-70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text,</a:t>
            </a:r>
          </a:p>
          <a:p>
            <a:pPr marL="207420" indent="0">
              <a:spcBef>
                <a:spcPts val="222"/>
              </a:spcBef>
              <a:buNone/>
              <a:tabLst>
                <a:tab pos="2806273" algn="l"/>
              </a:tabLst>
            </a:pPr>
            <a:r>
              <a:rPr lang="en-US" spc="-3" dirty="0">
                <a:latin typeface="Courier New"/>
                <a:cs typeface="Courier New"/>
              </a:rPr>
              <a:t>PRIMARY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KEY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(user,	time));</a:t>
            </a:r>
            <a:endParaRPr lang="en-US" dirty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endParaRPr lang="en-US" spc="-3" dirty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SELECT time, location FROM logins </a:t>
            </a: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WHERE user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spc="-3" dirty="0">
                <a:latin typeface="Courier New"/>
                <a:cs typeface="Courier New"/>
              </a:rPr>
              <a:t>‘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’  </a:t>
            </a: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ORDER BY time DESC LIMIT</a:t>
            </a:r>
            <a:r>
              <a:rPr lang="en-US" spc="-56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10</a:t>
            </a:r>
            <a:r>
              <a:rPr lang="en-US" dirty="0">
                <a:solidFill>
                  <a:srgbClr val="15242D"/>
                </a:solidFill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93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Keys(s)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70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What are the last 10 locations 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 logged in</a:t>
            </a:r>
            <a:r>
              <a:rPr lang="en-US" spc="-42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from?</a:t>
            </a:r>
          </a:p>
          <a:p>
            <a:pPr marL="0" indent="0">
              <a:spcBef>
                <a:spcPts val="24"/>
              </a:spcBef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spcBef>
                <a:spcPts val="292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CREATE TABLE logins</a:t>
            </a:r>
            <a:r>
              <a:rPr lang="en-US" spc="-5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user text,  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time</a:t>
            </a:r>
            <a:r>
              <a:rPr lang="en-US" spc="-66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timestamp,  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location</a:t>
            </a:r>
            <a:r>
              <a:rPr lang="en-US" spc="-70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text,</a:t>
            </a:r>
          </a:p>
          <a:p>
            <a:pPr marL="207420" indent="0">
              <a:spcBef>
                <a:spcPts val="222"/>
              </a:spcBef>
              <a:buNone/>
              <a:tabLst>
                <a:tab pos="2806273" algn="l"/>
              </a:tabLst>
            </a:pPr>
            <a:r>
              <a:rPr lang="en-US" spc="-3" dirty="0">
                <a:latin typeface="Courier New"/>
                <a:cs typeface="Courier New"/>
              </a:rPr>
              <a:t>PRIMARY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KEY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(user,	time));</a:t>
            </a:r>
            <a:endParaRPr lang="en-US" dirty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endParaRPr lang="en-US" spc="-3" dirty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SELECT time, location FROM logins </a:t>
            </a: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WHERE user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spc="-3" dirty="0">
                <a:latin typeface="Courier New"/>
                <a:cs typeface="Courier New"/>
              </a:rPr>
              <a:t>‘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’  </a:t>
            </a: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ORDER BY time DESC LIMIT</a:t>
            </a:r>
            <a:r>
              <a:rPr lang="en-US" spc="-56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10</a:t>
            </a:r>
            <a:r>
              <a:rPr lang="en-US" dirty="0">
                <a:solidFill>
                  <a:srgbClr val="15242D"/>
                </a:solidFill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4191000"/>
            <a:ext cx="11430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5410200"/>
            <a:ext cx="35052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6300" y="3048000"/>
            <a:ext cx="18669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200400"/>
            <a:ext cx="18669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64092" y="32004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Key</a:t>
            </a:r>
          </a:p>
        </p:txBody>
      </p:sp>
    </p:spTree>
    <p:extLst>
      <p:ext uri="{BB962C8B-B14F-4D97-AF65-F5344CB8AC3E}">
        <p14:creationId xmlns:p14="http://schemas.microsoft.com/office/powerpoint/2010/main" val="4122994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Key(s)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70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What are the last 10 locations 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 logged in</a:t>
            </a:r>
            <a:r>
              <a:rPr lang="en-US" spc="-42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from?</a:t>
            </a:r>
          </a:p>
          <a:p>
            <a:pPr marL="0" indent="0">
              <a:spcBef>
                <a:spcPts val="24"/>
              </a:spcBef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spcBef>
                <a:spcPts val="292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CREATE TABLE logins</a:t>
            </a:r>
            <a:r>
              <a:rPr lang="en-US" spc="-5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user text,  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time</a:t>
            </a:r>
            <a:r>
              <a:rPr lang="en-US" spc="-66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timestamp,  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location</a:t>
            </a:r>
            <a:r>
              <a:rPr lang="en-US" spc="-70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text,</a:t>
            </a:r>
          </a:p>
          <a:p>
            <a:pPr marL="207420" indent="0">
              <a:spcBef>
                <a:spcPts val="222"/>
              </a:spcBef>
              <a:buNone/>
              <a:tabLst>
                <a:tab pos="2806273" algn="l"/>
              </a:tabLst>
            </a:pPr>
            <a:r>
              <a:rPr lang="en-US" spc="-3" dirty="0">
                <a:latin typeface="Courier New"/>
                <a:cs typeface="Courier New"/>
              </a:rPr>
              <a:t>PRIMARY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KEY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(user,	time));</a:t>
            </a:r>
            <a:endParaRPr lang="en-US" dirty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endParaRPr lang="en-US" spc="-3" dirty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SELECT time, location FROM logins </a:t>
            </a: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WHERE user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spc="-3" dirty="0">
                <a:latin typeface="Courier New"/>
                <a:cs typeface="Courier New"/>
              </a:rPr>
              <a:t>‘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’  </a:t>
            </a: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ORDER BY time DESC LIMIT</a:t>
            </a:r>
            <a:r>
              <a:rPr lang="en-US" spc="-56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10</a:t>
            </a:r>
            <a:r>
              <a:rPr lang="en-US" dirty="0">
                <a:solidFill>
                  <a:srgbClr val="15242D"/>
                </a:solidFill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4191000"/>
            <a:ext cx="11430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5715000"/>
            <a:ext cx="31242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953000"/>
            <a:ext cx="11430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3200400"/>
            <a:ext cx="18669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64092" y="32004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Key</a:t>
            </a:r>
          </a:p>
        </p:txBody>
      </p:sp>
    </p:spTree>
    <p:extLst>
      <p:ext uri="{BB962C8B-B14F-4D97-AF65-F5344CB8AC3E}">
        <p14:creationId xmlns:p14="http://schemas.microsoft.com/office/powerpoint/2010/main" val="3813833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Non-Key Attributes (Columns)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70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What are the last 10 locations 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 logged in</a:t>
            </a:r>
            <a:r>
              <a:rPr lang="en-US" spc="-42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from?</a:t>
            </a:r>
          </a:p>
          <a:p>
            <a:pPr marL="0" indent="0">
              <a:spcBef>
                <a:spcPts val="24"/>
              </a:spcBef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spcBef>
                <a:spcPts val="292"/>
              </a:spcBef>
              <a:buNone/>
            </a:pPr>
            <a:r>
              <a:rPr lang="en-US" spc="-3" dirty="0">
                <a:latin typeface="Courier New"/>
                <a:cs typeface="Courier New"/>
              </a:rPr>
              <a:t>CREATE TABLE logins</a:t>
            </a:r>
            <a:r>
              <a:rPr lang="en-US" spc="-5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user text,  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time</a:t>
            </a:r>
            <a:r>
              <a:rPr lang="en-US" spc="-66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timestamp,  </a:t>
            </a:r>
          </a:p>
          <a:p>
            <a:pPr marL="390300" marR="1402695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location</a:t>
            </a:r>
            <a:r>
              <a:rPr lang="en-US" spc="-70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text,</a:t>
            </a:r>
          </a:p>
          <a:p>
            <a:pPr marL="207420" indent="0">
              <a:spcBef>
                <a:spcPts val="222"/>
              </a:spcBef>
              <a:buNone/>
              <a:tabLst>
                <a:tab pos="2806273" algn="l"/>
              </a:tabLst>
            </a:pPr>
            <a:r>
              <a:rPr lang="en-US" spc="-3" dirty="0">
                <a:latin typeface="Courier New"/>
                <a:cs typeface="Courier New"/>
              </a:rPr>
              <a:t>PRIMARY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KEY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pc="-3" dirty="0">
                <a:latin typeface="Courier New"/>
                <a:cs typeface="Courier New"/>
              </a:rPr>
              <a:t>(user,	time));</a:t>
            </a:r>
            <a:endParaRPr lang="en-US" dirty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endParaRPr lang="en-US" spc="-3" dirty="0">
              <a:latin typeface="Courier New"/>
              <a:cs typeface="Courier New"/>
            </a:endParaRP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SELECT time, location FROM logins </a:t>
            </a: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WHERE user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spc="-3" dirty="0">
                <a:latin typeface="Courier New"/>
                <a:cs typeface="Courier New"/>
              </a:rPr>
              <a:t>‘</a:t>
            </a:r>
            <a:r>
              <a:rPr lang="en-US" spc="-3" dirty="0" err="1">
                <a:latin typeface="Courier New"/>
                <a:cs typeface="Courier New"/>
              </a:rPr>
              <a:t>nickmbailey</a:t>
            </a:r>
            <a:r>
              <a:rPr lang="en-US" spc="-3" dirty="0">
                <a:latin typeface="Courier New"/>
                <a:cs typeface="Courier New"/>
              </a:rPr>
              <a:t>’  </a:t>
            </a:r>
          </a:p>
          <a:p>
            <a:pPr marL="0" marR="3532" indent="0">
              <a:lnSpc>
                <a:spcPct val="111100"/>
              </a:lnSpc>
              <a:buNone/>
            </a:pPr>
            <a:r>
              <a:rPr lang="en-US" spc="-3" dirty="0">
                <a:latin typeface="Courier New"/>
                <a:cs typeface="Courier New"/>
              </a:rPr>
              <a:t>ORDER BY time DESC LIMIT</a:t>
            </a:r>
            <a:r>
              <a:rPr lang="en-US" spc="-56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10</a:t>
            </a:r>
            <a:r>
              <a:rPr lang="en-US" dirty="0">
                <a:solidFill>
                  <a:srgbClr val="15242D"/>
                </a:solidFill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97490"/>
            <a:ext cx="25908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4953000"/>
            <a:ext cx="15240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3200400"/>
            <a:ext cx="18669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32004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Columns</a:t>
            </a:r>
          </a:p>
        </p:txBody>
      </p:sp>
    </p:spTree>
    <p:extLst>
      <p:ext uri="{BB962C8B-B14F-4D97-AF65-F5344CB8AC3E}">
        <p14:creationId xmlns:p14="http://schemas.microsoft.com/office/powerpoint/2010/main" val="276703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65" dirty="0"/>
              <a:t>Two </a:t>
            </a:r>
            <a:r>
              <a:rPr lang="en-US" spc="-5" dirty="0"/>
              <a:t>knobs control Cassandra fault</a:t>
            </a:r>
            <a:r>
              <a:rPr lang="en-US" spc="65" dirty="0"/>
              <a:t> </a:t>
            </a:r>
            <a:r>
              <a:rPr lang="en-US" spc="-5" dirty="0"/>
              <a:t>tolerance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11040" y="2161164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627" y="2057400"/>
            <a:ext cx="5446395" cy="7696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200" spc="-10" dirty="0">
                <a:latin typeface="Verdana"/>
                <a:cs typeface="Verdana"/>
              </a:rPr>
              <a:t>Replication </a:t>
            </a:r>
            <a:r>
              <a:rPr sz="2200" spc="-20" dirty="0">
                <a:latin typeface="Verdana"/>
                <a:cs typeface="Verdana"/>
              </a:rPr>
              <a:t>Factor </a:t>
            </a:r>
            <a:r>
              <a:rPr sz="2200" spc="-5" dirty="0">
                <a:latin typeface="Verdana"/>
                <a:cs typeface="Verdana"/>
              </a:rPr>
              <a:t>(server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side)</a:t>
            </a:r>
            <a:endParaRPr sz="2200">
              <a:latin typeface="Verdana"/>
              <a:cs typeface="Verdana"/>
            </a:endParaRPr>
          </a:p>
          <a:p>
            <a:pPr marL="213995">
              <a:lnSpc>
                <a:spcPct val="100000"/>
              </a:lnSpc>
              <a:spcBef>
                <a:spcPts val="475"/>
              </a:spcBef>
              <a:tabLst>
                <a:tab pos="499745" algn="l"/>
              </a:tabLst>
            </a:pPr>
            <a:r>
              <a:rPr sz="2700" baseline="3086" dirty="0">
                <a:latin typeface="Arial"/>
                <a:cs typeface="Arial"/>
              </a:rPr>
              <a:t>–	</a:t>
            </a:r>
            <a:r>
              <a:rPr sz="1800" spc="-5" dirty="0">
                <a:latin typeface="Verdana"/>
                <a:cs typeface="Verdana"/>
              </a:rPr>
              <a:t>How many copies of the data should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exist?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6740" y="4223197"/>
            <a:ext cx="1155700" cy="520700"/>
          </a:xfrm>
          <a:custGeom>
            <a:avLst/>
            <a:gdLst/>
            <a:ahLst/>
            <a:cxnLst/>
            <a:rect l="l" t="t" r="r" b="b"/>
            <a:pathLst>
              <a:path w="1155700" h="520700">
                <a:moveTo>
                  <a:pt x="0" y="0"/>
                </a:moveTo>
                <a:lnTo>
                  <a:pt x="1155700" y="0"/>
                </a:lnTo>
                <a:lnTo>
                  <a:pt x="11557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6740" y="4223197"/>
            <a:ext cx="1155700" cy="520700"/>
          </a:xfrm>
          <a:prstGeom prst="rect">
            <a:avLst/>
          </a:prstGeom>
          <a:ln w="25400">
            <a:solidFill>
              <a:srgbClr val="A17F3D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94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18305" y="3608423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37450" y="339013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3"/>
                </a:lnTo>
                <a:lnTo>
                  <a:pt x="62814" y="664705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8" y="823182"/>
                </a:lnTo>
                <a:lnTo>
                  <a:pt x="731794" y="798262"/>
                </a:lnTo>
                <a:lnTo>
                  <a:pt x="768333" y="769684"/>
                </a:lnTo>
                <a:lnTo>
                  <a:pt x="801624" y="737719"/>
                </a:lnTo>
                <a:lnTo>
                  <a:pt x="831388" y="702636"/>
                </a:lnTo>
                <a:lnTo>
                  <a:pt x="857342" y="664705"/>
                </a:lnTo>
                <a:lnTo>
                  <a:pt x="879207" y="624193"/>
                </a:lnTo>
                <a:lnTo>
                  <a:pt x="896701" y="581373"/>
                </a:lnTo>
                <a:lnTo>
                  <a:pt x="909545" y="536511"/>
                </a:lnTo>
                <a:lnTo>
                  <a:pt x="917457" y="489879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6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37450" y="339013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5559" y="3520486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37450" y="4668891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80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3"/>
                </a:lnTo>
                <a:lnTo>
                  <a:pt x="62814" y="664705"/>
                </a:lnTo>
                <a:lnTo>
                  <a:pt x="88768" y="702636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5"/>
                </a:lnTo>
                <a:lnTo>
                  <a:pt x="692288" y="823182"/>
                </a:lnTo>
                <a:lnTo>
                  <a:pt x="731794" y="798262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6"/>
                </a:lnTo>
                <a:lnTo>
                  <a:pt x="857342" y="664705"/>
                </a:lnTo>
                <a:lnTo>
                  <a:pt x="879207" y="624193"/>
                </a:lnTo>
                <a:lnTo>
                  <a:pt x="896701" y="581373"/>
                </a:lnTo>
                <a:lnTo>
                  <a:pt x="909545" y="536511"/>
                </a:lnTo>
                <a:lnTo>
                  <a:pt x="917457" y="489880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7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7450" y="4668891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63111" y="4799240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79058" y="339013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3"/>
                </a:lnTo>
                <a:lnTo>
                  <a:pt x="62814" y="664705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5"/>
                </a:lnTo>
                <a:lnTo>
                  <a:pt x="879206" y="624193"/>
                </a:lnTo>
                <a:lnTo>
                  <a:pt x="896700" y="581373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9058" y="339013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95864" y="3520486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79057" y="4668893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8" y="823182"/>
                </a:lnTo>
                <a:lnTo>
                  <a:pt x="731794" y="798262"/>
                </a:lnTo>
                <a:lnTo>
                  <a:pt x="768333" y="769684"/>
                </a:lnTo>
                <a:lnTo>
                  <a:pt x="801624" y="737719"/>
                </a:lnTo>
                <a:lnTo>
                  <a:pt x="831388" y="702636"/>
                </a:lnTo>
                <a:lnTo>
                  <a:pt x="857342" y="664704"/>
                </a:lnTo>
                <a:lnTo>
                  <a:pt x="879207" y="624193"/>
                </a:lnTo>
                <a:lnTo>
                  <a:pt x="896701" y="581372"/>
                </a:lnTo>
                <a:lnTo>
                  <a:pt x="909545" y="536511"/>
                </a:lnTo>
                <a:lnTo>
                  <a:pt x="917457" y="489879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6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79057" y="4668893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03416" y="4799241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4714" y="3787500"/>
            <a:ext cx="680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Verdana"/>
                <a:cs typeface="Verdana"/>
              </a:rPr>
              <a:t>Write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9475" y="3008034"/>
            <a:ext cx="591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=3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00534" y="3823110"/>
            <a:ext cx="979077" cy="65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80678" y="3966655"/>
            <a:ext cx="709930" cy="382905"/>
          </a:xfrm>
          <a:custGeom>
            <a:avLst/>
            <a:gdLst/>
            <a:ahLst/>
            <a:cxnLst/>
            <a:rect l="l" t="t" r="r" b="b"/>
            <a:pathLst>
              <a:path w="709929" h="382905">
                <a:moveTo>
                  <a:pt x="0" y="382690"/>
                </a:moveTo>
                <a:lnTo>
                  <a:pt x="692562" y="9045"/>
                </a:lnTo>
                <a:lnTo>
                  <a:pt x="709328" y="0"/>
                </a:lnTo>
              </a:path>
            </a:pathLst>
          </a:custGeom>
          <a:ln w="38100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65209" y="3907599"/>
            <a:ext cx="134620" cy="110489"/>
          </a:xfrm>
          <a:custGeom>
            <a:avLst/>
            <a:gdLst/>
            <a:ahLst/>
            <a:cxnLst/>
            <a:rect l="l" t="t" r="r" b="b"/>
            <a:pathLst>
              <a:path w="134620" h="110489">
                <a:moveTo>
                  <a:pt x="134258" y="0"/>
                </a:moveTo>
                <a:lnTo>
                  <a:pt x="0" y="4178"/>
                </a:lnTo>
                <a:lnTo>
                  <a:pt x="57045" y="109913"/>
                </a:lnTo>
                <a:lnTo>
                  <a:pt x="134258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360" y="4066076"/>
            <a:ext cx="883945" cy="196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62640" y="4140647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66139" y="0"/>
                </a:lnTo>
                <a:lnTo>
                  <a:pt x="685800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52673" y="408057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1"/>
                </a:lnTo>
                <a:lnTo>
                  <a:pt x="120142" y="60070"/>
                </a:lnTo>
                <a:lnTo>
                  <a:pt x="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73071" y="4063974"/>
            <a:ext cx="990520" cy="854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64460" y="4144247"/>
            <a:ext cx="711200" cy="575945"/>
          </a:xfrm>
          <a:custGeom>
            <a:avLst/>
            <a:gdLst/>
            <a:ahLst/>
            <a:cxnLst/>
            <a:rect l="l" t="t" r="r" b="b"/>
            <a:pathLst>
              <a:path w="711200" h="575945">
                <a:moveTo>
                  <a:pt x="0" y="0"/>
                </a:moveTo>
                <a:lnTo>
                  <a:pt x="696278" y="563775"/>
                </a:lnTo>
                <a:lnTo>
                  <a:pt x="711083" y="575762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41031" y="4675987"/>
            <a:ext cx="131445" cy="122555"/>
          </a:xfrm>
          <a:custGeom>
            <a:avLst/>
            <a:gdLst/>
            <a:ahLst/>
            <a:cxnLst/>
            <a:rect l="l" t="t" r="r" b="b"/>
            <a:pathLst>
              <a:path w="131445" h="122554">
                <a:moveTo>
                  <a:pt x="75603" y="0"/>
                </a:moveTo>
                <a:lnTo>
                  <a:pt x="0" y="93372"/>
                </a:lnTo>
                <a:lnTo>
                  <a:pt x="131174" y="122289"/>
                </a:lnTo>
                <a:lnTo>
                  <a:pt x="75603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7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and Cluster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 marL="8830">
              <a:spcBef>
                <a:spcPts val="70"/>
              </a:spcBef>
            </a:pP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What are the last 10 locations </a:t>
            </a:r>
            <a:r>
              <a:rPr lang="en-US" sz="1800" spc="-3" dirty="0" err="1">
                <a:solidFill>
                  <a:srgbClr val="15242D"/>
                </a:solidFill>
                <a:latin typeface="Courier New"/>
                <a:cs typeface="Courier New"/>
              </a:rPr>
              <a:t>nickmbailey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 logged in</a:t>
            </a:r>
            <a:r>
              <a:rPr lang="en-US" sz="1800" spc="-42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15242D"/>
                </a:solidFill>
                <a:latin typeface="Courier New"/>
                <a:cs typeface="Courier New"/>
              </a:rPr>
              <a:t>from?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8830" marR="3532">
              <a:lnSpc>
                <a:spcPct val="111100"/>
              </a:lnSpc>
            </a:pP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SELECT time, location FROM logins WHERE user </a:t>
            </a:r>
            <a:r>
              <a:rPr lang="en-US" sz="1800" dirty="0">
                <a:solidFill>
                  <a:srgbClr val="15242D"/>
                </a:solidFill>
                <a:latin typeface="Courier New"/>
                <a:cs typeface="Courier New"/>
              </a:rPr>
              <a:t>= 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‘</a:t>
            </a:r>
            <a:r>
              <a:rPr lang="en-US" sz="1800" spc="-3" dirty="0" err="1">
                <a:solidFill>
                  <a:srgbClr val="15242D"/>
                </a:solidFill>
                <a:latin typeface="Courier New"/>
                <a:cs typeface="Courier New"/>
              </a:rPr>
              <a:t>nickmbailey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’  ORDER BY time DESC LIMIT</a:t>
            </a:r>
            <a:r>
              <a:rPr lang="en-US" sz="1800" spc="-56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15242D"/>
                </a:solidFill>
                <a:latin typeface="Courier New"/>
                <a:cs typeface="Courier New"/>
              </a:rPr>
              <a:t>10;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3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8830">
              <a:spcBef>
                <a:spcPts val="3"/>
              </a:spcBef>
            </a:pP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CREATE COLUMN FAMILY logins</a:t>
            </a:r>
            <a:r>
              <a:rPr lang="en-US" sz="1800" spc="-59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15242D"/>
                </a:solidFill>
                <a:latin typeface="Courier New"/>
                <a:cs typeface="Courier New"/>
              </a:rPr>
              <a:t>(</a:t>
            </a:r>
            <a:endParaRPr lang="en-US" sz="1800" dirty="0">
              <a:latin typeface="Courier New"/>
              <a:cs typeface="Courier New"/>
            </a:endParaRPr>
          </a:p>
          <a:p>
            <a:pPr marL="390300" marR="5344104" indent="24283">
              <a:lnSpc>
                <a:spcPct val="111100"/>
              </a:lnSpc>
            </a:pP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user text,  time</a:t>
            </a:r>
            <a:r>
              <a:rPr lang="en-US" sz="1800" spc="-66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timestamp,  </a:t>
            </a:r>
            <a:r>
              <a:rPr lang="en-US" sz="1800" spc="-3" dirty="0">
                <a:solidFill>
                  <a:srgbClr val="E32400"/>
                </a:solidFill>
                <a:latin typeface="Courier New"/>
                <a:cs typeface="Courier New"/>
              </a:rPr>
              <a:t>location</a:t>
            </a:r>
            <a:r>
              <a:rPr lang="en-US" sz="1800" spc="-70" dirty="0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E32400"/>
                </a:solidFill>
                <a:latin typeface="Courier New"/>
                <a:cs typeface="Courier New"/>
              </a:rPr>
              <a:t>text</a:t>
            </a:r>
            <a:r>
              <a:rPr lang="en-US" sz="1800" dirty="0">
                <a:solidFill>
                  <a:srgbClr val="15242D"/>
                </a:solidFill>
                <a:latin typeface="Courier New"/>
                <a:cs typeface="Courier New"/>
              </a:rPr>
              <a:t>,</a:t>
            </a:r>
            <a:endParaRPr lang="en-US" sz="1800" dirty="0">
              <a:latin typeface="Courier New"/>
              <a:cs typeface="Courier New"/>
            </a:endParaRPr>
          </a:p>
          <a:p>
            <a:pPr marL="390300">
              <a:spcBef>
                <a:spcPts val="222"/>
              </a:spcBef>
              <a:tabLst>
                <a:tab pos="2806273" algn="l"/>
              </a:tabLst>
            </a:pP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PRIMARY</a:t>
            </a:r>
            <a:r>
              <a:rPr lang="en-US" sz="1800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KEY</a:t>
            </a:r>
            <a:r>
              <a:rPr lang="en-US" sz="1800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(</a:t>
            </a:r>
            <a:r>
              <a:rPr lang="en-US" sz="1800" spc="-3" dirty="0">
                <a:solidFill>
                  <a:srgbClr val="77BB41"/>
                </a:solidFill>
                <a:latin typeface="Courier New"/>
                <a:cs typeface="Courier New"/>
              </a:rPr>
              <a:t>user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,	</a:t>
            </a:r>
            <a:r>
              <a:rPr lang="en-US" sz="1800" spc="-3" dirty="0">
                <a:solidFill>
                  <a:srgbClr val="0042AA"/>
                </a:solidFill>
                <a:latin typeface="Courier New"/>
                <a:cs typeface="Courier New"/>
              </a:rPr>
              <a:t>time</a:t>
            </a:r>
            <a:r>
              <a:rPr lang="en-US" sz="1800" spc="-3" dirty="0">
                <a:solidFill>
                  <a:srgbClr val="15242D"/>
                </a:solidFill>
                <a:latin typeface="Courier New"/>
                <a:cs typeface="Courier New"/>
              </a:rPr>
              <a:t>));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9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97298"/>
              </p:ext>
            </p:extLst>
          </p:nvPr>
        </p:nvGraphicFramePr>
        <p:xfrm>
          <a:off x="575389" y="5419677"/>
          <a:ext cx="7108030" cy="1209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3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7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1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53975">
                      <a:solidFill>
                        <a:srgbClr val="5E4D47"/>
                      </a:solidFill>
                      <a:prstDash val="solid"/>
                    </a:lnR>
                    <a:lnT w="53975">
                      <a:solidFill>
                        <a:srgbClr val="5E4D47"/>
                      </a:solidFill>
                      <a:prstDash val="solid"/>
                    </a:lnT>
                    <a:lnB w="53975">
                      <a:solidFill>
                        <a:srgbClr val="E4BB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  <a:lnT w="53975" cap="flat" cmpd="sng" algn="ctr">
                      <a:solidFill>
                        <a:srgbClr val="E4B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User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3046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  <a:lnT w="53975">
                      <a:solidFill>
                        <a:srgbClr val="E4BB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Time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30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5E4D4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Location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3046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09:22:18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5E4D4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Austin,</a:t>
                      </a:r>
                      <a:r>
                        <a:rPr sz="800" b="1" spc="-6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Texas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14:49:27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5E4D4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Blacksburg,</a:t>
                      </a:r>
                      <a:r>
                        <a:rPr sz="800" b="1" spc="-9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Virginia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jsmith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53975">
                      <a:solidFill>
                        <a:srgbClr val="E4BB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E4BB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4BB6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2013-07-20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07:59:34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5E4D4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Atlanta,</a:t>
                      </a:r>
                      <a:r>
                        <a:rPr sz="800" b="1" spc="-7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Georgia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0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R w="53975">
                      <a:solidFill>
                        <a:srgbClr val="5E4D47"/>
                      </a:solidFill>
                      <a:prstDash val="solid"/>
                    </a:lnR>
                    <a:lnB w="53975">
                      <a:solidFill>
                        <a:srgbClr val="5E4D4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5E4D47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22"/>
          <p:cNvSpPr/>
          <p:nvPr/>
        </p:nvSpPr>
        <p:spPr>
          <a:xfrm>
            <a:off x="960037" y="5113557"/>
            <a:ext cx="1047899" cy="402081"/>
          </a:xfrm>
          <a:custGeom>
            <a:avLst/>
            <a:gdLst/>
            <a:ahLst/>
            <a:cxnLst/>
            <a:rect l="l" t="t" r="r" b="b"/>
            <a:pathLst>
              <a:path w="1490345" h="586740">
                <a:moveTo>
                  <a:pt x="0" y="586174"/>
                </a:moveTo>
                <a:lnTo>
                  <a:pt x="1489979" y="0"/>
                </a:lnTo>
              </a:path>
            </a:pathLst>
          </a:custGeom>
          <a:ln w="50800">
            <a:solidFill>
              <a:srgbClr val="E4B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4"/>
          <p:cNvSpPr/>
          <p:nvPr/>
        </p:nvSpPr>
        <p:spPr>
          <a:xfrm>
            <a:off x="3272696" y="5116143"/>
            <a:ext cx="825103" cy="319402"/>
          </a:xfrm>
          <a:custGeom>
            <a:avLst/>
            <a:gdLst/>
            <a:ahLst/>
            <a:cxnLst/>
            <a:rect l="l" t="t" r="r" b="b"/>
            <a:pathLst>
              <a:path w="1173479" h="466090">
                <a:moveTo>
                  <a:pt x="0" y="465535"/>
                </a:moveTo>
                <a:lnTo>
                  <a:pt x="1173358" y="0"/>
                </a:lnTo>
              </a:path>
            </a:pathLst>
          </a:custGeom>
          <a:ln w="50800">
            <a:solidFill>
              <a:srgbClr val="5E4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305848" y="474422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Key               Cluster Key</a:t>
            </a:r>
          </a:p>
        </p:txBody>
      </p:sp>
    </p:spTree>
    <p:extLst>
      <p:ext uri="{BB962C8B-B14F-4D97-AF65-F5344CB8AC3E}">
        <p14:creationId xmlns:p14="http://schemas.microsoft.com/office/powerpoint/2010/main" val="2753180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04" y="565698"/>
            <a:ext cx="4145607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4400" spc="-28" dirty="0"/>
              <a:t>Time-series</a:t>
            </a:r>
            <a:r>
              <a:rPr sz="4400" spc="-35" dirty="0"/>
              <a:t> </a:t>
            </a:r>
            <a:r>
              <a:rPr sz="4400" spc="-3" dirty="0"/>
              <a:t>data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705446" y="1488221"/>
            <a:ext cx="6201221" cy="2561741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406194" indent="-397364">
              <a:spcBef>
                <a:spcPts val="7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1479077" algn="l"/>
                <a:tab pos="4391313" algn="l"/>
              </a:tabLst>
            </a:pP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By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far,	the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 most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common	data</a:t>
            </a:r>
            <a:r>
              <a:rPr sz="2500" spc="-49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model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Event</a:t>
            </a:r>
            <a:r>
              <a:rPr sz="2500" spc="-56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logs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Metrics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1539565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Sensor	Data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238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</a:tabLst>
            </a:pP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Etc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1000" y="1524000"/>
            <a:ext cx="8106073" cy="1744776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 marR="130247">
              <a:lnSpc>
                <a:spcPct val="111100"/>
              </a:lnSpc>
              <a:spcBef>
                <a:spcPts val="70"/>
              </a:spcBef>
            </a:pPr>
            <a:r>
              <a:rPr sz="2000" spc="-3" dirty="0">
                <a:solidFill>
                  <a:srgbClr val="15242D"/>
                </a:solidFill>
                <a:latin typeface="Courier New"/>
                <a:cs typeface="Courier New"/>
              </a:rPr>
              <a:t>When was the last time nickmbailey logged in from San  Francisco,</a:t>
            </a:r>
            <a:r>
              <a:rPr sz="2000" spc="-70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5242D"/>
                </a:solidFill>
                <a:latin typeface="Courier New"/>
                <a:cs typeface="Courier New"/>
              </a:rPr>
              <a:t>California?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8830" marR="3532">
              <a:lnSpc>
                <a:spcPct val="111100"/>
              </a:lnSpc>
            </a:pPr>
            <a:r>
              <a:rPr sz="2000" spc="-3" dirty="0">
                <a:solidFill>
                  <a:srgbClr val="15242D"/>
                </a:solidFill>
                <a:latin typeface="Courier New"/>
                <a:cs typeface="Courier New"/>
              </a:rPr>
              <a:t>SELECT time FROM logins WHERE user </a:t>
            </a:r>
            <a:r>
              <a:rPr sz="2000" dirty="0">
                <a:solidFill>
                  <a:srgbClr val="15242D"/>
                </a:solidFill>
                <a:latin typeface="Courier New"/>
                <a:cs typeface="Courier New"/>
              </a:rPr>
              <a:t>= </a:t>
            </a:r>
            <a:r>
              <a:rPr sz="2000" spc="-3" dirty="0">
                <a:solidFill>
                  <a:srgbClr val="15242D"/>
                </a:solidFill>
                <a:latin typeface="Courier New"/>
                <a:cs typeface="Courier New"/>
              </a:rPr>
              <a:t>‘nickmbailey’ and  location=‘San Francisco,</a:t>
            </a:r>
            <a:r>
              <a:rPr sz="2000" spc="-66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15242D"/>
                </a:solidFill>
                <a:latin typeface="Courier New"/>
                <a:cs typeface="Courier New"/>
              </a:rPr>
              <a:t>California’;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2203" y="583104"/>
            <a:ext cx="3879503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4400" spc="-3" dirty="0"/>
              <a:t>Another</a:t>
            </a:r>
            <a:r>
              <a:rPr sz="4400" spc="-66" dirty="0"/>
              <a:t> </a:t>
            </a:r>
            <a:r>
              <a:rPr sz="4400" spc="-3" dirty="0"/>
              <a:t>Query</a:t>
            </a:r>
            <a:endParaRPr sz="4400"/>
          </a:p>
        </p:txBody>
      </p:sp>
      <p:sp>
        <p:nvSpPr>
          <p:cNvPr id="13" name="object 13"/>
          <p:cNvSpPr/>
          <p:nvPr/>
        </p:nvSpPr>
        <p:spPr>
          <a:xfrm>
            <a:off x="2555514" y="3458976"/>
            <a:ext cx="2286446" cy="337243"/>
          </a:xfrm>
          <a:custGeom>
            <a:avLst/>
            <a:gdLst/>
            <a:ahLst/>
            <a:cxnLst/>
            <a:rect l="l" t="t" r="r" b="b"/>
            <a:pathLst>
              <a:path w="3251834" h="492125">
                <a:moveTo>
                  <a:pt x="3251699" y="0"/>
                </a:moveTo>
                <a:lnTo>
                  <a:pt x="0" y="0"/>
                </a:lnTo>
                <a:lnTo>
                  <a:pt x="0" y="492125"/>
                </a:lnTo>
                <a:lnTo>
                  <a:pt x="3251699" y="492125"/>
                </a:lnTo>
                <a:lnTo>
                  <a:pt x="32516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36931"/>
              </p:ext>
            </p:extLst>
          </p:nvPr>
        </p:nvGraphicFramePr>
        <p:xfrm>
          <a:off x="554803" y="3450272"/>
          <a:ext cx="7054452" cy="2645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1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7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User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1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Time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1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Location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1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09:22:18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Austin,</a:t>
                      </a:r>
                      <a:r>
                        <a:rPr sz="800" b="1" spc="-6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Texas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14:49:27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Blacksburg,</a:t>
                      </a:r>
                      <a:r>
                        <a:rPr sz="800" b="1" spc="-9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Virginia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14:49:27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Austin,</a:t>
                      </a:r>
                      <a:r>
                        <a:rPr sz="800" b="1" spc="-6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Texas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2013-05-19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14:49:27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Austin,</a:t>
                      </a:r>
                      <a:r>
                        <a:rPr sz="800" b="1" spc="-6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Texas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2013-04-19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14:49:27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San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Francisco,</a:t>
                      </a:r>
                      <a:r>
                        <a:rPr sz="800" b="1" spc="-3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California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...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...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...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71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jsmith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2013-07-20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07:59:34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Atlanta,</a:t>
                      </a:r>
                      <a:r>
                        <a:rPr sz="800" b="1" spc="-7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Georgia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634" y="1888561"/>
            <a:ext cx="7990731" cy="320415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 marR="638872">
              <a:lnSpc>
                <a:spcPct val="111100"/>
              </a:lnSpc>
              <a:spcBef>
                <a:spcPts val="70"/>
              </a:spcBef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When was the last time nickmbailey logged in from Austin, 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Texas?</a:t>
            </a:r>
            <a:endParaRPr sz="1700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8830" marR="3532">
              <a:lnSpc>
                <a:spcPct val="111100"/>
              </a:lnSpc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SELECT time FROM logins_by_location WHERE user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=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‘nickmbailey’  and location=‘San Francisco,</a:t>
            </a:r>
            <a:r>
              <a:rPr sz="1700" spc="-63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California’;</a:t>
            </a:r>
            <a:endParaRPr sz="1700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47249" marR="2673818" indent="-238418">
              <a:lnSpc>
                <a:spcPct val="111100"/>
              </a:lnSpc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CREATE COLUMN FAMILY logins_by_location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( 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user</a:t>
            </a:r>
            <a:r>
              <a:rPr sz="1700" spc="-70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text,</a:t>
            </a:r>
            <a:endParaRPr sz="1700" dirty="0">
              <a:latin typeface="Courier New"/>
              <a:cs typeface="Courier New"/>
            </a:endParaRPr>
          </a:p>
          <a:p>
            <a:pPr marL="247249" marR="5741468">
              <a:lnSpc>
                <a:spcPct val="111100"/>
              </a:lnSpc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time</a:t>
            </a:r>
            <a:r>
              <a:rPr sz="1700" spc="-66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timestamp,  location</a:t>
            </a:r>
            <a:r>
              <a:rPr sz="1700" spc="-70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text,</a:t>
            </a:r>
            <a:endParaRPr sz="1700" dirty="0">
              <a:latin typeface="Courier New"/>
              <a:cs typeface="Courier New"/>
            </a:endParaRPr>
          </a:p>
          <a:p>
            <a:pPr marL="247249">
              <a:spcBef>
                <a:spcPts val="222"/>
              </a:spcBef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PRIMARY KEY (user,</a:t>
            </a:r>
            <a:r>
              <a:rPr sz="1700" spc="-63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location));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82203" y="583104"/>
            <a:ext cx="3879503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4400" spc="-3" dirty="0"/>
              <a:t>Another</a:t>
            </a:r>
            <a:r>
              <a:rPr sz="4400" spc="-66" dirty="0"/>
              <a:t> </a:t>
            </a:r>
            <a:r>
              <a:rPr sz="4400" spc="-3" dirty="0"/>
              <a:t>Query</a:t>
            </a:r>
            <a:endParaRPr sz="4400"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5564" y="1295400"/>
            <a:ext cx="7990731" cy="320415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 marR="638872">
              <a:lnSpc>
                <a:spcPct val="111100"/>
              </a:lnSpc>
              <a:spcBef>
                <a:spcPts val="70"/>
              </a:spcBef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When was the last time nickmbailey logged in from Austin, 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Texas?</a:t>
            </a:r>
            <a:endParaRPr sz="1700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8830" marR="3532">
              <a:lnSpc>
                <a:spcPct val="111100"/>
              </a:lnSpc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SELECT time FROM logins_by_location WHERE user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=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‘nickmbailey’  and location=‘San Francisco,</a:t>
            </a:r>
            <a:r>
              <a:rPr sz="1700" spc="-63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California’;</a:t>
            </a:r>
            <a:endParaRPr sz="1700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47249" marR="2673818" indent="-238418">
              <a:lnSpc>
                <a:spcPct val="111100"/>
              </a:lnSpc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CREATE COLUMN FAMILY logins_by_location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( 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user</a:t>
            </a:r>
            <a:r>
              <a:rPr sz="1700" spc="-70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text,</a:t>
            </a:r>
            <a:endParaRPr sz="1700" dirty="0">
              <a:latin typeface="Courier New"/>
              <a:cs typeface="Courier New"/>
            </a:endParaRPr>
          </a:p>
          <a:p>
            <a:pPr marL="247249" marR="5741468">
              <a:lnSpc>
                <a:spcPct val="111100"/>
              </a:lnSpc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time</a:t>
            </a:r>
            <a:r>
              <a:rPr sz="1700" spc="-66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timestamp,  location</a:t>
            </a:r>
            <a:r>
              <a:rPr sz="1700" spc="-70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text,</a:t>
            </a:r>
            <a:endParaRPr sz="1700" dirty="0">
              <a:latin typeface="Courier New"/>
              <a:cs typeface="Courier New"/>
            </a:endParaRPr>
          </a:p>
          <a:p>
            <a:pPr marL="247249">
              <a:spcBef>
                <a:spcPts val="222"/>
              </a:spcBef>
            </a:pPr>
            <a:r>
              <a:rPr sz="1700" spc="-3" dirty="0">
                <a:solidFill>
                  <a:srgbClr val="15242D"/>
                </a:solidFill>
                <a:latin typeface="Courier New"/>
                <a:cs typeface="Courier New"/>
              </a:rPr>
              <a:t>PRIMARY KEY (user,</a:t>
            </a:r>
            <a:r>
              <a:rPr sz="1700" spc="-63" dirty="0">
                <a:solidFill>
                  <a:srgbClr val="1524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15242D"/>
                </a:solidFill>
                <a:latin typeface="Courier New"/>
                <a:cs typeface="Courier New"/>
              </a:rPr>
              <a:t>location));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82203" y="583104"/>
            <a:ext cx="3879503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4400" spc="-3" dirty="0"/>
              <a:t>Another</a:t>
            </a:r>
            <a:r>
              <a:rPr sz="4400" spc="-66" dirty="0"/>
              <a:t> </a:t>
            </a:r>
            <a:r>
              <a:rPr sz="4400" spc="-3" dirty="0"/>
              <a:t>Query</a:t>
            </a:r>
            <a:endParaRPr sz="440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35171" y="4656500"/>
          <a:ext cx="7054453" cy="1462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1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7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28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User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1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Location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1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Time</a:t>
                      </a:r>
                      <a:endParaRPr sz="1200">
                        <a:latin typeface="Lucida Sans"/>
                        <a:cs typeface="Lucida Sans"/>
                      </a:endParaRPr>
                    </a:p>
                  </a:txBody>
                  <a:tcPr marL="0" marR="0" marT="1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8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Austin,</a:t>
                      </a:r>
                      <a:r>
                        <a:rPr sz="800" b="1" spc="-6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Texas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09:22:18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8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Blacksburg,</a:t>
                      </a:r>
                      <a:r>
                        <a:rPr sz="800" b="1" spc="-9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Virginia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14:49:27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8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nickmbailey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San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Francisco,</a:t>
                      </a:r>
                      <a:r>
                        <a:rPr sz="800" b="1" spc="-3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California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b="1" spc="10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2013-07-19</a:t>
                      </a:r>
                      <a:r>
                        <a:rPr sz="800" b="1" spc="-5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5E4D47"/>
                          </a:solidFill>
                          <a:latin typeface="Lucida Sans"/>
                          <a:cs typeface="Lucida Sans"/>
                        </a:rPr>
                        <a:t>14:49:27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261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8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7077" y="869061"/>
            <a:ext cx="127706" cy="12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193"/>
            <a:ext cx="9144000" cy="179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204" y="565698"/>
            <a:ext cx="3286571" cy="68580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z="4400" spc="-3" dirty="0"/>
              <a:t>Denormalize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705445" y="1488221"/>
            <a:ext cx="7552730" cy="1343315"/>
          </a:xfrm>
          <a:prstGeom prst="rect">
            <a:avLst/>
          </a:prstGeom>
        </p:spPr>
        <p:txBody>
          <a:bodyPr vert="horz" wrap="square" lIns="0" tIns="22959" rIns="0" bIns="0" rtlCol="0">
            <a:spAutoFit/>
          </a:bodyPr>
          <a:lstStyle/>
          <a:p>
            <a:pPr marL="406194" marR="3532" indent="-397364">
              <a:lnSpc>
                <a:spcPts val="2990"/>
              </a:lnSpc>
              <a:spcBef>
                <a:spcPts val="181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3514905" algn="l"/>
                <a:tab pos="4455774" algn="l"/>
                <a:tab pos="4868591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Create</a:t>
            </a:r>
            <a:r>
              <a:rPr sz="2500" spc="10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materialized	views	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of	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the same</a:t>
            </a:r>
            <a:r>
              <a:rPr sz="2500" spc="-38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data</a:t>
            </a:r>
            <a:r>
              <a:rPr sz="2500" spc="-17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to  support </a:t>
            </a:r>
            <a:r>
              <a:rPr sz="2500" spc="-10" dirty="0">
                <a:solidFill>
                  <a:srgbClr val="15242D"/>
                </a:solidFill>
                <a:latin typeface="Lucida Sans Unicode"/>
                <a:cs typeface="Lucida Sans Unicode"/>
              </a:rPr>
              <a:t>di</a:t>
            </a:r>
            <a:r>
              <a:rPr sz="2500" spc="-10" dirty="0">
                <a:solidFill>
                  <a:srgbClr val="15242D"/>
                </a:solidFill>
                <a:latin typeface="Lucida Sans"/>
                <a:cs typeface="Lucida Sans"/>
              </a:rPr>
              <a:t>ff</a:t>
            </a:r>
            <a:r>
              <a:rPr sz="2500" spc="-10" dirty="0">
                <a:solidFill>
                  <a:srgbClr val="15242D"/>
                </a:solidFill>
                <a:latin typeface="Lucida Sans Unicode"/>
                <a:cs typeface="Lucida Sans Unicode"/>
              </a:rPr>
              <a:t>erent</a:t>
            </a:r>
            <a:r>
              <a:rPr sz="2500" spc="-35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queries</a:t>
            </a:r>
            <a:endParaRPr sz="2500">
              <a:latin typeface="Lucida Sans Unicode"/>
              <a:cs typeface="Lucida Sans Unicode"/>
            </a:endParaRPr>
          </a:p>
          <a:p>
            <a:pPr marL="406194" indent="-397364">
              <a:spcBef>
                <a:spcPts val="1140"/>
              </a:spcBef>
              <a:buClr>
                <a:srgbClr val="007DC0"/>
              </a:buClr>
              <a:buSzPct val="170833"/>
              <a:buFont typeface="Lucida Sans"/>
              <a:buChar char="•"/>
              <a:tabLst>
                <a:tab pos="406194" algn="l"/>
                <a:tab pos="3005838" algn="l"/>
                <a:tab pos="4119781" algn="l"/>
                <a:tab pos="6172828" algn="l"/>
              </a:tabLst>
            </a:pP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Storage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 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space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 is	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cheap,	Cassandra</a:t>
            </a:r>
            <a:r>
              <a:rPr sz="2500" dirty="0">
                <a:solidFill>
                  <a:srgbClr val="15242D"/>
                </a:solidFill>
                <a:latin typeface="Lucida Sans Unicode"/>
                <a:cs typeface="Lucida Sans Unicode"/>
              </a:rPr>
              <a:t> is	</a:t>
            </a:r>
            <a:r>
              <a:rPr sz="2500" spc="-3" dirty="0">
                <a:solidFill>
                  <a:srgbClr val="15242D"/>
                </a:solidFill>
                <a:latin typeface="Lucida Sans Unicode"/>
                <a:cs typeface="Lucida Sans Unicode"/>
              </a:rPr>
              <a:t>fast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1" y="318603"/>
            <a:ext cx="35985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Schema Definition</a:t>
            </a:r>
            <a:r>
              <a:rPr sz="2400" spc="-45" dirty="0"/>
              <a:t> </a:t>
            </a:r>
            <a:r>
              <a:rPr sz="2400" spc="-5" dirty="0"/>
              <a:t>(DDL)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1158611"/>
            <a:ext cx="99060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8" y="1019206"/>
            <a:ext cx="6167755" cy="84189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5" dirty="0">
                <a:latin typeface="Verdana"/>
                <a:cs typeface="Verdana"/>
              </a:rPr>
              <a:t>Easy to define tables for storing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data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200" spc="-5" dirty="0">
                <a:latin typeface="Verdana"/>
                <a:cs typeface="Verdana"/>
              </a:rPr>
              <a:t>First part of Primary </a:t>
            </a:r>
            <a:r>
              <a:rPr sz="2200" spc="-30" dirty="0">
                <a:latin typeface="Verdana"/>
                <a:cs typeface="Verdana"/>
              </a:rPr>
              <a:t>Key </a:t>
            </a:r>
            <a:r>
              <a:rPr sz="2200" spc="-5" dirty="0">
                <a:latin typeface="Verdana"/>
                <a:cs typeface="Verdana"/>
              </a:rPr>
              <a:t>is the </a:t>
            </a:r>
            <a:r>
              <a:rPr sz="2200" b="1" spc="-5" dirty="0">
                <a:solidFill>
                  <a:srgbClr val="007B98"/>
                </a:solidFill>
                <a:latin typeface="Arial"/>
                <a:cs typeface="Arial"/>
              </a:rPr>
              <a:t>Partition</a:t>
            </a:r>
            <a:r>
              <a:rPr sz="2200" b="1" spc="35" dirty="0">
                <a:solidFill>
                  <a:srgbClr val="007B9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7B98"/>
                </a:solidFill>
                <a:latin typeface="Arial"/>
                <a:cs typeface="Arial"/>
              </a:rPr>
              <a:t>Key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580303"/>
            <a:ext cx="3766130" cy="36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550" y="2616200"/>
            <a:ext cx="3670300" cy="3488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3550" y="2616199"/>
            <a:ext cx="3670300" cy="257172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588010" marR="732790" indent="-549275">
              <a:lnSpc>
                <a:spcPct val="101899"/>
              </a:lnSpc>
              <a:spcBef>
                <a:spcPts val="244"/>
              </a:spcBef>
            </a:pPr>
            <a:r>
              <a:rPr sz="1800" b="1" spc="-5" dirty="0">
                <a:latin typeface="Courier New"/>
                <a:cs typeface="Courier New"/>
              </a:rPr>
              <a:t>CREATE TABLE </a:t>
            </a:r>
            <a:r>
              <a:rPr sz="1800" spc="-5" dirty="0">
                <a:latin typeface="Courier New"/>
                <a:cs typeface="Courier New"/>
              </a:rPr>
              <a:t>videos </a:t>
            </a:r>
            <a:r>
              <a:rPr sz="1800" dirty="0">
                <a:latin typeface="Courier New"/>
                <a:cs typeface="Courier New"/>
              </a:rPr>
              <a:t>(  </a:t>
            </a:r>
            <a:r>
              <a:rPr sz="1800" spc="-5" dirty="0">
                <a:latin typeface="Courier New"/>
                <a:cs typeface="Courier New"/>
              </a:rPr>
              <a:t>videoid </a:t>
            </a:r>
            <a:r>
              <a:rPr sz="1800" dirty="0">
                <a:latin typeface="Courier New"/>
                <a:cs typeface="Courier New"/>
              </a:rPr>
              <a:t>uuid,  </a:t>
            </a:r>
            <a:r>
              <a:rPr sz="1800" spc="-5" dirty="0">
                <a:latin typeface="Courier New"/>
                <a:cs typeface="Courier New"/>
              </a:rPr>
              <a:t>userid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uuid,</a:t>
            </a:r>
            <a:endParaRPr sz="1800">
              <a:latin typeface="Courier New"/>
              <a:cs typeface="Courier New"/>
            </a:endParaRPr>
          </a:p>
          <a:p>
            <a:pPr marL="588010" marR="184150">
              <a:lnSpc>
                <a:spcPts val="2200"/>
              </a:lnSpc>
              <a:spcBef>
                <a:spcPts val="80"/>
              </a:spcBef>
            </a:pPr>
            <a:r>
              <a:rPr sz="1800" spc="-5" dirty="0">
                <a:latin typeface="Courier New"/>
                <a:cs typeface="Courier New"/>
              </a:rPr>
              <a:t>name </a:t>
            </a:r>
            <a:r>
              <a:rPr sz="1800" dirty="0">
                <a:latin typeface="Courier New"/>
                <a:cs typeface="Courier New"/>
              </a:rPr>
              <a:t>text,  </a:t>
            </a:r>
            <a:r>
              <a:rPr sz="1800" spc="-5" dirty="0">
                <a:latin typeface="Courier New"/>
                <a:cs typeface="Courier New"/>
              </a:rPr>
              <a:t>description </a:t>
            </a:r>
            <a:r>
              <a:rPr sz="1800" dirty="0">
                <a:latin typeface="Courier New"/>
                <a:cs typeface="Courier New"/>
              </a:rPr>
              <a:t>text,  </a:t>
            </a:r>
            <a:r>
              <a:rPr sz="1800" spc="-5" dirty="0">
                <a:latin typeface="Courier New"/>
                <a:cs typeface="Courier New"/>
              </a:rPr>
              <a:t>tags </a:t>
            </a:r>
            <a:r>
              <a:rPr sz="1800" dirty="0">
                <a:latin typeface="Courier New"/>
                <a:cs typeface="Courier New"/>
              </a:rPr>
              <a:t>set&lt;text&gt;,  </a:t>
            </a:r>
            <a:r>
              <a:rPr sz="1800" spc="-5" dirty="0">
                <a:latin typeface="Courier New"/>
                <a:cs typeface="Courier New"/>
              </a:rPr>
              <a:t>added_date </a:t>
            </a:r>
            <a:r>
              <a:rPr sz="1800" dirty="0">
                <a:latin typeface="Courier New"/>
                <a:cs typeface="Courier New"/>
              </a:rPr>
              <a:t>timestamp,  </a:t>
            </a:r>
            <a:r>
              <a:rPr sz="1800" b="1" spc="-5" dirty="0">
                <a:latin typeface="Courier New"/>
                <a:cs typeface="Courier New"/>
              </a:rPr>
              <a:t>PRIMARY KEY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7B98"/>
                </a:solidFill>
                <a:latin typeface="Courier New"/>
                <a:cs typeface="Courier New"/>
              </a:rPr>
              <a:t>videoid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8735">
              <a:lnSpc>
                <a:spcPts val="2120"/>
              </a:lnSpc>
            </a:pPr>
            <a:r>
              <a:rPr sz="180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1" y="318603"/>
            <a:ext cx="35985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Schema Definition</a:t>
            </a:r>
            <a:r>
              <a:rPr sz="2400" spc="-45" dirty="0"/>
              <a:t> </a:t>
            </a:r>
            <a:r>
              <a:rPr sz="2400" spc="-5" dirty="0"/>
              <a:t>(DDL)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14336" y="1852169"/>
            <a:ext cx="3766130" cy="36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550" y="1888067"/>
            <a:ext cx="3670300" cy="3488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550" y="1888065"/>
            <a:ext cx="3670300" cy="257172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588010" marR="732790" indent="-549275">
              <a:lnSpc>
                <a:spcPct val="101899"/>
              </a:lnSpc>
              <a:spcBef>
                <a:spcPts val="244"/>
              </a:spcBef>
            </a:pPr>
            <a:r>
              <a:rPr sz="1800" b="1" spc="-5" dirty="0">
                <a:latin typeface="Courier New"/>
                <a:cs typeface="Courier New"/>
              </a:rPr>
              <a:t>CREATE TABLE </a:t>
            </a:r>
            <a:r>
              <a:rPr sz="1800" spc="-5" dirty="0">
                <a:latin typeface="Courier New"/>
                <a:cs typeface="Courier New"/>
              </a:rPr>
              <a:t>videos </a:t>
            </a:r>
            <a:r>
              <a:rPr sz="1800" dirty="0">
                <a:latin typeface="Courier New"/>
                <a:cs typeface="Courier New"/>
              </a:rPr>
              <a:t>(  </a:t>
            </a:r>
            <a:r>
              <a:rPr sz="1800" spc="-5" dirty="0">
                <a:latin typeface="Courier New"/>
                <a:cs typeface="Courier New"/>
              </a:rPr>
              <a:t>videoid </a:t>
            </a:r>
            <a:r>
              <a:rPr sz="1800" dirty="0">
                <a:latin typeface="Courier New"/>
                <a:cs typeface="Courier New"/>
              </a:rPr>
              <a:t>uuid,  </a:t>
            </a:r>
            <a:r>
              <a:rPr sz="1800" spc="-5" dirty="0">
                <a:latin typeface="Courier New"/>
                <a:cs typeface="Courier New"/>
              </a:rPr>
              <a:t>userid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uuid,</a:t>
            </a:r>
            <a:endParaRPr sz="1800">
              <a:latin typeface="Courier New"/>
              <a:cs typeface="Courier New"/>
            </a:endParaRPr>
          </a:p>
          <a:p>
            <a:pPr marL="588010" marR="184150">
              <a:lnSpc>
                <a:spcPts val="2200"/>
              </a:lnSpc>
              <a:spcBef>
                <a:spcPts val="80"/>
              </a:spcBef>
            </a:pPr>
            <a:r>
              <a:rPr sz="1800" spc="-5" dirty="0">
                <a:latin typeface="Courier New"/>
                <a:cs typeface="Courier New"/>
              </a:rPr>
              <a:t>name </a:t>
            </a:r>
            <a:r>
              <a:rPr sz="1800" dirty="0">
                <a:latin typeface="Courier New"/>
                <a:cs typeface="Courier New"/>
              </a:rPr>
              <a:t>text,  </a:t>
            </a:r>
            <a:r>
              <a:rPr sz="1800" spc="-5" dirty="0">
                <a:latin typeface="Courier New"/>
                <a:cs typeface="Courier New"/>
              </a:rPr>
              <a:t>description </a:t>
            </a:r>
            <a:r>
              <a:rPr sz="1800" dirty="0">
                <a:latin typeface="Courier New"/>
                <a:cs typeface="Courier New"/>
              </a:rPr>
              <a:t>text,  </a:t>
            </a:r>
            <a:r>
              <a:rPr sz="1800" spc="-5" dirty="0">
                <a:latin typeface="Courier New"/>
                <a:cs typeface="Courier New"/>
              </a:rPr>
              <a:t>tags </a:t>
            </a:r>
            <a:r>
              <a:rPr sz="1800" dirty="0">
                <a:latin typeface="Courier New"/>
                <a:cs typeface="Courier New"/>
              </a:rPr>
              <a:t>set&lt;text&gt;,  </a:t>
            </a:r>
            <a:r>
              <a:rPr sz="1800" spc="-5" dirty="0">
                <a:latin typeface="Courier New"/>
                <a:cs typeface="Courier New"/>
              </a:rPr>
              <a:t>added_date </a:t>
            </a:r>
            <a:r>
              <a:rPr sz="1800" dirty="0">
                <a:latin typeface="Courier New"/>
                <a:cs typeface="Courier New"/>
              </a:rPr>
              <a:t>timestamp,  </a:t>
            </a:r>
            <a:r>
              <a:rPr sz="1800" b="1" spc="-5" dirty="0">
                <a:latin typeface="Courier New"/>
                <a:cs typeface="Courier New"/>
              </a:rPr>
              <a:t>PRIMARY KEY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7B98"/>
                </a:solidFill>
                <a:latin typeface="Courier New"/>
                <a:cs typeface="Courier New"/>
              </a:rPr>
              <a:t>videoid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8735">
              <a:lnSpc>
                <a:spcPts val="2120"/>
              </a:lnSpc>
            </a:pPr>
            <a:r>
              <a:rPr sz="180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7150" y="1134534"/>
            <a:ext cx="1897380" cy="26866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415"/>
              </a:spcBef>
            </a:pP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6692" y="1134534"/>
            <a:ext cx="344805" cy="26866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415"/>
              </a:spcBef>
            </a:pP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...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7150" y="1695466"/>
            <a:ext cx="1897380" cy="262251"/>
          </a:xfrm>
          <a:prstGeom prst="rect">
            <a:avLst/>
          </a:prstGeom>
          <a:solidFill>
            <a:srgbClr val="CACACA"/>
          </a:solidFill>
        </p:spPr>
        <p:txBody>
          <a:bodyPr vert="horz" wrap="square" lIns="0" tIns="463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65"/>
              </a:spcBef>
            </a:pPr>
            <a:r>
              <a:rPr sz="1400" b="1" i="1" spc="-5" dirty="0">
                <a:latin typeface="Verdana"/>
                <a:cs typeface="Verdana"/>
              </a:rPr>
              <a:t>Keyboard</a:t>
            </a:r>
            <a:r>
              <a:rPr sz="1400" b="1" i="1" spc="-60" dirty="0">
                <a:latin typeface="Verdana"/>
                <a:cs typeface="Verdana"/>
              </a:rPr>
              <a:t> </a:t>
            </a:r>
            <a:r>
              <a:rPr sz="1400" b="1" i="1" spc="-5" dirty="0">
                <a:latin typeface="Verdana"/>
                <a:cs typeface="Verdana"/>
              </a:rPr>
              <a:t>Cat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6692" y="1695466"/>
            <a:ext cx="344805" cy="262251"/>
          </a:xfrm>
          <a:prstGeom prst="rect">
            <a:avLst/>
          </a:prstGeom>
          <a:solidFill>
            <a:srgbClr val="CACACA"/>
          </a:solidFill>
        </p:spPr>
        <p:txBody>
          <a:bodyPr vert="horz" wrap="square" lIns="0" tIns="463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365"/>
              </a:spcBef>
            </a:pPr>
            <a:r>
              <a:rPr sz="1400" b="1" i="1" spc="-5" dirty="0">
                <a:latin typeface="Verdana"/>
                <a:cs typeface="Verdana"/>
              </a:rPr>
              <a:t>...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7150" y="2214066"/>
            <a:ext cx="1897380" cy="262251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463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65"/>
              </a:spcBef>
            </a:pPr>
            <a:r>
              <a:rPr sz="1400" b="1" i="1" dirty="0">
                <a:latin typeface="Verdana"/>
                <a:cs typeface="Verdana"/>
              </a:rPr>
              <a:t>Nyan</a:t>
            </a:r>
            <a:r>
              <a:rPr sz="1400" b="1" i="1" spc="-90" dirty="0">
                <a:latin typeface="Verdana"/>
                <a:cs typeface="Verdana"/>
              </a:rPr>
              <a:t> </a:t>
            </a:r>
            <a:r>
              <a:rPr sz="1400" b="1" i="1" spc="-5" dirty="0">
                <a:latin typeface="Verdana"/>
                <a:cs typeface="Verdana"/>
              </a:rPr>
              <a:t>Cat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0342" y="2205599"/>
            <a:ext cx="357505" cy="262251"/>
          </a:xfrm>
          <a:prstGeom prst="rect">
            <a:avLst/>
          </a:prstGeom>
          <a:solidFill>
            <a:srgbClr val="E6E6E6"/>
          </a:solidFill>
          <a:ln w="12700">
            <a:solidFill>
              <a:srgbClr val="FFFFFF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365"/>
              </a:spcBef>
            </a:pPr>
            <a:r>
              <a:rPr sz="1400" b="1" i="1" spc="-5" dirty="0">
                <a:latin typeface="Verdana"/>
                <a:cs typeface="Verdana"/>
              </a:rPr>
              <a:t>...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7150" y="2749600"/>
            <a:ext cx="1897380" cy="487954"/>
          </a:xfrm>
          <a:prstGeom prst="rect">
            <a:avLst/>
          </a:prstGeom>
          <a:solidFill>
            <a:srgbClr val="CACACA"/>
          </a:solidFill>
        </p:spPr>
        <p:txBody>
          <a:bodyPr vert="horz" wrap="square" lIns="0" tIns="51435" rIns="0" bIns="0" rtlCol="0">
            <a:spAutoFit/>
          </a:bodyPr>
          <a:lstStyle/>
          <a:p>
            <a:pPr marL="45720" marR="203200">
              <a:lnSpc>
                <a:spcPts val="1700"/>
              </a:lnSpc>
              <a:spcBef>
                <a:spcPts val="405"/>
              </a:spcBef>
            </a:pPr>
            <a:r>
              <a:rPr sz="1400" b="1" i="1" spc="-5" dirty="0">
                <a:latin typeface="Verdana"/>
                <a:cs typeface="Verdana"/>
              </a:rPr>
              <a:t>Original</a:t>
            </a:r>
            <a:r>
              <a:rPr sz="1400" b="1" i="1" spc="-50" dirty="0">
                <a:latin typeface="Verdana"/>
                <a:cs typeface="Verdana"/>
              </a:rPr>
              <a:t> </a:t>
            </a:r>
            <a:r>
              <a:rPr sz="1400" b="1" i="1" spc="-5" dirty="0">
                <a:latin typeface="Verdana"/>
                <a:cs typeface="Verdana"/>
              </a:rPr>
              <a:t>Grumpy  Cat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6692" y="2749600"/>
            <a:ext cx="344805" cy="262251"/>
          </a:xfrm>
          <a:prstGeom prst="rect">
            <a:avLst/>
          </a:prstGeom>
          <a:solidFill>
            <a:srgbClr val="CACACA"/>
          </a:solidFill>
        </p:spPr>
        <p:txBody>
          <a:bodyPr vert="horz" wrap="square" lIns="0" tIns="463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365"/>
              </a:spcBef>
            </a:pPr>
            <a:r>
              <a:rPr sz="1400" b="1" i="1" spc="-5" dirty="0">
                <a:latin typeface="Verdana"/>
                <a:cs typeface="Verdana"/>
              </a:rPr>
              <a:t>...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10341" y="1126067"/>
            <a:ext cx="0" cy="544407"/>
          </a:xfrm>
          <a:custGeom>
            <a:avLst/>
            <a:gdLst/>
            <a:ahLst/>
            <a:cxnLst/>
            <a:rect l="l" t="t" r="r" b="b"/>
            <a:pathLst>
              <a:path h="408305">
                <a:moveTo>
                  <a:pt x="0" y="0"/>
                </a:moveTo>
                <a:lnTo>
                  <a:pt x="0" y="4079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0341" y="1670065"/>
            <a:ext cx="0" cy="1615440"/>
          </a:xfrm>
          <a:custGeom>
            <a:avLst/>
            <a:gdLst/>
            <a:ahLst/>
            <a:cxnLst/>
            <a:rect l="l" t="t" r="r" b="b"/>
            <a:pathLst>
              <a:path h="1211580">
                <a:moveTo>
                  <a:pt x="0" y="0"/>
                </a:moveTo>
                <a:lnTo>
                  <a:pt x="0" y="12112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94450" y="2205599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4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94450" y="2741132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4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94450" y="1670065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47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0800" y="1126067"/>
            <a:ext cx="0" cy="544407"/>
          </a:xfrm>
          <a:custGeom>
            <a:avLst/>
            <a:gdLst/>
            <a:ahLst/>
            <a:cxnLst/>
            <a:rect l="l" t="t" r="r" b="b"/>
            <a:pathLst>
              <a:path h="408305">
                <a:moveTo>
                  <a:pt x="0" y="0"/>
                </a:moveTo>
                <a:lnTo>
                  <a:pt x="0" y="4079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800" y="1670065"/>
            <a:ext cx="0" cy="1615440"/>
          </a:xfrm>
          <a:custGeom>
            <a:avLst/>
            <a:gdLst/>
            <a:ahLst/>
            <a:cxnLst/>
            <a:rect l="l" t="t" r="r" b="b"/>
            <a:pathLst>
              <a:path h="1211580">
                <a:moveTo>
                  <a:pt x="0" y="0"/>
                </a:moveTo>
                <a:lnTo>
                  <a:pt x="0" y="12112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67570" y="1126067"/>
            <a:ext cx="0" cy="544407"/>
          </a:xfrm>
          <a:custGeom>
            <a:avLst/>
            <a:gdLst/>
            <a:ahLst/>
            <a:cxnLst/>
            <a:rect l="l" t="t" r="r" b="b"/>
            <a:pathLst>
              <a:path h="408305">
                <a:moveTo>
                  <a:pt x="0" y="0"/>
                </a:moveTo>
                <a:lnTo>
                  <a:pt x="0" y="4079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67570" y="1670065"/>
            <a:ext cx="0" cy="1615440"/>
          </a:xfrm>
          <a:custGeom>
            <a:avLst/>
            <a:gdLst/>
            <a:ahLst/>
            <a:cxnLst/>
            <a:rect l="l" t="t" r="r" b="b"/>
            <a:pathLst>
              <a:path h="1211580">
                <a:moveTo>
                  <a:pt x="0" y="0"/>
                </a:moveTo>
                <a:lnTo>
                  <a:pt x="0" y="12112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94450" y="1134533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4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94450" y="3276665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4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9200" y="1670067"/>
            <a:ext cx="1358900" cy="535940"/>
          </a:xfrm>
          <a:custGeom>
            <a:avLst/>
            <a:gdLst/>
            <a:ahLst/>
            <a:cxnLst/>
            <a:rect l="l" t="t" r="r" b="b"/>
            <a:pathLst>
              <a:path w="1358900" h="401955">
                <a:moveTo>
                  <a:pt x="0" y="0"/>
                </a:moveTo>
                <a:lnTo>
                  <a:pt x="1358900" y="0"/>
                </a:lnTo>
                <a:lnTo>
                  <a:pt x="1358900" y="401650"/>
                </a:lnTo>
                <a:lnTo>
                  <a:pt x="0" y="401650"/>
                </a:lnTo>
                <a:lnTo>
                  <a:pt x="0" y="0"/>
                </a:lnTo>
                <a:close/>
              </a:path>
            </a:pathLst>
          </a:custGeom>
          <a:solidFill>
            <a:srgbClr val="CAD6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9200" y="2205601"/>
            <a:ext cx="1358900" cy="535940"/>
          </a:xfrm>
          <a:custGeom>
            <a:avLst/>
            <a:gdLst/>
            <a:ahLst/>
            <a:cxnLst/>
            <a:rect l="l" t="t" r="r" b="b"/>
            <a:pathLst>
              <a:path w="1358900" h="401955">
                <a:moveTo>
                  <a:pt x="0" y="0"/>
                </a:moveTo>
                <a:lnTo>
                  <a:pt x="1358900" y="0"/>
                </a:lnTo>
                <a:lnTo>
                  <a:pt x="1358900" y="401648"/>
                </a:lnTo>
                <a:lnTo>
                  <a:pt x="0" y="401648"/>
                </a:lnTo>
                <a:lnTo>
                  <a:pt x="0" y="0"/>
                </a:lnTo>
                <a:close/>
              </a:path>
            </a:pathLst>
          </a:custGeom>
          <a:solidFill>
            <a:srgbClr val="E6EC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9200" y="2741133"/>
            <a:ext cx="1358900" cy="535940"/>
          </a:xfrm>
          <a:custGeom>
            <a:avLst/>
            <a:gdLst/>
            <a:ahLst/>
            <a:cxnLst/>
            <a:rect l="l" t="t" r="r" b="b"/>
            <a:pathLst>
              <a:path w="1358900" h="401955">
                <a:moveTo>
                  <a:pt x="0" y="0"/>
                </a:moveTo>
                <a:lnTo>
                  <a:pt x="1358900" y="0"/>
                </a:lnTo>
                <a:lnTo>
                  <a:pt x="1358900" y="401650"/>
                </a:lnTo>
                <a:lnTo>
                  <a:pt x="0" y="401650"/>
                </a:lnTo>
                <a:lnTo>
                  <a:pt x="0" y="0"/>
                </a:lnTo>
                <a:close/>
              </a:path>
            </a:pathLst>
          </a:custGeom>
          <a:solidFill>
            <a:srgbClr val="CAD6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35550" y="1134534"/>
            <a:ext cx="1346200" cy="268663"/>
          </a:xfrm>
          <a:prstGeom prst="rect">
            <a:avLst/>
          </a:prstGeom>
          <a:solidFill>
            <a:srgbClr val="007B98"/>
          </a:solidFill>
        </p:spPr>
        <p:txBody>
          <a:bodyPr vert="horz" wrap="square" lIns="0" tIns="527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415"/>
              </a:spcBef>
            </a:pP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videoid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35550" y="1740518"/>
            <a:ext cx="134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Verdana"/>
                <a:cs typeface="Verdana"/>
              </a:rPr>
              <a:t>689d56e5-</a:t>
            </a:r>
            <a:endParaRPr sz="1400">
              <a:latin typeface="Verdana"/>
              <a:cs typeface="Verdana"/>
            </a:endParaRPr>
          </a:p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400" b="1" i="1" dirty="0">
                <a:latin typeface="Verdana"/>
                <a:cs typeface="Verdana"/>
              </a:rPr>
              <a:t>…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35550" y="2259118"/>
            <a:ext cx="134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Verdana"/>
                <a:cs typeface="Verdana"/>
              </a:rPr>
              <a:t>93357d73-</a:t>
            </a:r>
            <a:endParaRPr sz="1400">
              <a:latin typeface="Verdana"/>
              <a:cs typeface="Verdana"/>
            </a:endParaRPr>
          </a:p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400" b="1" i="1" dirty="0">
                <a:latin typeface="Verdana"/>
                <a:cs typeface="Verdana"/>
              </a:rPr>
              <a:t>…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5550" y="2794651"/>
            <a:ext cx="134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Verdana"/>
                <a:cs typeface="Verdana"/>
              </a:rPr>
              <a:t>d978b136-</a:t>
            </a:r>
            <a:endParaRPr sz="1400">
              <a:latin typeface="Verdana"/>
              <a:cs typeface="Verdana"/>
            </a:endParaRPr>
          </a:p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400" b="1" i="1" dirty="0">
                <a:latin typeface="Verdana"/>
                <a:cs typeface="Verdana"/>
              </a:rPr>
              <a:t>…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22850" y="2197132"/>
            <a:ext cx="1371600" cy="16933"/>
          </a:xfrm>
          <a:custGeom>
            <a:avLst/>
            <a:gdLst/>
            <a:ahLst/>
            <a:cxnLst/>
            <a:rect l="l" t="t" r="r" b="b"/>
            <a:pathLst>
              <a:path w="1371600" h="12700">
                <a:moveTo>
                  <a:pt x="0" y="0"/>
                </a:moveTo>
                <a:lnTo>
                  <a:pt x="1371600" y="0"/>
                </a:lnTo>
                <a:lnTo>
                  <a:pt x="137160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22850" y="2732666"/>
            <a:ext cx="1371600" cy="16933"/>
          </a:xfrm>
          <a:custGeom>
            <a:avLst/>
            <a:gdLst/>
            <a:ahLst/>
            <a:cxnLst/>
            <a:rect l="l" t="t" r="r" b="b"/>
            <a:pathLst>
              <a:path w="1371600" h="12700">
                <a:moveTo>
                  <a:pt x="0" y="0"/>
                </a:moveTo>
                <a:lnTo>
                  <a:pt x="1371600" y="0"/>
                </a:lnTo>
                <a:lnTo>
                  <a:pt x="137160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22850" y="1644665"/>
            <a:ext cx="1371600" cy="50800"/>
          </a:xfrm>
          <a:custGeom>
            <a:avLst/>
            <a:gdLst/>
            <a:ahLst/>
            <a:cxnLst/>
            <a:rect l="l" t="t" r="r" b="b"/>
            <a:pathLst>
              <a:path w="1371600" h="38100">
                <a:moveTo>
                  <a:pt x="0" y="0"/>
                </a:moveTo>
                <a:lnTo>
                  <a:pt x="1371600" y="0"/>
                </a:lnTo>
                <a:lnTo>
                  <a:pt x="1371600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29200" y="1126067"/>
            <a:ext cx="0" cy="544407"/>
          </a:xfrm>
          <a:custGeom>
            <a:avLst/>
            <a:gdLst/>
            <a:ahLst/>
            <a:cxnLst/>
            <a:rect l="l" t="t" r="r" b="b"/>
            <a:pathLst>
              <a:path h="408305">
                <a:moveTo>
                  <a:pt x="0" y="0"/>
                </a:moveTo>
                <a:lnTo>
                  <a:pt x="0" y="4079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29200" y="1670065"/>
            <a:ext cx="0" cy="1615440"/>
          </a:xfrm>
          <a:custGeom>
            <a:avLst/>
            <a:gdLst/>
            <a:ahLst/>
            <a:cxnLst/>
            <a:rect l="l" t="t" r="r" b="b"/>
            <a:pathLst>
              <a:path h="1211580">
                <a:moveTo>
                  <a:pt x="0" y="0"/>
                </a:moveTo>
                <a:lnTo>
                  <a:pt x="0" y="12112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88100" y="1126067"/>
            <a:ext cx="0" cy="544407"/>
          </a:xfrm>
          <a:custGeom>
            <a:avLst/>
            <a:gdLst/>
            <a:ahLst/>
            <a:cxnLst/>
            <a:rect l="l" t="t" r="r" b="b"/>
            <a:pathLst>
              <a:path h="408305">
                <a:moveTo>
                  <a:pt x="0" y="0"/>
                </a:moveTo>
                <a:lnTo>
                  <a:pt x="0" y="4079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88100" y="1670065"/>
            <a:ext cx="0" cy="1615440"/>
          </a:xfrm>
          <a:custGeom>
            <a:avLst/>
            <a:gdLst/>
            <a:ahLst/>
            <a:cxnLst/>
            <a:rect l="l" t="t" r="r" b="b"/>
            <a:pathLst>
              <a:path h="1211580">
                <a:moveTo>
                  <a:pt x="0" y="0"/>
                </a:moveTo>
                <a:lnTo>
                  <a:pt x="0" y="12112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22850" y="327666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09435" y="3774737"/>
            <a:ext cx="1869439" cy="2432473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28579" y="3483691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1"/>
                </a:lnTo>
                <a:lnTo>
                  <a:pt x="227867" y="823181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1"/>
                </a:lnTo>
                <a:lnTo>
                  <a:pt x="731793" y="798261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28579" y="3483691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28579" y="5188694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1"/>
                </a:lnTo>
                <a:lnTo>
                  <a:pt x="460077" y="883494"/>
                </a:lnTo>
                <a:lnTo>
                  <a:pt x="510208" y="880901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0"/>
                </a:lnTo>
                <a:lnTo>
                  <a:pt x="920155" y="441747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28579" y="5188694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70187" y="3483691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1"/>
                </a:lnTo>
                <a:lnTo>
                  <a:pt x="227867" y="823181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1"/>
                </a:lnTo>
                <a:lnTo>
                  <a:pt x="731793" y="798261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70187" y="3483691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70186" y="5188697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3"/>
                </a:lnTo>
                <a:lnTo>
                  <a:pt x="62814" y="664705"/>
                </a:lnTo>
                <a:lnTo>
                  <a:pt x="88768" y="702636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5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6"/>
                </a:lnTo>
                <a:lnTo>
                  <a:pt x="857341" y="664705"/>
                </a:lnTo>
                <a:lnTo>
                  <a:pt x="879206" y="624193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0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70186" y="5188697"/>
            <a:ext cx="920750" cy="117855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9155" y="2775515"/>
            <a:ext cx="1542901" cy="1382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30257" y="2814319"/>
            <a:ext cx="1364615" cy="1215813"/>
          </a:xfrm>
          <a:custGeom>
            <a:avLst/>
            <a:gdLst/>
            <a:ahLst/>
            <a:cxnLst/>
            <a:rect l="l" t="t" r="r" b="b"/>
            <a:pathLst>
              <a:path w="1364614" h="911860">
                <a:moveTo>
                  <a:pt x="406677" y="0"/>
                </a:moveTo>
                <a:lnTo>
                  <a:pt x="360486" y="26670"/>
                </a:lnTo>
                <a:lnTo>
                  <a:pt x="314827" y="53346"/>
                </a:lnTo>
                <a:lnTo>
                  <a:pt x="270234" y="80030"/>
                </a:lnTo>
                <a:lnTo>
                  <a:pt x="227239" y="106729"/>
                </a:lnTo>
                <a:lnTo>
                  <a:pt x="186375" y="133446"/>
                </a:lnTo>
                <a:lnTo>
                  <a:pt x="148175" y="160187"/>
                </a:lnTo>
                <a:lnTo>
                  <a:pt x="113172" y="186955"/>
                </a:lnTo>
                <a:lnTo>
                  <a:pt x="81897" y="213757"/>
                </a:lnTo>
                <a:lnTo>
                  <a:pt x="32668" y="267475"/>
                </a:lnTo>
                <a:lnTo>
                  <a:pt x="4750" y="321380"/>
                </a:lnTo>
                <a:lnTo>
                  <a:pt x="114" y="348413"/>
                </a:lnTo>
                <a:lnTo>
                  <a:pt x="2404" y="375507"/>
                </a:lnTo>
                <a:lnTo>
                  <a:pt x="29893" y="429896"/>
                </a:lnTo>
                <a:lnTo>
                  <a:pt x="76006" y="473462"/>
                </a:lnTo>
                <a:lnTo>
                  <a:pt x="124872" y="505973"/>
                </a:lnTo>
                <a:lnTo>
                  <a:pt x="185211" y="538478"/>
                </a:lnTo>
                <a:lnTo>
                  <a:pt x="256128" y="570987"/>
                </a:lnTo>
                <a:lnTo>
                  <a:pt x="295273" y="587248"/>
                </a:lnTo>
                <a:lnTo>
                  <a:pt x="336725" y="603515"/>
                </a:lnTo>
                <a:lnTo>
                  <a:pt x="380374" y="619790"/>
                </a:lnTo>
                <a:lnTo>
                  <a:pt x="426105" y="636073"/>
                </a:lnTo>
                <a:lnTo>
                  <a:pt x="473808" y="652368"/>
                </a:lnTo>
                <a:lnTo>
                  <a:pt x="523371" y="668675"/>
                </a:lnTo>
                <a:lnTo>
                  <a:pt x="574680" y="684996"/>
                </a:lnTo>
                <a:lnTo>
                  <a:pt x="627625" y="701333"/>
                </a:lnTo>
                <a:lnTo>
                  <a:pt x="682092" y="717686"/>
                </a:lnTo>
                <a:lnTo>
                  <a:pt x="737970" y="734059"/>
                </a:lnTo>
                <a:lnTo>
                  <a:pt x="795146" y="750451"/>
                </a:lnTo>
                <a:lnTo>
                  <a:pt x="853508" y="766866"/>
                </a:lnTo>
                <a:lnTo>
                  <a:pt x="912945" y="783304"/>
                </a:lnTo>
                <a:lnTo>
                  <a:pt x="973344" y="799767"/>
                </a:lnTo>
                <a:lnTo>
                  <a:pt x="1034592" y="816257"/>
                </a:lnTo>
                <a:lnTo>
                  <a:pt x="1096578" y="832775"/>
                </a:lnTo>
                <a:lnTo>
                  <a:pt x="1159190" y="849322"/>
                </a:lnTo>
                <a:lnTo>
                  <a:pt x="1222315" y="865901"/>
                </a:lnTo>
                <a:lnTo>
                  <a:pt x="1285841" y="882513"/>
                </a:lnTo>
                <a:lnTo>
                  <a:pt x="1349656" y="899160"/>
                </a:lnTo>
                <a:lnTo>
                  <a:pt x="1364258" y="91186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87490" y="3975183"/>
            <a:ext cx="95885" cy="113453"/>
          </a:xfrm>
          <a:custGeom>
            <a:avLst/>
            <a:gdLst/>
            <a:ahLst/>
            <a:cxnLst/>
            <a:rect l="l" t="t" r="r" b="b"/>
            <a:pathLst>
              <a:path w="95885" h="85089">
                <a:moveTo>
                  <a:pt x="22012" y="0"/>
                </a:moveTo>
                <a:lnTo>
                  <a:pt x="0" y="84557"/>
                </a:lnTo>
                <a:lnTo>
                  <a:pt x="95564" y="64292"/>
                </a:lnTo>
                <a:lnTo>
                  <a:pt x="22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18558" y="1863103"/>
            <a:ext cx="2021945" cy="3898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69586" y="1899919"/>
            <a:ext cx="1850389" cy="3705013"/>
          </a:xfrm>
          <a:custGeom>
            <a:avLst/>
            <a:gdLst/>
            <a:ahLst/>
            <a:cxnLst/>
            <a:rect l="l" t="t" r="r" b="b"/>
            <a:pathLst>
              <a:path w="1850389" h="2778760">
                <a:moveTo>
                  <a:pt x="859621" y="0"/>
                </a:moveTo>
                <a:lnTo>
                  <a:pt x="817938" y="36883"/>
                </a:lnTo>
                <a:lnTo>
                  <a:pt x="776341" y="73770"/>
                </a:lnTo>
                <a:lnTo>
                  <a:pt x="734919" y="110665"/>
                </a:lnTo>
                <a:lnTo>
                  <a:pt x="693758" y="147570"/>
                </a:lnTo>
                <a:lnTo>
                  <a:pt x="652947" y="184491"/>
                </a:lnTo>
                <a:lnTo>
                  <a:pt x="612571" y="221429"/>
                </a:lnTo>
                <a:lnTo>
                  <a:pt x="572719" y="258390"/>
                </a:lnTo>
                <a:lnTo>
                  <a:pt x="533477" y="295376"/>
                </a:lnTo>
                <a:lnTo>
                  <a:pt x="494933" y="332392"/>
                </a:lnTo>
                <a:lnTo>
                  <a:pt x="457174" y="369441"/>
                </a:lnTo>
                <a:lnTo>
                  <a:pt x="420287" y="406527"/>
                </a:lnTo>
                <a:lnTo>
                  <a:pt x="384359" y="443653"/>
                </a:lnTo>
                <a:lnTo>
                  <a:pt x="349478" y="480823"/>
                </a:lnTo>
                <a:lnTo>
                  <a:pt x="315731" y="518041"/>
                </a:lnTo>
                <a:lnTo>
                  <a:pt x="283205" y="555310"/>
                </a:lnTo>
                <a:lnTo>
                  <a:pt x="251986" y="592635"/>
                </a:lnTo>
                <a:lnTo>
                  <a:pt x="222164" y="630018"/>
                </a:lnTo>
                <a:lnTo>
                  <a:pt x="193824" y="667464"/>
                </a:lnTo>
                <a:lnTo>
                  <a:pt x="167054" y="704976"/>
                </a:lnTo>
                <a:lnTo>
                  <a:pt x="141941" y="742558"/>
                </a:lnTo>
                <a:lnTo>
                  <a:pt x="118572" y="780213"/>
                </a:lnTo>
                <a:lnTo>
                  <a:pt x="97035" y="817945"/>
                </a:lnTo>
                <a:lnTo>
                  <a:pt x="77416" y="855758"/>
                </a:lnTo>
                <a:lnTo>
                  <a:pt x="59804" y="893656"/>
                </a:lnTo>
                <a:lnTo>
                  <a:pt x="44284" y="931642"/>
                </a:lnTo>
                <a:lnTo>
                  <a:pt x="30945" y="969720"/>
                </a:lnTo>
                <a:lnTo>
                  <a:pt x="19874" y="1007893"/>
                </a:lnTo>
                <a:lnTo>
                  <a:pt x="11157" y="1046166"/>
                </a:lnTo>
                <a:lnTo>
                  <a:pt x="4882" y="1084541"/>
                </a:lnTo>
                <a:lnTo>
                  <a:pt x="1137" y="1123023"/>
                </a:lnTo>
                <a:lnTo>
                  <a:pt x="8" y="1161616"/>
                </a:lnTo>
                <a:lnTo>
                  <a:pt x="1582" y="1200322"/>
                </a:lnTo>
                <a:lnTo>
                  <a:pt x="5948" y="1239146"/>
                </a:lnTo>
                <a:lnTo>
                  <a:pt x="13191" y="1278091"/>
                </a:lnTo>
                <a:lnTo>
                  <a:pt x="23400" y="1317161"/>
                </a:lnTo>
                <a:lnTo>
                  <a:pt x="36661" y="1356360"/>
                </a:lnTo>
                <a:lnTo>
                  <a:pt x="61945" y="1414562"/>
                </a:lnTo>
                <a:lnTo>
                  <a:pt x="93807" y="1473086"/>
                </a:lnTo>
                <a:lnTo>
                  <a:pt x="131966" y="1531915"/>
                </a:lnTo>
                <a:lnTo>
                  <a:pt x="176139" y="1591032"/>
                </a:lnTo>
                <a:lnTo>
                  <a:pt x="200393" y="1620694"/>
                </a:lnTo>
                <a:lnTo>
                  <a:pt x="226046" y="1650423"/>
                </a:lnTo>
                <a:lnTo>
                  <a:pt x="253061" y="1680215"/>
                </a:lnTo>
                <a:lnTo>
                  <a:pt x="281404" y="1710070"/>
                </a:lnTo>
                <a:lnTo>
                  <a:pt x="311039" y="1739985"/>
                </a:lnTo>
                <a:lnTo>
                  <a:pt x="341932" y="1769959"/>
                </a:lnTo>
                <a:lnTo>
                  <a:pt x="374047" y="1799988"/>
                </a:lnTo>
                <a:lnTo>
                  <a:pt x="407348" y="1830072"/>
                </a:lnTo>
                <a:lnTo>
                  <a:pt x="441802" y="1860209"/>
                </a:lnTo>
                <a:lnTo>
                  <a:pt x="477371" y="1890395"/>
                </a:lnTo>
                <a:lnTo>
                  <a:pt x="514022" y="1920630"/>
                </a:lnTo>
                <a:lnTo>
                  <a:pt x="551719" y="1950912"/>
                </a:lnTo>
                <a:lnTo>
                  <a:pt x="590427" y="1981238"/>
                </a:lnTo>
                <a:lnTo>
                  <a:pt x="630110" y="2011606"/>
                </a:lnTo>
                <a:lnTo>
                  <a:pt x="670734" y="2042014"/>
                </a:lnTo>
                <a:lnTo>
                  <a:pt x="712263" y="2072461"/>
                </a:lnTo>
                <a:lnTo>
                  <a:pt x="754662" y="2102944"/>
                </a:lnTo>
                <a:lnTo>
                  <a:pt x="797895" y="2133462"/>
                </a:lnTo>
                <a:lnTo>
                  <a:pt x="841929" y="2164012"/>
                </a:lnTo>
                <a:lnTo>
                  <a:pt x="886726" y="2194593"/>
                </a:lnTo>
                <a:lnTo>
                  <a:pt x="932253" y="2225202"/>
                </a:lnTo>
                <a:lnTo>
                  <a:pt x="978474" y="2255837"/>
                </a:lnTo>
                <a:lnTo>
                  <a:pt x="1025353" y="2286497"/>
                </a:lnTo>
                <a:lnTo>
                  <a:pt x="1072856" y="2317180"/>
                </a:lnTo>
                <a:lnTo>
                  <a:pt x="1120947" y="2347883"/>
                </a:lnTo>
                <a:lnTo>
                  <a:pt x="1169592" y="2378604"/>
                </a:lnTo>
                <a:lnTo>
                  <a:pt x="1218754" y="2409342"/>
                </a:lnTo>
                <a:lnTo>
                  <a:pt x="1268399" y="2440094"/>
                </a:lnTo>
                <a:lnTo>
                  <a:pt x="1318492" y="2470859"/>
                </a:lnTo>
                <a:lnTo>
                  <a:pt x="1368996" y="2501635"/>
                </a:lnTo>
                <a:lnTo>
                  <a:pt x="1419878" y="2532419"/>
                </a:lnTo>
                <a:lnTo>
                  <a:pt x="1471102" y="2563209"/>
                </a:lnTo>
                <a:lnTo>
                  <a:pt x="1522633" y="2594004"/>
                </a:lnTo>
                <a:lnTo>
                  <a:pt x="1574434" y="2624802"/>
                </a:lnTo>
                <a:lnTo>
                  <a:pt x="1626473" y="2655600"/>
                </a:lnTo>
                <a:lnTo>
                  <a:pt x="1678712" y="2686397"/>
                </a:lnTo>
                <a:lnTo>
                  <a:pt x="1731117" y="2717191"/>
                </a:lnTo>
                <a:lnTo>
                  <a:pt x="1783653" y="2747979"/>
                </a:lnTo>
                <a:lnTo>
                  <a:pt x="1836284" y="2778760"/>
                </a:lnTo>
                <a:lnTo>
                  <a:pt x="1850222" y="277876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01423" y="5557479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89" h="81914">
                <a:moveTo>
                  <a:pt x="44063" y="0"/>
                </a:moveTo>
                <a:lnTo>
                  <a:pt x="0" y="75451"/>
                </a:lnTo>
                <a:lnTo>
                  <a:pt x="97483" y="81789"/>
                </a:lnTo>
                <a:lnTo>
                  <a:pt x="44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1" y="318603"/>
            <a:ext cx="2921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Clustering</a:t>
            </a:r>
            <a:r>
              <a:rPr sz="2400" spc="-65" dirty="0"/>
              <a:t> </a:t>
            </a:r>
            <a:r>
              <a:rPr sz="2400" spc="-5" dirty="0"/>
              <a:t>Columns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1142355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098787"/>
            <a:ext cx="69583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Second part of Primary </a:t>
            </a:r>
            <a:r>
              <a:rPr sz="2200" spc="-30" dirty="0">
                <a:latin typeface="Verdana"/>
                <a:cs typeface="Verdana"/>
              </a:rPr>
              <a:t>Key </a:t>
            </a:r>
            <a:r>
              <a:rPr sz="2200" spc="-5" dirty="0">
                <a:latin typeface="Verdana"/>
                <a:cs typeface="Verdana"/>
              </a:rPr>
              <a:t>is </a:t>
            </a:r>
            <a:r>
              <a:rPr sz="2200" b="1" spc="-5" dirty="0">
                <a:solidFill>
                  <a:srgbClr val="A189AD"/>
                </a:solidFill>
                <a:latin typeface="Arial"/>
                <a:cs typeface="Arial"/>
              </a:rPr>
              <a:t>Clustering</a:t>
            </a:r>
            <a:r>
              <a:rPr sz="2200" b="1" spc="50" dirty="0">
                <a:solidFill>
                  <a:srgbClr val="A189A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A189AD"/>
                </a:solidFill>
                <a:latin typeface="Arial"/>
                <a:cs typeface="Arial"/>
              </a:rPr>
              <a:t>Columns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4870739"/>
            <a:ext cx="9906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087" y="4731334"/>
            <a:ext cx="7305040" cy="838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3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Clustering columns </a:t>
            </a:r>
            <a:r>
              <a:rPr sz="2200" dirty="0">
                <a:latin typeface="Verdana"/>
                <a:cs typeface="Verdana"/>
              </a:rPr>
              <a:t>affect </a:t>
            </a:r>
            <a:r>
              <a:rPr sz="2200" spc="-5" dirty="0">
                <a:latin typeface="Verdana"/>
                <a:cs typeface="Verdana"/>
              </a:rPr>
              <a:t>ordering of data (on disk)  Multiple rows per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partition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0786" y="1828296"/>
            <a:ext cx="6235411" cy="2856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5450" y="1854200"/>
            <a:ext cx="61468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95449" y="1854200"/>
            <a:ext cx="6146800" cy="200901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92455" marR="1696085" indent="-549275">
              <a:lnSpc>
                <a:spcPct val="101899"/>
              </a:lnSpc>
              <a:spcBef>
                <a:spcPts val="300"/>
              </a:spcBef>
            </a:pPr>
            <a:r>
              <a:rPr sz="1800" b="1" spc="-5" dirty="0">
                <a:latin typeface="Courier New"/>
                <a:cs typeface="Courier New"/>
              </a:rPr>
              <a:t>CREATE TABLE </a:t>
            </a:r>
            <a:r>
              <a:rPr sz="1800" spc="-5" dirty="0">
                <a:latin typeface="Courier New"/>
                <a:cs typeface="Courier New"/>
              </a:rPr>
              <a:t>comments_by_video </a:t>
            </a:r>
            <a:r>
              <a:rPr sz="1800" dirty="0">
                <a:latin typeface="Courier New"/>
                <a:cs typeface="Courier New"/>
              </a:rPr>
              <a:t>(  </a:t>
            </a:r>
            <a:r>
              <a:rPr sz="1800" spc="-5" dirty="0">
                <a:latin typeface="Courier New"/>
                <a:cs typeface="Courier New"/>
              </a:rPr>
              <a:t>videoid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uuid,</a:t>
            </a:r>
            <a:endParaRPr sz="1800">
              <a:latin typeface="Courier New"/>
              <a:cs typeface="Courier New"/>
            </a:endParaRPr>
          </a:p>
          <a:p>
            <a:pPr marL="592455" marR="2930525">
              <a:lnSpc>
                <a:spcPts val="2200"/>
              </a:lnSpc>
              <a:spcBef>
                <a:spcPts val="75"/>
              </a:spcBef>
            </a:pPr>
            <a:r>
              <a:rPr sz="1800" spc="-5" dirty="0">
                <a:latin typeface="Courier New"/>
                <a:cs typeface="Courier New"/>
              </a:rPr>
              <a:t>commentid </a:t>
            </a:r>
            <a:r>
              <a:rPr sz="1800" dirty="0">
                <a:latin typeface="Courier New"/>
                <a:cs typeface="Courier New"/>
              </a:rPr>
              <a:t>timeuuid,  </a:t>
            </a:r>
            <a:r>
              <a:rPr sz="1800" spc="-5" dirty="0">
                <a:latin typeface="Courier New"/>
                <a:cs typeface="Courier New"/>
              </a:rPr>
              <a:t>userid </a:t>
            </a:r>
            <a:r>
              <a:rPr sz="1800" dirty="0">
                <a:latin typeface="Courier New"/>
                <a:cs typeface="Courier New"/>
              </a:rPr>
              <a:t>uuid,  </a:t>
            </a:r>
            <a:r>
              <a:rPr sz="1800" spc="-5" dirty="0">
                <a:latin typeface="Courier New"/>
                <a:cs typeface="Courier New"/>
              </a:rPr>
              <a:t>comment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text,</a:t>
            </a:r>
            <a:endParaRPr sz="1800">
              <a:latin typeface="Courier New"/>
              <a:cs typeface="Courier New"/>
            </a:endParaRPr>
          </a:p>
          <a:p>
            <a:pPr marL="592455">
              <a:lnSpc>
                <a:spcPts val="2120"/>
              </a:lnSpc>
              <a:tabLst>
                <a:tab pos="3609975" algn="l"/>
              </a:tabLst>
            </a:pPr>
            <a:r>
              <a:rPr sz="1800" b="1" spc="-5" dirty="0">
                <a:latin typeface="Courier New"/>
                <a:cs typeface="Courier New"/>
              </a:rPr>
              <a:t>PRIMARY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KEY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7B98"/>
                </a:solidFill>
                <a:latin typeface="Courier New"/>
                <a:cs typeface="Courier New"/>
              </a:rPr>
              <a:t>videoid</a:t>
            </a:r>
            <a:r>
              <a:rPr sz="1800" spc="-5" dirty="0">
                <a:latin typeface="Courier New"/>
                <a:cs typeface="Courier New"/>
              </a:rPr>
              <a:t>,	</a:t>
            </a:r>
            <a:r>
              <a:rPr sz="1800" b="1" spc="-5" dirty="0">
                <a:solidFill>
                  <a:srgbClr val="A189AD"/>
                </a:solidFill>
                <a:latin typeface="Courier New"/>
                <a:cs typeface="Courier New"/>
              </a:rPr>
              <a:t>commentid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40"/>
              </a:spcBef>
              <a:tabLst>
                <a:tab pos="318135" algn="l"/>
              </a:tabLst>
            </a:pPr>
            <a:r>
              <a:rPr sz="1800" dirty="0">
                <a:latin typeface="Courier New"/>
                <a:cs typeface="Courier New"/>
              </a:rPr>
              <a:t>)	</a:t>
            </a:r>
            <a:r>
              <a:rPr sz="1800" b="1" spc="-5" dirty="0">
                <a:latin typeface="Courier New"/>
                <a:cs typeface="Courier New"/>
              </a:rPr>
              <a:t>WITH CLUSTERING ORDER </a:t>
            </a:r>
            <a:r>
              <a:rPr sz="1800" b="1" dirty="0">
                <a:latin typeface="Courier New"/>
                <a:cs typeface="Courier New"/>
              </a:rPr>
              <a:t>BY </a:t>
            </a:r>
            <a:r>
              <a:rPr sz="1800" spc="-5" dirty="0">
                <a:latin typeface="Courier New"/>
                <a:cs typeface="Courier New"/>
              </a:rPr>
              <a:t>(commentid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DESC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3049" y="6247334"/>
            <a:ext cx="17081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5" dirty="0">
                <a:solidFill>
                  <a:srgbClr val="888888"/>
                </a:solidFill>
                <a:latin typeface="Verdana"/>
                <a:cs typeface="Verdana"/>
              </a:rPr>
              <a:t>28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184" y="265464"/>
            <a:ext cx="1178423" cy="32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1" y="295715"/>
            <a:ext cx="2685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"/>
                <a:cs typeface="Arial"/>
              </a:rPr>
              <a:t>Clustering</a:t>
            </a:r>
            <a:r>
              <a:rPr sz="2400" b="0" spc="-3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1244" y="6433894"/>
            <a:ext cx="15303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888888"/>
                </a:solidFill>
                <a:latin typeface="Arial"/>
                <a:cs typeface="Arial"/>
              </a:rPr>
              <a:t>29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2851" y="1617133"/>
          <a:ext cx="6407399" cy="3550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videoid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B98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commentid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16E8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689d56e5-</a:t>
                      </a:r>
                      <a:endParaRPr sz="1900">
                        <a:latin typeface="Verdana"/>
                        <a:cs typeface="Verdana"/>
                      </a:endParaRPr>
                    </a:p>
                    <a:p>
                      <a:pPr marL="45085">
                        <a:lnSpc>
                          <a:spcPts val="1350"/>
                        </a:lnSpc>
                        <a:spcBef>
                          <a:spcPts val="15"/>
                        </a:spcBef>
                      </a:pPr>
                      <a:r>
                        <a:rPr sz="1900" b="1" i="1" dirty="0">
                          <a:latin typeface="Verdana"/>
                          <a:cs typeface="Verdana"/>
                        </a:rPr>
                        <a:t>…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6DD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8982d56e5…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6DD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...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689d56e5-</a:t>
                      </a:r>
                      <a:endParaRPr sz="1900">
                        <a:latin typeface="Verdana"/>
                        <a:cs typeface="Verdana"/>
                      </a:endParaRPr>
                    </a:p>
                    <a:p>
                      <a:pPr marL="45085">
                        <a:lnSpc>
                          <a:spcPts val="1350"/>
                        </a:lnSpc>
                        <a:spcBef>
                          <a:spcPts val="15"/>
                        </a:spcBef>
                      </a:pPr>
                      <a:r>
                        <a:rPr sz="1900" b="1" i="1" dirty="0">
                          <a:latin typeface="Verdana"/>
                          <a:cs typeface="Verdana"/>
                        </a:rPr>
                        <a:t>…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CEF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93822df62…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6DD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...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448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689d56e5-</a:t>
                      </a:r>
                      <a:endParaRPr sz="1900">
                        <a:latin typeface="Verdana"/>
                        <a:cs typeface="Verdana"/>
                      </a:endParaRPr>
                    </a:p>
                    <a:p>
                      <a:pPr marL="45085">
                        <a:lnSpc>
                          <a:spcPts val="1450"/>
                        </a:lnSpc>
                        <a:spcBef>
                          <a:spcPts val="15"/>
                        </a:spcBef>
                      </a:pPr>
                      <a:r>
                        <a:rPr sz="1900" b="1" i="1" dirty="0">
                          <a:latin typeface="Verdana"/>
                          <a:cs typeface="Verdana"/>
                        </a:rPr>
                        <a:t>…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6DD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22dt62f69…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448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...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4487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93357d73-</a:t>
                      </a:r>
                      <a:endParaRPr sz="1900">
                        <a:latin typeface="Verdana"/>
                        <a:cs typeface="Verdana"/>
                      </a:endParaRPr>
                    </a:p>
                    <a:p>
                      <a:pPr marL="45085">
                        <a:lnSpc>
                          <a:spcPts val="1550"/>
                        </a:lnSpc>
                        <a:spcBef>
                          <a:spcPts val="15"/>
                        </a:spcBef>
                      </a:pPr>
                      <a:r>
                        <a:rPr sz="1900" b="1" i="1" dirty="0">
                          <a:latin typeface="Verdana"/>
                          <a:cs typeface="Verdana"/>
                        </a:rPr>
                        <a:t>…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CEF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i="1" spc="-5" dirty="0">
                          <a:latin typeface="Verdana"/>
                          <a:cs typeface="Verdana"/>
                        </a:rPr>
                        <a:t>8319af913...</a:t>
                      </a:r>
                      <a:endParaRPr sz="1900">
                        <a:latin typeface="Verdana"/>
                        <a:cs typeface="Verdana"/>
                      </a:endParaRPr>
                    </a:p>
                  </a:txBody>
                  <a:tcPr marL="0" marR="0" marT="618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65" dirty="0"/>
              <a:t>Two </a:t>
            </a:r>
            <a:r>
              <a:rPr lang="en-US" spc="-5" dirty="0"/>
              <a:t>knobs control Cassandra fault</a:t>
            </a:r>
            <a:r>
              <a:rPr lang="en-US" spc="65" dirty="0"/>
              <a:t> </a:t>
            </a:r>
            <a:r>
              <a:rPr lang="en-US" spc="-5" dirty="0"/>
              <a:t>tolerance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932564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828800"/>
            <a:ext cx="6830695" cy="10490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200" spc="-5" dirty="0">
                <a:latin typeface="Verdana"/>
                <a:cs typeface="Verdana"/>
              </a:rPr>
              <a:t>Consistency Level (client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side)</a:t>
            </a:r>
            <a:endParaRPr sz="2200">
              <a:latin typeface="Verdana"/>
              <a:cs typeface="Verdana"/>
            </a:endParaRPr>
          </a:p>
          <a:p>
            <a:pPr marL="499745" marR="5080" indent="-285750">
              <a:lnSpc>
                <a:spcPct val="101899"/>
              </a:lnSpc>
              <a:spcBef>
                <a:spcPts val="430"/>
              </a:spcBef>
              <a:tabLst>
                <a:tab pos="499745" algn="l"/>
              </a:tabLst>
            </a:pPr>
            <a:r>
              <a:rPr sz="2700" baseline="3086" dirty="0">
                <a:latin typeface="Arial"/>
                <a:cs typeface="Arial"/>
              </a:rPr>
              <a:t>–	</a:t>
            </a:r>
            <a:r>
              <a:rPr sz="1800" spc="-5" dirty="0">
                <a:latin typeface="Verdana"/>
                <a:cs typeface="Verdana"/>
              </a:rPr>
              <a:t>How many replicas do </a:t>
            </a:r>
            <a:r>
              <a:rPr sz="1800" dirty="0">
                <a:latin typeface="Verdana"/>
                <a:cs typeface="Verdana"/>
              </a:rPr>
              <a:t>we </a:t>
            </a:r>
            <a:r>
              <a:rPr sz="1800" spc="-5" dirty="0">
                <a:latin typeface="Verdana"/>
                <a:cs typeface="Verdana"/>
              </a:rPr>
              <a:t>need to hear from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before</a:t>
            </a:r>
            <a:r>
              <a:rPr sz="1800" dirty="0">
                <a:latin typeface="Verdana"/>
                <a:cs typeface="Verdana"/>
              </a:rPr>
              <a:t> we  </a:t>
            </a:r>
            <a:r>
              <a:rPr sz="1800" spc="-5" dirty="0">
                <a:latin typeface="Verdana"/>
                <a:cs typeface="Verdana"/>
              </a:rPr>
              <a:t>acknowledge?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75200" y="4007297"/>
            <a:ext cx="774700" cy="508000"/>
          </a:xfrm>
          <a:custGeom>
            <a:avLst/>
            <a:gdLst/>
            <a:ahLst/>
            <a:cxnLst/>
            <a:rect l="l" t="t" r="r" b="b"/>
            <a:pathLst>
              <a:path w="774700" h="508000">
                <a:moveTo>
                  <a:pt x="0" y="0"/>
                </a:moveTo>
                <a:lnTo>
                  <a:pt x="774700" y="0"/>
                </a:lnTo>
                <a:lnTo>
                  <a:pt x="7747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5200" y="4007297"/>
            <a:ext cx="774700" cy="508000"/>
          </a:xfrm>
          <a:custGeom>
            <a:avLst/>
            <a:gdLst/>
            <a:ahLst/>
            <a:cxnLst/>
            <a:rect l="l" t="t" r="r" b="b"/>
            <a:pathLst>
              <a:path w="774700" h="508000">
                <a:moveTo>
                  <a:pt x="0" y="0"/>
                </a:moveTo>
                <a:lnTo>
                  <a:pt x="774699" y="0"/>
                </a:lnTo>
                <a:lnTo>
                  <a:pt x="774699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A17F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66313" y="4117564"/>
            <a:ext cx="589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02190" y="3383329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40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1335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8" y="823183"/>
                </a:lnTo>
                <a:lnTo>
                  <a:pt x="731794" y="798262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7"/>
                </a:lnTo>
                <a:lnTo>
                  <a:pt x="857342" y="664705"/>
                </a:lnTo>
                <a:lnTo>
                  <a:pt x="879207" y="624194"/>
                </a:lnTo>
                <a:lnTo>
                  <a:pt x="896701" y="581373"/>
                </a:lnTo>
                <a:lnTo>
                  <a:pt x="909545" y="536511"/>
                </a:lnTo>
                <a:lnTo>
                  <a:pt x="917457" y="489879"/>
                </a:lnTo>
                <a:lnTo>
                  <a:pt x="920156" y="441746"/>
                </a:lnTo>
                <a:lnTo>
                  <a:pt x="917457" y="393613"/>
                </a:lnTo>
                <a:lnTo>
                  <a:pt x="909545" y="346981"/>
                </a:lnTo>
                <a:lnTo>
                  <a:pt x="896701" y="302120"/>
                </a:lnTo>
                <a:lnTo>
                  <a:pt x="879207" y="259299"/>
                </a:lnTo>
                <a:lnTo>
                  <a:pt x="857342" y="218788"/>
                </a:lnTo>
                <a:lnTo>
                  <a:pt x="831388" y="180856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21335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39444" y="3295394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21335" y="444379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8" y="823183"/>
                </a:lnTo>
                <a:lnTo>
                  <a:pt x="731794" y="798262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7"/>
                </a:lnTo>
                <a:lnTo>
                  <a:pt x="857342" y="664705"/>
                </a:lnTo>
                <a:lnTo>
                  <a:pt x="879207" y="624194"/>
                </a:lnTo>
                <a:lnTo>
                  <a:pt x="896701" y="581373"/>
                </a:lnTo>
                <a:lnTo>
                  <a:pt x="909545" y="536512"/>
                </a:lnTo>
                <a:lnTo>
                  <a:pt x="917457" y="489880"/>
                </a:lnTo>
                <a:lnTo>
                  <a:pt x="920156" y="441747"/>
                </a:lnTo>
                <a:lnTo>
                  <a:pt x="917457" y="393614"/>
                </a:lnTo>
                <a:lnTo>
                  <a:pt x="909545" y="346982"/>
                </a:lnTo>
                <a:lnTo>
                  <a:pt x="896701" y="302121"/>
                </a:lnTo>
                <a:lnTo>
                  <a:pt x="879207" y="259300"/>
                </a:lnTo>
                <a:lnTo>
                  <a:pt x="857342" y="218789"/>
                </a:lnTo>
                <a:lnTo>
                  <a:pt x="831388" y="180857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21335" y="444379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46996" y="4574147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62943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2943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79748" y="3295394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62942" y="444379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8"/>
                </a:lnTo>
                <a:lnTo>
                  <a:pt x="40949" y="259300"/>
                </a:lnTo>
                <a:lnTo>
                  <a:pt x="23455" y="302120"/>
                </a:lnTo>
                <a:lnTo>
                  <a:pt x="10611" y="346982"/>
                </a:lnTo>
                <a:lnTo>
                  <a:pt x="2699" y="393613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1"/>
                </a:lnTo>
                <a:lnTo>
                  <a:pt x="460077" y="883494"/>
                </a:lnTo>
                <a:lnTo>
                  <a:pt x="510208" y="880901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8" y="823182"/>
                </a:lnTo>
                <a:lnTo>
                  <a:pt x="731794" y="798262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7"/>
                </a:lnTo>
                <a:lnTo>
                  <a:pt x="857342" y="664705"/>
                </a:lnTo>
                <a:lnTo>
                  <a:pt x="879207" y="624194"/>
                </a:lnTo>
                <a:lnTo>
                  <a:pt x="896701" y="581373"/>
                </a:lnTo>
                <a:lnTo>
                  <a:pt x="909545" y="536512"/>
                </a:lnTo>
                <a:lnTo>
                  <a:pt x="917457" y="489880"/>
                </a:lnTo>
                <a:lnTo>
                  <a:pt x="920156" y="441747"/>
                </a:lnTo>
                <a:lnTo>
                  <a:pt x="917457" y="393613"/>
                </a:lnTo>
                <a:lnTo>
                  <a:pt x="909545" y="346982"/>
                </a:lnTo>
                <a:lnTo>
                  <a:pt x="896701" y="302120"/>
                </a:lnTo>
                <a:lnTo>
                  <a:pt x="879207" y="259300"/>
                </a:lnTo>
                <a:lnTo>
                  <a:pt x="857342" y="218788"/>
                </a:lnTo>
                <a:lnTo>
                  <a:pt x="831388" y="180857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62942" y="444379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87301" y="4574148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8598" y="3562408"/>
            <a:ext cx="680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Verdana"/>
                <a:cs typeface="Verdana"/>
              </a:rPr>
              <a:t>Write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66844" y="3598016"/>
            <a:ext cx="979077" cy="65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46989" y="3741561"/>
            <a:ext cx="709930" cy="382905"/>
          </a:xfrm>
          <a:custGeom>
            <a:avLst/>
            <a:gdLst/>
            <a:ahLst/>
            <a:cxnLst/>
            <a:rect l="l" t="t" r="r" b="b"/>
            <a:pathLst>
              <a:path w="709929" h="382905">
                <a:moveTo>
                  <a:pt x="0" y="382690"/>
                </a:moveTo>
                <a:lnTo>
                  <a:pt x="692562" y="9045"/>
                </a:lnTo>
                <a:lnTo>
                  <a:pt x="709328" y="0"/>
                </a:lnTo>
              </a:path>
            </a:pathLst>
          </a:custGeom>
          <a:ln w="38100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31520" y="3682507"/>
            <a:ext cx="134620" cy="110489"/>
          </a:xfrm>
          <a:custGeom>
            <a:avLst/>
            <a:gdLst/>
            <a:ahLst/>
            <a:cxnLst/>
            <a:rect l="l" t="t" r="r" b="b"/>
            <a:pathLst>
              <a:path w="134620" h="110489">
                <a:moveTo>
                  <a:pt x="134258" y="0"/>
                </a:moveTo>
                <a:lnTo>
                  <a:pt x="0" y="4177"/>
                </a:lnTo>
                <a:lnTo>
                  <a:pt x="57044" y="109912"/>
                </a:lnTo>
                <a:lnTo>
                  <a:pt x="134258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64009" y="3751906"/>
            <a:ext cx="979077" cy="650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53615" y="3836396"/>
            <a:ext cx="709930" cy="382905"/>
          </a:xfrm>
          <a:custGeom>
            <a:avLst/>
            <a:gdLst/>
            <a:ahLst/>
            <a:cxnLst/>
            <a:rect l="l" t="t" r="r" b="b"/>
            <a:pathLst>
              <a:path w="709929" h="382904">
                <a:moveTo>
                  <a:pt x="0" y="382690"/>
                </a:moveTo>
                <a:lnTo>
                  <a:pt x="16765" y="373645"/>
                </a:lnTo>
                <a:lnTo>
                  <a:pt x="709328" y="0"/>
                </a:lnTo>
              </a:path>
            </a:pathLst>
          </a:custGeom>
          <a:ln w="38100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4154" y="4168228"/>
            <a:ext cx="134620" cy="110489"/>
          </a:xfrm>
          <a:custGeom>
            <a:avLst/>
            <a:gdLst/>
            <a:ahLst/>
            <a:cxnLst/>
            <a:rect l="l" t="t" r="r" b="b"/>
            <a:pathLst>
              <a:path w="134620" h="110489">
                <a:moveTo>
                  <a:pt x="77212" y="0"/>
                </a:moveTo>
                <a:lnTo>
                  <a:pt x="0" y="109913"/>
                </a:lnTo>
                <a:lnTo>
                  <a:pt x="134256" y="105735"/>
                </a:lnTo>
                <a:lnTo>
                  <a:pt x="77212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34015" y="3671883"/>
            <a:ext cx="666383" cy="196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7100" y="374694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41773" y="0"/>
                </a:lnTo>
                <a:lnTo>
                  <a:pt x="457199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38533" y="368687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1"/>
                </a:lnTo>
                <a:lnTo>
                  <a:pt x="120142" y="60070"/>
                </a:lnTo>
                <a:lnTo>
                  <a:pt x="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56956" y="3838882"/>
            <a:ext cx="990520" cy="8545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48345" y="3919153"/>
            <a:ext cx="711200" cy="575945"/>
          </a:xfrm>
          <a:custGeom>
            <a:avLst/>
            <a:gdLst/>
            <a:ahLst/>
            <a:cxnLst/>
            <a:rect l="l" t="t" r="r" b="b"/>
            <a:pathLst>
              <a:path w="711200" h="575945">
                <a:moveTo>
                  <a:pt x="0" y="0"/>
                </a:moveTo>
                <a:lnTo>
                  <a:pt x="696278" y="563775"/>
                </a:lnTo>
                <a:lnTo>
                  <a:pt x="711083" y="575762"/>
                </a:lnTo>
              </a:path>
            </a:pathLst>
          </a:custGeom>
          <a:ln w="38100">
            <a:solidFill>
              <a:srgbClr val="A18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24916" y="4450895"/>
            <a:ext cx="131445" cy="122555"/>
          </a:xfrm>
          <a:custGeom>
            <a:avLst/>
            <a:gdLst/>
            <a:ahLst/>
            <a:cxnLst/>
            <a:rect l="l" t="t" r="r" b="b"/>
            <a:pathLst>
              <a:path w="131445" h="122554">
                <a:moveTo>
                  <a:pt x="75603" y="0"/>
                </a:moveTo>
                <a:lnTo>
                  <a:pt x="0" y="93371"/>
                </a:lnTo>
                <a:lnTo>
                  <a:pt x="131173" y="122288"/>
                </a:lnTo>
                <a:lnTo>
                  <a:pt x="75603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41710" y="3784622"/>
            <a:ext cx="790153" cy="196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02500" y="3861246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20735" y="0"/>
                </a:lnTo>
                <a:lnTo>
                  <a:pt x="596899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78125" y="380117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2" y="0"/>
                </a:moveTo>
                <a:lnTo>
                  <a:pt x="0" y="60070"/>
                </a:lnTo>
                <a:lnTo>
                  <a:pt x="120142" y="120141"/>
                </a:lnTo>
                <a:lnTo>
                  <a:pt x="120142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400" y="4007297"/>
            <a:ext cx="762000" cy="508000"/>
          </a:xfrm>
          <a:custGeom>
            <a:avLst/>
            <a:gdLst/>
            <a:ahLst/>
            <a:cxnLst/>
            <a:rect l="l" t="t" r="r" b="b"/>
            <a:pathLst>
              <a:path w="762000" h="508000">
                <a:moveTo>
                  <a:pt x="0" y="0"/>
                </a:moveTo>
                <a:lnTo>
                  <a:pt x="762000" y="0"/>
                </a:lnTo>
                <a:lnTo>
                  <a:pt x="7620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399" y="4007297"/>
            <a:ext cx="762000" cy="508000"/>
          </a:xfrm>
          <a:custGeom>
            <a:avLst/>
            <a:gdLst/>
            <a:ahLst/>
            <a:cxnLst/>
            <a:rect l="l" t="t" r="r" b="b"/>
            <a:pathLst>
              <a:path w="762000" h="508000">
                <a:moveTo>
                  <a:pt x="0" y="0"/>
                </a:moveTo>
                <a:lnTo>
                  <a:pt x="762000" y="0"/>
                </a:lnTo>
                <a:lnTo>
                  <a:pt x="7620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A17F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94363" y="4117564"/>
            <a:ext cx="589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30241" y="3383329"/>
            <a:ext cx="1869439" cy="1824355"/>
          </a:xfrm>
          <a:custGeom>
            <a:avLst/>
            <a:gdLst/>
            <a:ahLst/>
            <a:cxnLst/>
            <a:rect l="l" t="t" r="r" b="b"/>
            <a:pathLst>
              <a:path w="1869439" h="1824354">
                <a:moveTo>
                  <a:pt x="1595656" y="267143"/>
                </a:moveTo>
                <a:lnTo>
                  <a:pt x="1629848" y="302289"/>
                </a:lnTo>
                <a:lnTo>
                  <a:pt x="1661761" y="338728"/>
                </a:lnTo>
                <a:lnTo>
                  <a:pt x="1691394" y="376370"/>
                </a:lnTo>
                <a:lnTo>
                  <a:pt x="1718747" y="415127"/>
                </a:lnTo>
                <a:lnTo>
                  <a:pt x="1743821" y="454909"/>
                </a:lnTo>
                <a:lnTo>
                  <a:pt x="1766616" y="495626"/>
                </a:lnTo>
                <a:lnTo>
                  <a:pt x="1787131" y="537191"/>
                </a:lnTo>
                <a:lnTo>
                  <a:pt x="1805366" y="579513"/>
                </a:lnTo>
                <a:lnTo>
                  <a:pt x="1821323" y="622504"/>
                </a:lnTo>
                <a:lnTo>
                  <a:pt x="1834999" y="666075"/>
                </a:lnTo>
                <a:lnTo>
                  <a:pt x="1846397" y="710135"/>
                </a:lnTo>
                <a:lnTo>
                  <a:pt x="1855515" y="754597"/>
                </a:lnTo>
                <a:lnTo>
                  <a:pt x="1862353" y="799371"/>
                </a:lnTo>
                <a:lnTo>
                  <a:pt x="1866912" y="844368"/>
                </a:lnTo>
                <a:lnTo>
                  <a:pt x="1869191" y="889498"/>
                </a:lnTo>
                <a:lnTo>
                  <a:pt x="1869191" y="934673"/>
                </a:lnTo>
                <a:lnTo>
                  <a:pt x="1866912" y="979803"/>
                </a:lnTo>
                <a:lnTo>
                  <a:pt x="1862353" y="1024800"/>
                </a:lnTo>
                <a:lnTo>
                  <a:pt x="1855515" y="1069574"/>
                </a:lnTo>
                <a:lnTo>
                  <a:pt x="1846397" y="1114036"/>
                </a:lnTo>
                <a:lnTo>
                  <a:pt x="1834999" y="1158096"/>
                </a:lnTo>
                <a:lnTo>
                  <a:pt x="1821323" y="1201666"/>
                </a:lnTo>
                <a:lnTo>
                  <a:pt x="1805366" y="1244657"/>
                </a:lnTo>
                <a:lnTo>
                  <a:pt x="1787131" y="1286980"/>
                </a:lnTo>
                <a:lnTo>
                  <a:pt x="1766616" y="1328544"/>
                </a:lnTo>
                <a:lnTo>
                  <a:pt x="1743821" y="1369262"/>
                </a:lnTo>
                <a:lnTo>
                  <a:pt x="1718747" y="1409044"/>
                </a:lnTo>
                <a:lnTo>
                  <a:pt x="1691394" y="1447800"/>
                </a:lnTo>
                <a:lnTo>
                  <a:pt x="1661761" y="1485442"/>
                </a:lnTo>
                <a:lnTo>
                  <a:pt x="1629848" y="1521881"/>
                </a:lnTo>
                <a:lnTo>
                  <a:pt x="1595656" y="1557027"/>
                </a:lnTo>
                <a:lnTo>
                  <a:pt x="1560778" y="1589377"/>
                </a:lnTo>
                <a:lnTo>
                  <a:pt x="1524654" y="1619639"/>
                </a:lnTo>
                <a:lnTo>
                  <a:pt x="1487366" y="1647814"/>
                </a:lnTo>
                <a:lnTo>
                  <a:pt x="1448999" y="1673903"/>
                </a:lnTo>
                <a:lnTo>
                  <a:pt x="1409635" y="1697904"/>
                </a:lnTo>
                <a:lnTo>
                  <a:pt x="1369357" y="1719818"/>
                </a:lnTo>
                <a:lnTo>
                  <a:pt x="1328248" y="1739645"/>
                </a:lnTo>
                <a:lnTo>
                  <a:pt x="1286392" y="1757385"/>
                </a:lnTo>
                <a:lnTo>
                  <a:pt x="1243871" y="1773038"/>
                </a:lnTo>
                <a:lnTo>
                  <a:pt x="1200769" y="1786604"/>
                </a:lnTo>
                <a:lnTo>
                  <a:pt x="1157168" y="1798083"/>
                </a:lnTo>
                <a:lnTo>
                  <a:pt x="1113152" y="1807475"/>
                </a:lnTo>
                <a:lnTo>
                  <a:pt x="1068804" y="1814779"/>
                </a:lnTo>
                <a:lnTo>
                  <a:pt x="1024206" y="1819997"/>
                </a:lnTo>
                <a:lnTo>
                  <a:pt x="979442" y="1823127"/>
                </a:lnTo>
                <a:lnTo>
                  <a:pt x="934596" y="1824171"/>
                </a:lnTo>
                <a:lnTo>
                  <a:pt x="889749" y="1823127"/>
                </a:lnTo>
                <a:lnTo>
                  <a:pt x="844985" y="1819997"/>
                </a:lnTo>
                <a:lnTo>
                  <a:pt x="800387" y="1814779"/>
                </a:lnTo>
                <a:lnTo>
                  <a:pt x="756039" y="1807475"/>
                </a:lnTo>
                <a:lnTo>
                  <a:pt x="712023" y="1798083"/>
                </a:lnTo>
                <a:lnTo>
                  <a:pt x="668422" y="1786604"/>
                </a:lnTo>
                <a:lnTo>
                  <a:pt x="625320" y="1773038"/>
                </a:lnTo>
                <a:lnTo>
                  <a:pt x="582799" y="1757385"/>
                </a:lnTo>
                <a:lnTo>
                  <a:pt x="540943" y="1739645"/>
                </a:lnTo>
                <a:lnTo>
                  <a:pt x="499834" y="1719818"/>
                </a:lnTo>
                <a:lnTo>
                  <a:pt x="459556" y="1697904"/>
                </a:lnTo>
                <a:lnTo>
                  <a:pt x="420192" y="1673903"/>
                </a:lnTo>
                <a:lnTo>
                  <a:pt x="381825" y="1647814"/>
                </a:lnTo>
                <a:lnTo>
                  <a:pt x="344537" y="1619639"/>
                </a:lnTo>
                <a:lnTo>
                  <a:pt x="308413" y="1589377"/>
                </a:lnTo>
                <a:lnTo>
                  <a:pt x="273535" y="1557027"/>
                </a:lnTo>
                <a:lnTo>
                  <a:pt x="239343" y="1521881"/>
                </a:lnTo>
                <a:lnTo>
                  <a:pt x="207430" y="1485442"/>
                </a:lnTo>
                <a:lnTo>
                  <a:pt x="177797" y="1447800"/>
                </a:lnTo>
                <a:lnTo>
                  <a:pt x="150444" y="1409044"/>
                </a:lnTo>
                <a:lnTo>
                  <a:pt x="125370" y="1369262"/>
                </a:lnTo>
                <a:lnTo>
                  <a:pt x="102575" y="1328544"/>
                </a:lnTo>
                <a:lnTo>
                  <a:pt x="82060" y="1286980"/>
                </a:lnTo>
                <a:lnTo>
                  <a:pt x="63824" y="1244657"/>
                </a:lnTo>
                <a:lnTo>
                  <a:pt x="47868" y="1201666"/>
                </a:lnTo>
                <a:lnTo>
                  <a:pt x="34191" y="1158096"/>
                </a:lnTo>
                <a:lnTo>
                  <a:pt x="22794" y="1114036"/>
                </a:lnTo>
                <a:lnTo>
                  <a:pt x="13676" y="1069574"/>
                </a:lnTo>
                <a:lnTo>
                  <a:pt x="6838" y="1024800"/>
                </a:lnTo>
                <a:lnTo>
                  <a:pt x="2279" y="979803"/>
                </a:lnTo>
                <a:lnTo>
                  <a:pt x="0" y="934673"/>
                </a:lnTo>
                <a:lnTo>
                  <a:pt x="0" y="889498"/>
                </a:lnTo>
                <a:lnTo>
                  <a:pt x="2279" y="844368"/>
                </a:lnTo>
                <a:lnTo>
                  <a:pt x="6838" y="799371"/>
                </a:lnTo>
                <a:lnTo>
                  <a:pt x="13676" y="754597"/>
                </a:lnTo>
                <a:lnTo>
                  <a:pt x="22794" y="710135"/>
                </a:lnTo>
                <a:lnTo>
                  <a:pt x="34191" y="666075"/>
                </a:lnTo>
                <a:lnTo>
                  <a:pt x="47868" y="622504"/>
                </a:lnTo>
                <a:lnTo>
                  <a:pt x="63824" y="579513"/>
                </a:lnTo>
                <a:lnTo>
                  <a:pt x="82060" y="537191"/>
                </a:lnTo>
                <a:lnTo>
                  <a:pt x="102575" y="495626"/>
                </a:lnTo>
                <a:lnTo>
                  <a:pt x="125370" y="454909"/>
                </a:lnTo>
                <a:lnTo>
                  <a:pt x="150444" y="415127"/>
                </a:lnTo>
                <a:lnTo>
                  <a:pt x="177797" y="376370"/>
                </a:lnTo>
                <a:lnTo>
                  <a:pt x="207430" y="338728"/>
                </a:lnTo>
                <a:lnTo>
                  <a:pt x="239343" y="302289"/>
                </a:lnTo>
                <a:lnTo>
                  <a:pt x="273535" y="267143"/>
                </a:lnTo>
                <a:lnTo>
                  <a:pt x="308413" y="234794"/>
                </a:lnTo>
                <a:lnTo>
                  <a:pt x="344537" y="204531"/>
                </a:lnTo>
                <a:lnTo>
                  <a:pt x="381825" y="176356"/>
                </a:lnTo>
                <a:lnTo>
                  <a:pt x="420192" y="150268"/>
                </a:lnTo>
                <a:lnTo>
                  <a:pt x="459556" y="126267"/>
                </a:lnTo>
                <a:lnTo>
                  <a:pt x="499834" y="104353"/>
                </a:lnTo>
                <a:lnTo>
                  <a:pt x="540943" y="84525"/>
                </a:lnTo>
                <a:lnTo>
                  <a:pt x="582799" y="66785"/>
                </a:lnTo>
                <a:lnTo>
                  <a:pt x="625320" y="51132"/>
                </a:lnTo>
                <a:lnTo>
                  <a:pt x="668422" y="37567"/>
                </a:lnTo>
                <a:lnTo>
                  <a:pt x="712023" y="26088"/>
                </a:lnTo>
                <a:lnTo>
                  <a:pt x="756039" y="16696"/>
                </a:lnTo>
                <a:lnTo>
                  <a:pt x="800387" y="9391"/>
                </a:lnTo>
                <a:lnTo>
                  <a:pt x="844985" y="4174"/>
                </a:lnTo>
                <a:lnTo>
                  <a:pt x="889749" y="1043"/>
                </a:lnTo>
                <a:lnTo>
                  <a:pt x="934596" y="0"/>
                </a:lnTo>
                <a:lnTo>
                  <a:pt x="979442" y="1043"/>
                </a:lnTo>
                <a:lnTo>
                  <a:pt x="1024206" y="4174"/>
                </a:lnTo>
                <a:lnTo>
                  <a:pt x="1068804" y="9391"/>
                </a:lnTo>
                <a:lnTo>
                  <a:pt x="1113152" y="16696"/>
                </a:lnTo>
                <a:lnTo>
                  <a:pt x="1157168" y="26088"/>
                </a:lnTo>
                <a:lnTo>
                  <a:pt x="1200769" y="37567"/>
                </a:lnTo>
                <a:lnTo>
                  <a:pt x="1243871" y="51132"/>
                </a:lnTo>
                <a:lnTo>
                  <a:pt x="1286392" y="66785"/>
                </a:lnTo>
                <a:lnTo>
                  <a:pt x="1328248" y="84525"/>
                </a:lnTo>
                <a:lnTo>
                  <a:pt x="1369357" y="104353"/>
                </a:lnTo>
                <a:lnTo>
                  <a:pt x="1409635" y="126267"/>
                </a:lnTo>
                <a:lnTo>
                  <a:pt x="1448999" y="150268"/>
                </a:lnTo>
                <a:lnTo>
                  <a:pt x="1487366" y="176356"/>
                </a:lnTo>
                <a:lnTo>
                  <a:pt x="1524654" y="204531"/>
                </a:lnTo>
                <a:lnTo>
                  <a:pt x="1560778" y="234794"/>
                </a:lnTo>
                <a:lnTo>
                  <a:pt x="1595656" y="267143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49385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49385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767494" y="3295394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49385" y="444379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0"/>
                </a:lnTo>
                <a:lnTo>
                  <a:pt x="920155" y="441747"/>
                </a:lnTo>
                <a:lnTo>
                  <a:pt x="917455" y="393614"/>
                </a:lnTo>
                <a:lnTo>
                  <a:pt x="909544" y="346982"/>
                </a:lnTo>
                <a:lnTo>
                  <a:pt x="896700" y="302121"/>
                </a:lnTo>
                <a:lnTo>
                  <a:pt x="879206" y="259300"/>
                </a:lnTo>
                <a:lnTo>
                  <a:pt x="857341" y="218789"/>
                </a:lnTo>
                <a:lnTo>
                  <a:pt x="831387" y="180857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49385" y="4443798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75047" y="4574147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90994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90994" y="3165045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307799" y="3295394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90993" y="444379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8"/>
                </a:lnTo>
                <a:lnTo>
                  <a:pt x="40949" y="259300"/>
                </a:lnTo>
                <a:lnTo>
                  <a:pt x="23455" y="302120"/>
                </a:lnTo>
                <a:lnTo>
                  <a:pt x="10611" y="346982"/>
                </a:lnTo>
                <a:lnTo>
                  <a:pt x="2699" y="393613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1"/>
                </a:lnTo>
                <a:lnTo>
                  <a:pt x="460077" y="883494"/>
                </a:lnTo>
                <a:lnTo>
                  <a:pt x="510208" y="880901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0"/>
                </a:lnTo>
                <a:lnTo>
                  <a:pt x="920155" y="441747"/>
                </a:lnTo>
                <a:lnTo>
                  <a:pt x="917455" y="393613"/>
                </a:lnTo>
                <a:lnTo>
                  <a:pt x="909544" y="346982"/>
                </a:lnTo>
                <a:lnTo>
                  <a:pt x="896700" y="302120"/>
                </a:lnTo>
                <a:lnTo>
                  <a:pt x="879206" y="259300"/>
                </a:lnTo>
                <a:lnTo>
                  <a:pt x="857341" y="218788"/>
                </a:lnTo>
                <a:lnTo>
                  <a:pt x="831387" y="180857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90993" y="4443799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15352" y="4574148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6648" y="3562408"/>
            <a:ext cx="680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Verdana"/>
                <a:cs typeface="Verdana"/>
              </a:rPr>
              <a:t>Write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0259" y="3045244"/>
            <a:ext cx="587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4040" algn="l"/>
              </a:tabLst>
            </a:pPr>
            <a:r>
              <a:rPr sz="1800" b="1" spc="-5" dirty="0">
                <a:latin typeface="Arial"/>
                <a:cs typeface="Arial"/>
              </a:rPr>
              <a:t>CL=ONE	CL=QUORUM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94894" y="3598016"/>
            <a:ext cx="979077" cy="65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5038" y="3741561"/>
            <a:ext cx="709930" cy="382905"/>
          </a:xfrm>
          <a:custGeom>
            <a:avLst/>
            <a:gdLst/>
            <a:ahLst/>
            <a:cxnLst/>
            <a:rect l="l" t="t" r="r" b="b"/>
            <a:pathLst>
              <a:path w="709930" h="382905">
                <a:moveTo>
                  <a:pt x="0" y="382690"/>
                </a:moveTo>
                <a:lnTo>
                  <a:pt x="692562" y="9045"/>
                </a:lnTo>
                <a:lnTo>
                  <a:pt x="709328" y="0"/>
                </a:lnTo>
              </a:path>
            </a:pathLst>
          </a:custGeom>
          <a:ln w="38100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59569" y="3682507"/>
            <a:ext cx="134620" cy="110489"/>
          </a:xfrm>
          <a:custGeom>
            <a:avLst/>
            <a:gdLst/>
            <a:ahLst/>
            <a:cxnLst/>
            <a:rect l="l" t="t" r="r" b="b"/>
            <a:pathLst>
              <a:path w="134619" h="110489">
                <a:moveTo>
                  <a:pt x="134258" y="0"/>
                </a:moveTo>
                <a:lnTo>
                  <a:pt x="0" y="4177"/>
                </a:lnTo>
                <a:lnTo>
                  <a:pt x="57045" y="109912"/>
                </a:lnTo>
                <a:lnTo>
                  <a:pt x="134258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92059" y="3751906"/>
            <a:ext cx="979077" cy="650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81664" y="3836396"/>
            <a:ext cx="709930" cy="382905"/>
          </a:xfrm>
          <a:custGeom>
            <a:avLst/>
            <a:gdLst/>
            <a:ahLst/>
            <a:cxnLst/>
            <a:rect l="l" t="t" r="r" b="b"/>
            <a:pathLst>
              <a:path w="709930" h="382904">
                <a:moveTo>
                  <a:pt x="0" y="382690"/>
                </a:moveTo>
                <a:lnTo>
                  <a:pt x="16765" y="373645"/>
                </a:lnTo>
                <a:lnTo>
                  <a:pt x="709328" y="0"/>
                </a:lnTo>
              </a:path>
            </a:pathLst>
          </a:custGeom>
          <a:ln w="38100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72204" y="4168228"/>
            <a:ext cx="134620" cy="110489"/>
          </a:xfrm>
          <a:custGeom>
            <a:avLst/>
            <a:gdLst/>
            <a:ahLst/>
            <a:cxnLst/>
            <a:rect l="l" t="t" r="r" b="b"/>
            <a:pathLst>
              <a:path w="134619" h="110489">
                <a:moveTo>
                  <a:pt x="77212" y="0"/>
                </a:moveTo>
                <a:lnTo>
                  <a:pt x="0" y="109913"/>
                </a:lnTo>
                <a:lnTo>
                  <a:pt x="134257" y="105735"/>
                </a:lnTo>
                <a:lnTo>
                  <a:pt x="77212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85007" y="3838882"/>
            <a:ext cx="990520" cy="8545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76395" y="3919153"/>
            <a:ext cx="711200" cy="575945"/>
          </a:xfrm>
          <a:custGeom>
            <a:avLst/>
            <a:gdLst/>
            <a:ahLst/>
            <a:cxnLst/>
            <a:rect l="l" t="t" r="r" b="b"/>
            <a:pathLst>
              <a:path w="711200" h="575945">
                <a:moveTo>
                  <a:pt x="0" y="0"/>
                </a:moveTo>
                <a:lnTo>
                  <a:pt x="696278" y="563775"/>
                </a:lnTo>
                <a:lnTo>
                  <a:pt x="711083" y="575762"/>
                </a:lnTo>
              </a:path>
            </a:pathLst>
          </a:custGeom>
          <a:ln w="38100">
            <a:solidFill>
              <a:srgbClr val="A18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52965" y="4450895"/>
            <a:ext cx="131445" cy="122555"/>
          </a:xfrm>
          <a:custGeom>
            <a:avLst/>
            <a:gdLst/>
            <a:ahLst/>
            <a:cxnLst/>
            <a:rect l="l" t="t" r="r" b="b"/>
            <a:pathLst>
              <a:path w="131445" h="122554">
                <a:moveTo>
                  <a:pt x="75603" y="0"/>
                </a:moveTo>
                <a:lnTo>
                  <a:pt x="0" y="93371"/>
                </a:lnTo>
                <a:lnTo>
                  <a:pt x="131173" y="122288"/>
                </a:lnTo>
                <a:lnTo>
                  <a:pt x="75603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69759" y="3784622"/>
            <a:ext cx="790153" cy="196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06699" y="3861246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71688" y="0"/>
                </a:lnTo>
                <a:lnTo>
                  <a:pt x="596900" y="0"/>
                </a:lnTo>
              </a:path>
            </a:pathLst>
          </a:custGeom>
          <a:ln w="38100">
            <a:solidFill>
              <a:srgbClr val="A18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07833" y="380117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0"/>
                </a:moveTo>
                <a:lnTo>
                  <a:pt x="0" y="120141"/>
                </a:lnTo>
                <a:lnTo>
                  <a:pt x="120141" y="60070"/>
                </a:lnTo>
                <a:lnTo>
                  <a:pt x="0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1" y="318603"/>
            <a:ext cx="2939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Inserts and</a:t>
            </a:r>
            <a:r>
              <a:rPr sz="2400" spc="-50" dirty="0"/>
              <a:t> </a:t>
            </a:r>
            <a:r>
              <a:rPr sz="2400" spc="-5" dirty="0"/>
              <a:t>Updates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1038692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998852"/>
            <a:ext cx="66687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Use </a:t>
            </a:r>
            <a:r>
              <a:rPr sz="2200" spc="-15" dirty="0">
                <a:latin typeface="Verdana"/>
                <a:cs typeface="Verdana"/>
              </a:rPr>
              <a:t>INSERT </a:t>
            </a:r>
            <a:r>
              <a:rPr sz="2200" spc="-5" dirty="0">
                <a:latin typeface="Verdana"/>
                <a:cs typeface="Verdana"/>
              </a:rPr>
              <a:t>or </a:t>
            </a:r>
            <a:r>
              <a:rPr sz="2200" spc="-25" dirty="0">
                <a:latin typeface="Verdana"/>
                <a:cs typeface="Verdana"/>
              </a:rPr>
              <a:t>UPDATE </a:t>
            </a:r>
            <a:r>
              <a:rPr sz="2200" spc="-5" dirty="0">
                <a:latin typeface="Verdana"/>
                <a:cs typeface="Verdana"/>
              </a:rPr>
              <a:t>to add and modify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data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6587" y="1782577"/>
            <a:ext cx="7348458" cy="173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4550" y="1820333"/>
            <a:ext cx="72517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4550" y="1820333"/>
            <a:ext cx="7251700" cy="114326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latin typeface="Courier New"/>
                <a:cs typeface="Courier New"/>
              </a:rPr>
              <a:t>INSERT INTO </a:t>
            </a:r>
            <a:r>
              <a:rPr sz="1800" spc="-5" dirty="0">
                <a:latin typeface="Courier New"/>
                <a:cs typeface="Courier New"/>
              </a:rPr>
              <a:t>comments_by_video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58928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Courier New"/>
                <a:cs typeface="Courier New"/>
              </a:rPr>
              <a:t>videoid, commentid, userid,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comment)</a:t>
            </a:r>
            <a:endParaRPr sz="18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40"/>
              </a:spcBef>
              <a:tabLst>
                <a:tab pos="1000760" algn="l"/>
              </a:tabLst>
            </a:pPr>
            <a:r>
              <a:rPr sz="1800" b="1" dirty="0">
                <a:latin typeface="Courier New"/>
                <a:cs typeface="Courier New"/>
              </a:rPr>
              <a:t>VALUES	</a:t>
            </a:r>
            <a:r>
              <a:rPr sz="180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58928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Courier New"/>
                <a:cs typeface="Courier New"/>
              </a:rPr>
              <a:t>'0fe6a...', '82be1...', 'ac346...',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'Awesome!');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6587" y="3807816"/>
            <a:ext cx="7348458" cy="1739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4550" y="3835400"/>
            <a:ext cx="72517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4550" y="3835400"/>
            <a:ext cx="7251700" cy="117916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34"/>
              </a:spcBef>
            </a:pPr>
            <a:r>
              <a:rPr sz="1800" b="1" spc="-5" dirty="0">
                <a:latin typeface="Courier New"/>
                <a:cs typeface="Courier New"/>
              </a:rPr>
              <a:t>UPDATE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comments_by_video</a:t>
            </a:r>
            <a:endParaRPr sz="1800">
              <a:latin typeface="Courier New"/>
              <a:cs typeface="Courier New"/>
            </a:endParaRPr>
          </a:p>
          <a:p>
            <a:pPr marL="40005" marR="1021080">
              <a:lnSpc>
                <a:spcPts val="2200"/>
              </a:lnSpc>
              <a:spcBef>
                <a:spcPts val="80"/>
              </a:spcBef>
              <a:tabLst>
                <a:tab pos="589280" algn="l"/>
                <a:tab pos="863600" algn="l"/>
                <a:tab pos="4292600" algn="l"/>
              </a:tabLst>
            </a:pPr>
            <a:r>
              <a:rPr sz="1800" b="1" dirty="0">
                <a:latin typeface="Courier New"/>
                <a:cs typeface="Courier New"/>
              </a:rPr>
              <a:t>SET	</a:t>
            </a:r>
            <a:r>
              <a:rPr sz="1800" spc="-5" dirty="0">
                <a:latin typeface="Courier New"/>
                <a:cs typeface="Courier New"/>
              </a:rPr>
              <a:t>userid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'ac346...', comment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'Awesome!'  </a:t>
            </a:r>
            <a:r>
              <a:rPr sz="1800" b="1" dirty="0">
                <a:latin typeface="Courier New"/>
                <a:cs typeface="Courier New"/>
              </a:rPr>
              <a:t>WHERE	</a:t>
            </a:r>
            <a:r>
              <a:rPr sz="1800" spc="-5" dirty="0">
                <a:latin typeface="Courier New"/>
                <a:cs typeface="Courier New"/>
              </a:rPr>
              <a:t>videoid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'0fe6a...'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AND	</a:t>
            </a:r>
            <a:r>
              <a:rPr sz="1800" spc="-5" dirty="0">
                <a:latin typeface="Courier New"/>
                <a:cs typeface="Courier New"/>
              </a:rPr>
              <a:t>commentid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  '82be1...';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470349" y="6247334"/>
            <a:ext cx="1962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18603"/>
            <a:ext cx="1109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De</a:t>
            </a:r>
            <a:r>
              <a:rPr sz="2400" spc="-5" dirty="0"/>
              <a:t>l</a:t>
            </a:r>
            <a:r>
              <a:rPr sz="2400" dirty="0"/>
              <a:t>e</a:t>
            </a:r>
            <a:r>
              <a:rPr sz="2400" spc="-5" dirty="0"/>
              <a:t>t</a:t>
            </a:r>
            <a:r>
              <a:rPr sz="2400" dirty="0"/>
              <a:t>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1058680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018841"/>
            <a:ext cx="7854950" cy="69583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40"/>
              </a:spcBef>
            </a:pPr>
            <a:r>
              <a:rPr sz="2200" spc="-5" dirty="0">
                <a:latin typeface="Verdana"/>
                <a:cs typeface="Verdana"/>
              </a:rPr>
              <a:t>Can specify </a:t>
            </a:r>
            <a:r>
              <a:rPr sz="2200" dirty="0">
                <a:latin typeface="Verdana"/>
                <a:cs typeface="Verdana"/>
              </a:rPr>
              <a:t>a </a:t>
            </a:r>
            <a:r>
              <a:rPr sz="2200" spc="-5" dirty="0">
                <a:solidFill>
                  <a:srgbClr val="148C73"/>
                </a:solidFill>
                <a:latin typeface="Verdana"/>
                <a:cs typeface="Verdana"/>
              </a:rPr>
              <a:t>Time to </a:t>
            </a:r>
            <a:r>
              <a:rPr sz="2200" spc="-10" dirty="0">
                <a:solidFill>
                  <a:srgbClr val="148C73"/>
                </a:solidFill>
                <a:latin typeface="Verdana"/>
                <a:cs typeface="Verdana"/>
              </a:rPr>
              <a:t>Live </a:t>
            </a:r>
            <a:r>
              <a:rPr sz="2200" spc="-20" dirty="0">
                <a:solidFill>
                  <a:srgbClr val="148C73"/>
                </a:solidFill>
                <a:latin typeface="Verdana"/>
                <a:cs typeface="Verdana"/>
              </a:rPr>
              <a:t>(TTL) </a:t>
            </a:r>
            <a:r>
              <a:rPr sz="2200" spc="-5" dirty="0">
                <a:latin typeface="Verdana"/>
                <a:cs typeface="Verdana"/>
              </a:rPr>
              <a:t>in seconds when doing  </a:t>
            </a:r>
            <a:r>
              <a:rPr sz="2200" dirty="0">
                <a:latin typeface="Verdana"/>
                <a:cs typeface="Verdana"/>
              </a:rPr>
              <a:t>an </a:t>
            </a:r>
            <a:r>
              <a:rPr sz="2200" spc="-15" dirty="0">
                <a:latin typeface="Verdana"/>
                <a:cs typeface="Verdana"/>
              </a:rPr>
              <a:t>INSERT </a:t>
            </a:r>
            <a:r>
              <a:rPr sz="2200" spc="-5" dirty="0">
                <a:latin typeface="Verdana"/>
                <a:cs typeface="Verdana"/>
              </a:rPr>
              <a:t>or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UPDATE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702312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088" y="3662473"/>
            <a:ext cx="548449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Use DELETE statement to </a:t>
            </a:r>
            <a:r>
              <a:rPr sz="2200" spc="-10" dirty="0">
                <a:latin typeface="Verdana"/>
                <a:cs typeface="Verdana"/>
              </a:rPr>
              <a:t>remove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data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4558" y="1962181"/>
            <a:ext cx="5174885" cy="173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5650" y="1989667"/>
            <a:ext cx="50927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25650" y="1989667"/>
            <a:ext cx="5092700" cy="115621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6990" marR="1049655">
              <a:lnSpc>
                <a:spcPct val="101899"/>
              </a:lnSpc>
              <a:spcBef>
                <a:spcPts val="290"/>
              </a:spcBef>
            </a:pPr>
            <a:r>
              <a:rPr sz="1800" b="1" spc="-5" dirty="0">
                <a:latin typeface="Courier New"/>
                <a:cs typeface="Courier New"/>
              </a:rPr>
              <a:t>INSERT INTO </a:t>
            </a:r>
            <a:r>
              <a:rPr sz="1800" spc="-5" dirty="0">
                <a:latin typeface="Courier New"/>
                <a:cs typeface="Courier New"/>
              </a:rPr>
              <a:t>comments_by_video  </a:t>
            </a:r>
            <a:r>
              <a:rPr sz="1800" dirty="0">
                <a:latin typeface="Courier New"/>
                <a:cs typeface="Courier New"/>
              </a:rPr>
              <a:t>( </a:t>
            </a:r>
            <a:r>
              <a:rPr sz="1800" spc="-5" dirty="0">
                <a:latin typeface="Courier New"/>
                <a:cs typeface="Courier New"/>
              </a:rPr>
              <a:t>...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  <a:tabLst>
                <a:tab pos="1007110" algn="l"/>
              </a:tabLst>
            </a:pPr>
            <a:r>
              <a:rPr sz="1800" b="1" dirty="0">
                <a:latin typeface="Courier New"/>
                <a:cs typeface="Courier New"/>
              </a:rPr>
              <a:t>VALUES	</a:t>
            </a:r>
            <a:r>
              <a:rPr sz="1800" dirty="0">
                <a:latin typeface="Courier New"/>
                <a:cs typeface="Courier New"/>
              </a:rPr>
              <a:t>( </a:t>
            </a:r>
            <a:r>
              <a:rPr sz="1800" spc="-5" dirty="0">
                <a:latin typeface="Courier New"/>
                <a:cs typeface="Courier New"/>
              </a:rPr>
              <a:t>...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sz="1800" b="1" spc="-5" dirty="0">
                <a:solidFill>
                  <a:srgbClr val="148C73"/>
                </a:solidFill>
                <a:latin typeface="Courier New"/>
                <a:cs typeface="Courier New"/>
              </a:rPr>
              <a:t>USING TTL</a:t>
            </a:r>
            <a:r>
              <a:rPr sz="1800" b="1" spc="-65" dirty="0">
                <a:solidFill>
                  <a:srgbClr val="148C73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148C73"/>
                </a:solidFill>
                <a:latin typeface="Courier New"/>
                <a:cs typeface="Courier New"/>
              </a:rPr>
              <a:t>86400</a:t>
            </a:r>
            <a:r>
              <a:rPr sz="1800" spc="-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6489" y="4484136"/>
            <a:ext cx="7251023" cy="1366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250" y="4512733"/>
            <a:ext cx="7175500" cy="12530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4250" y="4512732"/>
            <a:ext cx="7175500" cy="89575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DELETE FROM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comments_by_video</a:t>
            </a:r>
            <a:endParaRPr sz="1800">
              <a:latin typeface="Courier New"/>
              <a:cs typeface="Courier New"/>
            </a:endParaRPr>
          </a:p>
          <a:p>
            <a:pPr marL="50800" marR="1345565">
              <a:lnSpc>
                <a:spcPts val="2200"/>
              </a:lnSpc>
              <a:spcBef>
                <a:spcPts val="75"/>
              </a:spcBef>
              <a:tabLst>
                <a:tab pos="873760" algn="l"/>
                <a:tab pos="4303395" algn="l"/>
              </a:tabLst>
            </a:pPr>
            <a:r>
              <a:rPr sz="1800" b="1" dirty="0">
                <a:latin typeface="Courier New"/>
                <a:cs typeface="Courier New"/>
              </a:rPr>
              <a:t>WHERE	</a:t>
            </a:r>
            <a:r>
              <a:rPr sz="1800" spc="-5" dirty="0">
                <a:latin typeface="Courier New"/>
                <a:cs typeface="Courier New"/>
              </a:rPr>
              <a:t>videoid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'0fe6a...'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AND	</a:t>
            </a:r>
            <a:r>
              <a:rPr sz="1800" spc="-5" dirty="0">
                <a:latin typeface="Courier New"/>
                <a:cs typeface="Courier New"/>
              </a:rPr>
              <a:t>commentid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  '82be1...';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470349" y="6247334"/>
            <a:ext cx="1962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1" y="318603"/>
            <a:ext cx="13633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Querying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1" y="1273649"/>
            <a:ext cx="93345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0" dirty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642" y="1233948"/>
            <a:ext cx="5314315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5" dirty="0">
                <a:latin typeface="Verdana"/>
                <a:cs typeface="Verdana"/>
              </a:rPr>
              <a:t>Use SELECT </a:t>
            </a:r>
            <a:r>
              <a:rPr sz="2000" spc="0" dirty="0">
                <a:latin typeface="Verdana"/>
                <a:cs typeface="Verdana"/>
              </a:rPr>
              <a:t>to get data </a:t>
            </a:r>
            <a:r>
              <a:rPr sz="2000" spc="5" dirty="0">
                <a:latin typeface="Verdana"/>
                <a:cs typeface="Verdana"/>
              </a:rPr>
              <a:t>from </a:t>
            </a:r>
            <a:r>
              <a:rPr sz="2000" spc="0" dirty="0">
                <a:latin typeface="Verdana"/>
                <a:cs typeface="Verdana"/>
              </a:rPr>
              <a:t>your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0" dirty="0">
                <a:latin typeface="Verdana"/>
                <a:cs typeface="Verdana"/>
              </a:rPr>
              <a:t>tables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1" y="3725393"/>
            <a:ext cx="93345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0" dirty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1" y="4645849"/>
            <a:ext cx="93345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0" dirty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641" y="3687298"/>
            <a:ext cx="6852920" cy="101463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0"/>
              </a:spcBef>
            </a:pPr>
            <a:r>
              <a:rPr sz="2000" spc="0" dirty="0">
                <a:latin typeface="Verdana"/>
                <a:cs typeface="Verdana"/>
              </a:rPr>
              <a:t>Always include </a:t>
            </a:r>
            <a:r>
              <a:rPr sz="2000" b="1" spc="0" dirty="0">
                <a:solidFill>
                  <a:srgbClr val="007B98"/>
                </a:solidFill>
                <a:latin typeface="Arial"/>
                <a:cs typeface="Arial"/>
              </a:rPr>
              <a:t>Partition </a:t>
            </a:r>
            <a:r>
              <a:rPr sz="2000" b="1" spc="5" dirty="0">
                <a:solidFill>
                  <a:srgbClr val="007B98"/>
                </a:solidFill>
                <a:latin typeface="Arial"/>
                <a:cs typeface="Arial"/>
              </a:rPr>
              <a:t>Key </a:t>
            </a:r>
            <a:r>
              <a:rPr sz="2000" spc="5" dirty="0">
                <a:latin typeface="Verdana"/>
                <a:cs typeface="Verdana"/>
              </a:rPr>
              <a:t>and </a:t>
            </a:r>
            <a:r>
              <a:rPr sz="2000" spc="0" dirty="0">
                <a:latin typeface="Verdana"/>
                <a:cs typeface="Verdana"/>
              </a:rPr>
              <a:t>optionally </a:t>
            </a:r>
            <a:r>
              <a:rPr sz="2000" b="1" spc="0" dirty="0">
                <a:solidFill>
                  <a:srgbClr val="A189AD"/>
                </a:solidFill>
                <a:latin typeface="Arial"/>
                <a:cs typeface="Arial"/>
              </a:rPr>
              <a:t>Clustering  </a:t>
            </a:r>
            <a:r>
              <a:rPr sz="2000" b="1" spc="5" dirty="0">
                <a:solidFill>
                  <a:srgbClr val="A189AD"/>
                </a:solidFill>
                <a:latin typeface="Arial"/>
                <a:cs typeface="Arial"/>
              </a:rPr>
              <a:t>Columns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spc="5" dirty="0">
                <a:latin typeface="Verdana"/>
                <a:cs typeface="Verdana"/>
              </a:rPr>
              <a:t>Can use ORDER BY and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LIMIT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1" y="5623158"/>
            <a:ext cx="93345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0" dirty="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641" y="5583459"/>
            <a:ext cx="768985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Verdana"/>
                <a:cs typeface="Verdana"/>
              </a:rPr>
              <a:t>Use </a:t>
            </a:r>
            <a:r>
              <a:rPr sz="2000" dirty="0">
                <a:latin typeface="Verdana"/>
                <a:cs typeface="Verdana"/>
              </a:rPr>
              <a:t>range </a:t>
            </a:r>
            <a:r>
              <a:rPr sz="2000" spc="5" dirty="0">
                <a:latin typeface="Verdana"/>
                <a:cs typeface="Verdana"/>
              </a:rPr>
              <a:t>queries </a:t>
            </a:r>
            <a:r>
              <a:rPr sz="2000" spc="0" dirty="0">
                <a:latin typeface="Verdana"/>
                <a:cs typeface="Verdana"/>
              </a:rPr>
              <a:t>(for </a:t>
            </a:r>
            <a:r>
              <a:rPr sz="2000" spc="5" dirty="0">
                <a:latin typeface="Verdana"/>
                <a:cs typeface="Verdana"/>
              </a:rPr>
              <a:t>example, by </a:t>
            </a:r>
            <a:r>
              <a:rPr sz="2000" spc="0" dirty="0">
                <a:latin typeface="Verdana"/>
                <a:cs typeface="Verdana"/>
              </a:rPr>
              <a:t>date) to slice</a:t>
            </a:r>
            <a:r>
              <a:rPr sz="2000" spc="50" dirty="0">
                <a:latin typeface="Verdana"/>
                <a:cs typeface="Verdana"/>
              </a:rPr>
              <a:t> </a:t>
            </a:r>
            <a:r>
              <a:rPr sz="2000" spc="0" dirty="0">
                <a:latin typeface="Verdana"/>
                <a:cs typeface="Verdana"/>
              </a:rPr>
              <a:t>partitions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0608" y="1950128"/>
            <a:ext cx="4726406" cy="136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7450" y="1972733"/>
            <a:ext cx="4635500" cy="1253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57450" y="1972733"/>
            <a:ext cx="4635500" cy="88857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1275" marR="323850">
              <a:lnSpc>
                <a:spcPct val="101899"/>
              </a:lnSpc>
              <a:spcBef>
                <a:spcPts val="320"/>
              </a:spcBef>
              <a:tabLst>
                <a:tab pos="864235" algn="l"/>
                <a:tab pos="1275715" algn="l"/>
                <a:tab pos="1962150" algn="l"/>
              </a:tabLst>
            </a:pPr>
            <a:r>
              <a:rPr sz="1800" b="1" spc="-5" dirty="0">
                <a:latin typeface="Courier New"/>
                <a:cs typeface="Courier New"/>
              </a:rPr>
              <a:t>SELECT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	</a:t>
            </a:r>
            <a:r>
              <a:rPr sz="1800" b="1" spc="-5" dirty="0">
                <a:latin typeface="Courier New"/>
                <a:cs typeface="Courier New"/>
              </a:rPr>
              <a:t>FROM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comments_by_video  </a:t>
            </a:r>
            <a:r>
              <a:rPr sz="1800" b="1" dirty="0">
                <a:latin typeface="Courier New"/>
                <a:cs typeface="Courier New"/>
              </a:rPr>
              <a:t>WHERE	</a:t>
            </a:r>
            <a:r>
              <a:rPr sz="1800" dirty="0">
                <a:solidFill>
                  <a:srgbClr val="007B98"/>
                </a:solidFill>
                <a:latin typeface="Courier New"/>
                <a:cs typeface="Courier New"/>
              </a:rPr>
              <a:t>videoid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'a67cd...'  </a:t>
            </a:r>
            <a:r>
              <a:rPr sz="1800" b="1" dirty="0">
                <a:latin typeface="Courier New"/>
                <a:cs typeface="Courier New"/>
              </a:rPr>
              <a:t>LIMIT	</a:t>
            </a:r>
            <a:r>
              <a:rPr sz="1800" dirty="0">
                <a:latin typeface="Courier New"/>
                <a:cs typeface="Courier New"/>
              </a:rPr>
              <a:t>10;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470349" y="6247334"/>
            <a:ext cx="1962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1" y="318603"/>
            <a:ext cx="37522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Cassandra Data</a:t>
            </a:r>
            <a:r>
              <a:rPr sz="2400" spc="-35" dirty="0"/>
              <a:t> </a:t>
            </a:r>
            <a:r>
              <a:rPr sz="2400" spc="-5" dirty="0"/>
              <a:t>Modeling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70349" y="6247334"/>
            <a:ext cx="1962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258713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218876"/>
            <a:ext cx="52705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Verdana"/>
                <a:cs typeface="Verdana"/>
              </a:rPr>
              <a:t>Hmmm, </a:t>
            </a:r>
            <a:r>
              <a:rPr sz="2200" spc="-5" dirty="0">
                <a:latin typeface="Verdana"/>
                <a:cs typeface="Verdana"/>
              </a:rPr>
              <a:t>looks </a:t>
            </a:r>
            <a:r>
              <a:rPr sz="2200" spc="-10" dirty="0">
                <a:latin typeface="Verdana"/>
                <a:cs typeface="Verdana"/>
              </a:rPr>
              <a:t>like </a:t>
            </a:r>
            <a:r>
              <a:rPr sz="2200" spc="-5" dirty="0">
                <a:latin typeface="Verdana"/>
                <a:cs typeface="Verdana"/>
              </a:rPr>
              <a:t>SQL, </a:t>
            </a:r>
            <a:r>
              <a:rPr sz="2200" dirty="0">
                <a:latin typeface="Verdana"/>
                <a:cs typeface="Verdana"/>
              </a:rPr>
              <a:t>I </a:t>
            </a:r>
            <a:r>
              <a:rPr sz="2200" spc="-5" dirty="0">
                <a:latin typeface="Verdana"/>
                <a:cs typeface="Verdana"/>
              </a:rPr>
              <a:t>know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that…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1" y="318603"/>
            <a:ext cx="37522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Cassandra Data</a:t>
            </a:r>
            <a:r>
              <a:rPr sz="2400" spc="-35" dirty="0"/>
              <a:t> </a:t>
            </a:r>
            <a:r>
              <a:rPr sz="2400" spc="-5" dirty="0"/>
              <a:t>Modeling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8470349" y="6247334"/>
            <a:ext cx="1962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1" y="1243610"/>
            <a:ext cx="971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1" y="2004933"/>
            <a:ext cx="971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1" y="2766254"/>
            <a:ext cx="971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1" y="3993245"/>
            <a:ext cx="971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1" y="5220234"/>
            <a:ext cx="971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421" y="1198531"/>
            <a:ext cx="7649209" cy="36930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0" dirty="0">
                <a:latin typeface="Verdana"/>
                <a:cs typeface="Verdana"/>
              </a:rPr>
              <a:t>Requires </a:t>
            </a:r>
            <a:r>
              <a:rPr sz="2100" spc="15" dirty="0">
                <a:latin typeface="Verdana"/>
                <a:cs typeface="Verdana"/>
              </a:rPr>
              <a:t>a </a:t>
            </a:r>
            <a:r>
              <a:rPr sz="2100" spc="5" dirty="0">
                <a:latin typeface="Verdana"/>
                <a:cs typeface="Verdana"/>
              </a:rPr>
              <a:t>different </a:t>
            </a:r>
            <a:r>
              <a:rPr sz="2100" spc="10" dirty="0">
                <a:latin typeface="Verdana"/>
                <a:cs typeface="Verdana"/>
              </a:rPr>
              <a:t>mindset than </a:t>
            </a:r>
            <a:r>
              <a:rPr sz="2100" spc="15" dirty="0">
                <a:latin typeface="Verdana"/>
                <a:cs typeface="Verdana"/>
              </a:rPr>
              <a:t>RDBMS</a:t>
            </a:r>
            <a:r>
              <a:rPr sz="2100" spc="0" dirty="0">
                <a:latin typeface="Verdana"/>
                <a:cs typeface="Verdana"/>
              </a:rPr>
              <a:t> </a:t>
            </a:r>
            <a:r>
              <a:rPr sz="2100" spc="10" dirty="0">
                <a:latin typeface="Verdana"/>
                <a:cs typeface="Verdana"/>
              </a:rPr>
              <a:t>modeling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2100" spc="15" dirty="0">
                <a:latin typeface="Verdana"/>
                <a:cs typeface="Verdana"/>
              </a:rPr>
              <a:t>Know </a:t>
            </a:r>
            <a:r>
              <a:rPr sz="2100" spc="5" dirty="0">
                <a:latin typeface="Verdana"/>
                <a:cs typeface="Verdana"/>
              </a:rPr>
              <a:t>your </a:t>
            </a:r>
            <a:r>
              <a:rPr sz="2100" spc="10" dirty="0">
                <a:latin typeface="Verdana"/>
                <a:cs typeface="Verdana"/>
              </a:rPr>
              <a:t>data and </a:t>
            </a:r>
            <a:r>
              <a:rPr sz="2100" spc="5" dirty="0">
                <a:latin typeface="Verdana"/>
                <a:cs typeface="Verdana"/>
              </a:rPr>
              <a:t>your </a:t>
            </a:r>
            <a:r>
              <a:rPr sz="2100" spc="10" dirty="0">
                <a:latin typeface="Verdana"/>
                <a:cs typeface="Verdana"/>
              </a:rPr>
              <a:t>queries up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spc="5" dirty="0">
                <a:latin typeface="Verdana"/>
                <a:cs typeface="Verdana"/>
              </a:rPr>
              <a:t>front</a:t>
            </a:r>
            <a:endParaRPr sz="2100">
              <a:latin typeface="Verdana"/>
              <a:cs typeface="Verdana"/>
            </a:endParaRPr>
          </a:p>
          <a:p>
            <a:pPr marL="12700" marR="5080">
              <a:lnSpc>
                <a:spcPct val="109100"/>
              </a:lnSpc>
              <a:spcBef>
                <a:spcPts val="1745"/>
              </a:spcBef>
            </a:pPr>
            <a:r>
              <a:rPr sz="2100" spc="10" dirty="0">
                <a:latin typeface="Verdana"/>
                <a:cs typeface="Verdana"/>
              </a:rPr>
              <a:t>Queries </a:t>
            </a:r>
            <a:r>
              <a:rPr sz="2100" spc="5" dirty="0">
                <a:latin typeface="Verdana"/>
                <a:cs typeface="Verdana"/>
              </a:rPr>
              <a:t>drive </a:t>
            </a:r>
            <a:r>
              <a:rPr sz="2100" spc="15" dirty="0">
                <a:latin typeface="Verdana"/>
                <a:cs typeface="Verdana"/>
              </a:rPr>
              <a:t>a </a:t>
            </a:r>
            <a:r>
              <a:rPr sz="2100" spc="5" dirty="0">
                <a:latin typeface="Verdana"/>
                <a:cs typeface="Verdana"/>
              </a:rPr>
              <a:t>lot of </a:t>
            </a:r>
            <a:r>
              <a:rPr sz="2100" spc="10" dirty="0">
                <a:latin typeface="Verdana"/>
                <a:cs typeface="Verdana"/>
              </a:rPr>
              <a:t>the modeling decisions </a:t>
            </a:r>
            <a:r>
              <a:rPr sz="2100" spc="5" dirty="0">
                <a:latin typeface="Verdana"/>
                <a:cs typeface="Verdana"/>
              </a:rPr>
              <a:t>(i.e. </a:t>
            </a:r>
            <a:r>
              <a:rPr sz="2100" spc="10" dirty="0">
                <a:latin typeface="Verdana"/>
                <a:cs typeface="Verdana"/>
              </a:rPr>
              <a:t>“table  per query”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spc="5" dirty="0">
                <a:latin typeface="Verdana"/>
                <a:cs typeface="Verdana"/>
              </a:rPr>
              <a:t>pattern)</a:t>
            </a:r>
            <a:endParaRPr sz="2100">
              <a:latin typeface="Verdana"/>
              <a:cs typeface="Verdana"/>
            </a:endParaRPr>
          </a:p>
          <a:p>
            <a:pPr marL="12700" marR="229870">
              <a:lnSpc>
                <a:spcPct val="109100"/>
              </a:lnSpc>
              <a:spcBef>
                <a:spcPts val="1745"/>
              </a:spcBef>
            </a:pPr>
            <a:r>
              <a:rPr sz="2100" spc="10" dirty="0">
                <a:latin typeface="Verdana"/>
                <a:cs typeface="Verdana"/>
              </a:rPr>
              <a:t>Denormalize/Duplicate data at write time </a:t>
            </a:r>
            <a:r>
              <a:rPr sz="2100" spc="5" dirty="0">
                <a:latin typeface="Verdana"/>
                <a:cs typeface="Verdana"/>
              </a:rPr>
              <a:t>to </a:t>
            </a:r>
            <a:r>
              <a:rPr sz="2100" spc="10" dirty="0">
                <a:latin typeface="Verdana"/>
                <a:cs typeface="Verdana"/>
              </a:rPr>
              <a:t>do as </a:t>
            </a:r>
            <a:r>
              <a:rPr sz="2100" spc="15" dirty="0">
                <a:latin typeface="Verdana"/>
                <a:cs typeface="Verdana"/>
              </a:rPr>
              <a:t>few  </a:t>
            </a:r>
            <a:r>
              <a:rPr sz="2100" spc="10" dirty="0">
                <a:latin typeface="Verdana"/>
                <a:cs typeface="Verdana"/>
              </a:rPr>
              <a:t>queries as possible </a:t>
            </a:r>
            <a:r>
              <a:rPr sz="2100" spc="15" dirty="0">
                <a:latin typeface="Verdana"/>
                <a:cs typeface="Verdana"/>
              </a:rPr>
              <a:t>come </a:t>
            </a:r>
            <a:r>
              <a:rPr sz="2100" spc="10" dirty="0">
                <a:latin typeface="Verdana"/>
                <a:cs typeface="Verdana"/>
              </a:rPr>
              <a:t>read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spc="10" dirty="0">
                <a:latin typeface="Verdana"/>
                <a:cs typeface="Verdana"/>
              </a:rPr>
              <a:t>time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2100" spc="-20" dirty="0">
                <a:latin typeface="Verdana"/>
                <a:cs typeface="Verdana"/>
              </a:rPr>
              <a:t>Remember, </a:t>
            </a:r>
            <a:r>
              <a:rPr sz="2100" spc="10" dirty="0">
                <a:latin typeface="Verdana"/>
                <a:cs typeface="Verdana"/>
              </a:rPr>
              <a:t>disk </a:t>
            </a:r>
            <a:r>
              <a:rPr sz="2100" spc="5" dirty="0">
                <a:latin typeface="Verdana"/>
                <a:cs typeface="Verdana"/>
              </a:rPr>
              <a:t>is </a:t>
            </a:r>
            <a:r>
              <a:rPr sz="2100" spc="10" dirty="0">
                <a:latin typeface="Verdana"/>
                <a:cs typeface="Verdana"/>
              </a:rPr>
              <a:t>cheap and </a:t>
            </a:r>
            <a:r>
              <a:rPr sz="2100" spc="5" dirty="0">
                <a:latin typeface="Verdana"/>
                <a:cs typeface="Verdana"/>
              </a:rPr>
              <a:t>writes in Cassandra</a:t>
            </a:r>
            <a:r>
              <a:rPr sz="2100" spc="35" dirty="0">
                <a:latin typeface="Verdana"/>
                <a:cs typeface="Verdana"/>
              </a:rPr>
              <a:t> </a:t>
            </a:r>
            <a:r>
              <a:rPr sz="2100" spc="10" dirty="0">
                <a:latin typeface="Verdana"/>
                <a:cs typeface="Verdana"/>
              </a:rPr>
              <a:t>are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100" b="1" spc="-10" dirty="0">
                <a:latin typeface="Arial"/>
                <a:cs typeface="Arial"/>
              </a:rPr>
              <a:t>FAST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18603"/>
            <a:ext cx="44792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Other Data Modeling</a:t>
            </a:r>
            <a:r>
              <a:rPr sz="2400" spc="-45" dirty="0"/>
              <a:t> </a:t>
            </a:r>
            <a:r>
              <a:rPr sz="2400" spc="-5" dirty="0"/>
              <a:t>Concepts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470349" y="6247334"/>
            <a:ext cx="1962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258713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066433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874153"/>
            <a:ext cx="9906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088" y="1218876"/>
            <a:ext cx="3491229" cy="2184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Lightweight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Transactions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2200" spc="-5" dirty="0">
                <a:latin typeface="Verdana"/>
                <a:cs typeface="Verdana"/>
              </a:rPr>
              <a:t>JSON</a:t>
            </a:r>
            <a:endParaRPr sz="2200">
              <a:latin typeface="Verdana"/>
              <a:cs typeface="Verdana"/>
            </a:endParaRPr>
          </a:p>
          <a:p>
            <a:pPr marL="12700" marR="225425">
              <a:lnSpc>
                <a:spcPct val="180700"/>
              </a:lnSpc>
            </a:pPr>
            <a:r>
              <a:rPr sz="2200" spc="-5" dirty="0">
                <a:latin typeface="Verdana"/>
                <a:cs typeface="Verdana"/>
              </a:rPr>
              <a:t>User Defined </a:t>
            </a:r>
            <a:r>
              <a:rPr sz="2200" spc="-45" dirty="0">
                <a:latin typeface="Verdana"/>
                <a:cs typeface="Verdana"/>
              </a:rPr>
              <a:t>Types  </a:t>
            </a:r>
            <a:r>
              <a:rPr sz="2200" spc="-5" dirty="0">
                <a:latin typeface="Verdana"/>
                <a:cs typeface="Verdana"/>
              </a:rPr>
              <a:t>User Defined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Functions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ways to access CQL are:</a:t>
            </a:r>
          </a:p>
          <a:p>
            <a:pPr lvl="1"/>
            <a:r>
              <a:rPr lang="en-US" dirty="0"/>
              <a:t>For open source and commercial installations, start </a:t>
            </a:r>
            <a:r>
              <a:rPr lang="en-US" dirty="0" err="1"/>
              <a:t>cqlsh</a:t>
            </a:r>
            <a:r>
              <a:rPr lang="en-US" dirty="0"/>
              <a:t>, the Python-based command-line client, on the command line of a Cassandra node</a:t>
            </a:r>
          </a:p>
          <a:p>
            <a:pPr lvl="1"/>
            <a:r>
              <a:rPr lang="en-US" dirty="0"/>
              <a:t>For commercial installations only, use </a:t>
            </a:r>
            <a:r>
              <a:rPr lang="en-US" dirty="0" err="1"/>
              <a:t>DataStax</a:t>
            </a:r>
            <a:r>
              <a:rPr lang="en-US" dirty="0"/>
              <a:t> </a:t>
            </a:r>
            <a:r>
              <a:rPr lang="en-US" dirty="0" err="1"/>
              <a:t>DevCenter</a:t>
            </a:r>
            <a:r>
              <a:rPr lang="en-US" dirty="0"/>
              <a:t>, a graphical user interface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378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4875" y="971482"/>
            <a:ext cx="3614737" cy="4914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0426" y="2574271"/>
            <a:ext cx="3087472" cy="1390751"/>
          </a:xfrm>
          <a:prstGeom prst="rect">
            <a:avLst/>
          </a:prstGeom>
        </p:spPr>
        <p:txBody>
          <a:bodyPr vert="horz" wrap="square" lIns="0" tIns="51421" rIns="0" bIns="0" rtlCol="0">
            <a:spAutoFit/>
          </a:bodyPr>
          <a:lstStyle/>
          <a:p>
            <a:pPr algn="ctr">
              <a:spcBef>
                <a:spcPts val="405"/>
              </a:spcBef>
            </a:pPr>
            <a:r>
              <a:rPr sz="4200" spc="-46" dirty="0"/>
              <a:t>CQLSH</a:t>
            </a:r>
            <a:endParaRPr sz="4200"/>
          </a:p>
          <a:p>
            <a:pPr marL="6468" marR="2587" algn="ctr">
              <a:lnSpc>
                <a:spcPts val="2475"/>
              </a:lnSpc>
              <a:spcBef>
                <a:spcPts val="387"/>
              </a:spcBef>
            </a:pPr>
            <a:r>
              <a:rPr sz="2200" spc="-46" dirty="0"/>
              <a:t>Our </a:t>
            </a:r>
            <a:r>
              <a:rPr sz="2200" spc="-10" dirty="0"/>
              <a:t>data </a:t>
            </a:r>
            <a:r>
              <a:rPr sz="2200" spc="-5" dirty="0"/>
              <a:t>management </a:t>
            </a:r>
            <a:r>
              <a:rPr sz="2200" dirty="0"/>
              <a:t>and </a:t>
            </a:r>
            <a:r>
              <a:rPr sz="2200" spc="-31" dirty="0"/>
              <a:t>first  </a:t>
            </a:r>
            <a:r>
              <a:rPr sz="2200" spc="-28" dirty="0"/>
              <a:t>exploration</a:t>
            </a:r>
            <a:r>
              <a:rPr sz="2200" spc="-31" dirty="0"/>
              <a:t> </a:t>
            </a:r>
            <a:r>
              <a:rPr sz="2200" spc="-38" dirty="0"/>
              <a:t>tool</a:t>
            </a:r>
            <a:endParaRPr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602948"/>
            <a:ext cx="2507926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46" dirty="0"/>
              <a:t>CQLSH</a:t>
            </a:r>
            <a:endParaRPr sz="42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65686" y="1916309"/>
            <a:ext cx="8612628" cy="3437968"/>
          </a:xfrm>
          <a:prstGeom prst="rect">
            <a:avLst/>
          </a:prstGeom>
        </p:spPr>
        <p:txBody>
          <a:bodyPr vert="horz" wrap="square" lIns="0" tIns="153519" rIns="0" bIns="0" rtlCol="0">
            <a:spAutoFit/>
          </a:bodyPr>
          <a:lstStyle/>
          <a:p>
            <a:pPr marL="5821" algn="ctr">
              <a:spcBef>
                <a:spcPts val="46"/>
              </a:spcBef>
            </a:pPr>
            <a:r>
              <a:rPr sz="2800" b="1" spc="-94" dirty="0"/>
              <a:t>help: </a:t>
            </a:r>
            <a:r>
              <a:rPr sz="2800" spc="-64" dirty="0"/>
              <a:t>shows </a:t>
            </a:r>
            <a:r>
              <a:rPr sz="2800" spc="-46" dirty="0"/>
              <a:t>available </a:t>
            </a:r>
            <a:r>
              <a:rPr sz="2800" spc="-48" dirty="0"/>
              <a:t>cqlsh </a:t>
            </a:r>
            <a:r>
              <a:rPr sz="2800" spc="204" dirty="0"/>
              <a:t>+ </a:t>
            </a:r>
            <a:r>
              <a:rPr sz="2800" spc="-53" dirty="0"/>
              <a:t>CQL</a:t>
            </a:r>
            <a:r>
              <a:rPr sz="2800" spc="15" dirty="0"/>
              <a:t> </a:t>
            </a:r>
            <a:r>
              <a:rPr sz="2800" spc="-28" dirty="0"/>
              <a:t>commands</a:t>
            </a:r>
            <a:endParaRPr sz="2800" dirty="0"/>
          </a:p>
          <a:p>
            <a:pPr marL="5821" algn="ctr">
              <a:spcBef>
                <a:spcPts val="2218"/>
              </a:spcBef>
            </a:pPr>
            <a:r>
              <a:rPr sz="2800" b="1" spc="-140" dirty="0"/>
              <a:t>DESCRIBE: </a:t>
            </a:r>
            <a:r>
              <a:rPr sz="2800" spc="-64" dirty="0"/>
              <a:t>shows </a:t>
            </a:r>
            <a:r>
              <a:rPr sz="2800" spc="-51" dirty="0"/>
              <a:t>information </a:t>
            </a:r>
            <a:r>
              <a:rPr sz="2800" spc="-31" dirty="0"/>
              <a:t>of </a:t>
            </a:r>
            <a:r>
              <a:rPr sz="2800" spc="-41" dirty="0"/>
              <a:t>the</a:t>
            </a:r>
            <a:r>
              <a:rPr sz="2800" spc="255" dirty="0"/>
              <a:t> </a:t>
            </a:r>
            <a:r>
              <a:rPr sz="2800" spc="-41" dirty="0"/>
              <a:t>arguments</a:t>
            </a:r>
            <a:endParaRPr sz="2800" dirty="0"/>
          </a:p>
          <a:p>
            <a:pPr marL="5821" algn="ctr">
              <a:spcBef>
                <a:spcPts val="2213"/>
              </a:spcBef>
            </a:pPr>
            <a:r>
              <a:rPr sz="2800" b="1" spc="-145" dirty="0"/>
              <a:t>SOURCE: </a:t>
            </a:r>
            <a:r>
              <a:rPr sz="2800" spc="-51" dirty="0"/>
              <a:t>executes </a:t>
            </a:r>
            <a:r>
              <a:rPr sz="2800" spc="-3" dirty="0"/>
              <a:t>a </a:t>
            </a:r>
            <a:r>
              <a:rPr sz="2800" spc="-20" dirty="0"/>
              <a:t>file </a:t>
            </a:r>
            <a:r>
              <a:rPr sz="2800" spc="-46" dirty="0"/>
              <a:t>containing </a:t>
            </a:r>
            <a:r>
              <a:rPr sz="2800" spc="-53" dirty="0"/>
              <a:t>CQL</a:t>
            </a:r>
            <a:r>
              <a:rPr sz="2800" spc="270" dirty="0"/>
              <a:t> </a:t>
            </a:r>
            <a:r>
              <a:rPr sz="2800" spc="-51" dirty="0"/>
              <a:t>statements</a:t>
            </a:r>
            <a:endParaRPr sz="2800" dirty="0"/>
          </a:p>
          <a:p>
            <a:pPr marL="5821" algn="ctr">
              <a:spcBef>
                <a:spcPts val="2226"/>
              </a:spcBef>
            </a:pPr>
            <a:r>
              <a:rPr sz="2800" b="1" spc="-138" dirty="0"/>
              <a:t>TRACING: </a:t>
            </a:r>
            <a:r>
              <a:rPr sz="2800" spc="-38" dirty="0"/>
              <a:t>enables/disables </a:t>
            </a:r>
            <a:r>
              <a:rPr sz="2800" spc="-41" dirty="0"/>
              <a:t>the </a:t>
            </a:r>
            <a:r>
              <a:rPr sz="2800" spc="-56" dirty="0"/>
              <a:t>tracing</a:t>
            </a:r>
            <a:r>
              <a:rPr sz="2800" spc="181" dirty="0"/>
              <a:t> </a:t>
            </a:r>
            <a:r>
              <a:rPr sz="2800" spc="-10" dirty="0"/>
              <a:t>mode</a:t>
            </a:r>
            <a:endParaRPr sz="2800" dirty="0"/>
          </a:p>
          <a:p>
            <a:pPr marL="5821" algn="ctr">
              <a:spcBef>
                <a:spcPts val="2213"/>
              </a:spcBef>
            </a:pPr>
            <a:r>
              <a:rPr sz="2800" b="1" spc="-196" dirty="0"/>
              <a:t>SELECT, </a:t>
            </a:r>
            <a:r>
              <a:rPr sz="2800" b="1" spc="-181" dirty="0"/>
              <a:t>ALTER, </a:t>
            </a:r>
            <a:r>
              <a:rPr sz="2800" b="1" spc="-196" dirty="0"/>
              <a:t>INSERT,</a:t>
            </a:r>
            <a:r>
              <a:rPr sz="2800" b="1" spc="178" dirty="0"/>
              <a:t> </a:t>
            </a:r>
            <a:r>
              <a:rPr sz="2800" b="1" spc="-5" dirty="0"/>
              <a:t>…</a:t>
            </a:r>
            <a:endParaRPr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CQL Lexical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CQL input consists of statements</a:t>
            </a:r>
          </a:p>
          <a:p>
            <a:r>
              <a:rPr lang="en-US" dirty="0"/>
              <a:t>Like SQL, statements change data, look up data, store data, or change the way data is stored</a:t>
            </a:r>
          </a:p>
          <a:p>
            <a:r>
              <a:rPr lang="en-US" dirty="0"/>
              <a:t>Statements end in a semicolon (;)</a:t>
            </a:r>
          </a:p>
          <a:p>
            <a:r>
              <a:rPr lang="en-US" dirty="0"/>
              <a:t>For example, the following is valid CQL 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/>
              <a:t>SELECT * FROM </a:t>
            </a:r>
            <a:r>
              <a:rPr lang="en-US" sz="1900" dirty="0" err="1"/>
              <a:t>MyTable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UPDATE </a:t>
            </a:r>
            <a:r>
              <a:rPr lang="en-US" sz="1900" dirty="0" err="1"/>
              <a:t>MyTable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SET </a:t>
            </a:r>
            <a:r>
              <a:rPr lang="en-US" sz="1900" dirty="0" err="1"/>
              <a:t>SomeColumn</a:t>
            </a:r>
            <a:r>
              <a:rPr lang="en-US" sz="1900" dirty="0"/>
              <a:t> = '</a:t>
            </a:r>
            <a:r>
              <a:rPr lang="en-US" sz="1900" dirty="0" err="1"/>
              <a:t>SomeValue</a:t>
            </a:r>
            <a:r>
              <a:rPr lang="en-US" sz="1900" dirty="0"/>
              <a:t>'</a:t>
            </a:r>
          </a:p>
          <a:p>
            <a:pPr marL="0" indent="0">
              <a:buNone/>
            </a:pPr>
            <a:r>
              <a:rPr lang="en-US" sz="1900" dirty="0"/>
              <a:t>  WHERE </a:t>
            </a:r>
            <a:r>
              <a:rPr lang="en-US" sz="1900" dirty="0" err="1"/>
              <a:t>columnName</a:t>
            </a:r>
            <a:r>
              <a:rPr lang="en-US" sz="1900" dirty="0"/>
              <a:t> = ‘</a:t>
            </a:r>
            <a:r>
              <a:rPr lang="en-US" sz="1900" dirty="0" err="1"/>
              <a:t>SomeColumnName</a:t>
            </a:r>
            <a:r>
              <a:rPr lang="en-US" sz="1900" dirty="0"/>
              <a:t>’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This is a sequence of two CQL statements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6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Consistency</a:t>
            </a:r>
            <a:r>
              <a:rPr lang="en-US" spc="-50" dirty="0"/>
              <a:t> </a:t>
            </a:r>
            <a:r>
              <a:rPr lang="en-US" spc="-5" dirty="0"/>
              <a:t>Levels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762000" y="2091209"/>
            <a:ext cx="971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009920" y="2057400"/>
            <a:ext cx="7168515" cy="66865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234"/>
              </a:spcBef>
            </a:pPr>
            <a:r>
              <a:rPr sz="2100" spc="10" dirty="0">
                <a:latin typeface="Verdana"/>
                <a:cs typeface="Verdana"/>
              </a:rPr>
              <a:t>Applies </a:t>
            </a:r>
            <a:r>
              <a:rPr sz="2100" spc="5" dirty="0">
                <a:latin typeface="Verdana"/>
                <a:cs typeface="Verdana"/>
              </a:rPr>
              <a:t>to </a:t>
            </a:r>
            <a:r>
              <a:rPr sz="2100" spc="10" dirty="0">
                <a:latin typeface="Verdana"/>
                <a:cs typeface="Verdana"/>
              </a:rPr>
              <a:t>both </a:t>
            </a:r>
            <a:r>
              <a:rPr sz="2100" spc="0" dirty="0">
                <a:latin typeface="Verdana"/>
                <a:cs typeface="Verdana"/>
              </a:rPr>
              <a:t>Reads </a:t>
            </a:r>
            <a:r>
              <a:rPr sz="2100" spc="10" dirty="0">
                <a:latin typeface="Verdana"/>
                <a:cs typeface="Verdana"/>
              </a:rPr>
              <a:t>and </a:t>
            </a:r>
            <a:r>
              <a:rPr sz="2100" dirty="0">
                <a:latin typeface="Verdana"/>
                <a:cs typeface="Verdana"/>
              </a:rPr>
              <a:t>Writes </a:t>
            </a:r>
            <a:r>
              <a:rPr sz="2100" spc="5" dirty="0">
                <a:latin typeface="Verdana"/>
                <a:cs typeface="Verdana"/>
              </a:rPr>
              <a:t>(i.e. is </a:t>
            </a:r>
            <a:r>
              <a:rPr sz="2100" spc="10" dirty="0">
                <a:latin typeface="Verdana"/>
                <a:cs typeface="Verdana"/>
              </a:rPr>
              <a:t>set on each  query)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009920" y="3077240"/>
            <a:ext cx="6773545" cy="19591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214120">
              <a:lnSpc>
                <a:spcPct val="121200"/>
              </a:lnSpc>
              <a:spcBef>
                <a:spcPts val="90"/>
              </a:spcBef>
            </a:pPr>
            <a:r>
              <a:rPr sz="2100" b="1" spc="15" dirty="0">
                <a:latin typeface="Arial"/>
                <a:cs typeface="Arial"/>
              </a:rPr>
              <a:t>ONE </a:t>
            </a:r>
            <a:r>
              <a:rPr sz="2100" spc="15" dirty="0">
                <a:latin typeface="Verdana"/>
                <a:cs typeface="Verdana"/>
              </a:rPr>
              <a:t>– </a:t>
            </a:r>
            <a:r>
              <a:rPr sz="2100" spc="10" dirty="0">
                <a:latin typeface="Verdana"/>
                <a:cs typeface="Verdana"/>
              </a:rPr>
              <a:t>one </a:t>
            </a:r>
            <a:r>
              <a:rPr sz="2100" spc="5" dirty="0">
                <a:latin typeface="Verdana"/>
                <a:cs typeface="Verdana"/>
              </a:rPr>
              <a:t>replica </a:t>
            </a:r>
            <a:r>
              <a:rPr sz="2100" spc="10" dirty="0">
                <a:latin typeface="Verdana"/>
                <a:cs typeface="Verdana"/>
              </a:rPr>
              <a:t>from </a:t>
            </a:r>
            <a:r>
              <a:rPr sz="2100" u="heavy" spc="5" dirty="0">
                <a:latin typeface="Verdana"/>
                <a:cs typeface="Verdana"/>
              </a:rPr>
              <a:t>any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DC  </a:t>
            </a:r>
            <a:r>
              <a:rPr sz="2100" b="1" spc="10" dirty="0">
                <a:latin typeface="Arial"/>
                <a:cs typeface="Arial"/>
              </a:rPr>
              <a:t>LOCAL_ONE </a:t>
            </a:r>
            <a:r>
              <a:rPr sz="2100" spc="15" dirty="0">
                <a:latin typeface="Verdana"/>
                <a:cs typeface="Verdana"/>
              </a:rPr>
              <a:t>– </a:t>
            </a:r>
            <a:r>
              <a:rPr sz="2100" spc="10" dirty="0">
                <a:latin typeface="Verdana"/>
                <a:cs typeface="Verdana"/>
              </a:rPr>
              <a:t>one </a:t>
            </a:r>
            <a:r>
              <a:rPr sz="2100" spc="5" dirty="0">
                <a:latin typeface="Verdana"/>
                <a:cs typeface="Verdana"/>
              </a:rPr>
              <a:t>replica </a:t>
            </a:r>
            <a:r>
              <a:rPr sz="2100" spc="10" dirty="0">
                <a:latin typeface="Verdana"/>
                <a:cs typeface="Verdana"/>
              </a:rPr>
              <a:t>from </a:t>
            </a:r>
            <a:r>
              <a:rPr sz="2100" u="heavy" spc="5" dirty="0">
                <a:latin typeface="Verdana"/>
                <a:cs typeface="Verdana"/>
              </a:rPr>
              <a:t>local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DC  </a:t>
            </a:r>
            <a:r>
              <a:rPr sz="2100" b="1" spc="15" dirty="0">
                <a:latin typeface="Arial"/>
                <a:cs typeface="Arial"/>
              </a:rPr>
              <a:t>QUORUM </a:t>
            </a:r>
            <a:r>
              <a:rPr sz="2100" spc="15" dirty="0">
                <a:latin typeface="Verdana"/>
                <a:cs typeface="Verdana"/>
              </a:rPr>
              <a:t>– 51% </a:t>
            </a:r>
            <a:r>
              <a:rPr sz="2100" spc="5" dirty="0">
                <a:latin typeface="Verdana"/>
                <a:cs typeface="Verdana"/>
              </a:rPr>
              <a:t>of replicas </a:t>
            </a:r>
            <a:r>
              <a:rPr sz="2100" spc="10" dirty="0">
                <a:latin typeface="Verdana"/>
                <a:cs typeface="Verdana"/>
              </a:rPr>
              <a:t>from </a:t>
            </a:r>
            <a:r>
              <a:rPr sz="2100" u="heavy" spc="5" dirty="0">
                <a:latin typeface="Verdana"/>
                <a:cs typeface="Verdana"/>
              </a:rPr>
              <a:t>any</a:t>
            </a:r>
            <a:r>
              <a:rPr sz="2100" spc="125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DC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100" b="1" spc="10" dirty="0">
                <a:latin typeface="Arial"/>
                <a:cs typeface="Arial"/>
              </a:rPr>
              <a:t>LOCAL_QUORUM </a:t>
            </a:r>
            <a:r>
              <a:rPr sz="2100" spc="15" dirty="0">
                <a:latin typeface="Verdana"/>
                <a:cs typeface="Verdana"/>
              </a:rPr>
              <a:t>– 51% </a:t>
            </a:r>
            <a:r>
              <a:rPr sz="2100" spc="5" dirty="0">
                <a:latin typeface="Verdana"/>
                <a:cs typeface="Verdana"/>
              </a:rPr>
              <a:t>of replicas </a:t>
            </a:r>
            <a:r>
              <a:rPr sz="2100" spc="10" dirty="0">
                <a:latin typeface="Verdana"/>
                <a:cs typeface="Verdana"/>
              </a:rPr>
              <a:t>from </a:t>
            </a:r>
            <a:r>
              <a:rPr sz="2100" u="heavy" spc="5" dirty="0">
                <a:latin typeface="Verdana"/>
                <a:cs typeface="Verdana"/>
              </a:rPr>
              <a:t>local</a:t>
            </a:r>
            <a:r>
              <a:rPr sz="2100" spc="175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DC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100" b="1" spc="15" dirty="0">
                <a:latin typeface="Arial"/>
                <a:cs typeface="Arial"/>
              </a:rPr>
              <a:t>ALL </a:t>
            </a:r>
            <a:r>
              <a:rPr sz="2100" spc="15" dirty="0">
                <a:latin typeface="Verdana"/>
                <a:cs typeface="Verdana"/>
              </a:rPr>
              <a:t>– </a:t>
            </a:r>
            <a:r>
              <a:rPr sz="2100" spc="5" dirty="0">
                <a:latin typeface="Verdana"/>
                <a:cs typeface="Verdana"/>
              </a:rPr>
              <a:t>all</a:t>
            </a:r>
            <a:r>
              <a:rPr sz="2100" spc="85" dirty="0">
                <a:latin typeface="Verdana"/>
                <a:cs typeface="Verdana"/>
              </a:rPr>
              <a:t> </a:t>
            </a:r>
            <a:r>
              <a:rPr sz="2100" spc="5" dirty="0">
                <a:latin typeface="Verdana"/>
                <a:cs typeface="Verdana"/>
              </a:rPr>
              <a:t>replicas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0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Lexical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 created using CQL are case-insensitive unless enclosed in double quotation marks</a:t>
            </a:r>
          </a:p>
          <a:p>
            <a:r>
              <a:rPr lang="en-US" dirty="0"/>
              <a:t>If you enter names for these objects using any uppercase letters, Cassandra stores the names in lowercase</a:t>
            </a:r>
          </a:p>
          <a:p>
            <a:r>
              <a:rPr lang="en-US" dirty="0"/>
              <a:t>You can force the case by using double quotation marks. For 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CREATE TABLE test (</a:t>
            </a:r>
          </a:p>
          <a:p>
            <a:pPr marL="0" indent="0">
              <a:buNone/>
            </a:pPr>
            <a:r>
              <a:rPr lang="en-US" sz="2000" dirty="0"/>
              <a:t>  Foo </a:t>
            </a:r>
            <a:r>
              <a:rPr lang="en-US" sz="2000" dirty="0" err="1"/>
              <a:t>int</a:t>
            </a:r>
            <a:r>
              <a:rPr lang="en-US" sz="2000" dirty="0"/>
              <a:t> PRIMARY KEY,          &lt;= Foo is stored as foo</a:t>
            </a:r>
          </a:p>
          <a:p>
            <a:pPr marL="0" indent="0">
              <a:buNone/>
            </a:pPr>
            <a:r>
              <a:rPr lang="en-US" sz="2000" dirty="0"/>
              <a:t>  "Bar" </a:t>
            </a:r>
            <a:r>
              <a:rPr lang="en-US" sz="2000" dirty="0" err="1"/>
              <a:t>int</a:t>
            </a:r>
            <a:r>
              <a:rPr lang="en-US" sz="2000" dirty="0"/>
              <a:t>		          &lt;= Bar is stored as Bar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721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Lexical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Works and What Doesn't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Queries that Work		Queries that Don't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foo FROM . . .	SELECT "Foo" FROM . . .</a:t>
            </a:r>
          </a:p>
          <a:p>
            <a:pPr marL="0" indent="0">
              <a:buNone/>
            </a:pPr>
            <a:r>
              <a:rPr lang="en-US" dirty="0"/>
              <a:t>SELECT Foo FROM . . .	SELECT "BAR" FROM . . .</a:t>
            </a:r>
          </a:p>
          <a:p>
            <a:pPr marL="0" indent="0">
              <a:buNone/>
            </a:pPr>
            <a:r>
              <a:rPr lang="en-US" dirty="0"/>
              <a:t>SELECT FOO FROM . . .	SELECT bar FROM . . .</a:t>
            </a:r>
          </a:p>
          <a:p>
            <a:pPr marL="0" indent="0">
              <a:buNone/>
            </a:pPr>
            <a:r>
              <a:rPr lang="en-US" dirty="0"/>
              <a:t>SELECT "Bar" FROM . . .	SELECT Bar FROM . . .</a:t>
            </a:r>
          </a:p>
          <a:p>
            <a:pPr marL="0" indent="0">
              <a:buNone/>
            </a:pPr>
            <a:r>
              <a:rPr lang="en-US" dirty="0"/>
              <a:t>SELECT "foo" FROM . . .	SELECT "bar" FROM . .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"foo" FROM ... works because internally, Cassandra stores foo in lowercase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550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Lexical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CQL keywords are case-insensitive</a:t>
            </a:r>
          </a:p>
          <a:p>
            <a:r>
              <a:rPr lang="en-US" dirty="0"/>
              <a:t>For example, the keywords SELECT and select are equivalent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932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CQL Code Comments</a:t>
            </a:r>
            <a:r>
              <a:rPr lang="en-US" dirty="0">
                <a:hlinkClick r:id="rId2"/>
              </a:rPr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the following notation to include comments in CQL code</a:t>
            </a:r>
          </a:p>
          <a:p>
            <a:r>
              <a:rPr lang="en-US" dirty="0"/>
              <a:t>For a single line or end of line put a double hyphen before the text, this comments out the rest of the line: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cycling.route</a:t>
            </a:r>
            <a:r>
              <a:rPr lang="en-US" dirty="0"/>
              <a:t>; </a:t>
            </a:r>
            <a:r>
              <a:rPr lang="en-US" i="1" dirty="0"/>
              <a:t>-- End of line comment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a single line or end of line put a double forward slash before the text, this comments out the rest of the line: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cycling.route</a:t>
            </a:r>
            <a:r>
              <a:rPr lang="en-US" dirty="0"/>
              <a:t>; // </a:t>
            </a: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line comment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a block of comments put a forward slash asterisk at the beginning of the comment and then asterisk forward slash at the 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/* This is the first line of a comment that spans multiple lines */</a:t>
            </a:r>
            <a:r>
              <a:rPr lang="en-US" dirty="0"/>
              <a:t> </a:t>
            </a:r>
          </a:p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cycling.route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0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top-level namespace</a:t>
            </a:r>
          </a:p>
          <a:p>
            <a:r>
              <a:rPr lang="en-US" dirty="0"/>
              <a:t>Configure the replica placement strategy, replication factor, and durable writes setting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 KEYSPACE [IF NOT EXISTS] </a:t>
            </a:r>
            <a:r>
              <a:rPr lang="en-US" dirty="0" err="1"/>
              <a:t>keyspace_name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WITH REPLICATION = { </a:t>
            </a:r>
          </a:p>
          <a:p>
            <a:pPr marL="0" indent="0">
              <a:buNone/>
            </a:pPr>
            <a:r>
              <a:rPr lang="en-US" dirty="0"/>
              <a:t>      'class' : '</a:t>
            </a:r>
            <a:r>
              <a:rPr lang="en-US" dirty="0" err="1"/>
              <a:t>SimpleStrategy</a:t>
            </a:r>
            <a:r>
              <a:rPr lang="en-US" dirty="0"/>
              <a:t>', '</a:t>
            </a:r>
            <a:r>
              <a:rPr lang="en-US" dirty="0" err="1"/>
              <a:t>replication_factor</a:t>
            </a:r>
            <a:r>
              <a:rPr lang="en-US" dirty="0"/>
              <a:t>' : N } </a:t>
            </a:r>
          </a:p>
          <a:p>
            <a:pPr marL="0" indent="0">
              <a:buNone/>
            </a:pPr>
            <a:r>
              <a:rPr lang="en-US" dirty="0"/>
              <a:t>     | 'class' : '</a:t>
            </a:r>
            <a:r>
              <a:rPr lang="en-US" dirty="0" err="1"/>
              <a:t>NetworkTopologyStrategy</a:t>
            </a:r>
            <a:r>
              <a:rPr lang="en-US" dirty="0"/>
              <a:t>', </a:t>
            </a:r>
          </a:p>
          <a:p>
            <a:pPr marL="0" indent="0">
              <a:buNone/>
            </a:pPr>
            <a:r>
              <a:rPr lang="en-US" dirty="0"/>
              <a:t>       'dc1_name' : N [, ...]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[AND DURABLE_WRITES =  </a:t>
            </a:r>
            <a:r>
              <a:rPr lang="en-US" dirty="0" err="1"/>
              <a:t>true|false</a:t>
            </a:r>
            <a:r>
              <a:rPr lang="en-US" dirty="0"/>
              <a:t>] 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9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KEYSPACE [IF NOT EXISTS]</a:t>
            </a:r>
          </a:p>
          <a:p>
            <a:r>
              <a:rPr lang="en-US" i="1" dirty="0" err="1"/>
              <a:t>keyspace_name</a:t>
            </a:r>
            <a:r>
              <a:rPr lang="en-US" dirty="0" err="1"/>
              <a:t>Keyspace</a:t>
            </a:r>
            <a:r>
              <a:rPr lang="en-US" dirty="0"/>
              <a:t> names can have up to 48 alpha-numeric characters and contain underscores; only letters and numbers are supported as the first character</a:t>
            </a:r>
          </a:p>
          <a:p>
            <a:r>
              <a:rPr lang="en-US" dirty="0"/>
              <a:t>Cassandra forces </a:t>
            </a:r>
            <a:r>
              <a:rPr lang="en-US" dirty="0" err="1"/>
              <a:t>keyspace</a:t>
            </a:r>
            <a:r>
              <a:rPr lang="en-US" dirty="0"/>
              <a:t> names to lowercase when entered without quotes</a:t>
            </a:r>
          </a:p>
          <a:p>
            <a:r>
              <a:rPr lang="en-US" dirty="0"/>
              <a:t>If a </a:t>
            </a:r>
            <a:r>
              <a:rPr lang="en-US" dirty="0" err="1"/>
              <a:t>keyspace</a:t>
            </a:r>
            <a:r>
              <a:rPr lang="en-US" dirty="0"/>
              <a:t> with the same name already exists, an error occurs and the operation fails</a:t>
            </a:r>
          </a:p>
          <a:p>
            <a:pPr lvl="1"/>
            <a:r>
              <a:rPr lang="en-US" dirty="0"/>
              <a:t>Use IF NOT EXISTS to suppress the error message.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463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REPLICATION = { </a:t>
            </a:r>
            <a:r>
              <a:rPr lang="en-US" i="1" dirty="0" err="1"/>
              <a:t>replication_map</a:t>
            </a:r>
            <a:r>
              <a:rPr lang="en-US" dirty="0"/>
              <a:t> }</a:t>
            </a:r>
          </a:p>
          <a:p>
            <a:r>
              <a:rPr lang="en-US" dirty="0"/>
              <a:t>The replication map determines how many copies of the data are kept in a given data center</a:t>
            </a:r>
          </a:p>
          <a:p>
            <a:r>
              <a:rPr lang="en-US" dirty="0"/>
              <a:t>This setting impacts consistency, availability and request speed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75427"/>
              </p:ext>
            </p:extLst>
          </p:nvPr>
        </p:nvGraphicFramePr>
        <p:xfrm>
          <a:off x="381000" y="3733801"/>
          <a:ext cx="8229600" cy="288842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585">
                <a:tc gridSpan="3">
                  <a:txBody>
                    <a:bodyPr/>
                    <a:lstStyle/>
                    <a:p>
                      <a:r>
                        <a:rPr lang="en-US" sz="1600"/>
                        <a:t>Replication strategy class and factor settings</a:t>
                      </a:r>
                    </a:p>
                  </a:txBody>
                  <a:tcPr marL="26107" marR="26107" marT="26107" marB="2610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Class</a:t>
                      </a: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B w="19050" cap="flat" cmpd="sng" algn="ctr">
                      <a:solidFill>
                        <a:srgbClr val="70D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Replication factor</a:t>
                      </a: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D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Value Description</a:t>
                      </a: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B03D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94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'SimpleStrategy'</a:t>
                      </a: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0D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'</a:t>
                      </a:r>
                      <a:r>
                        <a:rPr lang="en-US" sz="1600" dirty="0" err="1">
                          <a:effectLst/>
                        </a:rPr>
                        <a:t>replication_factor</a:t>
                      </a:r>
                      <a:r>
                        <a:rPr lang="en-US" sz="1600" dirty="0">
                          <a:effectLst/>
                        </a:rPr>
                        <a:t>' : </a:t>
                      </a:r>
                      <a:r>
                        <a:rPr lang="en-US" sz="1600" i="1" dirty="0">
                          <a:effectLst/>
                        </a:rPr>
                        <a:t>N</a:t>
                      </a:r>
                      <a:endParaRPr lang="en-US" sz="1600" dirty="0">
                        <a:effectLst/>
                      </a:endParaRP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D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Assign the same replication factor to the entire cluster</a:t>
                      </a: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B03D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62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'NetworkTopologyStrategy'</a:t>
                      </a: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'</a:t>
                      </a:r>
                      <a:r>
                        <a:rPr lang="en-US" sz="1600" i="1">
                          <a:effectLst/>
                        </a:rPr>
                        <a:t>datacenter_name</a:t>
                      </a:r>
                      <a:r>
                        <a:rPr lang="en-US" sz="1600">
                          <a:effectLst/>
                        </a:rPr>
                        <a:t>' : </a:t>
                      </a:r>
                      <a:r>
                        <a:rPr lang="en-US" sz="1600" i="1">
                          <a:effectLst/>
                        </a:rPr>
                        <a:t>N</a:t>
                      </a:r>
                      <a:endParaRPr lang="en-US" sz="1600">
                        <a:effectLst/>
                      </a:endParaRP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Assign replication factors to each data center in a comma separated list. Use in production environments and multi-DC test and development environments. </a:t>
                      </a:r>
                    </a:p>
                  </a:txBody>
                  <a:tcPr marL="52214" marR="52214" marT="52214" marB="522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9475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</a:t>
            </a:r>
            <a:r>
              <a:rPr lang="en-US" dirty="0" err="1"/>
              <a:t>Topolgy</a:t>
            </a:r>
            <a:r>
              <a:rPr lang="en-US" dirty="0"/>
              <a:t> 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'class' : '</a:t>
            </a:r>
            <a:r>
              <a:rPr lang="en-US" dirty="0" err="1"/>
              <a:t>SimpleStrategy</a:t>
            </a:r>
            <a:r>
              <a:rPr lang="en-US" dirty="0"/>
              <a:t>', '</a:t>
            </a:r>
            <a:r>
              <a:rPr lang="en-US" dirty="0" err="1"/>
              <a:t>replication_factor</a:t>
            </a:r>
            <a:r>
              <a:rPr lang="en-US" dirty="0"/>
              <a:t>' : </a:t>
            </a:r>
            <a:r>
              <a:rPr lang="en-US" i="1" dirty="0"/>
              <a:t>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Network Topology 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'class' : '</a:t>
            </a:r>
            <a:r>
              <a:rPr lang="en-US" dirty="0" err="1"/>
              <a:t>NetworkTopologyStrategy</a:t>
            </a:r>
            <a:r>
              <a:rPr lang="en-US" dirty="0"/>
              <a:t>', '</a:t>
            </a:r>
            <a:r>
              <a:rPr lang="en-US" i="1" dirty="0"/>
              <a:t>dc1_name</a:t>
            </a:r>
            <a:r>
              <a:rPr lang="en-US" dirty="0"/>
              <a:t>' : </a:t>
            </a:r>
            <a:r>
              <a:rPr lang="en-US" i="1" dirty="0"/>
              <a:t>N</a:t>
            </a:r>
            <a:r>
              <a:rPr lang="en-US" dirty="0"/>
              <a:t> [, ...]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DURABLE_WRITES = </a:t>
            </a:r>
            <a:r>
              <a:rPr lang="en-US" dirty="0" err="1"/>
              <a:t>true|false</a:t>
            </a:r>
            <a:r>
              <a:rPr lang="en-US" dirty="0"/>
              <a:t> </a:t>
            </a:r>
          </a:p>
          <a:p>
            <a:r>
              <a:rPr lang="en-US" dirty="0"/>
              <a:t>Optionally bypass the commit log when writing to the </a:t>
            </a:r>
            <a:r>
              <a:rPr lang="en-US" dirty="0" err="1"/>
              <a:t>keyspace</a:t>
            </a:r>
            <a:r>
              <a:rPr lang="en-US" dirty="0"/>
              <a:t> by disabling durable writes.</a:t>
            </a:r>
          </a:p>
          <a:p>
            <a:r>
              <a:rPr lang="en-US" dirty="0"/>
              <a:t>Default value is true.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5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cycling </a:t>
            </a:r>
            <a:r>
              <a:rPr lang="en-US" dirty="0" err="1"/>
              <a:t>keyspace</a:t>
            </a:r>
            <a:r>
              <a:rPr lang="en-US" dirty="0"/>
              <a:t> on a single node evaluation cluster: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KEYSPACE</a:t>
            </a:r>
            <a:r>
              <a:rPr lang="en-US" dirty="0"/>
              <a:t> cycling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REPLICATION</a:t>
            </a:r>
            <a:r>
              <a:rPr lang="en-US" dirty="0"/>
              <a:t> = { 'class' : '</a:t>
            </a:r>
            <a:r>
              <a:rPr lang="en-US" dirty="0" err="1"/>
              <a:t>SimpleStrategy</a:t>
            </a:r>
            <a:r>
              <a:rPr lang="en-US" dirty="0"/>
              <a:t>', '</a:t>
            </a:r>
            <a:r>
              <a:rPr lang="en-US" dirty="0" err="1"/>
              <a:t>replication_factor</a:t>
            </a:r>
            <a:r>
              <a:rPr lang="en-US" dirty="0"/>
              <a:t>' : 1 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752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the cycling </a:t>
            </a:r>
            <a:r>
              <a:rPr lang="en-US" dirty="0" err="1"/>
              <a:t>keyspace</a:t>
            </a:r>
            <a:r>
              <a:rPr lang="en-US" dirty="0"/>
              <a:t> in an environment with </a:t>
            </a:r>
            <a:r>
              <a:rPr lang="en-US" dirty="0" err="1"/>
              <a:t>mutliple</a:t>
            </a:r>
            <a:r>
              <a:rPr lang="en-US" dirty="0"/>
              <a:t> data centers</a:t>
            </a:r>
          </a:p>
          <a:p>
            <a:r>
              <a:rPr lang="en-US" dirty="0"/>
              <a:t>Set the replication factor for the Boston, Seattle, and Tokyo data centers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CREATE KEYSPACE "Cycling"</a:t>
            </a:r>
          </a:p>
          <a:p>
            <a:pPr marL="0" indent="0">
              <a:buNone/>
            </a:pPr>
            <a:r>
              <a:rPr lang="en-US" dirty="0"/>
              <a:t>  WITH REPLICATION = {</a:t>
            </a:r>
          </a:p>
          <a:p>
            <a:pPr marL="0" indent="0">
              <a:buNone/>
            </a:pPr>
            <a:r>
              <a:rPr lang="en-US" dirty="0"/>
              <a:t>   'class' : '</a:t>
            </a:r>
            <a:r>
              <a:rPr lang="en-US" dirty="0" err="1"/>
              <a:t>NetworkTopologyStrategy</a:t>
            </a:r>
            <a:r>
              <a:rPr lang="en-US" dirty="0"/>
              <a:t>', </a:t>
            </a:r>
          </a:p>
          <a:p>
            <a:pPr marL="0" indent="0">
              <a:buNone/>
            </a:pPr>
            <a:r>
              <a:rPr lang="en-US" dirty="0"/>
              <a:t>   '</a:t>
            </a:r>
            <a:r>
              <a:rPr lang="en-US" dirty="0" err="1"/>
              <a:t>boston</a:t>
            </a:r>
            <a:r>
              <a:rPr lang="en-US" dirty="0"/>
              <a:t>'  : 3 , // Datacenter 1 </a:t>
            </a:r>
          </a:p>
          <a:p>
            <a:pPr marL="0" indent="0">
              <a:buNone/>
            </a:pPr>
            <a:r>
              <a:rPr lang="en-US" dirty="0"/>
              <a:t>   '</a:t>
            </a:r>
            <a:r>
              <a:rPr lang="en-US" dirty="0" err="1"/>
              <a:t>seattle</a:t>
            </a:r>
            <a:r>
              <a:rPr lang="en-US" dirty="0"/>
              <a:t>' : 2 , // Datacenter 2</a:t>
            </a:r>
          </a:p>
          <a:p>
            <a:pPr marL="0" indent="0">
              <a:buNone/>
            </a:pPr>
            <a:r>
              <a:rPr lang="en-US" dirty="0"/>
              <a:t>   '</a:t>
            </a:r>
            <a:r>
              <a:rPr lang="en-US" dirty="0" err="1"/>
              <a:t>tokyo</a:t>
            </a:r>
            <a:r>
              <a:rPr lang="en-US" dirty="0"/>
              <a:t>'   : 2 , // Datacenter 3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6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Consistency Level and</a:t>
            </a:r>
            <a:r>
              <a:rPr lang="en-US" spc="-20" dirty="0"/>
              <a:t> </a:t>
            </a:r>
            <a:r>
              <a:rPr lang="en-US" spc="-5" dirty="0"/>
              <a:t>Speed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782479"/>
            <a:ext cx="990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1752600"/>
            <a:ext cx="7966075" cy="7035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40"/>
              </a:spcBef>
            </a:pPr>
            <a:r>
              <a:rPr sz="2200" spc="-5" dirty="0">
                <a:latin typeface="Verdana"/>
                <a:cs typeface="Verdana"/>
              </a:rPr>
              <a:t>How </a:t>
            </a:r>
            <a:r>
              <a:rPr sz="2200" spc="-10" dirty="0">
                <a:latin typeface="Verdana"/>
                <a:cs typeface="Verdana"/>
              </a:rPr>
              <a:t>many </a:t>
            </a:r>
            <a:r>
              <a:rPr sz="2200" spc="-5" dirty="0">
                <a:latin typeface="Verdana"/>
                <a:cs typeface="Verdana"/>
              </a:rPr>
              <a:t>replicas </a:t>
            </a:r>
            <a:r>
              <a:rPr sz="2200" dirty="0">
                <a:latin typeface="Verdana"/>
                <a:cs typeface="Verdana"/>
              </a:rPr>
              <a:t>we </a:t>
            </a:r>
            <a:r>
              <a:rPr sz="2200" spc="-5" dirty="0">
                <a:latin typeface="Verdana"/>
                <a:cs typeface="Verdana"/>
              </a:rPr>
              <a:t>need to hear from can </a:t>
            </a:r>
            <a:r>
              <a:rPr sz="2200" dirty="0">
                <a:latin typeface="Verdana"/>
                <a:cs typeface="Verdana"/>
              </a:rPr>
              <a:t>affect </a:t>
            </a:r>
            <a:r>
              <a:rPr sz="2200" spc="-5" dirty="0">
                <a:latin typeface="Verdana"/>
                <a:cs typeface="Verdana"/>
              </a:rPr>
              <a:t>how  quickly </a:t>
            </a:r>
            <a:r>
              <a:rPr sz="2200" dirty="0">
                <a:latin typeface="Verdana"/>
                <a:cs typeface="Verdana"/>
              </a:rPr>
              <a:t>we </a:t>
            </a:r>
            <a:r>
              <a:rPr sz="2200" spc="-5" dirty="0">
                <a:latin typeface="Verdana"/>
                <a:cs typeface="Verdana"/>
              </a:rPr>
              <a:t>can </a:t>
            </a:r>
            <a:r>
              <a:rPr sz="2200" dirty="0">
                <a:latin typeface="Verdana"/>
                <a:cs typeface="Verdana"/>
              </a:rPr>
              <a:t>read </a:t>
            </a:r>
            <a:r>
              <a:rPr sz="2200" spc="-5" dirty="0">
                <a:latin typeface="Verdana"/>
                <a:cs typeface="Verdana"/>
              </a:rPr>
              <a:t>and write data in</a:t>
            </a:r>
            <a:r>
              <a:rPr sz="2200" spc="-10" dirty="0">
                <a:latin typeface="Verdana"/>
                <a:cs typeface="Verdana"/>
              </a:rPr>
              <a:t> Cassandra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1299" y="3710433"/>
            <a:ext cx="1155700" cy="520700"/>
          </a:xfrm>
          <a:prstGeom prst="rect">
            <a:avLst/>
          </a:prstGeom>
          <a:solidFill>
            <a:srgbClr val="DDAE54"/>
          </a:solidFill>
          <a:ln w="25400">
            <a:solidFill>
              <a:srgbClr val="A17F3D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9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0" y="2633217"/>
            <a:ext cx="2734945" cy="2668270"/>
          </a:xfrm>
          <a:custGeom>
            <a:avLst/>
            <a:gdLst/>
            <a:ahLst/>
            <a:cxnLst/>
            <a:rect l="l" t="t" r="r" b="b"/>
            <a:pathLst>
              <a:path w="2734945" h="2668270">
                <a:moveTo>
                  <a:pt x="2334334" y="390742"/>
                </a:moveTo>
                <a:lnTo>
                  <a:pt x="2368404" y="425172"/>
                </a:lnTo>
                <a:lnTo>
                  <a:pt x="2400960" y="460480"/>
                </a:lnTo>
                <a:lnTo>
                  <a:pt x="2432001" y="496626"/>
                </a:lnTo>
                <a:lnTo>
                  <a:pt x="2461528" y="533570"/>
                </a:lnTo>
                <a:lnTo>
                  <a:pt x="2489541" y="571273"/>
                </a:lnTo>
                <a:lnTo>
                  <a:pt x="2516040" y="609693"/>
                </a:lnTo>
                <a:lnTo>
                  <a:pt x="2541024" y="648792"/>
                </a:lnTo>
                <a:lnTo>
                  <a:pt x="2564495" y="688530"/>
                </a:lnTo>
                <a:lnTo>
                  <a:pt x="2586451" y="728866"/>
                </a:lnTo>
                <a:lnTo>
                  <a:pt x="2606893" y="769761"/>
                </a:lnTo>
                <a:lnTo>
                  <a:pt x="2625820" y="811175"/>
                </a:lnTo>
                <a:lnTo>
                  <a:pt x="2643234" y="853068"/>
                </a:lnTo>
                <a:lnTo>
                  <a:pt x="2659133" y="895399"/>
                </a:lnTo>
                <a:lnTo>
                  <a:pt x="2673518" y="938130"/>
                </a:lnTo>
                <a:lnTo>
                  <a:pt x="2686389" y="981220"/>
                </a:lnTo>
                <a:lnTo>
                  <a:pt x="2697745" y="1024629"/>
                </a:lnTo>
                <a:lnTo>
                  <a:pt x="2707588" y="1068317"/>
                </a:lnTo>
                <a:lnTo>
                  <a:pt x="2715916" y="1112245"/>
                </a:lnTo>
                <a:lnTo>
                  <a:pt x="2722730" y="1156373"/>
                </a:lnTo>
                <a:lnTo>
                  <a:pt x="2728030" y="1200660"/>
                </a:lnTo>
                <a:lnTo>
                  <a:pt x="2731815" y="1245066"/>
                </a:lnTo>
                <a:lnTo>
                  <a:pt x="2734086" y="1289553"/>
                </a:lnTo>
                <a:lnTo>
                  <a:pt x="2734844" y="1334080"/>
                </a:lnTo>
                <a:lnTo>
                  <a:pt x="2734086" y="1378606"/>
                </a:lnTo>
                <a:lnTo>
                  <a:pt x="2731815" y="1423093"/>
                </a:lnTo>
                <a:lnTo>
                  <a:pt x="2728030" y="1467499"/>
                </a:lnTo>
                <a:lnTo>
                  <a:pt x="2722730" y="1511787"/>
                </a:lnTo>
                <a:lnTo>
                  <a:pt x="2715916" y="1555914"/>
                </a:lnTo>
                <a:lnTo>
                  <a:pt x="2707588" y="1599842"/>
                </a:lnTo>
                <a:lnTo>
                  <a:pt x="2697745" y="1643530"/>
                </a:lnTo>
                <a:lnTo>
                  <a:pt x="2686389" y="1686939"/>
                </a:lnTo>
                <a:lnTo>
                  <a:pt x="2673518" y="1730029"/>
                </a:lnTo>
                <a:lnTo>
                  <a:pt x="2659133" y="1772760"/>
                </a:lnTo>
                <a:lnTo>
                  <a:pt x="2643234" y="1815092"/>
                </a:lnTo>
                <a:lnTo>
                  <a:pt x="2625820" y="1856984"/>
                </a:lnTo>
                <a:lnTo>
                  <a:pt x="2606893" y="1898398"/>
                </a:lnTo>
                <a:lnTo>
                  <a:pt x="2586451" y="1939293"/>
                </a:lnTo>
                <a:lnTo>
                  <a:pt x="2564495" y="1979629"/>
                </a:lnTo>
                <a:lnTo>
                  <a:pt x="2541024" y="2019367"/>
                </a:lnTo>
                <a:lnTo>
                  <a:pt x="2516040" y="2058466"/>
                </a:lnTo>
                <a:lnTo>
                  <a:pt x="2489541" y="2096887"/>
                </a:lnTo>
                <a:lnTo>
                  <a:pt x="2461528" y="2134589"/>
                </a:lnTo>
                <a:lnTo>
                  <a:pt x="2432001" y="2171533"/>
                </a:lnTo>
                <a:lnTo>
                  <a:pt x="2400960" y="2207679"/>
                </a:lnTo>
                <a:lnTo>
                  <a:pt x="2368404" y="2242987"/>
                </a:lnTo>
                <a:lnTo>
                  <a:pt x="2334334" y="2277417"/>
                </a:lnTo>
                <a:lnTo>
                  <a:pt x="2299044" y="2310656"/>
                </a:lnTo>
                <a:lnTo>
                  <a:pt x="2262854" y="2342418"/>
                </a:lnTo>
                <a:lnTo>
                  <a:pt x="2225804" y="2372702"/>
                </a:lnTo>
                <a:lnTo>
                  <a:pt x="2187937" y="2401509"/>
                </a:lnTo>
                <a:lnTo>
                  <a:pt x="2149292" y="2428839"/>
                </a:lnTo>
                <a:lnTo>
                  <a:pt x="2109912" y="2454692"/>
                </a:lnTo>
                <a:lnTo>
                  <a:pt x="2069835" y="2479067"/>
                </a:lnTo>
                <a:lnTo>
                  <a:pt x="2029105" y="2501965"/>
                </a:lnTo>
                <a:lnTo>
                  <a:pt x="1987760" y="2523386"/>
                </a:lnTo>
                <a:lnTo>
                  <a:pt x="1945843" y="2543329"/>
                </a:lnTo>
                <a:lnTo>
                  <a:pt x="1903395" y="2561795"/>
                </a:lnTo>
                <a:lnTo>
                  <a:pt x="1860455" y="2578784"/>
                </a:lnTo>
                <a:lnTo>
                  <a:pt x="1817065" y="2594295"/>
                </a:lnTo>
                <a:lnTo>
                  <a:pt x="1773267" y="2608330"/>
                </a:lnTo>
                <a:lnTo>
                  <a:pt x="1729100" y="2620887"/>
                </a:lnTo>
                <a:lnTo>
                  <a:pt x="1684606" y="2631966"/>
                </a:lnTo>
                <a:lnTo>
                  <a:pt x="1639826" y="2641569"/>
                </a:lnTo>
                <a:lnTo>
                  <a:pt x="1594800" y="2649694"/>
                </a:lnTo>
                <a:lnTo>
                  <a:pt x="1549570" y="2656342"/>
                </a:lnTo>
                <a:lnTo>
                  <a:pt x="1504176" y="2661512"/>
                </a:lnTo>
                <a:lnTo>
                  <a:pt x="1458659" y="2665205"/>
                </a:lnTo>
                <a:lnTo>
                  <a:pt x="1413061" y="2667421"/>
                </a:lnTo>
                <a:lnTo>
                  <a:pt x="1367422" y="2668160"/>
                </a:lnTo>
                <a:lnTo>
                  <a:pt x="1321782" y="2667421"/>
                </a:lnTo>
                <a:lnTo>
                  <a:pt x="1276184" y="2665205"/>
                </a:lnTo>
                <a:lnTo>
                  <a:pt x="1230667" y="2661512"/>
                </a:lnTo>
                <a:lnTo>
                  <a:pt x="1185273" y="2656342"/>
                </a:lnTo>
                <a:lnTo>
                  <a:pt x="1140043" y="2649694"/>
                </a:lnTo>
                <a:lnTo>
                  <a:pt x="1095017" y="2641569"/>
                </a:lnTo>
                <a:lnTo>
                  <a:pt x="1050237" y="2631966"/>
                </a:lnTo>
                <a:lnTo>
                  <a:pt x="1005743" y="2620887"/>
                </a:lnTo>
                <a:lnTo>
                  <a:pt x="961576" y="2608330"/>
                </a:lnTo>
                <a:lnTo>
                  <a:pt x="917778" y="2594295"/>
                </a:lnTo>
                <a:lnTo>
                  <a:pt x="874388" y="2578784"/>
                </a:lnTo>
                <a:lnTo>
                  <a:pt x="831448" y="2561795"/>
                </a:lnTo>
                <a:lnTo>
                  <a:pt x="789000" y="2543329"/>
                </a:lnTo>
                <a:lnTo>
                  <a:pt x="747083" y="2523386"/>
                </a:lnTo>
                <a:lnTo>
                  <a:pt x="705738" y="2501965"/>
                </a:lnTo>
                <a:lnTo>
                  <a:pt x="665007" y="2479067"/>
                </a:lnTo>
                <a:lnTo>
                  <a:pt x="624931" y="2454692"/>
                </a:lnTo>
                <a:lnTo>
                  <a:pt x="585550" y="2428839"/>
                </a:lnTo>
                <a:lnTo>
                  <a:pt x="546906" y="2401509"/>
                </a:lnTo>
                <a:lnTo>
                  <a:pt x="509038" y="2372702"/>
                </a:lnTo>
                <a:lnTo>
                  <a:pt x="471989" y="2342418"/>
                </a:lnTo>
                <a:lnTo>
                  <a:pt x="435799" y="2310656"/>
                </a:lnTo>
                <a:lnTo>
                  <a:pt x="400508" y="2277417"/>
                </a:lnTo>
                <a:lnTo>
                  <a:pt x="366438" y="2242987"/>
                </a:lnTo>
                <a:lnTo>
                  <a:pt x="333883" y="2207679"/>
                </a:lnTo>
                <a:lnTo>
                  <a:pt x="302842" y="2171533"/>
                </a:lnTo>
                <a:lnTo>
                  <a:pt x="273314" y="2134589"/>
                </a:lnTo>
                <a:lnTo>
                  <a:pt x="245302" y="2096887"/>
                </a:lnTo>
                <a:lnTo>
                  <a:pt x="218803" y="2058466"/>
                </a:lnTo>
                <a:lnTo>
                  <a:pt x="193818" y="2019367"/>
                </a:lnTo>
                <a:lnTo>
                  <a:pt x="170348" y="1979629"/>
                </a:lnTo>
                <a:lnTo>
                  <a:pt x="148392" y="1939293"/>
                </a:lnTo>
                <a:lnTo>
                  <a:pt x="127950" y="1898398"/>
                </a:lnTo>
                <a:lnTo>
                  <a:pt x="109023" y="1856984"/>
                </a:lnTo>
                <a:lnTo>
                  <a:pt x="91609" y="1815092"/>
                </a:lnTo>
                <a:lnTo>
                  <a:pt x="75710" y="1772760"/>
                </a:lnTo>
                <a:lnTo>
                  <a:pt x="61325" y="1730029"/>
                </a:lnTo>
                <a:lnTo>
                  <a:pt x="48454" y="1686939"/>
                </a:lnTo>
                <a:lnTo>
                  <a:pt x="37098" y="1643530"/>
                </a:lnTo>
                <a:lnTo>
                  <a:pt x="27255" y="1599842"/>
                </a:lnTo>
                <a:lnTo>
                  <a:pt x="18927" y="1555914"/>
                </a:lnTo>
                <a:lnTo>
                  <a:pt x="12113" y="1511787"/>
                </a:lnTo>
                <a:lnTo>
                  <a:pt x="6813" y="1467499"/>
                </a:lnTo>
                <a:lnTo>
                  <a:pt x="3028" y="1423093"/>
                </a:lnTo>
                <a:lnTo>
                  <a:pt x="757" y="1378606"/>
                </a:lnTo>
                <a:lnTo>
                  <a:pt x="0" y="1334080"/>
                </a:lnTo>
                <a:lnTo>
                  <a:pt x="757" y="1289553"/>
                </a:lnTo>
                <a:lnTo>
                  <a:pt x="3028" y="1245066"/>
                </a:lnTo>
                <a:lnTo>
                  <a:pt x="6813" y="1200660"/>
                </a:lnTo>
                <a:lnTo>
                  <a:pt x="12113" y="1156373"/>
                </a:lnTo>
                <a:lnTo>
                  <a:pt x="18927" y="1112245"/>
                </a:lnTo>
                <a:lnTo>
                  <a:pt x="27255" y="1068317"/>
                </a:lnTo>
                <a:lnTo>
                  <a:pt x="37098" y="1024629"/>
                </a:lnTo>
                <a:lnTo>
                  <a:pt x="48454" y="981220"/>
                </a:lnTo>
                <a:lnTo>
                  <a:pt x="61325" y="938130"/>
                </a:lnTo>
                <a:lnTo>
                  <a:pt x="75710" y="895399"/>
                </a:lnTo>
                <a:lnTo>
                  <a:pt x="91609" y="853068"/>
                </a:lnTo>
                <a:lnTo>
                  <a:pt x="109023" y="811175"/>
                </a:lnTo>
                <a:lnTo>
                  <a:pt x="127950" y="769761"/>
                </a:lnTo>
                <a:lnTo>
                  <a:pt x="148392" y="728866"/>
                </a:lnTo>
                <a:lnTo>
                  <a:pt x="170348" y="688530"/>
                </a:lnTo>
                <a:lnTo>
                  <a:pt x="193818" y="648792"/>
                </a:lnTo>
                <a:lnTo>
                  <a:pt x="218803" y="609693"/>
                </a:lnTo>
                <a:lnTo>
                  <a:pt x="245302" y="571273"/>
                </a:lnTo>
                <a:lnTo>
                  <a:pt x="273314" y="533570"/>
                </a:lnTo>
                <a:lnTo>
                  <a:pt x="302842" y="496626"/>
                </a:lnTo>
                <a:lnTo>
                  <a:pt x="333883" y="460480"/>
                </a:lnTo>
                <a:lnTo>
                  <a:pt x="366438" y="425172"/>
                </a:lnTo>
                <a:lnTo>
                  <a:pt x="400508" y="390742"/>
                </a:lnTo>
                <a:lnTo>
                  <a:pt x="435799" y="357503"/>
                </a:lnTo>
                <a:lnTo>
                  <a:pt x="471989" y="325742"/>
                </a:lnTo>
                <a:lnTo>
                  <a:pt x="509038" y="295457"/>
                </a:lnTo>
                <a:lnTo>
                  <a:pt x="546906" y="266650"/>
                </a:lnTo>
                <a:lnTo>
                  <a:pt x="585550" y="239320"/>
                </a:lnTo>
                <a:lnTo>
                  <a:pt x="624931" y="213468"/>
                </a:lnTo>
                <a:lnTo>
                  <a:pt x="665007" y="189092"/>
                </a:lnTo>
                <a:lnTo>
                  <a:pt x="705738" y="166195"/>
                </a:lnTo>
                <a:lnTo>
                  <a:pt x="747083" y="144774"/>
                </a:lnTo>
                <a:lnTo>
                  <a:pt x="789000" y="124830"/>
                </a:lnTo>
                <a:lnTo>
                  <a:pt x="831448" y="106364"/>
                </a:lnTo>
                <a:lnTo>
                  <a:pt x="874388" y="89375"/>
                </a:lnTo>
                <a:lnTo>
                  <a:pt x="917778" y="73864"/>
                </a:lnTo>
                <a:lnTo>
                  <a:pt x="961576" y="59830"/>
                </a:lnTo>
                <a:lnTo>
                  <a:pt x="1005743" y="47273"/>
                </a:lnTo>
                <a:lnTo>
                  <a:pt x="1050237" y="36193"/>
                </a:lnTo>
                <a:lnTo>
                  <a:pt x="1095017" y="26591"/>
                </a:lnTo>
                <a:lnTo>
                  <a:pt x="1140043" y="18466"/>
                </a:lnTo>
                <a:lnTo>
                  <a:pt x="1185273" y="11818"/>
                </a:lnTo>
                <a:lnTo>
                  <a:pt x="1230667" y="6647"/>
                </a:lnTo>
                <a:lnTo>
                  <a:pt x="1276184" y="2954"/>
                </a:lnTo>
                <a:lnTo>
                  <a:pt x="1321782" y="738"/>
                </a:lnTo>
                <a:lnTo>
                  <a:pt x="1367422" y="0"/>
                </a:lnTo>
                <a:lnTo>
                  <a:pt x="1413061" y="738"/>
                </a:lnTo>
                <a:lnTo>
                  <a:pt x="1458659" y="2954"/>
                </a:lnTo>
                <a:lnTo>
                  <a:pt x="1504176" y="6647"/>
                </a:lnTo>
                <a:lnTo>
                  <a:pt x="1549570" y="11818"/>
                </a:lnTo>
                <a:lnTo>
                  <a:pt x="1594800" y="18466"/>
                </a:lnTo>
                <a:lnTo>
                  <a:pt x="1639826" y="26591"/>
                </a:lnTo>
                <a:lnTo>
                  <a:pt x="1684606" y="36193"/>
                </a:lnTo>
                <a:lnTo>
                  <a:pt x="1729100" y="47273"/>
                </a:lnTo>
                <a:lnTo>
                  <a:pt x="1773267" y="59830"/>
                </a:lnTo>
                <a:lnTo>
                  <a:pt x="1817065" y="73864"/>
                </a:lnTo>
                <a:lnTo>
                  <a:pt x="1860455" y="89375"/>
                </a:lnTo>
                <a:lnTo>
                  <a:pt x="1903395" y="106364"/>
                </a:lnTo>
                <a:lnTo>
                  <a:pt x="1945843" y="124830"/>
                </a:lnTo>
                <a:lnTo>
                  <a:pt x="1987760" y="144774"/>
                </a:lnTo>
                <a:lnTo>
                  <a:pt x="2029105" y="166195"/>
                </a:lnTo>
                <a:lnTo>
                  <a:pt x="2069835" y="189092"/>
                </a:lnTo>
                <a:lnTo>
                  <a:pt x="2109912" y="213468"/>
                </a:lnTo>
                <a:lnTo>
                  <a:pt x="2149292" y="239320"/>
                </a:lnTo>
                <a:lnTo>
                  <a:pt x="2187937" y="266650"/>
                </a:lnTo>
                <a:lnTo>
                  <a:pt x="2225804" y="295457"/>
                </a:lnTo>
                <a:lnTo>
                  <a:pt x="2262854" y="325742"/>
                </a:lnTo>
                <a:lnTo>
                  <a:pt x="2299044" y="357503"/>
                </a:lnTo>
                <a:lnTo>
                  <a:pt x="2334334" y="390742"/>
                </a:lnTo>
                <a:close/>
              </a:path>
            </a:pathLst>
          </a:custGeom>
          <a:ln w="10160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1792" y="2633213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9"/>
                </a:lnTo>
                <a:lnTo>
                  <a:pt x="118531" y="145774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1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2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7" y="823183"/>
                </a:lnTo>
                <a:lnTo>
                  <a:pt x="731793" y="798262"/>
                </a:lnTo>
                <a:lnTo>
                  <a:pt x="768332" y="769685"/>
                </a:lnTo>
                <a:lnTo>
                  <a:pt x="801624" y="737720"/>
                </a:lnTo>
                <a:lnTo>
                  <a:pt x="831387" y="702637"/>
                </a:lnTo>
                <a:lnTo>
                  <a:pt x="857341" y="664705"/>
                </a:lnTo>
                <a:lnTo>
                  <a:pt x="879206" y="624194"/>
                </a:lnTo>
                <a:lnTo>
                  <a:pt x="896700" y="581373"/>
                </a:lnTo>
                <a:lnTo>
                  <a:pt x="909544" y="536512"/>
                </a:lnTo>
                <a:lnTo>
                  <a:pt x="917455" y="489881"/>
                </a:lnTo>
                <a:lnTo>
                  <a:pt x="920155" y="441747"/>
                </a:lnTo>
                <a:lnTo>
                  <a:pt x="917455" y="393614"/>
                </a:lnTo>
                <a:lnTo>
                  <a:pt x="909544" y="346982"/>
                </a:lnTo>
                <a:lnTo>
                  <a:pt x="896700" y="302121"/>
                </a:lnTo>
                <a:lnTo>
                  <a:pt x="879206" y="259300"/>
                </a:lnTo>
                <a:lnTo>
                  <a:pt x="857341" y="218789"/>
                </a:lnTo>
                <a:lnTo>
                  <a:pt x="831387" y="180857"/>
                </a:lnTo>
                <a:lnTo>
                  <a:pt x="801624" y="145774"/>
                </a:lnTo>
                <a:lnTo>
                  <a:pt x="768332" y="113809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01792" y="2633213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19900" y="2763562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01087" y="441734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7"/>
                </a:lnTo>
                <a:lnTo>
                  <a:pt x="62814" y="218789"/>
                </a:lnTo>
                <a:lnTo>
                  <a:pt x="40949" y="259300"/>
                </a:lnTo>
                <a:lnTo>
                  <a:pt x="23455" y="302121"/>
                </a:lnTo>
                <a:lnTo>
                  <a:pt x="10611" y="346982"/>
                </a:lnTo>
                <a:lnTo>
                  <a:pt x="2699" y="393614"/>
                </a:lnTo>
                <a:lnTo>
                  <a:pt x="0" y="441747"/>
                </a:lnTo>
                <a:lnTo>
                  <a:pt x="2699" y="489880"/>
                </a:lnTo>
                <a:lnTo>
                  <a:pt x="10611" y="536512"/>
                </a:lnTo>
                <a:lnTo>
                  <a:pt x="23455" y="581373"/>
                </a:lnTo>
                <a:lnTo>
                  <a:pt x="40949" y="624194"/>
                </a:lnTo>
                <a:lnTo>
                  <a:pt x="62814" y="664705"/>
                </a:lnTo>
                <a:lnTo>
                  <a:pt x="88768" y="702637"/>
                </a:lnTo>
                <a:lnTo>
                  <a:pt x="118531" y="737720"/>
                </a:lnTo>
                <a:lnTo>
                  <a:pt x="151822" y="769685"/>
                </a:lnTo>
                <a:lnTo>
                  <a:pt x="188361" y="798263"/>
                </a:lnTo>
                <a:lnTo>
                  <a:pt x="227867" y="823183"/>
                </a:lnTo>
                <a:lnTo>
                  <a:pt x="270059" y="844176"/>
                </a:lnTo>
                <a:lnTo>
                  <a:pt x="314657" y="860973"/>
                </a:lnTo>
                <a:lnTo>
                  <a:pt x="361380" y="873305"/>
                </a:lnTo>
                <a:lnTo>
                  <a:pt x="409947" y="880902"/>
                </a:lnTo>
                <a:lnTo>
                  <a:pt x="460077" y="883494"/>
                </a:lnTo>
                <a:lnTo>
                  <a:pt x="510208" y="880902"/>
                </a:lnTo>
                <a:lnTo>
                  <a:pt x="558775" y="873305"/>
                </a:lnTo>
                <a:lnTo>
                  <a:pt x="605498" y="860973"/>
                </a:lnTo>
                <a:lnTo>
                  <a:pt x="650095" y="844176"/>
                </a:lnTo>
                <a:lnTo>
                  <a:pt x="692288" y="823183"/>
                </a:lnTo>
                <a:lnTo>
                  <a:pt x="731794" y="798263"/>
                </a:lnTo>
                <a:lnTo>
                  <a:pt x="768333" y="769685"/>
                </a:lnTo>
                <a:lnTo>
                  <a:pt x="801624" y="737720"/>
                </a:lnTo>
                <a:lnTo>
                  <a:pt x="831388" y="702637"/>
                </a:lnTo>
                <a:lnTo>
                  <a:pt x="857342" y="664705"/>
                </a:lnTo>
                <a:lnTo>
                  <a:pt x="879207" y="624194"/>
                </a:lnTo>
                <a:lnTo>
                  <a:pt x="896701" y="581373"/>
                </a:lnTo>
                <a:lnTo>
                  <a:pt x="909545" y="536512"/>
                </a:lnTo>
                <a:lnTo>
                  <a:pt x="917457" y="489880"/>
                </a:lnTo>
                <a:lnTo>
                  <a:pt x="920156" y="441747"/>
                </a:lnTo>
                <a:lnTo>
                  <a:pt x="917457" y="393614"/>
                </a:lnTo>
                <a:lnTo>
                  <a:pt x="909545" y="346982"/>
                </a:lnTo>
                <a:lnTo>
                  <a:pt x="896701" y="302121"/>
                </a:lnTo>
                <a:lnTo>
                  <a:pt x="879207" y="259300"/>
                </a:lnTo>
                <a:lnTo>
                  <a:pt x="857342" y="218789"/>
                </a:lnTo>
                <a:lnTo>
                  <a:pt x="831388" y="180857"/>
                </a:lnTo>
                <a:lnTo>
                  <a:pt x="801624" y="145773"/>
                </a:lnTo>
                <a:lnTo>
                  <a:pt x="768333" y="113808"/>
                </a:lnTo>
                <a:lnTo>
                  <a:pt x="731794" y="85231"/>
                </a:lnTo>
                <a:lnTo>
                  <a:pt x="692288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1087" y="441734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6748" y="4547695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6400" y="2633217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1"/>
                </a:lnTo>
                <a:lnTo>
                  <a:pt x="227867" y="823181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1"/>
                </a:lnTo>
                <a:lnTo>
                  <a:pt x="731793" y="798261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0" y="2633217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19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03205" y="2763565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6400" y="441734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460077" y="0"/>
                </a:moveTo>
                <a:lnTo>
                  <a:pt x="409947" y="2592"/>
                </a:lnTo>
                <a:lnTo>
                  <a:pt x="361380" y="10188"/>
                </a:lnTo>
                <a:lnTo>
                  <a:pt x="314657" y="22520"/>
                </a:lnTo>
                <a:lnTo>
                  <a:pt x="270059" y="39317"/>
                </a:lnTo>
                <a:lnTo>
                  <a:pt x="227867" y="60311"/>
                </a:lnTo>
                <a:lnTo>
                  <a:pt x="188361" y="85231"/>
                </a:lnTo>
                <a:lnTo>
                  <a:pt x="151822" y="113808"/>
                </a:lnTo>
                <a:lnTo>
                  <a:pt x="118531" y="145773"/>
                </a:lnTo>
                <a:lnTo>
                  <a:pt x="88768" y="180856"/>
                </a:lnTo>
                <a:lnTo>
                  <a:pt x="62814" y="218788"/>
                </a:lnTo>
                <a:lnTo>
                  <a:pt x="40949" y="259299"/>
                </a:lnTo>
                <a:lnTo>
                  <a:pt x="23455" y="302120"/>
                </a:lnTo>
                <a:lnTo>
                  <a:pt x="10611" y="346981"/>
                </a:lnTo>
                <a:lnTo>
                  <a:pt x="2699" y="393613"/>
                </a:lnTo>
                <a:lnTo>
                  <a:pt x="0" y="441746"/>
                </a:lnTo>
                <a:lnTo>
                  <a:pt x="2699" y="489879"/>
                </a:lnTo>
                <a:lnTo>
                  <a:pt x="10611" y="536511"/>
                </a:lnTo>
                <a:lnTo>
                  <a:pt x="23455" y="581372"/>
                </a:lnTo>
                <a:lnTo>
                  <a:pt x="40949" y="624193"/>
                </a:lnTo>
                <a:lnTo>
                  <a:pt x="62814" y="664704"/>
                </a:lnTo>
                <a:lnTo>
                  <a:pt x="88768" y="702636"/>
                </a:lnTo>
                <a:lnTo>
                  <a:pt x="118531" y="737719"/>
                </a:lnTo>
                <a:lnTo>
                  <a:pt x="151822" y="769684"/>
                </a:lnTo>
                <a:lnTo>
                  <a:pt x="188361" y="798262"/>
                </a:lnTo>
                <a:lnTo>
                  <a:pt x="227867" y="823182"/>
                </a:lnTo>
                <a:lnTo>
                  <a:pt x="270059" y="844175"/>
                </a:lnTo>
                <a:lnTo>
                  <a:pt x="314657" y="860972"/>
                </a:lnTo>
                <a:lnTo>
                  <a:pt x="361380" y="873304"/>
                </a:lnTo>
                <a:lnTo>
                  <a:pt x="409947" y="880901"/>
                </a:lnTo>
                <a:lnTo>
                  <a:pt x="460077" y="883493"/>
                </a:lnTo>
                <a:lnTo>
                  <a:pt x="510208" y="880901"/>
                </a:lnTo>
                <a:lnTo>
                  <a:pt x="558775" y="873304"/>
                </a:lnTo>
                <a:lnTo>
                  <a:pt x="605498" y="860972"/>
                </a:lnTo>
                <a:lnTo>
                  <a:pt x="650095" y="844175"/>
                </a:lnTo>
                <a:lnTo>
                  <a:pt x="692287" y="823182"/>
                </a:lnTo>
                <a:lnTo>
                  <a:pt x="731793" y="798262"/>
                </a:lnTo>
                <a:lnTo>
                  <a:pt x="768332" y="769684"/>
                </a:lnTo>
                <a:lnTo>
                  <a:pt x="801624" y="737719"/>
                </a:lnTo>
                <a:lnTo>
                  <a:pt x="831387" y="702636"/>
                </a:lnTo>
                <a:lnTo>
                  <a:pt x="857341" y="664704"/>
                </a:lnTo>
                <a:lnTo>
                  <a:pt x="879206" y="624193"/>
                </a:lnTo>
                <a:lnTo>
                  <a:pt x="896700" y="581372"/>
                </a:lnTo>
                <a:lnTo>
                  <a:pt x="909544" y="536511"/>
                </a:lnTo>
                <a:lnTo>
                  <a:pt x="917455" y="489879"/>
                </a:lnTo>
                <a:lnTo>
                  <a:pt x="920155" y="441746"/>
                </a:lnTo>
                <a:lnTo>
                  <a:pt x="917455" y="393613"/>
                </a:lnTo>
                <a:lnTo>
                  <a:pt x="909544" y="346981"/>
                </a:lnTo>
                <a:lnTo>
                  <a:pt x="896700" y="302120"/>
                </a:lnTo>
                <a:lnTo>
                  <a:pt x="879206" y="259299"/>
                </a:lnTo>
                <a:lnTo>
                  <a:pt x="857341" y="218788"/>
                </a:lnTo>
                <a:lnTo>
                  <a:pt x="831387" y="180856"/>
                </a:lnTo>
                <a:lnTo>
                  <a:pt x="801624" y="145773"/>
                </a:lnTo>
                <a:lnTo>
                  <a:pt x="768332" y="113808"/>
                </a:lnTo>
                <a:lnTo>
                  <a:pt x="731793" y="85231"/>
                </a:lnTo>
                <a:lnTo>
                  <a:pt x="692287" y="60311"/>
                </a:lnTo>
                <a:lnTo>
                  <a:pt x="650095" y="39317"/>
                </a:lnTo>
                <a:lnTo>
                  <a:pt x="605498" y="22520"/>
                </a:lnTo>
                <a:lnTo>
                  <a:pt x="558775" y="10188"/>
                </a:lnTo>
                <a:lnTo>
                  <a:pt x="510208" y="2592"/>
                </a:lnTo>
                <a:lnTo>
                  <a:pt x="460077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0" y="4417346"/>
            <a:ext cx="920750" cy="883919"/>
          </a:xfrm>
          <a:custGeom>
            <a:avLst/>
            <a:gdLst/>
            <a:ahLst/>
            <a:cxnLst/>
            <a:rect l="l" t="t" r="r" b="b"/>
            <a:pathLst>
              <a:path w="920750" h="883920">
                <a:moveTo>
                  <a:pt x="0" y="441747"/>
                </a:moveTo>
                <a:lnTo>
                  <a:pt x="2699" y="393613"/>
                </a:lnTo>
                <a:lnTo>
                  <a:pt x="10611" y="346981"/>
                </a:lnTo>
                <a:lnTo>
                  <a:pt x="23455" y="302120"/>
                </a:lnTo>
                <a:lnTo>
                  <a:pt x="40949" y="259299"/>
                </a:lnTo>
                <a:lnTo>
                  <a:pt x="62814" y="218788"/>
                </a:lnTo>
                <a:lnTo>
                  <a:pt x="88768" y="180856"/>
                </a:lnTo>
                <a:lnTo>
                  <a:pt x="118531" y="145773"/>
                </a:lnTo>
                <a:lnTo>
                  <a:pt x="151822" y="113808"/>
                </a:lnTo>
                <a:lnTo>
                  <a:pt x="188361" y="85231"/>
                </a:lnTo>
                <a:lnTo>
                  <a:pt x="227867" y="60311"/>
                </a:lnTo>
                <a:lnTo>
                  <a:pt x="270060" y="39317"/>
                </a:lnTo>
                <a:lnTo>
                  <a:pt x="314657" y="22520"/>
                </a:lnTo>
                <a:lnTo>
                  <a:pt x="361380" y="10188"/>
                </a:lnTo>
                <a:lnTo>
                  <a:pt x="409947" y="2592"/>
                </a:lnTo>
                <a:lnTo>
                  <a:pt x="460078" y="0"/>
                </a:lnTo>
                <a:lnTo>
                  <a:pt x="510208" y="2592"/>
                </a:lnTo>
                <a:lnTo>
                  <a:pt x="558775" y="10188"/>
                </a:lnTo>
                <a:lnTo>
                  <a:pt x="605498" y="22520"/>
                </a:lnTo>
                <a:lnTo>
                  <a:pt x="650096" y="39317"/>
                </a:lnTo>
                <a:lnTo>
                  <a:pt x="692288" y="60311"/>
                </a:lnTo>
                <a:lnTo>
                  <a:pt x="731794" y="85231"/>
                </a:lnTo>
                <a:lnTo>
                  <a:pt x="768333" y="113808"/>
                </a:lnTo>
                <a:lnTo>
                  <a:pt x="801624" y="145773"/>
                </a:lnTo>
                <a:lnTo>
                  <a:pt x="831387" y="180856"/>
                </a:lnTo>
                <a:lnTo>
                  <a:pt x="857341" y="218788"/>
                </a:lnTo>
                <a:lnTo>
                  <a:pt x="879206" y="259299"/>
                </a:lnTo>
                <a:lnTo>
                  <a:pt x="896700" y="302120"/>
                </a:lnTo>
                <a:lnTo>
                  <a:pt x="909544" y="346981"/>
                </a:lnTo>
                <a:lnTo>
                  <a:pt x="917456" y="393613"/>
                </a:lnTo>
                <a:lnTo>
                  <a:pt x="920156" y="441747"/>
                </a:lnTo>
                <a:lnTo>
                  <a:pt x="917456" y="489880"/>
                </a:lnTo>
                <a:lnTo>
                  <a:pt x="909544" y="536512"/>
                </a:lnTo>
                <a:lnTo>
                  <a:pt x="896700" y="581373"/>
                </a:lnTo>
                <a:lnTo>
                  <a:pt x="879206" y="624194"/>
                </a:lnTo>
                <a:lnTo>
                  <a:pt x="857341" y="664705"/>
                </a:lnTo>
                <a:lnTo>
                  <a:pt x="831387" y="702636"/>
                </a:lnTo>
                <a:lnTo>
                  <a:pt x="801624" y="737720"/>
                </a:lnTo>
                <a:lnTo>
                  <a:pt x="768333" y="769685"/>
                </a:lnTo>
                <a:lnTo>
                  <a:pt x="731794" y="798262"/>
                </a:lnTo>
                <a:lnTo>
                  <a:pt x="692288" y="823182"/>
                </a:lnTo>
                <a:lnTo>
                  <a:pt x="650096" y="844175"/>
                </a:lnTo>
                <a:lnTo>
                  <a:pt x="605498" y="860973"/>
                </a:lnTo>
                <a:lnTo>
                  <a:pt x="558775" y="873305"/>
                </a:lnTo>
                <a:lnTo>
                  <a:pt x="510208" y="880901"/>
                </a:lnTo>
                <a:lnTo>
                  <a:pt x="460078" y="883493"/>
                </a:lnTo>
                <a:lnTo>
                  <a:pt x="409947" y="880901"/>
                </a:lnTo>
                <a:lnTo>
                  <a:pt x="361380" y="873305"/>
                </a:lnTo>
                <a:lnTo>
                  <a:pt x="314657" y="860973"/>
                </a:lnTo>
                <a:lnTo>
                  <a:pt x="270060" y="844175"/>
                </a:lnTo>
                <a:lnTo>
                  <a:pt x="227867" y="823182"/>
                </a:lnTo>
                <a:lnTo>
                  <a:pt x="188361" y="798262"/>
                </a:lnTo>
                <a:lnTo>
                  <a:pt x="151822" y="769685"/>
                </a:lnTo>
                <a:lnTo>
                  <a:pt x="118531" y="737720"/>
                </a:lnTo>
                <a:lnTo>
                  <a:pt x="88768" y="702636"/>
                </a:lnTo>
                <a:lnTo>
                  <a:pt x="62814" y="664705"/>
                </a:lnTo>
                <a:lnTo>
                  <a:pt x="40949" y="624194"/>
                </a:lnTo>
                <a:lnTo>
                  <a:pt x="23455" y="581373"/>
                </a:lnTo>
                <a:lnTo>
                  <a:pt x="10611" y="536512"/>
                </a:lnTo>
                <a:lnTo>
                  <a:pt x="2699" y="489880"/>
                </a:lnTo>
                <a:lnTo>
                  <a:pt x="0" y="44174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10759" y="4547694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11843" y="3889125"/>
            <a:ext cx="1561856" cy="19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6700" y="3967296"/>
            <a:ext cx="1358900" cy="3810"/>
          </a:xfrm>
          <a:custGeom>
            <a:avLst/>
            <a:gdLst/>
            <a:ahLst/>
            <a:cxnLst/>
            <a:rect l="l" t="t" r="r" b="b"/>
            <a:pathLst>
              <a:path w="1358900" h="3810">
                <a:moveTo>
                  <a:pt x="-19050" y="1743"/>
                </a:moveTo>
                <a:lnTo>
                  <a:pt x="1377949" y="1743"/>
                </a:lnTo>
              </a:path>
            </a:pathLst>
          </a:custGeom>
          <a:ln w="41587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52325" y="3910713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60070"/>
                </a:lnTo>
                <a:lnTo>
                  <a:pt x="120141" y="120141"/>
                </a:lnTo>
                <a:lnTo>
                  <a:pt x="120141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48306" y="3498610"/>
            <a:ext cx="196342" cy="976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9949" y="3519934"/>
            <a:ext cx="0" cy="774700"/>
          </a:xfrm>
          <a:custGeom>
            <a:avLst/>
            <a:gdLst/>
            <a:ahLst/>
            <a:cxnLst/>
            <a:rect l="l" t="t" r="r" b="b"/>
            <a:pathLst>
              <a:path h="774700">
                <a:moveTo>
                  <a:pt x="0" y="0"/>
                </a:moveTo>
                <a:lnTo>
                  <a:pt x="0" y="774699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9878" y="4298867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2" y="0"/>
                </a:moveTo>
                <a:lnTo>
                  <a:pt x="0" y="0"/>
                </a:lnTo>
                <a:lnTo>
                  <a:pt x="60071" y="120141"/>
                </a:lnTo>
                <a:lnTo>
                  <a:pt x="120142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5540" y="3310866"/>
            <a:ext cx="1357265" cy="1352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59949" y="3387322"/>
            <a:ext cx="1076960" cy="1071880"/>
          </a:xfrm>
          <a:custGeom>
            <a:avLst/>
            <a:gdLst/>
            <a:ahLst/>
            <a:cxnLst/>
            <a:rect l="l" t="t" r="r" b="b"/>
            <a:pathLst>
              <a:path w="1076959" h="1071879">
                <a:moveTo>
                  <a:pt x="0" y="1071664"/>
                </a:moveTo>
                <a:lnTo>
                  <a:pt x="13501" y="1058225"/>
                </a:lnTo>
                <a:lnTo>
                  <a:pt x="1076596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1800" y="4419398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42768" y="0"/>
                </a:moveTo>
                <a:lnTo>
                  <a:pt x="0" y="127332"/>
                </a:lnTo>
                <a:lnTo>
                  <a:pt x="127527" y="85148"/>
                </a:lnTo>
                <a:lnTo>
                  <a:pt x="42768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68454" y="4780921"/>
            <a:ext cx="970733" cy="196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30930" y="4859092"/>
            <a:ext cx="770255" cy="0"/>
          </a:xfrm>
          <a:custGeom>
            <a:avLst/>
            <a:gdLst/>
            <a:ahLst/>
            <a:cxnLst/>
            <a:rect l="l" t="t" r="r" b="b"/>
            <a:pathLst>
              <a:path w="770254">
                <a:moveTo>
                  <a:pt x="0" y="0"/>
                </a:moveTo>
                <a:lnTo>
                  <a:pt x="19049" y="0"/>
                </a:lnTo>
                <a:lnTo>
                  <a:pt x="770157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06555" y="4799021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60070"/>
                </a:lnTo>
                <a:lnTo>
                  <a:pt x="120140" y="120141"/>
                </a:lnTo>
                <a:lnTo>
                  <a:pt x="120141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79497" y="3593586"/>
            <a:ext cx="622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5 </a:t>
            </a:r>
            <a:r>
              <a:rPr sz="1200" b="1" spc="-5" dirty="0">
                <a:latin typeface="Arial"/>
                <a:cs typeface="Arial"/>
              </a:rPr>
              <a:t>µs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62852" y="3884486"/>
            <a:ext cx="791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300 µs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06636" y="4882465"/>
            <a:ext cx="706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12 µs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72878" y="4622191"/>
            <a:ext cx="706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12 µs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64973" y="3406059"/>
            <a:ext cx="136906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58140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Verdana"/>
                <a:cs typeface="Verdana"/>
              </a:rPr>
              <a:t>Read </a:t>
            </a:r>
            <a:r>
              <a:rPr sz="1400" dirty="0">
                <a:latin typeface="Verdana"/>
                <a:cs typeface="Verdana"/>
              </a:rPr>
              <a:t>A  (C</a:t>
            </a:r>
            <a:r>
              <a:rPr sz="1400" spc="-5" dirty="0">
                <a:latin typeface="Verdana"/>
                <a:cs typeface="Verdana"/>
              </a:rPr>
              <a:t>L=QUORUM)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0912" y="3811350"/>
            <a:ext cx="1637263" cy="1050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12690" y="3895492"/>
            <a:ext cx="1365885" cy="780415"/>
          </a:xfrm>
          <a:custGeom>
            <a:avLst/>
            <a:gdLst/>
            <a:ahLst/>
            <a:cxnLst/>
            <a:rect l="l" t="t" r="r" b="b"/>
            <a:pathLst>
              <a:path w="1365885" h="780414">
                <a:moveTo>
                  <a:pt x="0" y="0"/>
                </a:moveTo>
                <a:lnTo>
                  <a:pt x="1349171" y="770688"/>
                </a:lnTo>
                <a:lnTo>
                  <a:pt x="1365712" y="780137"/>
                </a:lnTo>
              </a:path>
            </a:pathLst>
          </a:custGeom>
          <a:ln w="38099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52282" y="4625569"/>
            <a:ext cx="134620" cy="111760"/>
          </a:xfrm>
          <a:custGeom>
            <a:avLst/>
            <a:gdLst/>
            <a:ahLst/>
            <a:cxnLst/>
            <a:rect l="l" t="t" r="r" b="b"/>
            <a:pathLst>
              <a:path w="134620" h="111760">
                <a:moveTo>
                  <a:pt x="59592" y="0"/>
                </a:moveTo>
                <a:lnTo>
                  <a:pt x="0" y="104321"/>
                </a:lnTo>
                <a:lnTo>
                  <a:pt x="134117" y="111752"/>
                </a:lnTo>
                <a:lnTo>
                  <a:pt x="59592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47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273" y="2574270"/>
            <a:ext cx="4247927" cy="1062456"/>
          </a:xfrm>
          <a:prstGeom prst="rect">
            <a:avLst/>
          </a:prstGeom>
        </p:spPr>
        <p:txBody>
          <a:bodyPr vert="horz" wrap="square" lIns="0" tIns="51421" rIns="0" bIns="0" rtlCol="0">
            <a:spAutoFit/>
          </a:bodyPr>
          <a:lstStyle/>
          <a:p>
            <a:pPr algn="ctr">
              <a:spcBef>
                <a:spcPts val="405"/>
              </a:spcBef>
            </a:pPr>
            <a:r>
              <a:rPr sz="4200" spc="-109" dirty="0"/>
              <a:t>REPLICATION</a:t>
            </a:r>
            <a:endParaRPr sz="4200" dirty="0"/>
          </a:p>
          <a:p>
            <a:pPr algn="ctr">
              <a:spcBef>
                <a:spcPts val="201"/>
              </a:spcBef>
            </a:pPr>
            <a:r>
              <a:rPr sz="2200" spc="-23" dirty="0"/>
              <a:t>How </a:t>
            </a:r>
            <a:r>
              <a:rPr sz="2200" spc="-18" dirty="0"/>
              <a:t>many </a:t>
            </a:r>
            <a:r>
              <a:rPr sz="2200" spc="-23" dirty="0"/>
              <a:t>copies </a:t>
            </a:r>
            <a:r>
              <a:rPr sz="2200" spc="-15" dirty="0"/>
              <a:t>of </a:t>
            </a:r>
            <a:r>
              <a:rPr sz="2200" spc="-61" dirty="0"/>
              <a:t>your</a:t>
            </a:r>
            <a:r>
              <a:rPr sz="2200" spc="89" dirty="0"/>
              <a:t> </a:t>
            </a:r>
            <a:r>
              <a:rPr sz="2200" spc="-31" dirty="0"/>
              <a:t>data?</a:t>
            </a:r>
            <a:endParaRPr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1640" y="602948"/>
            <a:ext cx="4205489" cy="129886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64" dirty="0"/>
              <a:t>WHY</a:t>
            </a:r>
            <a:r>
              <a:rPr sz="4200" spc="-43" dirty="0"/>
              <a:t> </a:t>
            </a:r>
            <a:r>
              <a:rPr sz="4200" spc="-117" dirty="0"/>
              <a:t>REPLICATION?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883528" y="3196343"/>
            <a:ext cx="5021691" cy="2240197"/>
          </a:xfrm>
          <a:prstGeom prst="rect">
            <a:avLst/>
          </a:prstGeom>
        </p:spPr>
        <p:txBody>
          <a:bodyPr vert="horz" wrap="square" lIns="0" tIns="8732" rIns="0" bIns="0" rtlCol="0">
            <a:spAutoFit/>
          </a:bodyPr>
          <a:lstStyle/>
          <a:p>
            <a:pPr marL="251609" indent="-245141">
              <a:spcBef>
                <a:spcPts val="69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48" dirty="0">
                <a:solidFill>
                  <a:srgbClr val="535353"/>
                </a:solidFill>
                <a:latin typeface="Gill Sans MT"/>
                <a:cs typeface="Gill Sans MT"/>
              </a:rPr>
              <a:t>Disaster</a:t>
            </a:r>
            <a:r>
              <a:rPr sz="2200" spc="-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recovery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103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43" dirty="0">
                <a:solidFill>
                  <a:srgbClr val="535353"/>
                </a:solidFill>
                <a:latin typeface="Gill Sans MT"/>
                <a:cs typeface="Gill Sans MT"/>
              </a:rPr>
              <a:t>Bring </a:t>
            </a:r>
            <a:r>
              <a:rPr sz="2200" spc="-10" dirty="0">
                <a:solidFill>
                  <a:srgbClr val="535353"/>
                </a:solidFill>
                <a:latin typeface="Gill Sans MT"/>
                <a:cs typeface="Gill Sans MT"/>
              </a:rPr>
              <a:t>data </a:t>
            </a:r>
            <a:r>
              <a:rPr sz="2200" spc="-51" dirty="0">
                <a:solidFill>
                  <a:srgbClr val="535353"/>
                </a:solidFill>
                <a:latin typeface="Gill Sans MT"/>
                <a:cs typeface="Gill Sans MT"/>
              </a:rPr>
              <a:t>closer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to </a:t>
            </a:r>
            <a:r>
              <a:rPr sz="2200" spc="-36" dirty="0">
                <a:solidFill>
                  <a:srgbClr val="535353"/>
                </a:solidFill>
                <a:latin typeface="Gill Sans MT"/>
                <a:cs typeface="Gill Sans MT"/>
              </a:rPr>
              <a:t>users </a:t>
            </a:r>
            <a:r>
              <a:rPr sz="2200" spc="-18" dirty="0">
                <a:solidFill>
                  <a:srgbClr val="535353"/>
                </a:solidFill>
                <a:latin typeface="Gill Sans MT"/>
                <a:cs typeface="Gill Sans MT"/>
              </a:rPr>
              <a:t>(to </a:t>
            </a:r>
            <a:r>
              <a:rPr sz="2200" spc="-28" dirty="0">
                <a:solidFill>
                  <a:srgbClr val="535353"/>
                </a:solidFill>
                <a:latin typeface="Gill Sans MT"/>
                <a:cs typeface="Gill Sans MT"/>
              </a:rPr>
              <a:t>reduce</a:t>
            </a:r>
            <a:r>
              <a:rPr sz="2200" spc="2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25" dirty="0">
                <a:solidFill>
                  <a:srgbClr val="535353"/>
                </a:solidFill>
                <a:latin typeface="Gill Sans MT"/>
                <a:cs typeface="Gill Sans MT"/>
              </a:rPr>
              <a:t>latencies)</a:t>
            </a:r>
            <a:endParaRPr sz="2200">
              <a:latin typeface="Gill Sans MT"/>
              <a:cs typeface="Gill Sans MT"/>
            </a:endParaRPr>
          </a:p>
          <a:p>
            <a:pPr marL="251609" indent="-245141">
              <a:spcBef>
                <a:spcPts val="2103"/>
              </a:spcBef>
              <a:buSzPct val="82352"/>
              <a:buChar char="•"/>
              <a:tabLst>
                <a:tab pos="251609" algn="l"/>
                <a:tab pos="251933" algn="l"/>
              </a:tabLst>
            </a:pPr>
            <a:r>
              <a:rPr sz="2200" spc="-48" dirty="0">
                <a:solidFill>
                  <a:srgbClr val="535353"/>
                </a:solidFill>
                <a:latin typeface="Gill Sans MT"/>
                <a:cs typeface="Gill Sans MT"/>
              </a:rPr>
              <a:t>Workload </a:t>
            </a:r>
            <a:r>
              <a:rPr sz="2200" spc="-31" dirty="0">
                <a:solidFill>
                  <a:srgbClr val="535353"/>
                </a:solidFill>
                <a:latin typeface="Gill Sans MT"/>
                <a:cs typeface="Gill Sans MT"/>
              </a:rPr>
              <a:t>segregation (analytical </a:t>
            </a:r>
            <a:r>
              <a:rPr sz="2200" spc="-38" dirty="0">
                <a:solidFill>
                  <a:srgbClr val="535353"/>
                </a:solidFill>
                <a:latin typeface="Gill Sans MT"/>
                <a:cs typeface="Gill Sans MT"/>
              </a:rPr>
              <a:t>vs</a:t>
            </a:r>
            <a:r>
              <a:rPr sz="2200" spc="1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200" spc="-31" dirty="0">
                <a:solidFill>
                  <a:srgbClr val="535353"/>
                </a:solidFill>
                <a:latin typeface="Gill Sans MT"/>
                <a:cs typeface="Gill Sans MT"/>
              </a:rPr>
              <a:t>transactional)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602948"/>
            <a:ext cx="4159804" cy="652536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09" dirty="0"/>
              <a:t>REPLICATION</a:t>
            </a:r>
            <a:endParaRPr sz="4200" dirty="0"/>
          </a:p>
        </p:txBody>
      </p:sp>
      <p:sp>
        <p:nvSpPr>
          <p:cNvPr id="4" name="object 4"/>
          <p:cNvSpPr/>
          <p:nvPr/>
        </p:nvSpPr>
        <p:spPr>
          <a:xfrm>
            <a:off x="1482702" y="2438401"/>
            <a:ext cx="7127897" cy="1606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5083" y="4038600"/>
            <a:ext cx="7127897" cy="1665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87810" y="1578508"/>
            <a:ext cx="6694189" cy="3778706"/>
          </a:xfrm>
          <a:prstGeom prst="rect">
            <a:avLst/>
          </a:prstGeom>
        </p:spPr>
        <p:txBody>
          <a:bodyPr vert="horz" wrap="square" lIns="0" tIns="5821" rIns="0" bIns="0" rtlCol="0">
            <a:spAutoFit/>
          </a:bodyPr>
          <a:lstStyle/>
          <a:p>
            <a:pPr marL="1286507">
              <a:spcBef>
                <a:spcPts val="46"/>
              </a:spcBef>
            </a:pPr>
            <a:r>
              <a:rPr sz="2800" b="1" spc="-92" dirty="0">
                <a:solidFill>
                  <a:srgbClr val="535353"/>
                </a:solidFill>
                <a:latin typeface="Gill Sans MT"/>
                <a:cs typeface="Gill Sans MT"/>
              </a:rPr>
              <a:t>Defined </a:t>
            </a:r>
            <a:r>
              <a:rPr sz="2800" b="1" spc="-122" dirty="0">
                <a:solidFill>
                  <a:srgbClr val="535353"/>
                </a:solidFill>
                <a:latin typeface="Gill Sans MT"/>
                <a:cs typeface="Gill Sans MT"/>
              </a:rPr>
              <a:t>at </a:t>
            </a:r>
            <a:r>
              <a:rPr sz="2800" b="1" spc="-102" dirty="0">
                <a:solidFill>
                  <a:srgbClr val="535353"/>
                </a:solidFill>
                <a:latin typeface="Gill Sans MT"/>
                <a:cs typeface="Gill Sans MT"/>
              </a:rPr>
              <a:t>keyspace</a:t>
            </a:r>
            <a:r>
              <a:rPr sz="2800" b="1" spc="17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800" b="1" spc="-87" dirty="0">
                <a:solidFill>
                  <a:srgbClr val="535353"/>
                </a:solidFill>
                <a:latin typeface="Gill Sans MT"/>
                <a:cs typeface="Gill Sans MT"/>
              </a:rPr>
              <a:t>level</a:t>
            </a:r>
            <a:endParaRPr sz="2800" dirty="0">
              <a:latin typeface="Gill Sans MT"/>
              <a:cs typeface="Gill Sans MT"/>
            </a:endParaRPr>
          </a:p>
          <a:p>
            <a:pPr>
              <a:spcBef>
                <a:spcPts val="3"/>
              </a:spcBef>
            </a:pPr>
            <a:endParaRPr sz="4300" dirty="0">
              <a:latin typeface="Times New Roman"/>
              <a:cs typeface="Times New Roman"/>
            </a:endParaRPr>
          </a:p>
          <a:p>
            <a:pPr algn="ctr">
              <a:lnSpc>
                <a:spcPts val="2450"/>
              </a:lnSpc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684649">
              <a:lnSpc>
                <a:spcPts val="2450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206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28" dirty="0">
                <a:solidFill>
                  <a:srgbClr val="535353"/>
                </a:solidFill>
                <a:latin typeface="Gill Sans MT"/>
                <a:cs typeface="Gill Sans MT"/>
              </a:rPr>
              <a:t>“SimpleStrategy”,</a:t>
            </a:r>
            <a:r>
              <a:rPr sz="2100" spc="-377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“replication_factor”:</a:t>
            </a:r>
            <a:r>
              <a:rPr sz="2100" spc="-16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2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587" algn="ctr">
              <a:lnSpc>
                <a:spcPts val="2450"/>
              </a:lnSpc>
              <a:spcBef>
                <a:spcPts val="3"/>
              </a:spcBef>
            </a:pPr>
            <a:endParaRPr lang="en-US" sz="2100" spc="-71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2587" algn="ctr">
              <a:lnSpc>
                <a:spcPts val="2450"/>
              </a:lnSpc>
              <a:spcBef>
                <a:spcPts val="3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1337282" marR="1309469" algn="ctr">
              <a:lnSpc>
                <a:spcPts val="2394"/>
              </a:lnSpc>
              <a:spcBef>
                <a:spcPts val="117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“NetworkTopologyStrategy”, 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“dc-east”:</a:t>
            </a:r>
            <a:r>
              <a:rPr sz="2100" spc="-17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2,</a:t>
            </a:r>
            <a:r>
              <a:rPr sz="2100" spc="-38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“dc-west”:</a:t>
            </a:r>
            <a:r>
              <a:rPr sz="2100" spc="-17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34304" y="2927144"/>
            <a:ext cx="4142896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473" y="4787564"/>
            <a:ext cx="2292500" cy="634971"/>
          </a:xfrm>
          <a:custGeom>
            <a:avLst/>
            <a:gdLst/>
            <a:ahLst/>
            <a:cxnLst/>
            <a:rect l="l" t="t" r="r" b="b"/>
            <a:pathLst>
              <a:path w="3858895" h="1047115">
                <a:moveTo>
                  <a:pt x="3702116" y="0"/>
                </a:moveTo>
                <a:lnTo>
                  <a:pt x="157063" y="0"/>
                </a:lnTo>
                <a:lnTo>
                  <a:pt x="107960" y="7655"/>
                </a:lnTo>
                <a:lnTo>
                  <a:pt x="66135" y="29112"/>
                </a:lnTo>
                <a:lnTo>
                  <a:pt x="33676" y="62110"/>
                </a:lnTo>
                <a:lnTo>
                  <a:pt x="12669" y="104386"/>
                </a:lnTo>
                <a:lnTo>
                  <a:pt x="5204" y="153679"/>
                </a:lnTo>
                <a:lnTo>
                  <a:pt x="0" y="886641"/>
                </a:lnTo>
                <a:lnTo>
                  <a:pt x="8007" y="936636"/>
                </a:lnTo>
                <a:lnTo>
                  <a:pt x="30304" y="980591"/>
                </a:lnTo>
                <a:lnTo>
                  <a:pt x="64303" y="1015592"/>
                </a:lnTo>
                <a:lnTo>
                  <a:pt x="107419" y="1038729"/>
                </a:lnTo>
                <a:lnTo>
                  <a:pt x="157063" y="1047088"/>
                </a:lnTo>
                <a:lnTo>
                  <a:pt x="3702116" y="1047088"/>
                </a:lnTo>
                <a:lnTo>
                  <a:pt x="3751688" y="1038729"/>
                </a:lnTo>
                <a:lnTo>
                  <a:pt x="3794632" y="1015592"/>
                </a:lnTo>
                <a:lnTo>
                  <a:pt x="3828428" y="980591"/>
                </a:lnTo>
                <a:lnTo>
                  <a:pt x="3850554" y="936636"/>
                </a:lnTo>
                <a:lnTo>
                  <a:pt x="3858489" y="886641"/>
                </a:lnTo>
                <a:lnTo>
                  <a:pt x="3858489" y="153679"/>
                </a:lnTo>
                <a:lnTo>
                  <a:pt x="3850554" y="104386"/>
                </a:lnTo>
                <a:lnTo>
                  <a:pt x="3828428" y="62110"/>
                </a:lnTo>
                <a:lnTo>
                  <a:pt x="3794632" y="29112"/>
                </a:lnTo>
                <a:lnTo>
                  <a:pt x="3751688" y="7655"/>
                </a:lnTo>
                <a:lnTo>
                  <a:pt x="3702116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1546" y="4901856"/>
            <a:ext cx="1070236" cy="307777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0" rIns="0" bIns="0" rtlCol="0">
            <a:spAutoFit/>
          </a:bodyPr>
          <a:lstStyle/>
          <a:p>
            <a:pPr marL="125158">
              <a:lnSpc>
                <a:spcPts val="2445"/>
              </a:lnSpc>
            </a:pP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8518" y="4883123"/>
            <a:ext cx="738263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58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2100" spc="-36" dirty="0">
                <a:solidFill>
                  <a:srgbClr val="FFFFFF"/>
                </a:solidFill>
                <a:latin typeface="Gill Sans MT"/>
                <a:cs typeface="Gill Sans MT"/>
              </a:rPr>
              <a:t>lien</a:t>
            </a:r>
            <a:r>
              <a:rPr sz="2100" spc="-64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5243" y="4724400"/>
            <a:ext cx="1923935" cy="182906"/>
          </a:xfrm>
          <a:custGeom>
            <a:avLst/>
            <a:gdLst/>
            <a:ahLst/>
            <a:cxnLst/>
            <a:rect l="l" t="t" r="r" b="b"/>
            <a:pathLst>
              <a:path w="3238500" h="301625">
                <a:moveTo>
                  <a:pt x="0" y="301173"/>
                </a:moveTo>
                <a:lnTo>
                  <a:pt x="3227684" y="969"/>
                </a:lnTo>
                <a:lnTo>
                  <a:pt x="3238110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3491" y="4700517"/>
            <a:ext cx="62244" cy="60840"/>
          </a:xfrm>
          <a:custGeom>
            <a:avLst/>
            <a:gdLst/>
            <a:ahLst/>
            <a:cxnLst/>
            <a:rect l="l" t="t" r="r" b="b"/>
            <a:pathLst>
              <a:path w="104775" h="100329">
                <a:moveTo>
                  <a:pt x="0" y="0"/>
                </a:moveTo>
                <a:lnTo>
                  <a:pt x="9308" y="100089"/>
                </a:lnTo>
                <a:lnTo>
                  <a:pt x="104750" y="40734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1524000"/>
            <a:ext cx="6975495" cy="888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2727" y="602948"/>
            <a:ext cx="6609439" cy="2563315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1238643">
              <a:spcBef>
                <a:spcPts val="48"/>
              </a:spcBef>
            </a:pPr>
            <a:r>
              <a:rPr sz="4200" spc="-94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endParaRPr sz="4200" dirty="0">
              <a:latin typeface="Gill Sans MT"/>
              <a:cs typeface="Gill Sans MT"/>
            </a:endParaRPr>
          </a:p>
          <a:p>
            <a:pPr marL="6468">
              <a:lnSpc>
                <a:spcPts val="2501"/>
              </a:lnSpc>
              <a:spcBef>
                <a:spcPts val="3300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572751">
              <a:lnSpc>
                <a:spcPts val="2501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20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9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”,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“replication_factor”:</a:t>
            </a:r>
            <a:r>
              <a:rPr sz="2100" spc="-15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  <a:p>
            <a:pPr>
              <a:spcBef>
                <a:spcPts val="1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599594"/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15279" y="2927144"/>
            <a:ext cx="4190521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41328" y="3890377"/>
            <a:ext cx="939828" cy="817492"/>
          </a:xfrm>
          <a:custGeom>
            <a:avLst/>
            <a:gdLst/>
            <a:ahLst/>
            <a:cxnLst/>
            <a:rect l="l" t="t" r="r" b="b"/>
            <a:pathLst>
              <a:path w="1564005" h="1348104">
                <a:moveTo>
                  <a:pt x="0" y="1347209"/>
                </a:moveTo>
                <a:lnTo>
                  <a:pt x="47571" y="1347544"/>
                </a:lnTo>
                <a:lnTo>
                  <a:pt x="95115" y="1346456"/>
                </a:lnTo>
                <a:lnTo>
                  <a:pt x="142590" y="1343947"/>
                </a:lnTo>
                <a:lnTo>
                  <a:pt x="189957" y="1340018"/>
                </a:lnTo>
                <a:lnTo>
                  <a:pt x="241153" y="1334237"/>
                </a:lnTo>
                <a:lnTo>
                  <a:pt x="291778" y="1327004"/>
                </a:lnTo>
                <a:lnTo>
                  <a:pt x="341808" y="1318346"/>
                </a:lnTo>
                <a:lnTo>
                  <a:pt x="391216" y="1308286"/>
                </a:lnTo>
                <a:lnTo>
                  <a:pt x="439976" y="1296850"/>
                </a:lnTo>
                <a:lnTo>
                  <a:pt x="488063" y="1284063"/>
                </a:lnTo>
                <a:lnTo>
                  <a:pt x="535451" y="1269951"/>
                </a:lnTo>
                <a:lnTo>
                  <a:pt x="582114" y="1254538"/>
                </a:lnTo>
                <a:lnTo>
                  <a:pt x="628026" y="1237850"/>
                </a:lnTo>
                <a:lnTo>
                  <a:pt x="673162" y="1219912"/>
                </a:lnTo>
                <a:lnTo>
                  <a:pt x="717496" y="1200749"/>
                </a:lnTo>
                <a:lnTo>
                  <a:pt x="761001" y="1180386"/>
                </a:lnTo>
                <a:lnTo>
                  <a:pt x="803653" y="1158848"/>
                </a:lnTo>
                <a:lnTo>
                  <a:pt x="845425" y="1136161"/>
                </a:lnTo>
                <a:lnTo>
                  <a:pt x="886292" y="1112350"/>
                </a:lnTo>
                <a:lnTo>
                  <a:pt x="926228" y="1087439"/>
                </a:lnTo>
                <a:lnTo>
                  <a:pt x="965206" y="1061455"/>
                </a:lnTo>
                <a:lnTo>
                  <a:pt x="1003202" y="1034421"/>
                </a:lnTo>
                <a:lnTo>
                  <a:pt x="1040189" y="1006364"/>
                </a:lnTo>
                <a:lnTo>
                  <a:pt x="1076142" y="977309"/>
                </a:lnTo>
                <a:lnTo>
                  <a:pt x="1111035" y="947280"/>
                </a:lnTo>
                <a:lnTo>
                  <a:pt x="1144842" y="916303"/>
                </a:lnTo>
                <a:lnTo>
                  <a:pt x="1177537" y="884403"/>
                </a:lnTo>
                <a:lnTo>
                  <a:pt x="1209095" y="851605"/>
                </a:lnTo>
                <a:lnTo>
                  <a:pt x="1239489" y="817934"/>
                </a:lnTo>
                <a:lnTo>
                  <a:pt x="1268694" y="783416"/>
                </a:lnTo>
                <a:lnTo>
                  <a:pt x="1296685" y="748075"/>
                </a:lnTo>
                <a:lnTo>
                  <a:pt x="1323435" y="711937"/>
                </a:lnTo>
                <a:lnTo>
                  <a:pt x="1348918" y="675028"/>
                </a:lnTo>
                <a:lnTo>
                  <a:pt x="1373109" y="637371"/>
                </a:lnTo>
                <a:lnTo>
                  <a:pt x="1395982" y="598992"/>
                </a:lnTo>
                <a:lnTo>
                  <a:pt x="1417512" y="559917"/>
                </a:lnTo>
                <a:lnTo>
                  <a:pt x="1437672" y="520171"/>
                </a:lnTo>
                <a:lnTo>
                  <a:pt x="1456436" y="479778"/>
                </a:lnTo>
                <a:lnTo>
                  <a:pt x="1473779" y="438764"/>
                </a:lnTo>
                <a:lnTo>
                  <a:pt x="1489676" y="397154"/>
                </a:lnTo>
                <a:lnTo>
                  <a:pt x="1504099" y="354973"/>
                </a:lnTo>
                <a:lnTo>
                  <a:pt x="1517024" y="312247"/>
                </a:lnTo>
                <a:lnTo>
                  <a:pt x="1528425" y="269000"/>
                </a:lnTo>
                <a:lnTo>
                  <a:pt x="1538276" y="225258"/>
                </a:lnTo>
                <a:lnTo>
                  <a:pt x="1546550" y="181046"/>
                </a:lnTo>
                <a:lnTo>
                  <a:pt x="1553224" y="136389"/>
                </a:lnTo>
                <a:lnTo>
                  <a:pt x="1558269" y="91312"/>
                </a:lnTo>
                <a:lnTo>
                  <a:pt x="1561662" y="45841"/>
                </a:lnTo>
                <a:lnTo>
                  <a:pt x="1563375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9478" y="3724429"/>
            <a:ext cx="215592" cy="174434"/>
          </a:xfrm>
          <a:custGeom>
            <a:avLst/>
            <a:gdLst/>
            <a:ahLst/>
            <a:cxnLst/>
            <a:rect l="l" t="t" r="r" b="b"/>
            <a:pathLst>
              <a:path w="358775" h="287654">
                <a:moveTo>
                  <a:pt x="179366" y="0"/>
                </a:moveTo>
                <a:lnTo>
                  <a:pt x="0" y="287263"/>
                </a:lnTo>
                <a:lnTo>
                  <a:pt x="358722" y="287263"/>
                </a:lnTo>
                <a:lnTo>
                  <a:pt x="179366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9070" y="4787564"/>
            <a:ext cx="2318853" cy="634971"/>
          </a:xfrm>
          <a:custGeom>
            <a:avLst/>
            <a:gdLst/>
            <a:ahLst/>
            <a:cxnLst/>
            <a:rect l="l" t="t" r="r" b="b"/>
            <a:pathLst>
              <a:path w="3858895" h="1047115">
                <a:moveTo>
                  <a:pt x="3702116" y="0"/>
                </a:moveTo>
                <a:lnTo>
                  <a:pt x="157063" y="0"/>
                </a:lnTo>
                <a:lnTo>
                  <a:pt x="107960" y="7655"/>
                </a:lnTo>
                <a:lnTo>
                  <a:pt x="66135" y="29112"/>
                </a:lnTo>
                <a:lnTo>
                  <a:pt x="33676" y="62110"/>
                </a:lnTo>
                <a:lnTo>
                  <a:pt x="12669" y="104386"/>
                </a:lnTo>
                <a:lnTo>
                  <a:pt x="5204" y="153679"/>
                </a:lnTo>
                <a:lnTo>
                  <a:pt x="0" y="886641"/>
                </a:lnTo>
                <a:lnTo>
                  <a:pt x="8007" y="936636"/>
                </a:lnTo>
                <a:lnTo>
                  <a:pt x="30304" y="980591"/>
                </a:lnTo>
                <a:lnTo>
                  <a:pt x="64303" y="1015592"/>
                </a:lnTo>
                <a:lnTo>
                  <a:pt x="107419" y="1038729"/>
                </a:lnTo>
                <a:lnTo>
                  <a:pt x="157063" y="1047088"/>
                </a:lnTo>
                <a:lnTo>
                  <a:pt x="3702116" y="1047088"/>
                </a:lnTo>
                <a:lnTo>
                  <a:pt x="3751688" y="1038729"/>
                </a:lnTo>
                <a:lnTo>
                  <a:pt x="3794632" y="1015592"/>
                </a:lnTo>
                <a:lnTo>
                  <a:pt x="3828428" y="980591"/>
                </a:lnTo>
                <a:lnTo>
                  <a:pt x="3850554" y="936636"/>
                </a:lnTo>
                <a:lnTo>
                  <a:pt x="3858489" y="886641"/>
                </a:lnTo>
                <a:lnTo>
                  <a:pt x="3858489" y="153679"/>
                </a:lnTo>
                <a:lnTo>
                  <a:pt x="3850554" y="104386"/>
                </a:lnTo>
                <a:lnTo>
                  <a:pt x="3828428" y="62110"/>
                </a:lnTo>
                <a:lnTo>
                  <a:pt x="3794632" y="29112"/>
                </a:lnTo>
                <a:lnTo>
                  <a:pt x="3751688" y="7655"/>
                </a:lnTo>
                <a:lnTo>
                  <a:pt x="3702116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04143" y="4901856"/>
            <a:ext cx="1082539" cy="307777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0" rIns="0" bIns="0" rtlCol="0">
            <a:spAutoFit/>
          </a:bodyPr>
          <a:lstStyle/>
          <a:p>
            <a:pPr marL="125158">
              <a:lnSpc>
                <a:spcPts val="2445"/>
              </a:lnSpc>
            </a:pP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1115" y="4883123"/>
            <a:ext cx="746750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58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2100" spc="-36" dirty="0">
                <a:solidFill>
                  <a:srgbClr val="FFFFFF"/>
                </a:solidFill>
                <a:latin typeface="Gill Sans MT"/>
                <a:cs typeface="Gill Sans MT"/>
              </a:rPr>
              <a:t>lien</a:t>
            </a:r>
            <a:r>
              <a:rPr sz="2100" spc="-64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6600" y="4730276"/>
            <a:ext cx="1946051" cy="182906"/>
          </a:xfrm>
          <a:custGeom>
            <a:avLst/>
            <a:gdLst/>
            <a:ahLst/>
            <a:cxnLst/>
            <a:rect l="l" t="t" r="r" b="b"/>
            <a:pathLst>
              <a:path w="3238500" h="301625">
                <a:moveTo>
                  <a:pt x="0" y="301173"/>
                </a:moveTo>
                <a:lnTo>
                  <a:pt x="3227684" y="969"/>
                </a:lnTo>
                <a:lnTo>
                  <a:pt x="3238110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1587" y="4700517"/>
            <a:ext cx="62960" cy="60840"/>
          </a:xfrm>
          <a:custGeom>
            <a:avLst/>
            <a:gdLst/>
            <a:ahLst/>
            <a:cxnLst/>
            <a:rect l="l" t="t" r="r" b="b"/>
            <a:pathLst>
              <a:path w="104775" h="100329">
                <a:moveTo>
                  <a:pt x="0" y="0"/>
                </a:moveTo>
                <a:lnTo>
                  <a:pt x="9308" y="100089"/>
                </a:lnTo>
                <a:lnTo>
                  <a:pt x="104750" y="40734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1830910"/>
            <a:ext cx="6975495" cy="888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2727" y="865685"/>
            <a:ext cx="6609439" cy="2563315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1238643">
              <a:spcBef>
                <a:spcPts val="48"/>
              </a:spcBef>
            </a:pPr>
            <a:r>
              <a:rPr sz="4200" spc="-94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endParaRPr sz="4200" dirty="0">
              <a:latin typeface="Gill Sans MT"/>
              <a:cs typeface="Gill Sans MT"/>
            </a:endParaRPr>
          </a:p>
          <a:p>
            <a:pPr marL="6468">
              <a:lnSpc>
                <a:spcPts val="2501"/>
              </a:lnSpc>
              <a:spcBef>
                <a:spcPts val="3300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572751">
              <a:lnSpc>
                <a:spcPts val="2501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20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9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”,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“replication_factor”:</a:t>
            </a:r>
            <a:r>
              <a:rPr sz="2100" spc="-15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  <a:p>
            <a:pPr>
              <a:spcBef>
                <a:spcPts val="1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599594"/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95186" y="2927144"/>
            <a:ext cx="4105814" cy="3460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4459" y="3890377"/>
            <a:ext cx="920830" cy="817492"/>
          </a:xfrm>
          <a:custGeom>
            <a:avLst/>
            <a:gdLst/>
            <a:ahLst/>
            <a:cxnLst/>
            <a:rect l="l" t="t" r="r" b="b"/>
            <a:pathLst>
              <a:path w="1564005" h="1348104">
                <a:moveTo>
                  <a:pt x="0" y="1347209"/>
                </a:moveTo>
                <a:lnTo>
                  <a:pt x="47571" y="1347544"/>
                </a:lnTo>
                <a:lnTo>
                  <a:pt x="95115" y="1346456"/>
                </a:lnTo>
                <a:lnTo>
                  <a:pt x="142590" y="1343947"/>
                </a:lnTo>
                <a:lnTo>
                  <a:pt x="189957" y="1340018"/>
                </a:lnTo>
                <a:lnTo>
                  <a:pt x="241153" y="1334237"/>
                </a:lnTo>
                <a:lnTo>
                  <a:pt x="291778" y="1327004"/>
                </a:lnTo>
                <a:lnTo>
                  <a:pt x="341808" y="1318346"/>
                </a:lnTo>
                <a:lnTo>
                  <a:pt x="391216" y="1308286"/>
                </a:lnTo>
                <a:lnTo>
                  <a:pt x="439976" y="1296850"/>
                </a:lnTo>
                <a:lnTo>
                  <a:pt x="488063" y="1284063"/>
                </a:lnTo>
                <a:lnTo>
                  <a:pt x="535451" y="1269951"/>
                </a:lnTo>
                <a:lnTo>
                  <a:pt x="582114" y="1254538"/>
                </a:lnTo>
                <a:lnTo>
                  <a:pt x="628026" y="1237850"/>
                </a:lnTo>
                <a:lnTo>
                  <a:pt x="673162" y="1219912"/>
                </a:lnTo>
                <a:lnTo>
                  <a:pt x="717496" y="1200749"/>
                </a:lnTo>
                <a:lnTo>
                  <a:pt x="761001" y="1180386"/>
                </a:lnTo>
                <a:lnTo>
                  <a:pt x="803653" y="1158848"/>
                </a:lnTo>
                <a:lnTo>
                  <a:pt x="845425" y="1136161"/>
                </a:lnTo>
                <a:lnTo>
                  <a:pt x="886292" y="1112350"/>
                </a:lnTo>
                <a:lnTo>
                  <a:pt x="926228" y="1087439"/>
                </a:lnTo>
                <a:lnTo>
                  <a:pt x="965206" y="1061455"/>
                </a:lnTo>
                <a:lnTo>
                  <a:pt x="1003202" y="1034421"/>
                </a:lnTo>
                <a:lnTo>
                  <a:pt x="1040189" y="1006364"/>
                </a:lnTo>
                <a:lnTo>
                  <a:pt x="1076142" y="977309"/>
                </a:lnTo>
                <a:lnTo>
                  <a:pt x="1111035" y="947280"/>
                </a:lnTo>
                <a:lnTo>
                  <a:pt x="1144842" y="916303"/>
                </a:lnTo>
                <a:lnTo>
                  <a:pt x="1177537" y="884403"/>
                </a:lnTo>
                <a:lnTo>
                  <a:pt x="1209095" y="851605"/>
                </a:lnTo>
                <a:lnTo>
                  <a:pt x="1239489" y="817934"/>
                </a:lnTo>
                <a:lnTo>
                  <a:pt x="1268694" y="783416"/>
                </a:lnTo>
                <a:lnTo>
                  <a:pt x="1296685" y="748075"/>
                </a:lnTo>
                <a:lnTo>
                  <a:pt x="1323435" y="711937"/>
                </a:lnTo>
                <a:lnTo>
                  <a:pt x="1348918" y="675028"/>
                </a:lnTo>
                <a:lnTo>
                  <a:pt x="1373109" y="637371"/>
                </a:lnTo>
                <a:lnTo>
                  <a:pt x="1395982" y="598992"/>
                </a:lnTo>
                <a:lnTo>
                  <a:pt x="1417512" y="559917"/>
                </a:lnTo>
                <a:lnTo>
                  <a:pt x="1437672" y="520171"/>
                </a:lnTo>
                <a:lnTo>
                  <a:pt x="1456436" y="479778"/>
                </a:lnTo>
                <a:lnTo>
                  <a:pt x="1473779" y="438764"/>
                </a:lnTo>
                <a:lnTo>
                  <a:pt x="1489676" y="397154"/>
                </a:lnTo>
                <a:lnTo>
                  <a:pt x="1504099" y="354973"/>
                </a:lnTo>
                <a:lnTo>
                  <a:pt x="1517024" y="312247"/>
                </a:lnTo>
                <a:lnTo>
                  <a:pt x="1528425" y="269000"/>
                </a:lnTo>
                <a:lnTo>
                  <a:pt x="1538276" y="225258"/>
                </a:lnTo>
                <a:lnTo>
                  <a:pt x="1546550" y="181046"/>
                </a:lnTo>
                <a:lnTo>
                  <a:pt x="1553224" y="136389"/>
                </a:lnTo>
                <a:lnTo>
                  <a:pt x="1558269" y="91312"/>
                </a:lnTo>
                <a:lnTo>
                  <a:pt x="1561662" y="45841"/>
                </a:lnTo>
                <a:lnTo>
                  <a:pt x="1563375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9368" y="3724429"/>
            <a:ext cx="211235" cy="174434"/>
          </a:xfrm>
          <a:custGeom>
            <a:avLst/>
            <a:gdLst/>
            <a:ahLst/>
            <a:cxnLst/>
            <a:rect l="l" t="t" r="r" b="b"/>
            <a:pathLst>
              <a:path w="358775" h="287654">
                <a:moveTo>
                  <a:pt x="179366" y="0"/>
                </a:moveTo>
                <a:lnTo>
                  <a:pt x="0" y="287263"/>
                </a:lnTo>
                <a:lnTo>
                  <a:pt x="358722" y="287263"/>
                </a:lnTo>
                <a:lnTo>
                  <a:pt x="179366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1289" y="4702585"/>
            <a:ext cx="1860729" cy="12322"/>
          </a:xfrm>
          <a:custGeom>
            <a:avLst/>
            <a:gdLst/>
            <a:ahLst/>
            <a:cxnLst/>
            <a:rect l="l" t="t" r="r" b="b"/>
            <a:pathLst>
              <a:path w="3160394" h="20320">
                <a:moveTo>
                  <a:pt x="0" y="20063"/>
                </a:moveTo>
                <a:lnTo>
                  <a:pt x="3160232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5945" y="4598824"/>
            <a:ext cx="171230" cy="217561"/>
          </a:xfrm>
          <a:custGeom>
            <a:avLst/>
            <a:gdLst/>
            <a:ahLst/>
            <a:cxnLst/>
            <a:rect l="l" t="t" r="r" b="b"/>
            <a:pathLst>
              <a:path w="290830" h="358775">
                <a:moveTo>
                  <a:pt x="0" y="0"/>
                </a:moveTo>
                <a:lnTo>
                  <a:pt x="0" y="358722"/>
                </a:lnTo>
                <a:lnTo>
                  <a:pt x="290284" y="179361"/>
                </a:lnTo>
                <a:lnTo>
                  <a:pt x="0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4787564"/>
            <a:ext cx="2271980" cy="634971"/>
          </a:xfrm>
          <a:custGeom>
            <a:avLst/>
            <a:gdLst/>
            <a:ahLst/>
            <a:cxnLst/>
            <a:rect l="l" t="t" r="r" b="b"/>
            <a:pathLst>
              <a:path w="3858895" h="1047115">
                <a:moveTo>
                  <a:pt x="3702116" y="0"/>
                </a:moveTo>
                <a:lnTo>
                  <a:pt x="157063" y="0"/>
                </a:lnTo>
                <a:lnTo>
                  <a:pt x="107960" y="7655"/>
                </a:lnTo>
                <a:lnTo>
                  <a:pt x="66135" y="29112"/>
                </a:lnTo>
                <a:lnTo>
                  <a:pt x="33676" y="62110"/>
                </a:lnTo>
                <a:lnTo>
                  <a:pt x="12669" y="104386"/>
                </a:lnTo>
                <a:lnTo>
                  <a:pt x="5204" y="153679"/>
                </a:lnTo>
                <a:lnTo>
                  <a:pt x="0" y="886641"/>
                </a:lnTo>
                <a:lnTo>
                  <a:pt x="8007" y="936636"/>
                </a:lnTo>
                <a:lnTo>
                  <a:pt x="30304" y="980591"/>
                </a:lnTo>
                <a:lnTo>
                  <a:pt x="64303" y="1015592"/>
                </a:lnTo>
                <a:lnTo>
                  <a:pt x="107419" y="1038729"/>
                </a:lnTo>
                <a:lnTo>
                  <a:pt x="157063" y="1047088"/>
                </a:lnTo>
                <a:lnTo>
                  <a:pt x="3702116" y="1047088"/>
                </a:lnTo>
                <a:lnTo>
                  <a:pt x="3751688" y="1038729"/>
                </a:lnTo>
                <a:lnTo>
                  <a:pt x="3794632" y="1015592"/>
                </a:lnTo>
                <a:lnTo>
                  <a:pt x="3828428" y="980591"/>
                </a:lnTo>
                <a:lnTo>
                  <a:pt x="3850554" y="936636"/>
                </a:lnTo>
                <a:lnTo>
                  <a:pt x="3858489" y="886641"/>
                </a:lnTo>
                <a:lnTo>
                  <a:pt x="3858489" y="153679"/>
                </a:lnTo>
                <a:lnTo>
                  <a:pt x="3850554" y="104386"/>
                </a:lnTo>
                <a:lnTo>
                  <a:pt x="3828428" y="62110"/>
                </a:lnTo>
                <a:lnTo>
                  <a:pt x="3794632" y="29112"/>
                </a:lnTo>
                <a:lnTo>
                  <a:pt x="3751688" y="7655"/>
                </a:lnTo>
                <a:lnTo>
                  <a:pt x="3702116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92015" y="4901856"/>
            <a:ext cx="1060656" cy="307777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0" rIns="0" bIns="0" rtlCol="0">
            <a:spAutoFit/>
          </a:bodyPr>
          <a:lstStyle/>
          <a:p>
            <a:pPr marL="125158">
              <a:lnSpc>
                <a:spcPts val="2445"/>
              </a:lnSpc>
            </a:pP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2119" y="4883123"/>
            <a:ext cx="731655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58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2100" spc="-36" dirty="0">
                <a:solidFill>
                  <a:srgbClr val="FFFFFF"/>
                </a:solidFill>
                <a:latin typeface="Gill Sans MT"/>
                <a:cs typeface="Gill Sans MT"/>
              </a:rPr>
              <a:t>lien</a:t>
            </a:r>
            <a:r>
              <a:rPr sz="2100" spc="-64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28728" y="4730276"/>
            <a:ext cx="1906714" cy="182906"/>
          </a:xfrm>
          <a:custGeom>
            <a:avLst/>
            <a:gdLst/>
            <a:ahLst/>
            <a:cxnLst/>
            <a:rect l="l" t="t" r="r" b="b"/>
            <a:pathLst>
              <a:path w="3238500" h="301625">
                <a:moveTo>
                  <a:pt x="0" y="301173"/>
                </a:moveTo>
                <a:lnTo>
                  <a:pt x="3227684" y="969"/>
                </a:lnTo>
                <a:lnTo>
                  <a:pt x="3238110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96079" y="4700517"/>
            <a:ext cx="61687" cy="60840"/>
          </a:xfrm>
          <a:custGeom>
            <a:avLst/>
            <a:gdLst/>
            <a:ahLst/>
            <a:cxnLst/>
            <a:rect l="l" t="t" r="r" b="b"/>
            <a:pathLst>
              <a:path w="104775" h="100329">
                <a:moveTo>
                  <a:pt x="0" y="0"/>
                </a:moveTo>
                <a:lnTo>
                  <a:pt x="9308" y="100089"/>
                </a:lnTo>
                <a:lnTo>
                  <a:pt x="104750" y="40734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830910"/>
            <a:ext cx="7051695" cy="888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0527" y="602948"/>
            <a:ext cx="6681640" cy="2932647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1238643">
              <a:spcBef>
                <a:spcPts val="48"/>
              </a:spcBef>
            </a:pPr>
            <a:r>
              <a:rPr sz="4200" spc="-94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endParaRPr lang="en-US" sz="4200" spc="-94" dirty="0">
              <a:solidFill>
                <a:srgbClr val="535353"/>
              </a:solidFill>
              <a:latin typeface="Gill Sans MT"/>
              <a:cs typeface="Gill Sans MT"/>
            </a:endParaRPr>
          </a:p>
          <a:p>
            <a:pPr marL="1238643">
              <a:spcBef>
                <a:spcPts val="48"/>
              </a:spcBef>
            </a:pPr>
            <a:endParaRPr sz="2400" dirty="0">
              <a:latin typeface="Gill Sans MT"/>
              <a:cs typeface="Gill Sans MT"/>
            </a:endParaRPr>
          </a:p>
          <a:p>
            <a:pPr marL="6468">
              <a:lnSpc>
                <a:spcPts val="2501"/>
              </a:lnSpc>
              <a:spcBef>
                <a:spcPts val="3300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572751">
              <a:lnSpc>
                <a:spcPts val="2501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20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9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”,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“replication_factor”:</a:t>
            </a:r>
            <a:r>
              <a:rPr sz="2100" spc="-15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  <a:p>
            <a:pPr>
              <a:spcBef>
                <a:spcPts val="1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599594"/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32857" y="2927144"/>
            <a:ext cx="3698274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46324" y="4715856"/>
            <a:ext cx="891730" cy="988846"/>
          </a:xfrm>
          <a:custGeom>
            <a:avLst/>
            <a:gdLst/>
            <a:ahLst/>
            <a:cxnLst/>
            <a:rect l="l" t="t" r="r" b="b"/>
            <a:pathLst>
              <a:path w="1681480" h="1630679">
                <a:moveTo>
                  <a:pt x="0" y="404"/>
                </a:moveTo>
                <a:lnTo>
                  <a:pt x="51149" y="0"/>
                </a:lnTo>
                <a:lnTo>
                  <a:pt x="102268" y="1316"/>
                </a:lnTo>
                <a:lnTo>
                  <a:pt x="153315" y="4351"/>
                </a:lnTo>
                <a:lnTo>
                  <a:pt x="204244" y="9104"/>
                </a:lnTo>
                <a:lnTo>
                  <a:pt x="252846" y="15184"/>
                </a:lnTo>
                <a:lnTo>
                  <a:pt x="300973" y="22633"/>
                </a:lnTo>
                <a:lnTo>
                  <a:pt x="348606" y="31431"/>
                </a:lnTo>
                <a:lnTo>
                  <a:pt x="395726" y="41558"/>
                </a:lnTo>
                <a:lnTo>
                  <a:pt x="442314" y="52991"/>
                </a:lnTo>
                <a:lnTo>
                  <a:pt x="488351" y="65711"/>
                </a:lnTo>
                <a:lnTo>
                  <a:pt x="533818" y="79696"/>
                </a:lnTo>
                <a:lnTo>
                  <a:pt x="578697" y="94925"/>
                </a:lnTo>
                <a:lnTo>
                  <a:pt x="622967" y="111378"/>
                </a:lnTo>
                <a:lnTo>
                  <a:pt x="666610" y="129033"/>
                </a:lnTo>
                <a:lnTo>
                  <a:pt x="709607" y="147870"/>
                </a:lnTo>
                <a:lnTo>
                  <a:pt x="751939" y="167868"/>
                </a:lnTo>
                <a:lnTo>
                  <a:pt x="793586" y="189006"/>
                </a:lnTo>
                <a:lnTo>
                  <a:pt x="834530" y="211262"/>
                </a:lnTo>
                <a:lnTo>
                  <a:pt x="874752" y="234616"/>
                </a:lnTo>
                <a:lnTo>
                  <a:pt x="914232" y="259048"/>
                </a:lnTo>
                <a:lnTo>
                  <a:pt x="952952" y="284536"/>
                </a:lnTo>
                <a:lnTo>
                  <a:pt x="990892" y="311059"/>
                </a:lnTo>
                <a:lnTo>
                  <a:pt x="1028034" y="338596"/>
                </a:lnTo>
                <a:lnTo>
                  <a:pt x="1064359" y="367127"/>
                </a:lnTo>
                <a:lnTo>
                  <a:pt x="1099846" y="396630"/>
                </a:lnTo>
                <a:lnTo>
                  <a:pt x="1134478" y="427085"/>
                </a:lnTo>
                <a:lnTo>
                  <a:pt x="1168235" y="458471"/>
                </a:lnTo>
                <a:lnTo>
                  <a:pt x="1201099" y="490767"/>
                </a:lnTo>
                <a:lnTo>
                  <a:pt x="1233049" y="523951"/>
                </a:lnTo>
                <a:lnTo>
                  <a:pt x="1264068" y="558003"/>
                </a:lnTo>
                <a:lnTo>
                  <a:pt x="1294136" y="592903"/>
                </a:lnTo>
                <a:lnTo>
                  <a:pt x="1323233" y="628629"/>
                </a:lnTo>
                <a:lnTo>
                  <a:pt x="1351342" y="665160"/>
                </a:lnTo>
                <a:lnTo>
                  <a:pt x="1378443" y="702475"/>
                </a:lnTo>
                <a:lnTo>
                  <a:pt x="1404516" y="740554"/>
                </a:lnTo>
                <a:lnTo>
                  <a:pt x="1429544" y="779375"/>
                </a:lnTo>
                <a:lnTo>
                  <a:pt x="1453506" y="818918"/>
                </a:lnTo>
                <a:lnTo>
                  <a:pt x="1476384" y="859161"/>
                </a:lnTo>
                <a:lnTo>
                  <a:pt x="1498159" y="900085"/>
                </a:lnTo>
                <a:lnTo>
                  <a:pt x="1518811" y="941667"/>
                </a:lnTo>
                <a:lnTo>
                  <a:pt x="1538322" y="983887"/>
                </a:lnTo>
                <a:lnTo>
                  <a:pt x="1556672" y="1026724"/>
                </a:lnTo>
                <a:lnTo>
                  <a:pt x="1573843" y="1070158"/>
                </a:lnTo>
                <a:lnTo>
                  <a:pt x="1589815" y="1114166"/>
                </a:lnTo>
                <a:lnTo>
                  <a:pt x="1604570" y="1158729"/>
                </a:lnTo>
                <a:lnTo>
                  <a:pt x="1618088" y="1203826"/>
                </a:lnTo>
                <a:lnTo>
                  <a:pt x="1630351" y="1249435"/>
                </a:lnTo>
                <a:lnTo>
                  <a:pt x="1641338" y="1295535"/>
                </a:lnTo>
                <a:lnTo>
                  <a:pt x="1651032" y="1342107"/>
                </a:lnTo>
                <a:lnTo>
                  <a:pt x="1659413" y="1389128"/>
                </a:lnTo>
                <a:lnTo>
                  <a:pt x="1666463" y="1436578"/>
                </a:lnTo>
                <a:lnTo>
                  <a:pt x="1672161" y="1484435"/>
                </a:lnTo>
                <a:lnTo>
                  <a:pt x="1676489" y="1532680"/>
                </a:lnTo>
                <a:lnTo>
                  <a:pt x="1679429" y="1581291"/>
                </a:lnTo>
                <a:lnTo>
                  <a:pt x="1680960" y="1630248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1724" y="5530461"/>
            <a:ext cx="190268" cy="173279"/>
          </a:xfrm>
          <a:custGeom>
            <a:avLst/>
            <a:gdLst/>
            <a:ahLst/>
            <a:cxnLst/>
            <a:rect l="l" t="t" r="r" b="b"/>
            <a:pathLst>
              <a:path w="358775" h="285750">
                <a:moveTo>
                  <a:pt x="358722" y="0"/>
                </a:moveTo>
                <a:lnTo>
                  <a:pt x="0" y="0"/>
                </a:lnTo>
                <a:lnTo>
                  <a:pt x="179366" y="285266"/>
                </a:lnTo>
                <a:lnTo>
                  <a:pt x="358722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2818" y="3890377"/>
            <a:ext cx="829429" cy="817492"/>
          </a:xfrm>
          <a:custGeom>
            <a:avLst/>
            <a:gdLst/>
            <a:ahLst/>
            <a:cxnLst/>
            <a:rect l="l" t="t" r="r" b="b"/>
            <a:pathLst>
              <a:path w="1564005" h="1348104">
                <a:moveTo>
                  <a:pt x="0" y="1347209"/>
                </a:moveTo>
                <a:lnTo>
                  <a:pt x="47571" y="1347544"/>
                </a:lnTo>
                <a:lnTo>
                  <a:pt x="95115" y="1346456"/>
                </a:lnTo>
                <a:lnTo>
                  <a:pt x="142590" y="1343947"/>
                </a:lnTo>
                <a:lnTo>
                  <a:pt x="189957" y="1340018"/>
                </a:lnTo>
                <a:lnTo>
                  <a:pt x="241153" y="1334237"/>
                </a:lnTo>
                <a:lnTo>
                  <a:pt x="291778" y="1327004"/>
                </a:lnTo>
                <a:lnTo>
                  <a:pt x="341808" y="1318346"/>
                </a:lnTo>
                <a:lnTo>
                  <a:pt x="391216" y="1308286"/>
                </a:lnTo>
                <a:lnTo>
                  <a:pt x="439976" y="1296850"/>
                </a:lnTo>
                <a:lnTo>
                  <a:pt x="488063" y="1284063"/>
                </a:lnTo>
                <a:lnTo>
                  <a:pt x="535451" y="1269951"/>
                </a:lnTo>
                <a:lnTo>
                  <a:pt x="582114" y="1254538"/>
                </a:lnTo>
                <a:lnTo>
                  <a:pt x="628026" y="1237850"/>
                </a:lnTo>
                <a:lnTo>
                  <a:pt x="673162" y="1219912"/>
                </a:lnTo>
                <a:lnTo>
                  <a:pt x="717496" y="1200749"/>
                </a:lnTo>
                <a:lnTo>
                  <a:pt x="761001" y="1180386"/>
                </a:lnTo>
                <a:lnTo>
                  <a:pt x="803653" y="1158848"/>
                </a:lnTo>
                <a:lnTo>
                  <a:pt x="845425" y="1136161"/>
                </a:lnTo>
                <a:lnTo>
                  <a:pt x="886292" y="1112350"/>
                </a:lnTo>
                <a:lnTo>
                  <a:pt x="926228" y="1087439"/>
                </a:lnTo>
                <a:lnTo>
                  <a:pt x="965206" y="1061455"/>
                </a:lnTo>
                <a:lnTo>
                  <a:pt x="1003202" y="1034421"/>
                </a:lnTo>
                <a:lnTo>
                  <a:pt x="1040189" y="1006364"/>
                </a:lnTo>
                <a:lnTo>
                  <a:pt x="1076142" y="977309"/>
                </a:lnTo>
                <a:lnTo>
                  <a:pt x="1111035" y="947280"/>
                </a:lnTo>
                <a:lnTo>
                  <a:pt x="1144842" y="916303"/>
                </a:lnTo>
                <a:lnTo>
                  <a:pt x="1177537" y="884403"/>
                </a:lnTo>
                <a:lnTo>
                  <a:pt x="1209095" y="851605"/>
                </a:lnTo>
                <a:lnTo>
                  <a:pt x="1239489" y="817934"/>
                </a:lnTo>
                <a:lnTo>
                  <a:pt x="1268694" y="783416"/>
                </a:lnTo>
                <a:lnTo>
                  <a:pt x="1296685" y="748075"/>
                </a:lnTo>
                <a:lnTo>
                  <a:pt x="1323435" y="711937"/>
                </a:lnTo>
                <a:lnTo>
                  <a:pt x="1348918" y="675028"/>
                </a:lnTo>
                <a:lnTo>
                  <a:pt x="1373109" y="637371"/>
                </a:lnTo>
                <a:lnTo>
                  <a:pt x="1395982" y="598992"/>
                </a:lnTo>
                <a:lnTo>
                  <a:pt x="1417512" y="559917"/>
                </a:lnTo>
                <a:lnTo>
                  <a:pt x="1437672" y="520171"/>
                </a:lnTo>
                <a:lnTo>
                  <a:pt x="1456436" y="479778"/>
                </a:lnTo>
                <a:lnTo>
                  <a:pt x="1473779" y="438764"/>
                </a:lnTo>
                <a:lnTo>
                  <a:pt x="1489676" y="397154"/>
                </a:lnTo>
                <a:lnTo>
                  <a:pt x="1504099" y="354973"/>
                </a:lnTo>
                <a:lnTo>
                  <a:pt x="1517024" y="312247"/>
                </a:lnTo>
                <a:lnTo>
                  <a:pt x="1528425" y="269000"/>
                </a:lnTo>
                <a:lnTo>
                  <a:pt x="1538276" y="225258"/>
                </a:lnTo>
                <a:lnTo>
                  <a:pt x="1546550" y="181046"/>
                </a:lnTo>
                <a:lnTo>
                  <a:pt x="1553224" y="136389"/>
                </a:lnTo>
                <a:lnTo>
                  <a:pt x="1558269" y="91312"/>
                </a:lnTo>
                <a:lnTo>
                  <a:pt x="1561662" y="45841"/>
                </a:lnTo>
                <a:lnTo>
                  <a:pt x="1563375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1249" y="3724429"/>
            <a:ext cx="190268" cy="174434"/>
          </a:xfrm>
          <a:custGeom>
            <a:avLst/>
            <a:gdLst/>
            <a:ahLst/>
            <a:cxnLst/>
            <a:rect l="l" t="t" r="r" b="b"/>
            <a:pathLst>
              <a:path w="358775" h="287654">
                <a:moveTo>
                  <a:pt x="179366" y="0"/>
                </a:moveTo>
                <a:lnTo>
                  <a:pt x="0" y="287263"/>
                </a:lnTo>
                <a:lnTo>
                  <a:pt x="358722" y="287263"/>
                </a:lnTo>
                <a:lnTo>
                  <a:pt x="179366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1738" y="4702585"/>
            <a:ext cx="1676035" cy="12322"/>
          </a:xfrm>
          <a:custGeom>
            <a:avLst/>
            <a:gdLst/>
            <a:ahLst/>
            <a:cxnLst/>
            <a:rect l="l" t="t" r="r" b="b"/>
            <a:pathLst>
              <a:path w="3160394" h="20320">
                <a:moveTo>
                  <a:pt x="0" y="20063"/>
                </a:moveTo>
                <a:lnTo>
                  <a:pt x="3160232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8588" y="4598824"/>
            <a:ext cx="154234" cy="217561"/>
          </a:xfrm>
          <a:custGeom>
            <a:avLst/>
            <a:gdLst/>
            <a:ahLst/>
            <a:cxnLst/>
            <a:rect l="l" t="t" r="r" b="b"/>
            <a:pathLst>
              <a:path w="290830" h="358775">
                <a:moveTo>
                  <a:pt x="0" y="0"/>
                </a:moveTo>
                <a:lnTo>
                  <a:pt x="0" y="358722"/>
                </a:lnTo>
                <a:lnTo>
                  <a:pt x="290284" y="179361"/>
                </a:lnTo>
                <a:lnTo>
                  <a:pt x="0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4837" y="4787564"/>
            <a:ext cx="2046465" cy="634971"/>
          </a:xfrm>
          <a:custGeom>
            <a:avLst/>
            <a:gdLst/>
            <a:ahLst/>
            <a:cxnLst/>
            <a:rect l="l" t="t" r="r" b="b"/>
            <a:pathLst>
              <a:path w="3858895" h="1047115">
                <a:moveTo>
                  <a:pt x="3702116" y="0"/>
                </a:moveTo>
                <a:lnTo>
                  <a:pt x="157063" y="0"/>
                </a:lnTo>
                <a:lnTo>
                  <a:pt x="107960" y="7655"/>
                </a:lnTo>
                <a:lnTo>
                  <a:pt x="66135" y="29112"/>
                </a:lnTo>
                <a:lnTo>
                  <a:pt x="33676" y="62110"/>
                </a:lnTo>
                <a:lnTo>
                  <a:pt x="12669" y="104386"/>
                </a:lnTo>
                <a:lnTo>
                  <a:pt x="5204" y="153679"/>
                </a:lnTo>
                <a:lnTo>
                  <a:pt x="0" y="886641"/>
                </a:lnTo>
                <a:lnTo>
                  <a:pt x="8007" y="936636"/>
                </a:lnTo>
                <a:lnTo>
                  <a:pt x="30304" y="980591"/>
                </a:lnTo>
                <a:lnTo>
                  <a:pt x="64303" y="1015592"/>
                </a:lnTo>
                <a:lnTo>
                  <a:pt x="107419" y="1038729"/>
                </a:lnTo>
                <a:lnTo>
                  <a:pt x="157063" y="1047088"/>
                </a:lnTo>
                <a:lnTo>
                  <a:pt x="3702116" y="1047088"/>
                </a:lnTo>
                <a:lnTo>
                  <a:pt x="3751688" y="1038729"/>
                </a:lnTo>
                <a:lnTo>
                  <a:pt x="3794632" y="1015592"/>
                </a:lnTo>
                <a:lnTo>
                  <a:pt x="3828428" y="980591"/>
                </a:lnTo>
                <a:lnTo>
                  <a:pt x="3850554" y="936636"/>
                </a:lnTo>
                <a:lnTo>
                  <a:pt x="3858489" y="886641"/>
                </a:lnTo>
                <a:lnTo>
                  <a:pt x="3858489" y="153679"/>
                </a:lnTo>
                <a:lnTo>
                  <a:pt x="3850554" y="104386"/>
                </a:lnTo>
                <a:lnTo>
                  <a:pt x="3828428" y="62110"/>
                </a:lnTo>
                <a:lnTo>
                  <a:pt x="3794632" y="29112"/>
                </a:lnTo>
                <a:lnTo>
                  <a:pt x="3751688" y="7655"/>
                </a:lnTo>
                <a:lnTo>
                  <a:pt x="3702116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94532" y="4901856"/>
            <a:ext cx="955377" cy="307777"/>
          </a:xfrm>
          <a:prstGeom prst="rect">
            <a:avLst/>
          </a:prstGeom>
          <a:solidFill>
            <a:srgbClr val="D9971A"/>
          </a:solidFill>
        </p:spPr>
        <p:txBody>
          <a:bodyPr vert="horz" wrap="square" lIns="0" tIns="0" rIns="0" bIns="0" rtlCol="0">
            <a:spAutoFit/>
          </a:bodyPr>
          <a:lstStyle/>
          <a:p>
            <a:pPr marL="125158">
              <a:lnSpc>
                <a:spcPts val="2445"/>
              </a:lnSpc>
            </a:pP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0908" y="4883123"/>
            <a:ext cx="65903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58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2100" spc="-36" dirty="0">
                <a:solidFill>
                  <a:srgbClr val="FFFFFF"/>
                </a:solidFill>
                <a:latin typeface="Gill Sans MT"/>
                <a:cs typeface="Gill Sans MT"/>
              </a:rPr>
              <a:t>lien</a:t>
            </a:r>
            <a:r>
              <a:rPr sz="2100" spc="-64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15125" y="4730276"/>
            <a:ext cx="1717455" cy="182906"/>
          </a:xfrm>
          <a:custGeom>
            <a:avLst/>
            <a:gdLst/>
            <a:ahLst/>
            <a:cxnLst/>
            <a:rect l="l" t="t" r="r" b="b"/>
            <a:pathLst>
              <a:path w="3238500" h="301625">
                <a:moveTo>
                  <a:pt x="0" y="301173"/>
                </a:moveTo>
                <a:lnTo>
                  <a:pt x="3227684" y="969"/>
                </a:lnTo>
                <a:lnTo>
                  <a:pt x="3238110" y="0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7632" y="4700517"/>
            <a:ext cx="55565" cy="60840"/>
          </a:xfrm>
          <a:custGeom>
            <a:avLst/>
            <a:gdLst/>
            <a:ahLst/>
            <a:cxnLst/>
            <a:rect l="l" t="t" r="r" b="b"/>
            <a:pathLst>
              <a:path w="104775" h="100329">
                <a:moveTo>
                  <a:pt x="0" y="0"/>
                </a:moveTo>
                <a:lnTo>
                  <a:pt x="9308" y="100089"/>
                </a:lnTo>
                <a:lnTo>
                  <a:pt x="104750" y="40734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3105" y="1830910"/>
            <a:ext cx="7204095" cy="888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31939" y="865685"/>
            <a:ext cx="6669061" cy="2563315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1238643">
              <a:spcBef>
                <a:spcPts val="48"/>
              </a:spcBef>
            </a:pPr>
            <a:r>
              <a:rPr sz="4200" spc="-94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endParaRPr sz="4200" dirty="0">
              <a:latin typeface="Gill Sans MT"/>
              <a:cs typeface="Gill Sans MT"/>
            </a:endParaRPr>
          </a:p>
          <a:p>
            <a:pPr marL="6468">
              <a:lnSpc>
                <a:spcPts val="2501"/>
              </a:lnSpc>
              <a:spcBef>
                <a:spcPts val="3300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572751">
              <a:lnSpc>
                <a:spcPts val="2501"/>
              </a:lnSpc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20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9" dirty="0">
                <a:solidFill>
                  <a:srgbClr val="535353"/>
                </a:solidFill>
                <a:latin typeface="Gill Sans MT"/>
                <a:cs typeface="Gill Sans MT"/>
              </a:rPr>
              <a:t>SimpleStrategy</a:t>
            </a:r>
            <a:r>
              <a:rPr sz="2100" spc="-89" dirty="0">
                <a:solidFill>
                  <a:srgbClr val="535353"/>
                </a:solidFill>
                <a:latin typeface="Gill Sans MT"/>
                <a:cs typeface="Gill Sans MT"/>
              </a:rPr>
              <a:t>”,</a:t>
            </a:r>
            <a:r>
              <a:rPr sz="2100" spc="-37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“replication_factor”:</a:t>
            </a:r>
            <a:r>
              <a:rPr sz="2100" spc="-158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13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  <a:p>
            <a:pPr>
              <a:spcBef>
                <a:spcPts val="1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599594"/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67175" y="3231923"/>
            <a:ext cx="3475481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3267" y="4531584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89" y="0"/>
                </a:moveTo>
                <a:lnTo>
                  <a:pt x="390375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4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1" y="263550"/>
                </a:lnTo>
                <a:lnTo>
                  <a:pt x="12919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0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8" y="756092"/>
                </a:lnTo>
                <a:lnTo>
                  <a:pt x="58714" y="803368"/>
                </a:lnTo>
                <a:lnTo>
                  <a:pt x="74270" y="851911"/>
                </a:lnTo>
                <a:lnTo>
                  <a:pt x="91701" y="901706"/>
                </a:lnTo>
                <a:lnTo>
                  <a:pt x="111024" y="952737"/>
                </a:lnTo>
                <a:lnTo>
                  <a:pt x="132251" y="1004992"/>
                </a:lnTo>
                <a:lnTo>
                  <a:pt x="155399" y="1058453"/>
                </a:lnTo>
                <a:lnTo>
                  <a:pt x="173551" y="1098302"/>
                </a:lnTo>
                <a:lnTo>
                  <a:pt x="192536" y="1138337"/>
                </a:lnTo>
                <a:lnTo>
                  <a:pt x="212338" y="1178543"/>
                </a:lnTo>
                <a:lnTo>
                  <a:pt x="232944" y="1218905"/>
                </a:lnTo>
                <a:lnTo>
                  <a:pt x="254336" y="1259407"/>
                </a:lnTo>
                <a:lnTo>
                  <a:pt x="276500" y="1300034"/>
                </a:lnTo>
                <a:lnTo>
                  <a:pt x="299420" y="1340770"/>
                </a:lnTo>
                <a:lnTo>
                  <a:pt x="323080" y="1381599"/>
                </a:lnTo>
                <a:lnTo>
                  <a:pt x="347466" y="1422508"/>
                </a:lnTo>
                <a:lnTo>
                  <a:pt x="372561" y="1463479"/>
                </a:lnTo>
                <a:lnTo>
                  <a:pt x="398351" y="1504497"/>
                </a:lnTo>
                <a:lnTo>
                  <a:pt x="424820" y="1545548"/>
                </a:lnTo>
                <a:lnTo>
                  <a:pt x="451952" y="1586615"/>
                </a:lnTo>
                <a:lnTo>
                  <a:pt x="479732" y="1627684"/>
                </a:lnTo>
                <a:lnTo>
                  <a:pt x="508144" y="1668738"/>
                </a:lnTo>
                <a:lnTo>
                  <a:pt x="537174" y="1709762"/>
                </a:lnTo>
                <a:lnTo>
                  <a:pt x="566805" y="1750741"/>
                </a:lnTo>
                <a:lnTo>
                  <a:pt x="597022" y="1791659"/>
                </a:lnTo>
                <a:lnTo>
                  <a:pt x="627810" y="1832501"/>
                </a:lnTo>
                <a:lnTo>
                  <a:pt x="659154" y="1873251"/>
                </a:lnTo>
                <a:lnTo>
                  <a:pt x="691037" y="1913894"/>
                </a:lnTo>
                <a:lnTo>
                  <a:pt x="723445" y="1954415"/>
                </a:lnTo>
                <a:lnTo>
                  <a:pt x="756362" y="1994798"/>
                </a:lnTo>
                <a:lnTo>
                  <a:pt x="789772" y="2035027"/>
                </a:lnTo>
                <a:lnTo>
                  <a:pt x="823660" y="2075088"/>
                </a:lnTo>
                <a:lnTo>
                  <a:pt x="858011" y="2114964"/>
                </a:lnTo>
                <a:lnTo>
                  <a:pt x="892810" y="2154640"/>
                </a:lnTo>
                <a:lnTo>
                  <a:pt x="928040" y="2194101"/>
                </a:lnTo>
                <a:lnTo>
                  <a:pt x="963686" y="2233331"/>
                </a:lnTo>
                <a:lnTo>
                  <a:pt x="999733" y="2272315"/>
                </a:lnTo>
                <a:lnTo>
                  <a:pt x="1036166" y="2311038"/>
                </a:lnTo>
                <a:lnTo>
                  <a:pt x="1072968" y="2349483"/>
                </a:lnTo>
                <a:lnTo>
                  <a:pt x="1110125" y="2387636"/>
                </a:lnTo>
                <a:lnTo>
                  <a:pt x="1147621" y="2425481"/>
                </a:lnTo>
                <a:lnTo>
                  <a:pt x="1185441" y="2463003"/>
                </a:lnTo>
                <a:lnTo>
                  <a:pt x="1223569" y="2500185"/>
                </a:lnTo>
                <a:lnTo>
                  <a:pt x="1261990" y="2537014"/>
                </a:lnTo>
                <a:lnTo>
                  <a:pt x="1300688" y="2573472"/>
                </a:lnTo>
                <a:lnTo>
                  <a:pt x="1339648" y="2609545"/>
                </a:lnTo>
                <a:lnTo>
                  <a:pt x="1378855" y="2645218"/>
                </a:lnTo>
                <a:lnTo>
                  <a:pt x="1418292" y="2680474"/>
                </a:lnTo>
                <a:lnTo>
                  <a:pt x="1457945" y="2715299"/>
                </a:lnTo>
                <a:lnTo>
                  <a:pt x="1497799" y="2749677"/>
                </a:lnTo>
                <a:lnTo>
                  <a:pt x="1537836" y="2783592"/>
                </a:lnTo>
                <a:lnTo>
                  <a:pt x="1578043" y="2817029"/>
                </a:lnTo>
                <a:lnTo>
                  <a:pt x="1618404" y="2849973"/>
                </a:lnTo>
                <a:lnTo>
                  <a:pt x="1658903" y="2882407"/>
                </a:lnTo>
                <a:lnTo>
                  <a:pt x="1699525" y="2914318"/>
                </a:lnTo>
                <a:lnTo>
                  <a:pt x="1740255" y="2945689"/>
                </a:lnTo>
                <a:lnTo>
                  <a:pt x="1781076" y="2976504"/>
                </a:lnTo>
                <a:lnTo>
                  <a:pt x="1821974" y="3006749"/>
                </a:lnTo>
                <a:lnTo>
                  <a:pt x="1862933" y="3036407"/>
                </a:lnTo>
                <a:lnTo>
                  <a:pt x="1903938" y="3065464"/>
                </a:lnTo>
                <a:lnTo>
                  <a:pt x="1944973" y="3093904"/>
                </a:lnTo>
                <a:lnTo>
                  <a:pt x="1986023" y="3121712"/>
                </a:lnTo>
                <a:lnTo>
                  <a:pt x="2027072" y="3148871"/>
                </a:lnTo>
                <a:lnTo>
                  <a:pt x="2068105" y="3175367"/>
                </a:lnTo>
                <a:lnTo>
                  <a:pt x="2109106" y="3201184"/>
                </a:lnTo>
                <a:lnTo>
                  <a:pt x="2150061" y="3226307"/>
                </a:lnTo>
                <a:lnTo>
                  <a:pt x="2190953" y="3250720"/>
                </a:lnTo>
                <a:lnTo>
                  <a:pt x="2231767" y="3274408"/>
                </a:lnTo>
                <a:lnTo>
                  <a:pt x="2272488" y="3297355"/>
                </a:lnTo>
                <a:lnTo>
                  <a:pt x="2313100" y="3319546"/>
                </a:lnTo>
                <a:lnTo>
                  <a:pt x="2353587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1" y="3400439"/>
                </a:lnTo>
                <a:lnTo>
                  <a:pt x="2513988" y="3418617"/>
                </a:lnTo>
                <a:lnTo>
                  <a:pt x="2567434" y="3441800"/>
                </a:lnTo>
                <a:lnTo>
                  <a:pt x="2619674" y="3463063"/>
                </a:lnTo>
                <a:lnTo>
                  <a:pt x="2670693" y="3482419"/>
                </a:lnTo>
                <a:lnTo>
                  <a:pt x="2720476" y="3499884"/>
                </a:lnTo>
                <a:lnTo>
                  <a:pt x="2769009" y="3515472"/>
                </a:lnTo>
                <a:lnTo>
                  <a:pt x="2816276" y="3529199"/>
                </a:lnTo>
                <a:lnTo>
                  <a:pt x="2862262" y="3541080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6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9" y="3554136"/>
                </a:lnTo>
                <a:lnTo>
                  <a:pt x="3336796" y="3534242"/>
                </a:lnTo>
                <a:lnTo>
                  <a:pt x="3388288" y="3507795"/>
                </a:lnTo>
                <a:lnTo>
                  <a:pt x="3433706" y="3474913"/>
                </a:lnTo>
                <a:lnTo>
                  <a:pt x="3472931" y="3435714"/>
                </a:lnTo>
                <a:lnTo>
                  <a:pt x="3505844" y="3390318"/>
                </a:lnTo>
                <a:lnTo>
                  <a:pt x="3532326" y="3338844"/>
                </a:lnTo>
                <a:lnTo>
                  <a:pt x="3552258" y="3281410"/>
                </a:lnTo>
                <a:lnTo>
                  <a:pt x="3565520" y="3218136"/>
                </a:lnTo>
                <a:lnTo>
                  <a:pt x="3571995" y="3149140"/>
                </a:lnTo>
                <a:lnTo>
                  <a:pt x="3572649" y="3112534"/>
                </a:lnTo>
                <a:lnTo>
                  <a:pt x="3571562" y="3074542"/>
                </a:lnTo>
                <a:lnTo>
                  <a:pt x="3568718" y="3035180"/>
                </a:lnTo>
                <a:lnTo>
                  <a:pt x="3564103" y="2994461"/>
                </a:lnTo>
                <a:lnTo>
                  <a:pt x="3557701" y="2952401"/>
                </a:lnTo>
                <a:lnTo>
                  <a:pt x="3549499" y="2909014"/>
                </a:lnTo>
                <a:lnTo>
                  <a:pt x="3539480" y="2864317"/>
                </a:lnTo>
                <a:lnTo>
                  <a:pt x="3527630" y="2818322"/>
                </a:lnTo>
                <a:lnTo>
                  <a:pt x="3513934" y="2771046"/>
                </a:lnTo>
                <a:lnTo>
                  <a:pt x="3498378" y="2722504"/>
                </a:lnTo>
                <a:lnTo>
                  <a:pt x="3480946" y="2672709"/>
                </a:lnTo>
                <a:lnTo>
                  <a:pt x="3461624" y="2621677"/>
                </a:lnTo>
                <a:lnTo>
                  <a:pt x="3440396" y="2569423"/>
                </a:lnTo>
                <a:lnTo>
                  <a:pt x="3417248" y="2515962"/>
                </a:lnTo>
                <a:lnTo>
                  <a:pt x="3399096" y="2476113"/>
                </a:lnTo>
                <a:lnTo>
                  <a:pt x="3380111" y="2436078"/>
                </a:lnTo>
                <a:lnTo>
                  <a:pt x="3360308" y="2395872"/>
                </a:lnTo>
                <a:lnTo>
                  <a:pt x="3339702" y="2355510"/>
                </a:lnTo>
                <a:lnTo>
                  <a:pt x="3318310" y="2315008"/>
                </a:lnTo>
                <a:lnTo>
                  <a:pt x="3296146" y="2274381"/>
                </a:lnTo>
                <a:lnTo>
                  <a:pt x="3273226" y="2233645"/>
                </a:lnTo>
                <a:lnTo>
                  <a:pt x="3249565" y="2192815"/>
                </a:lnTo>
                <a:lnTo>
                  <a:pt x="3225179" y="2151907"/>
                </a:lnTo>
                <a:lnTo>
                  <a:pt x="3200084" y="2110936"/>
                </a:lnTo>
                <a:lnTo>
                  <a:pt x="3174294" y="2069917"/>
                </a:lnTo>
                <a:lnTo>
                  <a:pt x="3147825" y="2028866"/>
                </a:lnTo>
                <a:lnTo>
                  <a:pt x="3120693" y="1987799"/>
                </a:lnTo>
                <a:lnTo>
                  <a:pt x="3092913" y="1946731"/>
                </a:lnTo>
                <a:lnTo>
                  <a:pt x="3064500" y="1905677"/>
                </a:lnTo>
                <a:lnTo>
                  <a:pt x="3035470" y="1864653"/>
                </a:lnTo>
                <a:lnTo>
                  <a:pt x="3005839" y="1823674"/>
                </a:lnTo>
                <a:lnTo>
                  <a:pt x="2975621" y="1782756"/>
                </a:lnTo>
                <a:lnTo>
                  <a:pt x="2944833" y="1741914"/>
                </a:lnTo>
                <a:lnTo>
                  <a:pt x="2913490" y="1701163"/>
                </a:lnTo>
                <a:lnTo>
                  <a:pt x="2881606" y="1660520"/>
                </a:lnTo>
                <a:lnTo>
                  <a:pt x="2849198" y="1619999"/>
                </a:lnTo>
                <a:lnTo>
                  <a:pt x="2816281" y="1579617"/>
                </a:lnTo>
                <a:lnTo>
                  <a:pt x="2782871" y="1539387"/>
                </a:lnTo>
                <a:lnTo>
                  <a:pt x="2748982" y="1499327"/>
                </a:lnTo>
                <a:lnTo>
                  <a:pt x="2714631" y="1459451"/>
                </a:lnTo>
                <a:lnTo>
                  <a:pt x="2679833" y="1419774"/>
                </a:lnTo>
                <a:lnTo>
                  <a:pt x="2644603" y="1380313"/>
                </a:lnTo>
                <a:lnTo>
                  <a:pt x="2608956" y="1341083"/>
                </a:lnTo>
                <a:lnTo>
                  <a:pt x="2572909" y="1302099"/>
                </a:lnTo>
                <a:lnTo>
                  <a:pt x="2536477" y="1263376"/>
                </a:lnTo>
                <a:lnTo>
                  <a:pt x="2499674" y="1224931"/>
                </a:lnTo>
                <a:lnTo>
                  <a:pt x="2462517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3" y="1000942"/>
                </a:lnTo>
                <a:lnTo>
                  <a:pt x="2232993" y="964869"/>
                </a:lnTo>
                <a:lnTo>
                  <a:pt x="2193787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3" y="824738"/>
                </a:lnTo>
                <a:lnTo>
                  <a:pt x="2034806" y="790822"/>
                </a:lnTo>
                <a:lnTo>
                  <a:pt x="1994599" y="757385"/>
                </a:lnTo>
                <a:lnTo>
                  <a:pt x="1954238" y="724441"/>
                </a:lnTo>
                <a:lnTo>
                  <a:pt x="1913739" y="692007"/>
                </a:lnTo>
                <a:lnTo>
                  <a:pt x="1873117" y="660096"/>
                </a:lnTo>
                <a:lnTo>
                  <a:pt x="1832388" y="628725"/>
                </a:lnTo>
                <a:lnTo>
                  <a:pt x="1791567" y="597910"/>
                </a:lnTo>
                <a:lnTo>
                  <a:pt x="1750669" y="567665"/>
                </a:lnTo>
                <a:lnTo>
                  <a:pt x="1709710" y="538007"/>
                </a:lnTo>
                <a:lnTo>
                  <a:pt x="1668705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9" y="300006"/>
                </a:lnTo>
                <a:lnTo>
                  <a:pt x="1300158" y="277059"/>
                </a:lnTo>
                <a:lnTo>
                  <a:pt x="1259546" y="254868"/>
                </a:lnTo>
                <a:lnTo>
                  <a:pt x="1219059" y="233449"/>
                </a:lnTo>
                <a:lnTo>
                  <a:pt x="1178711" y="212817"/>
                </a:lnTo>
                <a:lnTo>
                  <a:pt x="1138518" y="192987"/>
                </a:lnTo>
                <a:lnTo>
                  <a:pt x="1098496" y="173975"/>
                </a:lnTo>
                <a:lnTo>
                  <a:pt x="1058660" y="155797"/>
                </a:lnTo>
                <a:lnTo>
                  <a:pt x="1005214" y="132613"/>
                </a:lnTo>
                <a:lnTo>
                  <a:pt x="952974" y="111351"/>
                </a:lnTo>
                <a:lnTo>
                  <a:pt x="901955" y="91995"/>
                </a:lnTo>
                <a:lnTo>
                  <a:pt x="852172" y="74530"/>
                </a:lnTo>
                <a:lnTo>
                  <a:pt x="803639" y="58941"/>
                </a:lnTo>
                <a:lnTo>
                  <a:pt x="756372" y="45214"/>
                </a:lnTo>
                <a:lnTo>
                  <a:pt x="710385" y="33334"/>
                </a:lnTo>
                <a:lnTo>
                  <a:pt x="665694" y="23286"/>
                </a:lnTo>
                <a:lnTo>
                  <a:pt x="622313" y="15054"/>
                </a:lnTo>
                <a:lnTo>
                  <a:pt x="580257" y="8624"/>
                </a:lnTo>
                <a:lnTo>
                  <a:pt x="539541" y="3982"/>
                </a:lnTo>
                <a:lnTo>
                  <a:pt x="500180" y="1112"/>
                </a:lnTo>
                <a:lnTo>
                  <a:pt x="462189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2097" y="3348742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90" y="0"/>
                </a:moveTo>
                <a:lnTo>
                  <a:pt x="390376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5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50"/>
                </a:lnTo>
                <a:lnTo>
                  <a:pt x="12918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1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9" y="756092"/>
                </a:lnTo>
                <a:lnTo>
                  <a:pt x="58714" y="803368"/>
                </a:lnTo>
                <a:lnTo>
                  <a:pt x="74271" y="851911"/>
                </a:lnTo>
                <a:lnTo>
                  <a:pt x="91703" y="901706"/>
                </a:lnTo>
                <a:lnTo>
                  <a:pt x="111025" y="952737"/>
                </a:lnTo>
                <a:lnTo>
                  <a:pt x="132253" y="1004992"/>
                </a:lnTo>
                <a:lnTo>
                  <a:pt x="155401" y="1058453"/>
                </a:lnTo>
                <a:lnTo>
                  <a:pt x="173553" y="1098302"/>
                </a:lnTo>
                <a:lnTo>
                  <a:pt x="192538" y="1138337"/>
                </a:lnTo>
                <a:lnTo>
                  <a:pt x="212341" y="1178543"/>
                </a:lnTo>
                <a:lnTo>
                  <a:pt x="232946" y="1218905"/>
                </a:lnTo>
                <a:lnTo>
                  <a:pt x="254339" y="1259407"/>
                </a:lnTo>
                <a:lnTo>
                  <a:pt x="276503" y="1300034"/>
                </a:lnTo>
                <a:lnTo>
                  <a:pt x="299422" y="1340770"/>
                </a:lnTo>
                <a:lnTo>
                  <a:pt x="323083" y="1381599"/>
                </a:lnTo>
                <a:lnTo>
                  <a:pt x="347469" y="1422508"/>
                </a:lnTo>
                <a:lnTo>
                  <a:pt x="372564" y="1463479"/>
                </a:lnTo>
                <a:lnTo>
                  <a:pt x="398354" y="1504497"/>
                </a:lnTo>
                <a:lnTo>
                  <a:pt x="424823" y="1545548"/>
                </a:lnTo>
                <a:lnTo>
                  <a:pt x="451955" y="1586615"/>
                </a:lnTo>
                <a:lnTo>
                  <a:pt x="479735" y="1627684"/>
                </a:lnTo>
                <a:lnTo>
                  <a:pt x="508147" y="1668737"/>
                </a:lnTo>
                <a:lnTo>
                  <a:pt x="537177" y="1709762"/>
                </a:lnTo>
                <a:lnTo>
                  <a:pt x="566808" y="1750740"/>
                </a:lnTo>
                <a:lnTo>
                  <a:pt x="597026" y="1791659"/>
                </a:lnTo>
                <a:lnTo>
                  <a:pt x="627814" y="1832501"/>
                </a:lnTo>
                <a:lnTo>
                  <a:pt x="659157" y="1873251"/>
                </a:lnTo>
                <a:lnTo>
                  <a:pt x="691041" y="1913894"/>
                </a:lnTo>
                <a:lnTo>
                  <a:pt x="723448" y="1954415"/>
                </a:lnTo>
                <a:lnTo>
                  <a:pt x="756365" y="1994798"/>
                </a:lnTo>
                <a:lnTo>
                  <a:pt x="789775" y="2035027"/>
                </a:lnTo>
                <a:lnTo>
                  <a:pt x="823664" y="2075087"/>
                </a:lnTo>
                <a:lnTo>
                  <a:pt x="858015" y="2114964"/>
                </a:lnTo>
                <a:lnTo>
                  <a:pt x="892813" y="2154640"/>
                </a:lnTo>
                <a:lnTo>
                  <a:pt x="928043" y="2194101"/>
                </a:lnTo>
                <a:lnTo>
                  <a:pt x="963689" y="2233331"/>
                </a:lnTo>
                <a:lnTo>
                  <a:pt x="999736" y="2272315"/>
                </a:lnTo>
                <a:lnTo>
                  <a:pt x="1036169" y="2311038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3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8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8" y="2783591"/>
                </a:lnTo>
                <a:lnTo>
                  <a:pt x="1578045" y="2817029"/>
                </a:lnTo>
                <a:lnTo>
                  <a:pt x="1618406" y="2849972"/>
                </a:lnTo>
                <a:lnTo>
                  <a:pt x="1658905" y="2882407"/>
                </a:lnTo>
                <a:lnTo>
                  <a:pt x="1699527" y="2914318"/>
                </a:lnTo>
                <a:lnTo>
                  <a:pt x="1740256" y="2945688"/>
                </a:lnTo>
                <a:lnTo>
                  <a:pt x="1781078" y="2976504"/>
                </a:lnTo>
                <a:lnTo>
                  <a:pt x="1821976" y="3006748"/>
                </a:lnTo>
                <a:lnTo>
                  <a:pt x="1862935" y="3036407"/>
                </a:lnTo>
                <a:lnTo>
                  <a:pt x="1903939" y="3065464"/>
                </a:lnTo>
                <a:lnTo>
                  <a:pt x="1944974" y="3093904"/>
                </a:lnTo>
                <a:lnTo>
                  <a:pt x="1986024" y="3121711"/>
                </a:lnTo>
                <a:lnTo>
                  <a:pt x="2027073" y="3148871"/>
                </a:lnTo>
                <a:lnTo>
                  <a:pt x="2068106" y="3175367"/>
                </a:lnTo>
                <a:lnTo>
                  <a:pt x="2109107" y="3201184"/>
                </a:lnTo>
                <a:lnTo>
                  <a:pt x="2150062" y="3226307"/>
                </a:lnTo>
                <a:lnTo>
                  <a:pt x="2190954" y="3250720"/>
                </a:lnTo>
                <a:lnTo>
                  <a:pt x="2231768" y="3274407"/>
                </a:lnTo>
                <a:lnTo>
                  <a:pt x="2272488" y="3297355"/>
                </a:lnTo>
                <a:lnTo>
                  <a:pt x="2313100" y="3319545"/>
                </a:lnTo>
                <a:lnTo>
                  <a:pt x="2353588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2" y="3400438"/>
                </a:lnTo>
                <a:lnTo>
                  <a:pt x="2513988" y="3418617"/>
                </a:lnTo>
                <a:lnTo>
                  <a:pt x="2567435" y="3441800"/>
                </a:lnTo>
                <a:lnTo>
                  <a:pt x="2619675" y="3463062"/>
                </a:lnTo>
                <a:lnTo>
                  <a:pt x="2670694" y="3482419"/>
                </a:lnTo>
                <a:lnTo>
                  <a:pt x="2720477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3" y="3541079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60" y="3574414"/>
                </a:lnTo>
                <a:lnTo>
                  <a:pt x="3147066" y="3573784"/>
                </a:lnTo>
                <a:lnTo>
                  <a:pt x="3216067" y="3567356"/>
                </a:lnTo>
                <a:lnTo>
                  <a:pt x="3279350" y="3554136"/>
                </a:lnTo>
                <a:lnTo>
                  <a:pt x="3336797" y="3534242"/>
                </a:lnTo>
                <a:lnTo>
                  <a:pt x="3388289" y="3507795"/>
                </a:lnTo>
                <a:lnTo>
                  <a:pt x="3433707" y="3474912"/>
                </a:lnTo>
                <a:lnTo>
                  <a:pt x="3472932" y="3435714"/>
                </a:lnTo>
                <a:lnTo>
                  <a:pt x="3505845" y="3390318"/>
                </a:lnTo>
                <a:lnTo>
                  <a:pt x="3532327" y="3338844"/>
                </a:lnTo>
                <a:lnTo>
                  <a:pt x="3552259" y="3281410"/>
                </a:lnTo>
                <a:lnTo>
                  <a:pt x="3565521" y="3218136"/>
                </a:lnTo>
                <a:lnTo>
                  <a:pt x="3571996" y="3149141"/>
                </a:lnTo>
                <a:lnTo>
                  <a:pt x="3572650" y="3112534"/>
                </a:lnTo>
                <a:lnTo>
                  <a:pt x="3571563" y="3074542"/>
                </a:lnTo>
                <a:lnTo>
                  <a:pt x="3568719" y="3035180"/>
                </a:lnTo>
                <a:lnTo>
                  <a:pt x="3564104" y="2994461"/>
                </a:lnTo>
                <a:lnTo>
                  <a:pt x="3557702" y="2952401"/>
                </a:lnTo>
                <a:lnTo>
                  <a:pt x="3549499" y="2909015"/>
                </a:lnTo>
                <a:lnTo>
                  <a:pt x="3539481" y="2864317"/>
                </a:lnTo>
                <a:lnTo>
                  <a:pt x="3527631" y="2818323"/>
                </a:lnTo>
                <a:lnTo>
                  <a:pt x="3513935" y="2771047"/>
                </a:lnTo>
                <a:lnTo>
                  <a:pt x="3498379" y="2722504"/>
                </a:lnTo>
                <a:lnTo>
                  <a:pt x="3480947" y="2672709"/>
                </a:lnTo>
                <a:lnTo>
                  <a:pt x="3461625" y="2621677"/>
                </a:lnTo>
                <a:lnTo>
                  <a:pt x="3440397" y="2569423"/>
                </a:lnTo>
                <a:lnTo>
                  <a:pt x="3417249" y="2515962"/>
                </a:lnTo>
                <a:lnTo>
                  <a:pt x="3399097" y="2476113"/>
                </a:lnTo>
                <a:lnTo>
                  <a:pt x="3380112" y="2436078"/>
                </a:lnTo>
                <a:lnTo>
                  <a:pt x="3360309" y="2395872"/>
                </a:lnTo>
                <a:lnTo>
                  <a:pt x="3339703" y="2355510"/>
                </a:lnTo>
                <a:lnTo>
                  <a:pt x="3318311" y="2315008"/>
                </a:lnTo>
                <a:lnTo>
                  <a:pt x="3296147" y="2274381"/>
                </a:lnTo>
                <a:lnTo>
                  <a:pt x="3273227" y="2233645"/>
                </a:lnTo>
                <a:lnTo>
                  <a:pt x="3249566" y="2192815"/>
                </a:lnTo>
                <a:lnTo>
                  <a:pt x="3225180" y="2151907"/>
                </a:lnTo>
                <a:lnTo>
                  <a:pt x="3200085" y="2110936"/>
                </a:lnTo>
                <a:lnTo>
                  <a:pt x="3174295" y="2069917"/>
                </a:lnTo>
                <a:lnTo>
                  <a:pt x="3147826" y="2028866"/>
                </a:lnTo>
                <a:lnTo>
                  <a:pt x="3120694" y="1987799"/>
                </a:lnTo>
                <a:lnTo>
                  <a:pt x="3092914" y="1946731"/>
                </a:lnTo>
                <a:lnTo>
                  <a:pt x="3064501" y="1905677"/>
                </a:lnTo>
                <a:lnTo>
                  <a:pt x="3035471" y="1864653"/>
                </a:lnTo>
                <a:lnTo>
                  <a:pt x="3005840" y="1823674"/>
                </a:lnTo>
                <a:lnTo>
                  <a:pt x="2975622" y="1782756"/>
                </a:lnTo>
                <a:lnTo>
                  <a:pt x="2944834" y="1741914"/>
                </a:lnTo>
                <a:lnTo>
                  <a:pt x="2913490" y="1701163"/>
                </a:lnTo>
                <a:lnTo>
                  <a:pt x="2881607" y="1660520"/>
                </a:lnTo>
                <a:lnTo>
                  <a:pt x="2849199" y="1619999"/>
                </a:lnTo>
                <a:lnTo>
                  <a:pt x="2816282" y="1579617"/>
                </a:lnTo>
                <a:lnTo>
                  <a:pt x="2782872" y="1539387"/>
                </a:lnTo>
                <a:lnTo>
                  <a:pt x="2748983" y="1499327"/>
                </a:lnTo>
                <a:lnTo>
                  <a:pt x="2714632" y="1459451"/>
                </a:lnTo>
                <a:lnTo>
                  <a:pt x="2679834" y="1419774"/>
                </a:lnTo>
                <a:lnTo>
                  <a:pt x="2644604" y="1380313"/>
                </a:lnTo>
                <a:lnTo>
                  <a:pt x="2608957" y="1341083"/>
                </a:lnTo>
                <a:lnTo>
                  <a:pt x="2572910" y="1302099"/>
                </a:lnTo>
                <a:lnTo>
                  <a:pt x="2536477" y="1263376"/>
                </a:lnTo>
                <a:lnTo>
                  <a:pt x="2499675" y="1224931"/>
                </a:lnTo>
                <a:lnTo>
                  <a:pt x="2462518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4" y="1000942"/>
                </a:lnTo>
                <a:lnTo>
                  <a:pt x="2232994" y="964869"/>
                </a:lnTo>
                <a:lnTo>
                  <a:pt x="2193788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4" y="824738"/>
                </a:lnTo>
                <a:lnTo>
                  <a:pt x="2034807" y="790822"/>
                </a:lnTo>
                <a:lnTo>
                  <a:pt x="1994600" y="757385"/>
                </a:lnTo>
                <a:lnTo>
                  <a:pt x="1954239" y="724441"/>
                </a:lnTo>
                <a:lnTo>
                  <a:pt x="1913740" y="692007"/>
                </a:lnTo>
                <a:lnTo>
                  <a:pt x="1873118" y="660096"/>
                </a:lnTo>
                <a:lnTo>
                  <a:pt x="1832389" y="628725"/>
                </a:lnTo>
                <a:lnTo>
                  <a:pt x="1791567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9" y="373230"/>
                </a:lnTo>
                <a:lnTo>
                  <a:pt x="1422585" y="348107"/>
                </a:lnTo>
                <a:lnTo>
                  <a:pt x="1381693" y="323694"/>
                </a:lnTo>
                <a:lnTo>
                  <a:pt x="1340879" y="300006"/>
                </a:lnTo>
                <a:lnTo>
                  <a:pt x="1300159" y="277059"/>
                </a:lnTo>
                <a:lnTo>
                  <a:pt x="1259547" y="254868"/>
                </a:lnTo>
                <a:lnTo>
                  <a:pt x="1219060" y="233449"/>
                </a:lnTo>
                <a:lnTo>
                  <a:pt x="1178712" y="212817"/>
                </a:lnTo>
                <a:lnTo>
                  <a:pt x="1138519" y="192987"/>
                </a:lnTo>
                <a:lnTo>
                  <a:pt x="1098497" y="173975"/>
                </a:lnTo>
                <a:lnTo>
                  <a:pt x="1058661" y="155797"/>
                </a:lnTo>
                <a:lnTo>
                  <a:pt x="1005215" y="132613"/>
                </a:lnTo>
                <a:lnTo>
                  <a:pt x="952975" y="111351"/>
                </a:lnTo>
                <a:lnTo>
                  <a:pt x="901956" y="91995"/>
                </a:lnTo>
                <a:lnTo>
                  <a:pt x="852172" y="74530"/>
                </a:lnTo>
                <a:lnTo>
                  <a:pt x="803640" y="58941"/>
                </a:lnTo>
                <a:lnTo>
                  <a:pt x="756373" y="45214"/>
                </a:lnTo>
                <a:lnTo>
                  <a:pt x="710386" y="33334"/>
                </a:lnTo>
                <a:lnTo>
                  <a:pt x="665695" y="23286"/>
                </a:lnTo>
                <a:lnTo>
                  <a:pt x="622314" y="15054"/>
                </a:lnTo>
                <a:lnTo>
                  <a:pt x="580258" y="8624"/>
                </a:lnTo>
                <a:lnTo>
                  <a:pt x="539542" y="3982"/>
                </a:lnTo>
                <a:lnTo>
                  <a:pt x="500181" y="1112"/>
                </a:lnTo>
                <a:lnTo>
                  <a:pt x="462190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5804" y="3225574"/>
            <a:ext cx="1925714" cy="634971"/>
          </a:xfrm>
          <a:custGeom>
            <a:avLst/>
            <a:gdLst/>
            <a:ahLst/>
            <a:cxnLst/>
            <a:rect l="l" t="t" r="r" b="b"/>
            <a:pathLst>
              <a:path w="3863975" h="1047114">
                <a:moveTo>
                  <a:pt x="3704557" y="0"/>
                </a:moveTo>
                <a:lnTo>
                  <a:pt x="159513" y="0"/>
                </a:lnTo>
                <a:lnTo>
                  <a:pt x="109611" y="8189"/>
                </a:lnTo>
                <a:lnTo>
                  <a:pt x="65888" y="30922"/>
                </a:lnTo>
                <a:lnTo>
                  <a:pt x="31164" y="65442"/>
                </a:lnTo>
                <a:lnTo>
                  <a:pt x="8261" y="108993"/>
                </a:lnTo>
                <a:lnTo>
                  <a:pt x="0" y="158820"/>
                </a:lnTo>
                <a:lnTo>
                  <a:pt x="2450" y="891782"/>
                </a:lnTo>
                <a:lnTo>
                  <a:pt x="10456" y="941243"/>
                </a:lnTo>
                <a:lnTo>
                  <a:pt x="32752" y="983923"/>
                </a:lnTo>
                <a:lnTo>
                  <a:pt x="66750" y="1017402"/>
                </a:lnTo>
                <a:lnTo>
                  <a:pt x="109866" y="1039264"/>
                </a:lnTo>
                <a:lnTo>
                  <a:pt x="159513" y="1047088"/>
                </a:lnTo>
                <a:lnTo>
                  <a:pt x="3704557" y="1047088"/>
                </a:lnTo>
                <a:lnTo>
                  <a:pt x="3754426" y="1039264"/>
                </a:lnTo>
                <a:lnTo>
                  <a:pt x="3798072" y="1017402"/>
                </a:lnTo>
                <a:lnTo>
                  <a:pt x="3832702" y="983923"/>
                </a:lnTo>
                <a:lnTo>
                  <a:pt x="3855528" y="941243"/>
                </a:lnTo>
                <a:lnTo>
                  <a:pt x="3863756" y="891782"/>
                </a:lnTo>
                <a:lnTo>
                  <a:pt x="3863756" y="158820"/>
                </a:lnTo>
                <a:lnTo>
                  <a:pt x="3855528" y="108993"/>
                </a:lnTo>
                <a:lnTo>
                  <a:pt x="3832702" y="65442"/>
                </a:lnTo>
                <a:lnTo>
                  <a:pt x="3798072" y="30922"/>
                </a:lnTo>
                <a:lnTo>
                  <a:pt x="3754426" y="8189"/>
                </a:lnTo>
                <a:lnTo>
                  <a:pt x="3704557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83792" y="3324250"/>
            <a:ext cx="1716210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960190" algn="l"/>
              </a:tabLst>
            </a:pPr>
            <a:r>
              <a:rPr sz="2100" spc="-43" dirty="0">
                <a:solidFill>
                  <a:srgbClr val="FFFFFF"/>
                </a:solidFill>
                <a:latin typeface="Gill Sans MT"/>
                <a:cs typeface="Gill Sans MT"/>
              </a:rPr>
              <a:t>Client	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53451" y="3827353"/>
            <a:ext cx="1512089" cy="1081646"/>
          </a:xfrm>
          <a:custGeom>
            <a:avLst/>
            <a:gdLst/>
            <a:ahLst/>
            <a:cxnLst/>
            <a:rect l="l" t="t" r="r" b="b"/>
            <a:pathLst>
              <a:path w="3034030" h="1783715">
                <a:moveTo>
                  <a:pt x="3033703" y="0"/>
                </a:moveTo>
                <a:lnTo>
                  <a:pt x="9026" y="1778005"/>
                </a:lnTo>
                <a:lnTo>
                  <a:pt x="0" y="1783311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5364" y="4879262"/>
            <a:ext cx="56015" cy="57375"/>
          </a:xfrm>
          <a:custGeom>
            <a:avLst/>
            <a:gdLst/>
            <a:ahLst/>
            <a:cxnLst/>
            <a:rect l="l" t="t" r="r" b="b"/>
            <a:pathLst>
              <a:path w="112394" h="94615">
                <a:moveTo>
                  <a:pt x="61181" y="0"/>
                </a:moveTo>
                <a:lnTo>
                  <a:pt x="0" y="94269"/>
                </a:lnTo>
                <a:lnTo>
                  <a:pt x="112122" y="86658"/>
                </a:lnTo>
                <a:lnTo>
                  <a:pt x="61181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88932" y="4655765"/>
            <a:ext cx="1118084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7852" y="1739800"/>
            <a:ext cx="6770107" cy="1269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7858" y="845990"/>
            <a:ext cx="8619942" cy="1973410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25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endParaRPr sz="4200">
              <a:latin typeface="Gill Sans MT"/>
              <a:cs typeface="Gill Sans MT"/>
            </a:endParaRPr>
          </a:p>
          <a:p>
            <a:pPr marL="381942" algn="ctr">
              <a:lnSpc>
                <a:spcPts val="2501"/>
              </a:lnSpc>
              <a:spcBef>
                <a:spcPts val="2699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>
              <a:latin typeface="Gill Sans MT"/>
              <a:cs typeface="Gill Sans MT"/>
            </a:endParaRPr>
          </a:p>
          <a:p>
            <a:pPr marL="1963395" marR="1555904" algn="ctr">
              <a:lnSpc>
                <a:spcPts val="2521"/>
              </a:lnSpc>
              <a:spcBef>
                <a:spcPts val="64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1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”, 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“dc-east”: </a:t>
            </a:r>
            <a:r>
              <a:rPr sz="2100" b="1" spc="-31" dirty="0">
                <a:solidFill>
                  <a:srgbClr val="535353"/>
                </a:solidFill>
                <a:latin typeface="Gill Sans MT"/>
                <a:cs typeface="Gill Sans MT"/>
              </a:rPr>
              <a:t>2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,“dc-west”: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6816" y="3913694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8476" y="5049576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800" y="3231923"/>
            <a:ext cx="3475481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1697" y="4532366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0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1" y="1504497"/>
                </a:lnTo>
                <a:lnTo>
                  <a:pt x="424820" y="1545547"/>
                </a:lnTo>
                <a:lnTo>
                  <a:pt x="451952" y="1586615"/>
                </a:lnTo>
                <a:lnTo>
                  <a:pt x="479732" y="1627683"/>
                </a:lnTo>
                <a:lnTo>
                  <a:pt x="508145" y="1668737"/>
                </a:lnTo>
                <a:lnTo>
                  <a:pt x="537174" y="1709761"/>
                </a:lnTo>
                <a:lnTo>
                  <a:pt x="566805" y="1750740"/>
                </a:lnTo>
                <a:lnTo>
                  <a:pt x="597023" y="1791658"/>
                </a:lnTo>
                <a:lnTo>
                  <a:pt x="627811" y="1832500"/>
                </a:lnTo>
                <a:lnTo>
                  <a:pt x="659155" y="1873250"/>
                </a:lnTo>
                <a:lnTo>
                  <a:pt x="691038" y="1913894"/>
                </a:lnTo>
                <a:lnTo>
                  <a:pt x="723446" y="1954414"/>
                </a:lnTo>
                <a:lnTo>
                  <a:pt x="756363" y="1994797"/>
                </a:lnTo>
                <a:lnTo>
                  <a:pt x="789773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1" y="2154639"/>
                </a:lnTo>
                <a:lnTo>
                  <a:pt x="928041" y="2194100"/>
                </a:lnTo>
                <a:lnTo>
                  <a:pt x="963687" y="2233331"/>
                </a:lnTo>
                <a:lnTo>
                  <a:pt x="999735" y="2272315"/>
                </a:lnTo>
                <a:lnTo>
                  <a:pt x="1036167" y="2311037"/>
                </a:lnTo>
                <a:lnTo>
                  <a:pt x="1072970" y="2349483"/>
                </a:lnTo>
                <a:lnTo>
                  <a:pt x="1110127" y="2387636"/>
                </a:lnTo>
                <a:lnTo>
                  <a:pt x="1147623" y="2425481"/>
                </a:lnTo>
                <a:lnTo>
                  <a:pt x="1185443" y="2463002"/>
                </a:lnTo>
                <a:lnTo>
                  <a:pt x="1223571" y="2500185"/>
                </a:lnTo>
                <a:lnTo>
                  <a:pt x="1261992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7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9" y="2783591"/>
                </a:lnTo>
                <a:lnTo>
                  <a:pt x="1578046" y="2817029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7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5" y="3121712"/>
                </a:lnTo>
                <a:lnTo>
                  <a:pt x="2027074" y="3148871"/>
                </a:lnTo>
                <a:lnTo>
                  <a:pt x="2068107" y="3175367"/>
                </a:lnTo>
                <a:lnTo>
                  <a:pt x="2109109" y="3201184"/>
                </a:lnTo>
                <a:lnTo>
                  <a:pt x="2150063" y="3226307"/>
                </a:lnTo>
                <a:lnTo>
                  <a:pt x="2190955" y="3250720"/>
                </a:lnTo>
                <a:lnTo>
                  <a:pt x="2231769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6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4"/>
                </a:lnTo>
                <a:lnTo>
                  <a:pt x="3505843" y="3390318"/>
                </a:lnTo>
                <a:lnTo>
                  <a:pt x="3532325" y="3338843"/>
                </a:lnTo>
                <a:lnTo>
                  <a:pt x="3552256" y="3281410"/>
                </a:lnTo>
                <a:lnTo>
                  <a:pt x="3565519" y="3218136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8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6" y="2192814"/>
                </a:lnTo>
                <a:lnTo>
                  <a:pt x="3225181" y="2151906"/>
                </a:lnTo>
                <a:lnTo>
                  <a:pt x="3200085" y="2110935"/>
                </a:lnTo>
                <a:lnTo>
                  <a:pt x="3174295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2" y="1864652"/>
                </a:lnTo>
                <a:lnTo>
                  <a:pt x="3005841" y="1823673"/>
                </a:lnTo>
                <a:lnTo>
                  <a:pt x="2975623" y="1782755"/>
                </a:lnTo>
                <a:lnTo>
                  <a:pt x="2944835" y="1741913"/>
                </a:lnTo>
                <a:lnTo>
                  <a:pt x="2913492" y="1701163"/>
                </a:lnTo>
                <a:lnTo>
                  <a:pt x="2881608" y="1660519"/>
                </a:lnTo>
                <a:lnTo>
                  <a:pt x="2849200" y="1619999"/>
                </a:lnTo>
                <a:lnTo>
                  <a:pt x="2816284" y="1579616"/>
                </a:lnTo>
                <a:lnTo>
                  <a:pt x="2782873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5" y="1419774"/>
                </a:lnTo>
                <a:lnTo>
                  <a:pt x="2644605" y="1380313"/>
                </a:lnTo>
                <a:lnTo>
                  <a:pt x="2608959" y="1341083"/>
                </a:lnTo>
                <a:lnTo>
                  <a:pt x="2572912" y="1302098"/>
                </a:lnTo>
                <a:lnTo>
                  <a:pt x="2536479" y="1263376"/>
                </a:lnTo>
                <a:lnTo>
                  <a:pt x="2499676" y="1224930"/>
                </a:lnTo>
                <a:lnTo>
                  <a:pt x="2462519" y="1186778"/>
                </a:lnTo>
                <a:lnTo>
                  <a:pt x="2425023" y="1148933"/>
                </a:lnTo>
                <a:lnTo>
                  <a:pt x="2387203" y="1111411"/>
                </a:lnTo>
                <a:lnTo>
                  <a:pt x="2349075" y="1074229"/>
                </a:lnTo>
                <a:lnTo>
                  <a:pt x="2310654" y="1037400"/>
                </a:lnTo>
                <a:lnTo>
                  <a:pt x="2271956" y="1000942"/>
                </a:lnTo>
                <a:lnTo>
                  <a:pt x="2232996" y="964869"/>
                </a:lnTo>
                <a:lnTo>
                  <a:pt x="2193789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5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89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3" y="348107"/>
                </a:lnTo>
                <a:lnTo>
                  <a:pt x="1381691" y="323694"/>
                </a:lnTo>
                <a:lnTo>
                  <a:pt x="1340877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0527" y="3349524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1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2" y="1504497"/>
                </a:lnTo>
                <a:lnTo>
                  <a:pt x="424820" y="1545547"/>
                </a:lnTo>
                <a:lnTo>
                  <a:pt x="451952" y="1586614"/>
                </a:lnTo>
                <a:lnTo>
                  <a:pt x="479733" y="1627683"/>
                </a:lnTo>
                <a:lnTo>
                  <a:pt x="508145" y="1668737"/>
                </a:lnTo>
                <a:lnTo>
                  <a:pt x="537175" y="1709761"/>
                </a:lnTo>
                <a:lnTo>
                  <a:pt x="566806" y="1750740"/>
                </a:lnTo>
                <a:lnTo>
                  <a:pt x="597024" y="1791658"/>
                </a:lnTo>
                <a:lnTo>
                  <a:pt x="627812" y="1832500"/>
                </a:lnTo>
                <a:lnTo>
                  <a:pt x="659155" y="1873250"/>
                </a:lnTo>
                <a:lnTo>
                  <a:pt x="691039" y="1913894"/>
                </a:lnTo>
                <a:lnTo>
                  <a:pt x="723447" y="1954414"/>
                </a:lnTo>
                <a:lnTo>
                  <a:pt x="756363" y="1994797"/>
                </a:lnTo>
                <a:lnTo>
                  <a:pt x="789774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2" y="2154639"/>
                </a:lnTo>
                <a:lnTo>
                  <a:pt x="928042" y="2194100"/>
                </a:lnTo>
                <a:lnTo>
                  <a:pt x="963688" y="2233331"/>
                </a:lnTo>
                <a:lnTo>
                  <a:pt x="999735" y="2272315"/>
                </a:lnTo>
                <a:lnTo>
                  <a:pt x="1036168" y="2311037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2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8" y="2645217"/>
                </a:lnTo>
                <a:lnTo>
                  <a:pt x="1418295" y="2680474"/>
                </a:lnTo>
                <a:lnTo>
                  <a:pt x="1457949" y="2715298"/>
                </a:lnTo>
                <a:lnTo>
                  <a:pt x="1497802" y="2749676"/>
                </a:lnTo>
                <a:lnTo>
                  <a:pt x="1537839" y="2783591"/>
                </a:lnTo>
                <a:lnTo>
                  <a:pt x="1578047" y="2817028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8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6" y="3121711"/>
                </a:lnTo>
                <a:lnTo>
                  <a:pt x="2027075" y="3148871"/>
                </a:lnTo>
                <a:lnTo>
                  <a:pt x="2068108" y="3175367"/>
                </a:lnTo>
                <a:lnTo>
                  <a:pt x="2109109" y="3201184"/>
                </a:lnTo>
                <a:lnTo>
                  <a:pt x="2150064" y="3226307"/>
                </a:lnTo>
                <a:lnTo>
                  <a:pt x="2190956" y="3250720"/>
                </a:lnTo>
                <a:lnTo>
                  <a:pt x="2231770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5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3"/>
                </a:lnTo>
                <a:lnTo>
                  <a:pt x="3505843" y="3390317"/>
                </a:lnTo>
                <a:lnTo>
                  <a:pt x="3532325" y="3338843"/>
                </a:lnTo>
                <a:lnTo>
                  <a:pt x="3552256" y="3281409"/>
                </a:lnTo>
                <a:lnTo>
                  <a:pt x="3565519" y="3218135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9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7" y="2192814"/>
                </a:lnTo>
                <a:lnTo>
                  <a:pt x="3225181" y="2151906"/>
                </a:lnTo>
                <a:lnTo>
                  <a:pt x="3200086" y="2110935"/>
                </a:lnTo>
                <a:lnTo>
                  <a:pt x="3174296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3" y="1864652"/>
                </a:lnTo>
                <a:lnTo>
                  <a:pt x="3005842" y="1823673"/>
                </a:lnTo>
                <a:lnTo>
                  <a:pt x="2975624" y="1782755"/>
                </a:lnTo>
                <a:lnTo>
                  <a:pt x="2944836" y="1741913"/>
                </a:lnTo>
                <a:lnTo>
                  <a:pt x="2913492" y="1701163"/>
                </a:lnTo>
                <a:lnTo>
                  <a:pt x="2881609" y="1660519"/>
                </a:lnTo>
                <a:lnTo>
                  <a:pt x="2849201" y="1619999"/>
                </a:lnTo>
                <a:lnTo>
                  <a:pt x="2816284" y="1579616"/>
                </a:lnTo>
                <a:lnTo>
                  <a:pt x="2782874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6" y="1419774"/>
                </a:lnTo>
                <a:lnTo>
                  <a:pt x="2644606" y="1380313"/>
                </a:lnTo>
                <a:lnTo>
                  <a:pt x="2608960" y="1341083"/>
                </a:lnTo>
                <a:lnTo>
                  <a:pt x="2572912" y="1302098"/>
                </a:lnTo>
                <a:lnTo>
                  <a:pt x="2536480" y="1263376"/>
                </a:lnTo>
                <a:lnTo>
                  <a:pt x="2499677" y="1224930"/>
                </a:lnTo>
                <a:lnTo>
                  <a:pt x="2462520" y="1186778"/>
                </a:lnTo>
                <a:lnTo>
                  <a:pt x="2425024" y="1148933"/>
                </a:lnTo>
                <a:lnTo>
                  <a:pt x="2387204" y="1111411"/>
                </a:lnTo>
                <a:lnTo>
                  <a:pt x="2349076" y="1074229"/>
                </a:lnTo>
                <a:lnTo>
                  <a:pt x="2310655" y="1037400"/>
                </a:lnTo>
                <a:lnTo>
                  <a:pt x="2271957" y="1000942"/>
                </a:lnTo>
                <a:lnTo>
                  <a:pt x="2232996" y="964869"/>
                </a:lnTo>
                <a:lnTo>
                  <a:pt x="2193790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6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90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8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75734" y="4082454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25" y="3209675"/>
            <a:ext cx="490020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4253753" algn="l"/>
              </a:tabLst>
            </a:pP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c-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w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es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c-e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100" spc="-64" dirty="0">
                <a:solidFill>
                  <a:srgbClr val="535353"/>
                </a:solidFill>
                <a:latin typeface="Gill Sans MT"/>
                <a:cs typeface="Gill Sans MT"/>
              </a:rPr>
              <a:t>st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6905" y="5050359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82918" y="4650490"/>
            <a:ext cx="162665" cy="189837"/>
          </a:xfrm>
          <a:custGeom>
            <a:avLst/>
            <a:gdLst/>
            <a:ahLst/>
            <a:cxnLst/>
            <a:rect l="l" t="t" r="r" b="b"/>
            <a:pathLst>
              <a:path w="326390" h="313054">
                <a:moveTo>
                  <a:pt x="103461" y="0"/>
                </a:moveTo>
                <a:lnTo>
                  <a:pt x="0" y="312530"/>
                </a:lnTo>
                <a:lnTo>
                  <a:pt x="325863" y="265698"/>
                </a:lnTo>
                <a:lnTo>
                  <a:pt x="103461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841" y="268964"/>
            <a:ext cx="993713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pc="-81" dirty="0"/>
              <a:t>@calonso</a:t>
            </a:r>
          </a:p>
        </p:txBody>
      </p:sp>
      <p:sp>
        <p:nvSpPr>
          <p:cNvPr id="3" name="object 3"/>
          <p:cNvSpPr/>
          <p:nvPr/>
        </p:nvSpPr>
        <p:spPr>
          <a:xfrm>
            <a:off x="4067175" y="3231923"/>
            <a:ext cx="3475481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3267" y="4531584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89" y="0"/>
                </a:moveTo>
                <a:lnTo>
                  <a:pt x="390375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4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1" y="263550"/>
                </a:lnTo>
                <a:lnTo>
                  <a:pt x="12919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0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8" y="756092"/>
                </a:lnTo>
                <a:lnTo>
                  <a:pt x="58714" y="803368"/>
                </a:lnTo>
                <a:lnTo>
                  <a:pt x="74270" y="851911"/>
                </a:lnTo>
                <a:lnTo>
                  <a:pt x="91701" y="901706"/>
                </a:lnTo>
                <a:lnTo>
                  <a:pt x="111024" y="952737"/>
                </a:lnTo>
                <a:lnTo>
                  <a:pt x="132251" y="1004992"/>
                </a:lnTo>
                <a:lnTo>
                  <a:pt x="155399" y="1058453"/>
                </a:lnTo>
                <a:lnTo>
                  <a:pt x="173551" y="1098302"/>
                </a:lnTo>
                <a:lnTo>
                  <a:pt x="192536" y="1138337"/>
                </a:lnTo>
                <a:lnTo>
                  <a:pt x="212338" y="1178543"/>
                </a:lnTo>
                <a:lnTo>
                  <a:pt x="232944" y="1218905"/>
                </a:lnTo>
                <a:lnTo>
                  <a:pt x="254336" y="1259407"/>
                </a:lnTo>
                <a:lnTo>
                  <a:pt x="276500" y="1300034"/>
                </a:lnTo>
                <a:lnTo>
                  <a:pt x="299420" y="1340770"/>
                </a:lnTo>
                <a:lnTo>
                  <a:pt x="323080" y="1381599"/>
                </a:lnTo>
                <a:lnTo>
                  <a:pt x="347466" y="1422508"/>
                </a:lnTo>
                <a:lnTo>
                  <a:pt x="372561" y="1463479"/>
                </a:lnTo>
                <a:lnTo>
                  <a:pt x="398351" y="1504497"/>
                </a:lnTo>
                <a:lnTo>
                  <a:pt x="424820" y="1545548"/>
                </a:lnTo>
                <a:lnTo>
                  <a:pt x="451952" y="1586615"/>
                </a:lnTo>
                <a:lnTo>
                  <a:pt x="479732" y="1627684"/>
                </a:lnTo>
                <a:lnTo>
                  <a:pt x="508144" y="1668738"/>
                </a:lnTo>
                <a:lnTo>
                  <a:pt x="537174" y="1709762"/>
                </a:lnTo>
                <a:lnTo>
                  <a:pt x="566805" y="1750741"/>
                </a:lnTo>
                <a:lnTo>
                  <a:pt x="597022" y="1791659"/>
                </a:lnTo>
                <a:lnTo>
                  <a:pt x="627810" y="1832501"/>
                </a:lnTo>
                <a:lnTo>
                  <a:pt x="659154" y="1873251"/>
                </a:lnTo>
                <a:lnTo>
                  <a:pt x="691037" y="1913894"/>
                </a:lnTo>
                <a:lnTo>
                  <a:pt x="723445" y="1954415"/>
                </a:lnTo>
                <a:lnTo>
                  <a:pt x="756362" y="1994798"/>
                </a:lnTo>
                <a:lnTo>
                  <a:pt x="789772" y="2035027"/>
                </a:lnTo>
                <a:lnTo>
                  <a:pt x="823660" y="2075088"/>
                </a:lnTo>
                <a:lnTo>
                  <a:pt x="858011" y="2114964"/>
                </a:lnTo>
                <a:lnTo>
                  <a:pt x="892810" y="2154640"/>
                </a:lnTo>
                <a:lnTo>
                  <a:pt x="928040" y="2194101"/>
                </a:lnTo>
                <a:lnTo>
                  <a:pt x="963686" y="2233331"/>
                </a:lnTo>
                <a:lnTo>
                  <a:pt x="999733" y="2272315"/>
                </a:lnTo>
                <a:lnTo>
                  <a:pt x="1036166" y="2311038"/>
                </a:lnTo>
                <a:lnTo>
                  <a:pt x="1072968" y="2349483"/>
                </a:lnTo>
                <a:lnTo>
                  <a:pt x="1110125" y="2387636"/>
                </a:lnTo>
                <a:lnTo>
                  <a:pt x="1147621" y="2425481"/>
                </a:lnTo>
                <a:lnTo>
                  <a:pt x="1185441" y="2463003"/>
                </a:lnTo>
                <a:lnTo>
                  <a:pt x="1223569" y="2500185"/>
                </a:lnTo>
                <a:lnTo>
                  <a:pt x="1261990" y="2537014"/>
                </a:lnTo>
                <a:lnTo>
                  <a:pt x="1300688" y="2573472"/>
                </a:lnTo>
                <a:lnTo>
                  <a:pt x="1339648" y="2609545"/>
                </a:lnTo>
                <a:lnTo>
                  <a:pt x="1378855" y="2645218"/>
                </a:lnTo>
                <a:lnTo>
                  <a:pt x="1418292" y="2680474"/>
                </a:lnTo>
                <a:lnTo>
                  <a:pt x="1457945" y="2715299"/>
                </a:lnTo>
                <a:lnTo>
                  <a:pt x="1497799" y="2749677"/>
                </a:lnTo>
                <a:lnTo>
                  <a:pt x="1537836" y="2783592"/>
                </a:lnTo>
                <a:lnTo>
                  <a:pt x="1578043" y="2817029"/>
                </a:lnTo>
                <a:lnTo>
                  <a:pt x="1618404" y="2849973"/>
                </a:lnTo>
                <a:lnTo>
                  <a:pt x="1658903" y="2882407"/>
                </a:lnTo>
                <a:lnTo>
                  <a:pt x="1699525" y="2914318"/>
                </a:lnTo>
                <a:lnTo>
                  <a:pt x="1740255" y="2945689"/>
                </a:lnTo>
                <a:lnTo>
                  <a:pt x="1781076" y="2976504"/>
                </a:lnTo>
                <a:lnTo>
                  <a:pt x="1821974" y="3006749"/>
                </a:lnTo>
                <a:lnTo>
                  <a:pt x="1862933" y="3036407"/>
                </a:lnTo>
                <a:lnTo>
                  <a:pt x="1903938" y="3065464"/>
                </a:lnTo>
                <a:lnTo>
                  <a:pt x="1944973" y="3093904"/>
                </a:lnTo>
                <a:lnTo>
                  <a:pt x="1986023" y="3121712"/>
                </a:lnTo>
                <a:lnTo>
                  <a:pt x="2027072" y="3148871"/>
                </a:lnTo>
                <a:lnTo>
                  <a:pt x="2068105" y="3175367"/>
                </a:lnTo>
                <a:lnTo>
                  <a:pt x="2109106" y="3201184"/>
                </a:lnTo>
                <a:lnTo>
                  <a:pt x="2150061" y="3226307"/>
                </a:lnTo>
                <a:lnTo>
                  <a:pt x="2190953" y="3250720"/>
                </a:lnTo>
                <a:lnTo>
                  <a:pt x="2231767" y="3274408"/>
                </a:lnTo>
                <a:lnTo>
                  <a:pt x="2272488" y="3297355"/>
                </a:lnTo>
                <a:lnTo>
                  <a:pt x="2313100" y="3319546"/>
                </a:lnTo>
                <a:lnTo>
                  <a:pt x="2353587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1" y="3400439"/>
                </a:lnTo>
                <a:lnTo>
                  <a:pt x="2513988" y="3418617"/>
                </a:lnTo>
                <a:lnTo>
                  <a:pt x="2567434" y="3441800"/>
                </a:lnTo>
                <a:lnTo>
                  <a:pt x="2619674" y="3463063"/>
                </a:lnTo>
                <a:lnTo>
                  <a:pt x="2670693" y="3482419"/>
                </a:lnTo>
                <a:lnTo>
                  <a:pt x="2720476" y="3499884"/>
                </a:lnTo>
                <a:lnTo>
                  <a:pt x="2769009" y="3515472"/>
                </a:lnTo>
                <a:lnTo>
                  <a:pt x="2816276" y="3529199"/>
                </a:lnTo>
                <a:lnTo>
                  <a:pt x="2862262" y="3541080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6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9" y="3554136"/>
                </a:lnTo>
                <a:lnTo>
                  <a:pt x="3336796" y="3534242"/>
                </a:lnTo>
                <a:lnTo>
                  <a:pt x="3388288" y="3507795"/>
                </a:lnTo>
                <a:lnTo>
                  <a:pt x="3433706" y="3474913"/>
                </a:lnTo>
                <a:lnTo>
                  <a:pt x="3472931" y="3435714"/>
                </a:lnTo>
                <a:lnTo>
                  <a:pt x="3505844" y="3390318"/>
                </a:lnTo>
                <a:lnTo>
                  <a:pt x="3532326" y="3338844"/>
                </a:lnTo>
                <a:lnTo>
                  <a:pt x="3552258" y="3281410"/>
                </a:lnTo>
                <a:lnTo>
                  <a:pt x="3565520" y="3218136"/>
                </a:lnTo>
                <a:lnTo>
                  <a:pt x="3571995" y="3149140"/>
                </a:lnTo>
                <a:lnTo>
                  <a:pt x="3572649" y="3112534"/>
                </a:lnTo>
                <a:lnTo>
                  <a:pt x="3571562" y="3074542"/>
                </a:lnTo>
                <a:lnTo>
                  <a:pt x="3568718" y="3035180"/>
                </a:lnTo>
                <a:lnTo>
                  <a:pt x="3564103" y="2994461"/>
                </a:lnTo>
                <a:lnTo>
                  <a:pt x="3557701" y="2952401"/>
                </a:lnTo>
                <a:lnTo>
                  <a:pt x="3549499" y="2909014"/>
                </a:lnTo>
                <a:lnTo>
                  <a:pt x="3539480" y="2864317"/>
                </a:lnTo>
                <a:lnTo>
                  <a:pt x="3527630" y="2818322"/>
                </a:lnTo>
                <a:lnTo>
                  <a:pt x="3513934" y="2771046"/>
                </a:lnTo>
                <a:lnTo>
                  <a:pt x="3498378" y="2722504"/>
                </a:lnTo>
                <a:lnTo>
                  <a:pt x="3480946" y="2672709"/>
                </a:lnTo>
                <a:lnTo>
                  <a:pt x="3461624" y="2621677"/>
                </a:lnTo>
                <a:lnTo>
                  <a:pt x="3440396" y="2569423"/>
                </a:lnTo>
                <a:lnTo>
                  <a:pt x="3417248" y="2515962"/>
                </a:lnTo>
                <a:lnTo>
                  <a:pt x="3399096" y="2476113"/>
                </a:lnTo>
                <a:lnTo>
                  <a:pt x="3380111" y="2436078"/>
                </a:lnTo>
                <a:lnTo>
                  <a:pt x="3360308" y="2395872"/>
                </a:lnTo>
                <a:lnTo>
                  <a:pt x="3339702" y="2355510"/>
                </a:lnTo>
                <a:lnTo>
                  <a:pt x="3318310" y="2315008"/>
                </a:lnTo>
                <a:lnTo>
                  <a:pt x="3296146" y="2274381"/>
                </a:lnTo>
                <a:lnTo>
                  <a:pt x="3273226" y="2233645"/>
                </a:lnTo>
                <a:lnTo>
                  <a:pt x="3249565" y="2192815"/>
                </a:lnTo>
                <a:lnTo>
                  <a:pt x="3225179" y="2151907"/>
                </a:lnTo>
                <a:lnTo>
                  <a:pt x="3200084" y="2110936"/>
                </a:lnTo>
                <a:lnTo>
                  <a:pt x="3174294" y="2069917"/>
                </a:lnTo>
                <a:lnTo>
                  <a:pt x="3147825" y="2028866"/>
                </a:lnTo>
                <a:lnTo>
                  <a:pt x="3120693" y="1987799"/>
                </a:lnTo>
                <a:lnTo>
                  <a:pt x="3092913" y="1946731"/>
                </a:lnTo>
                <a:lnTo>
                  <a:pt x="3064500" y="1905677"/>
                </a:lnTo>
                <a:lnTo>
                  <a:pt x="3035470" y="1864653"/>
                </a:lnTo>
                <a:lnTo>
                  <a:pt x="3005839" y="1823674"/>
                </a:lnTo>
                <a:lnTo>
                  <a:pt x="2975621" y="1782756"/>
                </a:lnTo>
                <a:lnTo>
                  <a:pt x="2944833" y="1741914"/>
                </a:lnTo>
                <a:lnTo>
                  <a:pt x="2913490" y="1701163"/>
                </a:lnTo>
                <a:lnTo>
                  <a:pt x="2881606" y="1660520"/>
                </a:lnTo>
                <a:lnTo>
                  <a:pt x="2849198" y="1619999"/>
                </a:lnTo>
                <a:lnTo>
                  <a:pt x="2816281" y="1579617"/>
                </a:lnTo>
                <a:lnTo>
                  <a:pt x="2782871" y="1539387"/>
                </a:lnTo>
                <a:lnTo>
                  <a:pt x="2748982" y="1499327"/>
                </a:lnTo>
                <a:lnTo>
                  <a:pt x="2714631" y="1459451"/>
                </a:lnTo>
                <a:lnTo>
                  <a:pt x="2679833" y="1419774"/>
                </a:lnTo>
                <a:lnTo>
                  <a:pt x="2644603" y="1380313"/>
                </a:lnTo>
                <a:lnTo>
                  <a:pt x="2608956" y="1341083"/>
                </a:lnTo>
                <a:lnTo>
                  <a:pt x="2572909" y="1302099"/>
                </a:lnTo>
                <a:lnTo>
                  <a:pt x="2536477" y="1263376"/>
                </a:lnTo>
                <a:lnTo>
                  <a:pt x="2499674" y="1224931"/>
                </a:lnTo>
                <a:lnTo>
                  <a:pt x="2462517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3" y="1000942"/>
                </a:lnTo>
                <a:lnTo>
                  <a:pt x="2232993" y="964869"/>
                </a:lnTo>
                <a:lnTo>
                  <a:pt x="2193787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3" y="824738"/>
                </a:lnTo>
                <a:lnTo>
                  <a:pt x="2034806" y="790822"/>
                </a:lnTo>
                <a:lnTo>
                  <a:pt x="1994599" y="757385"/>
                </a:lnTo>
                <a:lnTo>
                  <a:pt x="1954238" y="724441"/>
                </a:lnTo>
                <a:lnTo>
                  <a:pt x="1913739" y="692007"/>
                </a:lnTo>
                <a:lnTo>
                  <a:pt x="1873117" y="660096"/>
                </a:lnTo>
                <a:lnTo>
                  <a:pt x="1832388" y="628725"/>
                </a:lnTo>
                <a:lnTo>
                  <a:pt x="1791567" y="597910"/>
                </a:lnTo>
                <a:lnTo>
                  <a:pt x="1750669" y="567665"/>
                </a:lnTo>
                <a:lnTo>
                  <a:pt x="1709710" y="538007"/>
                </a:lnTo>
                <a:lnTo>
                  <a:pt x="1668705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9" y="300006"/>
                </a:lnTo>
                <a:lnTo>
                  <a:pt x="1300158" y="277059"/>
                </a:lnTo>
                <a:lnTo>
                  <a:pt x="1259546" y="254868"/>
                </a:lnTo>
                <a:lnTo>
                  <a:pt x="1219059" y="233449"/>
                </a:lnTo>
                <a:lnTo>
                  <a:pt x="1178711" y="212817"/>
                </a:lnTo>
                <a:lnTo>
                  <a:pt x="1138518" y="192987"/>
                </a:lnTo>
                <a:lnTo>
                  <a:pt x="1098496" y="173975"/>
                </a:lnTo>
                <a:lnTo>
                  <a:pt x="1058660" y="155797"/>
                </a:lnTo>
                <a:lnTo>
                  <a:pt x="1005214" y="132613"/>
                </a:lnTo>
                <a:lnTo>
                  <a:pt x="952974" y="111351"/>
                </a:lnTo>
                <a:lnTo>
                  <a:pt x="901955" y="91995"/>
                </a:lnTo>
                <a:lnTo>
                  <a:pt x="852172" y="74530"/>
                </a:lnTo>
                <a:lnTo>
                  <a:pt x="803639" y="58941"/>
                </a:lnTo>
                <a:lnTo>
                  <a:pt x="756372" y="45214"/>
                </a:lnTo>
                <a:lnTo>
                  <a:pt x="710385" y="33334"/>
                </a:lnTo>
                <a:lnTo>
                  <a:pt x="665694" y="23286"/>
                </a:lnTo>
                <a:lnTo>
                  <a:pt x="622313" y="15054"/>
                </a:lnTo>
                <a:lnTo>
                  <a:pt x="580257" y="8624"/>
                </a:lnTo>
                <a:lnTo>
                  <a:pt x="539541" y="3982"/>
                </a:lnTo>
                <a:lnTo>
                  <a:pt x="500180" y="1112"/>
                </a:lnTo>
                <a:lnTo>
                  <a:pt x="462189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2097" y="3348742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90" y="0"/>
                </a:moveTo>
                <a:lnTo>
                  <a:pt x="390376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5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50"/>
                </a:lnTo>
                <a:lnTo>
                  <a:pt x="12918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1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9" y="756092"/>
                </a:lnTo>
                <a:lnTo>
                  <a:pt x="58714" y="803368"/>
                </a:lnTo>
                <a:lnTo>
                  <a:pt x="74271" y="851911"/>
                </a:lnTo>
                <a:lnTo>
                  <a:pt x="91703" y="901706"/>
                </a:lnTo>
                <a:lnTo>
                  <a:pt x="111025" y="952737"/>
                </a:lnTo>
                <a:lnTo>
                  <a:pt x="132253" y="1004992"/>
                </a:lnTo>
                <a:lnTo>
                  <a:pt x="155401" y="1058453"/>
                </a:lnTo>
                <a:lnTo>
                  <a:pt x="173553" y="1098302"/>
                </a:lnTo>
                <a:lnTo>
                  <a:pt x="192538" y="1138337"/>
                </a:lnTo>
                <a:lnTo>
                  <a:pt x="212341" y="1178543"/>
                </a:lnTo>
                <a:lnTo>
                  <a:pt x="232946" y="1218905"/>
                </a:lnTo>
                <a:lnTo>
                  <a:pt x="254339" y="1259407"/>
                </a:lnTo>
                <a:lnTo>
                  <a:pt x="276503" y="1300034"/>
                </a:lnTo>
                <a:lnTo>
                  <a:pt x="299422" y="1340770"/>
                </a:lnTo>
                <a:lnTo>
                  <a:pt x="323083" y="1381599"/>
                </a:lnTo>
                <a:lnTo>
                  <a:pt x="347469" y="1422508"/>
                </a:lnTo>
                <a:lnTo>
                  <a:pt x="372564" y="1463479"/>
                </a:lnTo>
                <a:lnTo>
                  <a:pt x="398354" y="1504497"/>
                </a:lnTo>
                <a:lnTo>
                  <a:pt x="424823" y="1545548"/>
                </a:lnTo>
                <a:lnTo>
                  <a:pt x="451955" y="1586615"/>
                </a:lnTo>
                <a:lnTo>
                  <a:pt x="479735" y="1627684"/>
                </a:lnTo>
                <a:lnTo>
                  <a:pt x="508147" y="1668737"/>
                </a:lnTo>
                <a:lnTo>
                  <a:pt x="537177" y="1709762"/>
                </a:lnTo>
                <a:lnTo>
                  <a:pt x="566808" y="1750740"/>
                </a:lnTo>
                <a:lnTo>
                  <a:pt x="597026" y="1791659"/>
                </a:lnTo>
                <a:lnTo>
                  <a:pt x="627814" y="1832501"/>
                </a:lnTo>
                <a:lnTo>
                  <a:pt x="659157" y="1873251"/>
                </a:lnTo>
                <a:lnTo>
                  <a:pt x="691041" y="1913894"/>
                </a:lnTo>
                <a:lnTo>
                  <a:pt x="723448" y="1954415"/>
                </a:lnTo>
                <a:lnTo>
                  <a:pt x="756365" y="1994798"/>
                </a:lnTo>
                <a:lnTo>
                  <a:pt x="789775" y="2035027"/>
                </a:lnTo>
                <a:lnTo>
                  <a:pt x="823664" y="2075087"/>
                </a:lnTo>
                <a:lnTo>
                  <a:pt x="858015" y="2114964"/>
                </a:lnTo>
                <a:lnTo>
                  <a:pt x="892813" y="2154640"/>
                </a:lnTo>
                <a:lnTo>
                  <a:pt x="928043" y="2194101"/>
                </a:lnTo>
                <a:lnTo>
                  <a:pt x="963689" y="2233331"/>
                </a:lnTo>
                <a:lnTo>
                  <a:pt x="999736" y="2272315"/>
                </a:lnTo>
                <a:lnTo>
                  <a:pt x="1036169" y="2311038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3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8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8" y="2783591"/>
                </a:lnTo>
                <a:lnTo>
                  <a:pt x="1578045" y="2817029"/>
                </a:lnTo>
                <a:lnTo>
                  <a:pt x="1618406" y="2849972"/>
                </a:lnTo>
                <a:lnTo>
                  <a:pt x="1658905" y="2882407"/>
                </a:lnTo>
                <a:lnTo>
                  <a:pt x="1699527" y="2914318"/>
                </a:lnTo>
                <a:lnTo>
                  <a:pt x="1740256" y="2945688"/>
                </a:lnTo>
                <a:lnTo>
                  <a:pt x="1781078" y="2976504"/>
                </a:lnTo>
                <a:lnTo>
                  <a:pt x="1821976" y="3006748"/>
                </a:lnTo>
                <a:lnTo>
                  <a:pt x="1862935" y="3036407"/>
                </a:lnTo>
                <a:lnTo>
                  <a:pt x="1903939" y="3065464"/>
                </a:lnTo>
                <a:lnTo>
                  <a:pt x="1944974" y="3093904"/>
                </a:lnTo>
                <a:lnTo>
                  <a:pt x="1986024" y="3121711"/>
                </a:lnTo>
                <a:lnTo>
                  <a:pt x="2027073" y="3148871"/>
                </a:lnTo>
                <a:lnTo>
                  <a:pt x="2068106" y="3175367"/>
                </a:lnTo>
                <a:lnTo>
                  <a:pt x="2109107" y="3201184"/>
                </a:lnTo>
                <a:lnTo>
                  <a:pt x="2150062" y="3226307"/>
                </a:lnTo>
                <a:lnTo>
                  <a:pt x="2190954" y="3250720"/>
                </a:lnTo>
                <a:lnTo>
                  <a:pt x="2231768" y="3274407"/>
                </a:lnTo>
                <a:lnTo>
                  <a:pt x="2272488" y="3297355"/>
                </a:lnTo>
                <a:lnTo>
                  <a:pt x="2313100" y="3319545"/>
                </a:lnTo>
                <a:lnTo>
                  <a:pt x="2353588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2" y="3400438"/>
                </a:lnTo>
                <a:lnTo>
                  <a:pt x="2513988" y="3418617"/>
                </a:lnTo>
                <a:lnTo>
                  <a:pt x="2567435" y="3441800"/>
                </a:lnTo>
                <a:lnTo>
                  <a:pt x="2619675" y="3463062"/>
                </a:lnTo>
                <a:lnTo>
                  <a:pt x="2670694" y="3482419"/>
                </a:lnTo>
                <a:lnTo>
                  <a:pt x="2720477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3" y="3541079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60" y="3574414"/>
                </a:lnTo>
                <a:lnTo>
                  <a:pt x="3147066" y="3573784"/>
                </a:lnTo>
                <a:lnTo>
                  <a:pt x="3216067" y="3567356"/>
                </a:lnTo>
                <a:lnTo>
                  <a:pt x="3279350" y="3554136"/>
                </a:lnTo>
                <a:lnTo>
                  <a:pt x="3336797" y="3534242"/>
                </a:lnTo>
                <a:lnTo>
                  <a:pt x="3388289" y="3507795"/>
                </a:lnTo>
                <a:lnTo>
                  <a:pt x="3433707" y="3474912"/>
                </a:lnTo>
                <a:lnTo>
                  <a:pt x="3472932" y="3435714"/>
                </a:lnTo>
                <a:lnTo>
                  <a:pt x="3505845" y="3390318"/>
                </a:lnTo>
                <a:lnTo>
                  <a:pt x="3532327" y="3338844"/>
                </a:lnTo>
                <a:lnTo>
                  <a:pt x="3552259" y="3281410"/>
                </a:lnTo>
                <a:lnTo>
                  <a:pt x="3565521" y="3218136"/>
                </a:lnTo>
                <a:lnTo>
                  <a:pt x="3571996" y="3149141"/>
                </a:lnTo>
                <a:lnTo>
                  <a:pt x="3572650" y="3112534"/>
                </a:lnTo>
                <a:lnTo>
                  <a:pt x="3571563" y="3074542"/>
                </a:lnTo>
                <a:lnTo>
                  <a:pt x="3568719" y="3035180"/>
                </a:lnTo>
                <a:lnTo>
                  <a:pt x="3564104" y="2994461"/>
                </a:lnTo>
                <a:lnTo>
                  <a:pt x="3557702" y="2952401"/>
                </a:lnTo>
                <a:lnTo>
                  <a:pt x="3549499" y="2909015"/>
                </a:lnTo>
                <a:lnTo>
                  <a:pt x="3539481" y="2864317"/>
                </a:lnTo>
                <a:lnTo>
                  <a:pt x="3527631" y="2818323"/>
                </a:lnTo>
                <a:lnTo>
                  <a:pt x="3513935" y="2771047"/>
                </a:lnTo>
                <a:lnTo>
                  <a:pt x="3498379" y="2722504"/>
                </a:lnTo>
                <a:lnTo>
                  <a:pt x="3480947" y="2672709"/>
                </a:lnTo>
                <a:lnTo>
                  <a:pt x="3461625" y="2621677"/>
                </a:lnTo>
                <a:lnTo>
                  <a:pt x="3440397" y="2569423"/>
                </a:lnTo>
                <a:lnTo>
                  <a:pt x="3417249" y="2515962"/>
                </a:lnTo>
                <a:lnTo>
                  <a:pt x="3399097" y="2476113"/>
                </a:lnTo>
                <a:lnTo>
                  <a:pt x="3380112" y="2436078"/>
                </a:lnTo>
                <a:lnTo>
                  <a:pt x="3360309" y="2395872"/>
                </a:lnTo>
                <a:lnTo>
                  <a:pt x="3339703" y="2355510"/>
                </a:lnTo>
                <a:lnTo>
                  <a:pt x="3318311" y="2315008"/>
                </a:lnTo>
                <a:lnTo>
                  <a:pt x="3296147" y="2274381"/>
                </a:lnTo>
                <a:lnTo>
                  <a:pt x="3273227" y="2233645"/>
                </a:lnTo>
                <a:lnTo>
                  <a:pt x="3249566" y="2192815"/>
                </a:lnTo>
                <a:lnTo>
                  <a:pt x="3225180" y="2151907"/>
                </a:lnTo>
                <a:lnTo>
                  <a:pt x="3200085" y="2110936"/>
                </a:lnTo>
                <a:lnTo>
                  <a:pt x="3174295" y="2069917"/>
                </a:lnTo>
                <a:lnTo>
                  <a:pt x="3147826" y="2028866"/>
                </a:lnTo>
                <a:lnTo>
                  <a:pt x="3120694" y="1987799"/>
                </a:lnTo>
                <a:lnTo>
                  <a:pt x="3092914" y="1946731"/>
                </a:lnTo>
                <a:lnTo>
                  <a:pt x="3064501" y="1905677"/>
                </a:lnTo>
                <a:lnTo>
                  <a:pt x="3035471" y="1864653"/>
                </a:lnTo>
                <a:lnTo>
                  <a:pt x="3005840" y="1823674"/>
                </a:lnTo>
                <a:lnTo>
                  <a:pt x="2975622" y="1782756"/>
                </a:lnTo>
                <a:lnTo>
                  <a:pt x="2944834" y="1741914"/>
                </a:lnTo>
                <a:lnTo>
                  <a:pt x="2913490" y="1701163"/>
                </a:lnTo>
                <a:lnTo>
                  <a:pt x="2881607" y="1660520"/>
                </a:lnTo>
                <a:lnTo>
                  <a:pt x="2849199" y="1619999"/>
                </a:lnTo>
                <a:lnTo>
                  <a:pt x="2816282" y="1579617"/>
                </a:lnTo>
                <a:lnTo>
                  <a:pt x="2782872" y="1539387"/>
                </a:lnTo>
                <a:lnTo>
                  <a:pt x="2748983" y="1499327"/>
                </a:lnTo>
                <a:lnTo>
                  <a:pt x="2714632" y="1459451"/>
                </a:lnTo>
                <a:lnTo>
                  <a:pt x="2679834" y="1419774"/>
                </a:lnTo>
                <a:lnTo>
                  <a:pt x="2644604" y="1380313"/>
                </a:lnTo>
                <a:lnTo>
                  <a:pt x="2608957" y="1341083"/>
                </a:lnTo>
                <a:lnTo>
                  <a:pt x="2572910" y="1302099"/>
                </a:lnTo>
                <a:lnTo>
                  <a:pt x="2536477" y="1263376"/>
                </a:lnTo>
                <a:lnTo>
                  <a:pt x="2499675" y="1224931"/>
                </a:lnTo>
                <a:lnTo>
                  <a:pt x="2462518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4" y="1000942"/>
                </a:lnTo>
                <a:lnTo>
                  <a:pt x="2232994" y="964869"/>
                </a:lnTo>
                <a:lnTo>
                  <a:pt x="2193788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4" y="824738"/>
                </a:lnTo>
                <a:lnTo>
                  <a:pt x="2034807" y="790822"/>
                </a:lnTo>
                <a:lnTo>
                  <a:pt x="1994600" y="757385"/>
                </a:lnTo>
                <a:lnTo>
                  <a:pt x="1954239" y="724441"/>
                </a:lnTo>
                <a:lnTo>
                  <a:pt x="1913740" y="692007"/>
                </a:lnTo>
                <a:lnTo>
                  <a:pt x="1873118" y="660096"/>
                </a:lnTo>
                <a:lnTo>
                  <a:pt x="1832389" y="628725"/>
                </a:lnTo>
                <a:lnTo>
                  <a:pt x="1791567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9" y="373230"/>
                </a:lnTo>
                <a:lnTo>
                  <a:pt x="1422585" y="348107"/>
                </a:lnTo>
                <a:lnTo>
                  <a:pt x="1381693" y="323694"/>
                </a:lnTo>
                <a:lnTo>
                  <a:pt x="1340879" y="300006"/>
                </a:lnTo>
                <a:lnTo>
                  <a:pt x="1300159" y="277059"/>
                </a:lnTo>
                <a:lnTo>
                  <a:pt x="1259547" y="254868"/>
                </a:lnTo>
                <a:lnTo>
                  <a:pt x="1219060" y="233449"/>
                </a:lnTo>
                <a:lnTo>
                  <a:pt x="1178712" y="212817"/>
                </a:lnTo>
                <a:lnTo>
                  <a:pt x="1138519" y="192987"/>
                </a:lnTo>
                <a:lnTo>
                  <a:pt x="1098497" y="173975"/>
                </a:lnTo>
                <a:lnTo>
                  <a:pt x="1058661" y="155797"/>
                </a:lnTo>
                <a:lnTo>
                  <a:pt x="1005215" y="132613"/>
                </a:lnTo>
                <a:lnTo>
                  <a:pt x="952975" y="111351"/>
                </a:lnTo>
                <a:lnTo>
                  <a:pt x="901956" y="91995"/>
                </a:lnTo>
                <a:lnTo>
                  <a:pt x="852172" y="74530"/>
                </a:lnTo>
                <a:lnTo>
                  <a:pt x="803640" y="58941"/>
                </a:lnTo>
                <a:lnTo>
                  <a:pt x="756373" y="45214"/>
                </a:lnTo>
                <a:lnTo>
                  <a:pt x="710386" y="33334"/>
                </a:lnTo>
                <a:lnTo>
                  <a:pt x="665695" y="23286"/>
                </a:lnTo>
                <a:lnTo>
                  <a:pt x="622314" y="15054"/>
                </a:lnTo>
                <a:lnTo>
                  <a:pt x="580258" y="8624"/>
                </a:lnTo>
                <a:lnTo>
                  <a:pt x="539542" y="3982"/>
                </a:lnTo>
                <a:lnTo>
                  <a:pt x="500181" y="1112"/>
                </a:lnTo>
                <a:lnTo>
                  <a:pt x="462190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5804" y="3225574"/>
            <a:ext cx="1925714" cy="634971"/>
          </a:xfrm>
          <a:custGeom>
            <a:avLst/>
            <a:gdLst/>
            <a:ahLst/>
            <a:cxnLst/>
            <a:rect l="l" t="t" r="r" b="b"/>
            <a:pathLst>
              <a:path w="3863975" h="1047114">
                <a:moveTo>
                  <a:pt x="3704557" y="0"/>
                </a:moveTo>
                <a:lnTo>
                  <a:pt x="159513" y="0"/>
                </a:lnTo>
                <a:lnTo>
                  <a:pt x="109611" y="8189"/>
                </a:lnTo>
                <a:lnTo>
                  <a:pt x="65888" y="30922"/>
                </a:lnTo>
                <a:lnTo>
                  <a:pt x="31164" y="65442"/>
                </a:lnTo>
                <a:lnTo>
                  <a:pt x="8261" y="108993"/>
                </a:lnTo>
                <a:lnTo>
                  <a:pt x="0" y="158820"/>
                </a:lnTo>
                <a:lnTo>
                  <a:pt x="2450" y="891782"/>
                </a:lnTo>
                <a:lnTo>
                  <a:pt x="10456" y="941243"/>
                </a:lnTo>
                <a:lnTo>
                  <a:pt x="32752" y="983923"/>
                </a:lnTo>
                <a:lnTo>
                  <a:pt x="66750" y="1017402"/>
                </a:lnTo>
                <a:lnTo>
                  <a:pt x="109866" y="1039264"/>
                </a:lnTo>
                <a:lnTo>
                  <a:pt x="159513" y="1047088"/>
                </a:lnTo>
                <a:lnTo>
                  <a:pt x="3704557" y="1047088"/>
                </a:lnTo>
                <a:lnTo>
                  <a:pt x="3754426" y="1039264"/>
                </a:lnTo>
                <a:lnTo>
                  <a:pt x="3798072" y="1017402"/>
                </a:lnTo>
                <a:lnTo>
                  <a:pt x="3832702" y="983923"/>
                </a:lnTo>
                <a:lnTo>
                  <a:pt x="3855528" y="941243"/>
                </a:lnTo>
                <a:lnTo>
                  <a:pt x="3863756" y="891782"/>
                </a:lnTo>
                <a:lnTo>
                  <a:pt x="3863756" y="158820"/>
                </a:lnTo>
                <a:lnTo>
                  <a:pt x="3855528" y="108993"/>
                </a:lnTo>
                <a:lnTo>
                  <a:pt x="3832702" y="65442"/>
                </a:lnTo>
                <a:lnTo>
                  <a:pt x="3798072" y="30922"/>
                </a:lnTo>
                <a:lnTo>
                  <a:pt x="3754426" y="8189"/>
                </a:lnTo>
                <a:lnTo>
                  <a:pt x="3704557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83792" y="3324250"/>
            <a:ext cx="1716210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960190" algn="l"/>
              </a:tabLst>
            </a:pPr>
            <a:r>
              <a:rPr sz="2100" spc="-43" dirty="0">
                <a:solidFill>
                  <a:srgbClr val="FFFFFF"/>
                </a:solidFill>
                <a:latin typeface="Gill Sans MT"/>
                <a:cs typeface="Gill Sans MT"/>
              </a:rPr>
              <a:t>Client	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53451" y="3827353"/>
            <a:ext cx="1512089" cy="1081646"/>
          </a:xfrm>
          <a:custGeom>
            <a:avLst/>
            <a:gdLst/>
            <a:ahLst/>
            <a:cxnLst/>
            <a:rect l="l" t="t" r="r" b="b"/>
            <a:pathLst>
              <a:path w="3034030" h="1783715">
                <a:moveTo>
                  <a:pt x="3033703" y="0"/>
                </a:moveTo>
                <a:lnTo>
                  <a:pt x="9026" y="1778005"/>
                </a:lnTo>
                <a:lnTo>
                  <a:pt x="0" y="1783311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5364" y="4879262"/>
            <a:ext cx="56015" cy="57375"/>
          </a:xfrm>
          <a:custGeom>
            <a:avLst/>
            <a:gdLst/>
            <a:ahLst/>
            <a:cxnLst/>
            <a:rect l="l" t="t" r="r" b="b"/>
            <a:pathLst>
              <a:path w="112394" h="94615">
                <a:moveTo>
                  <a:pt x="61181" y="0"/>
                </a:moveTo>
                <a:lnTo>
                  <a:pt x="0" y="94269"/>
                </a:lnTo>
                <a:lnTo>
                  <a:pt x="112122" y="86658"/>
                </a:lnTo>
                <a:lnTo>
                  <a:pt x="61181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88932" y="4655765"/>
            <a:ext cx="1118084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7852" y="1739800"/>
            <a:ext cx="6770107" cy="1269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7858" y="845990"/>
            <a:ext cx="8619942" cy="1973410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25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endParaRPr sz="4200">
              <a:latin typeface="Gill Sans MT"/>
              <a:cs typeface="Gill Sans MT"/>
            </a:endParaRPr>
          </a:p>
          <a:p>
            <a:pPr marL="381942" algn="ctr">
              <a:lnSpc>
                <a:spcPts val="2501"/>
              </a:lnSpc>
              <a:spcBef>
                <a:spcPts val="2699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>
              <a:latin typeface="Gill Sans MT"/>
              <a:cs typeface="Gill Sans MT"/>
            </a:endParaRPr>
          </a:p>
          <a:p>
            <a:pPr marL="1963395" marR="1555904" algn="ctr">
              <a:lnSpc>
                <a:spcPts val="2521"/>
              </a:lnSpc>
              <a:spcBef>
                <a:spcPts val="64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1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”, 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“dc-east”: </a:t>
            </a:r>
            <a:r>
              <a:rPr sz="2100" b="1" spc="-31" dirty="0">
                <a:solidFill>
                  <a:srgbClr val="535353"/>
                </a:solidFill>
                <a:latin typeface="Gill Sans MT"/>
                <a:cs typeface="Gill Sans MT"/>
              </a:rPr>
              <a:t>2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,“dc-west”: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6816" y="3913694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8476" y="5049576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800" y="3231923"/>
            <a:ext cx="3475481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1697" y="4532366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0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1" y="1504497"/>
                </a:lnTo>
                <a:lnTo>
                  <a:pt x="424820" y="1545547"/>
                </a:lnTo>
                <a:lnTo>
                  <a:pt x="451952" y="1586615"/>
                </a:lnTo>
                <a:lnTo>
                  <a:pt x="479732" y="1627683"/>
                </a:lnTo>
                <a:lnTo>
                  <a:pt x="508145" y="1668737"/>
                </a:lnTo>
                <a:lnTo>
                  <a:pt x="537174" y="1709761"/>
                </a:lnTo>
                <a:lnTo>
                  <a:pt x="566805" y="1750740"/>
                </a:lnTo>
                <a:lnTo>
                  <a:pt x="597023" y="1791658"/>
                </a:lnTo>
                <a:lnTo>
                  <a:pt x="627811" y="1832500"/>
                </a:lnTo>
                <a:lnTo>
                  <a:pt x="659155" y="1873250"/>
                </a:lnTo>
                <a:lnTo>
                  <a:pt x="691038" y="1913894"/>
                </a:lnTo>
                <a:lnTo>
                  <a:pt x="723446" y="1954414"/>
                </a:lnTo>
                <a:lnTo>
                  <a:pt x="756363" y="1994797"/>
                </a:lnTo>
                <a:lnTo>
                  <a:pt x="789773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1" y="2154639"/>
                </a:lnTo>
                <a:lnTo>
                  <a:pt x="928041" y="2194100"/>
                </a:lnTo>
                <a:lnTo>
                  <a:pt x="963687" y="2233331"/>
                </a:lnTo>
                <a:lnTo>
                  <a:pt x="999735" y="2272315"/>
                </a:lnTo>
                <a:lnTo>
                  <a:pt x="1036167" y="2311037"/>
                </a:lnTo>
                <a:lnTo>
                  <a:pt x="1072970" y="2349483"/>
                </a:lnTo>
                <a:lnTo>
                  <a:pt x="1110127" y="2387636"/>
                </a:lnTo>
                <a:lnTo>
                  <a:pt x="1147623" y="2425481"/>
                </a:lnTo>
                <a:lnTo>
                  <a:pt x="1185443" y="2463002"/>
                </a:lnTo>
                <a:lnTo>
                  <a:pt x="1223571" y="2500185"/>
                </a:lnTo>
                <a:lnTo>
                  <a:pt x="1261992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7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9" y="2783591"/>
                </a:lnTo>
                <a:lnTo>
                  <a:pt x="1578046" y="2817029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7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5" y="3121712"/>
                </a:lnTo>
                <a:lnTo>
                  <a:pt x="2027074" y="3148871"/>
                </a:lnTo>
                <a:lnTo>
                  <a:pt x="2068107" y="3175367"/>
                </a:lnTo>
                <a:lnTo>
                  <a:pt x="2109109" y="3201184"/>
                </a:lnTo>
                <a:lnTo>
                  <a:pt x="2150063" y="3226307"/>
                </a:lnTo>
                <a:lnTo>
                  <a:pt x="2190955" y="3250720"/>
                </a:lnTo>
                <a:lnTo>
                  <a:pt x="2231769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6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4"/>
                </a:lnTo>
                <a:lnTo>
                  <a:pt x="3505843" y="3390318"/>
                </a:lnTo>
                <a:lnTo>
                  <a:pt x="3532325" y="3338843"/>
                </a:lnTo>
                <a:lnTo>
                  <a:pt x="3552256" y="3281410"/>
                </a:lnTo>
                <a:lnTo>
                  <a:pt x="3565519" y="3218136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8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6" y="2192814"/>
                </a:lnTo>
                <a:lnTo>
                  <a:pt x="3225181" y="2151906"/>
                </a:lnTo>
                <a:lnTo>
                  <a:pt x="3200085" y="2110935"/>
                </a:lnTo>
                <a:lnTo>
                  <a:pt x="3174295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2" y="1864652"/>
                </a:lnTo>
                <a:lnTo>
                  <a:pt x="3005841" y="1823673"/>
                </a:lnTo>
                <a:lnTo>
                  <a:pt x="2975623" y="1782755"/>
                </a:lnTo>
                <a:lnTo>
                  <a:pt x="2944835" y="1741913"/>
                </a:lnTo>
                <a:lnTo>
                  <a:pt x="2913492" y="1701163"/>
                </a:lnTo>
                <a:lnTo>
                  <a:pt x="2881608" y="1660519"/>
                </a:lnTo>
                <a:lnTo>
                  <a:pt x="2849200" y="1619999"/>
                </a:lnTo>
                <a:lnTo>
                  <a:pt x="2816284" y="1579616"/>
                </a:lnTo>
                <a:lnTo>
                  <a:pt x="2782873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5" y="1419774"/>
                </a:lnTo>
                <a:lnTo>
                  <a:pt x="2644605" y="1380313"/>
                </a:lnTo>
                <a:lnTo>
                  <a:pt x="2608959" y="1341083"/>
                </a:lnTo>
                <a:lnTo>
                  <a:pt x="2572912" y="1302098"/>
                </a:lnTo>
                <a:lnTo>
                  <a:pt x="2536479" y="1263376"/>
                </a:lnTo>
                <a:lnTo>
                  <a:pt x="2499676" y="1224930"/>
                </a:lnTo>
                <a:lnTo>
                  <a:pt x="2462519" y="1186778"/>
                </a:lnTo>
                <a:lnTo>
                  <a:pt x="2425023" y="1148933"/>
                </a:lnTo>
                <a:lnTo>
                  <a:pt x="2387203" y="1111411"/>
                </a:lnTo>
                <a:lnTo>
                  <a:pt x="2349075" y="1074229"/>
                </a:lnTo>
                <a:lnTo>
                  <a:pt x="2310654" y="1037400"/>
                </a:lnTo>
                <a:lnTo>
                  <a:pt x="2271956" y="1000942"/>
                </a:lnTo>
                <a:lnTo>
                  <a:pt x="2232996" y="964869"/>
                </a:lnTo>
                <a:lnTo>
                  <a:pt x="2193789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5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89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3" y="348107"/>
                </a:lnTo>
                <a:lnTo>
                  <a:pt x="1381691" y="323694"/>
                </a:lnTo>
                <a:lnTo>
                  <a:pt x="1340877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0527" y="3349524"/>
            <a:ext cx="1780771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1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2" y="1504497"/>
                </a:lnTo>
                <a:lnTo>
                  <a:pt x="424820" y="1545547"/>
                </a:lnTo>
                <a:lnTo>
                  <a:pt x="451952" y="1586614"/>
                </a:lnTo>
                <a:lnTo>
                  <a:pt x="479733" y="1627683"/>
                </a:lnTo>
                <a:lnTo>
                  <a:pt x="508145" y="1668737"/>
                </a:lnTo>
                <a:lnTo>
                  <a:pt x="537175" y="1709761"/>
                </a:lnTo>
                <a:lnTo>
                  <a:pt x="566806" y="1750740"/>
                </a:lnTo>
                <a:lnTo>
                  <a:pt x="597024" y="1791658"/>
                </a:lnTo>
                <a:lnTo>
                  <a:pt x="627812" y="1832500"/>
                </a:lnTo>
                <a:lnTo>
                  <a:pt x="659155" y="1873250"/>
                </a:lnTo>
                <a:lnTo>
                  <a:pt x="691039" y="1913894"/>
                </a:lnTo>
                <a:lnTo>
                  <a:pt x="723447" y="1954414"/>
                </a:lnTo>
                <a:lnTo>
                  <a:pt x="756363" y="1994797"/>
                </a:lnTo>
                <a:lnTo>
                  <a:pt x="789774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2" y="2154639"/>
                </a:lnTo>
                <a:lnTo>
                  <a:pt x="928042" y="2194100"/>
                </a:lnTo>
                <a:lnTo>
                  <a:pt x="963688" y="2233331"/>
                </a:lnTo>
                <a:lnTo>
                  <a:pt x="999735" y="2272315"/>
                </a:lnTo>
                <a:lnTo>
                  <a:pt x="1036168" y="2311037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2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8" y="2645217"/>
                </a:lnTo>
                <a:lnTo>
                  <a:pt x="1418295" y="2680474"/>
                </a:lnTo>
                <a:lnTo>
                  <a:pt x="1457949" y="2715298"/>
                </a:lnTo>
                <a:lnTo>
                  <a:pt x="1497802" y="2749676"/>
                </a:lnTo>
                <a:lnTo>
                  <a:pt x="1537839" y="2783591"/>
                </a:lnTo>
                <a:lnTo>
                  <a:pt x="1578047" y="2817028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8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6" y="3121711"/>
                </a:lnTo>
                <a:lnTo>
                  <a:pt x="2027075" y="3148871"/>
                </a:lnTo>
                <a:lnTo>
                  <a:pt x="2068108" y="3175367"/>
                </a:lnTo>
                <a:lnTo>
                  <a:pt x="2109109" y="3201184"/>
                </a:lnTo>
                <a:lnTo>
                  <a:pt x="2150064" y="3226307"/>
                </a:lnTo>
                <a:lnTo>
                  <a:pt x="2190956" y="3250720"/>
                </a:lnTo>
                <a:lnTo>
                  <a:pt x="2231770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5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3"/>
                </a:lnTo>
                <a:lnTo>
                  <a:pt x="3505843" y="3390317"/>
                </a:lnTo>
                <a:lnTo>
                  <a:pt x="3532325" y="3338843"/>
                </a:lnTo>
                <a:lnTo>
                  <a:pt x="3552256" y="3281409"/>
                </a:lnTo>
                <a:lnTo>
                  <a:pt x="3565519" y="3218135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9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7" y="2192814"/>
                </a:lnTo>
                <a:lnTo>
                  <a:pt x="3225181" y="2151906"/>
                </a:lnTo>
                <a:lnTo>
                  <a:pt x="3200086" y="2110935"/>
                </a:lnTo>
                <a:lnTo>
                  <a:pt x="3174296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3" y="1864652"/>
                </a:lnTo>
                <a:lnTo>
                  <a:pt x="3005842" y="1823673"/>
                </a:lnTo>
                <a:lnTo>
                  <a:pt x="2975624" y="1782755"/>
                </a:lnTo>
                <a:lnTo>
                  <a:pt x="2944836" y="1741913"/>
                </a:lnTo>
                <a:lnTo>
                  <a:pt x="2913492" y="1701163"/>
                </a:lnTo>
                <a:lnTo>
                  <a:pt x="2881609" y="1660519"/>
                </a:lnTo>
                <a:lnTo>
                  <a:pt x="2849201" y="1619999"/>
                </a:lnTo>
                <a:lnTo>
                  <a:pt x="2816284" y="1579616"/>
                </a:lnTo>
                <a:lnTo>
                  <a:pt x="2782874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6" y="1419774"/>
                </a:lnTo>
                <a:lnTo>
                  <a:pt x="2644606" y="1380313"/>
                </a:lnTo>
                <a:lnTo>
                  <a:pt x="2608960" y="1341083"/>
                </a:lnTo>
                <a:lnTo>
                  <a:pt x="2572912" y="1302098"/>
                </a:lnTo>
                <a:lnTo>
                  <a:pt x="2536480" y="1263376"/>
                </a:lnTo>
                <a:lnTo>
                  <a:pt x="2499677" y="1224930"/>
                </a:lnTo>
                <a:lnTo>
                  <a:pt x="2462520" y="1186778"/>
                </a:lnTo>
                <a:lnTo>
                  <a:pt x="2425024" y="1148933"/>
                </a:lnTo>
                <a:lnTo>
                  <a:pt x="2387204" y="1111411"/>
                </a:lnTo>
                <a:lnTo>
                  <a:pt x="2349076" y="1074229"/>
                </a:lnTo>
                <a:lnTo>
                  <a:pt x="2310655" y="1037400"/>
                </a:lnTo>
                <a:lnTo>
                  <a:pt x="2271957" y="1000942"/>
                </a:lnTo>
                <a:lnTo>
                  <a:pt x="2232996" y="964869"/>
                </a:lnTo>
                <a:lnTo>
                  <a:pt x="2193790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6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90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8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75734" y="4082454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25" y="3209675"/>
            <a:ext cx="490020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4253753" algn="l"/>
              </a:tabLst>
            </a:pP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c-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w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es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c-e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100" spc="-64" dirty="0">
                <a:solidFill>
                  <a:srgbClr val="535353"/>
                </a:solidFill>
                <a:latin typeface="Gill Sans MT"/>
                <a:cs typeface="Gill Sans MT"/>
              </a:rPr>
              <a:t>st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6905" y="5050359"/>
            <a:ext cx="649711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82918" y="4650490"/>
            <a:ext cx="162665" cy="189837"/>
          </a:xfrm>
          <a:custGeom>
            <a:avLst/>
            <a:gdLst/>
            <a:ahLst/>
            <a:cxnLst/>
            <a:rect l="l" t="t" r="r" b="b"/>
            <a:pathLst>
              <a:path w="326390" h="313054">
                <a:moveTo>
                  <a:pt x="103461" y="0"/>
                </a:moveTo>
                <a:lnTo>
                  <a:pt x="0" y="312530"/>
                </a:lnTo>
                <a:lnTo>
                  <a:pt x="325863" y="265698"/>
                </a:lnTo>
                <a:lnTo>
                  <a:pt x="103461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/>
          <p:cNvSpPr/>
          <p:nvPr/>
        </p:nvSpPr>
        <p:spPr>
          <a:xfrm>
            <a:off x="5943600" y="4135508"/>
            <a:ext cx="711360" cy="817492"/>
          </a:xfrm>
          <a:custGeom>
            <a:avLst/>
            <a:gdLst/>
            <a:ahLst/>
            <a:cxnLst/>
            <a:rect l="l" t="t" r="r" b="b"/>
            <a:pathLst>
              <a:path w="1564005" h="1348104">
                <a:moveTo>
                  <a:pt x="1563375" y="1347209"/>
                </a:moveTo>
                <a:lnTo>
                  <a:pt x="1515804" y="1347544"/>
                </a:lnTo>
                <a:lnTo>
                  <a:pt x="1468260" y="1346456"/>
                </a:lnTo>
                <a:lnTo>
                  <a:pt x="1420784" y="1343947"/>
                </a:lnTo>
                <a:lnTo>
                  <a:pt x="1373417" y="1340018"/>
                </a:lnTo>
                <a:lnTo>
                  <a:pt x="1322221" y="1334237"/>
                </a:lnTo>
                <a:lnTo>
                  <a:pt x="1271596" y="1327004"/>
                </a:lnTo>
                <a:lnTo>
                  <a:pt x="1221566" y="1318346"/>
                </a:lnTo>
                <a:lnTo>
                  <a:pt x="1172159" y="1308286"/>
                </a:lnTo>
                <a:lnTo>
                  <a:pt x="1123398" y="1296850"/>
                </a:lnTo>
                <a:lnTo>
                  <a:pt x="1075311" y="1284063"/>
                </a:lnTo>
                <a:lnTo>
                  <a:pt x="1027923" y="1269951"/>
                </a:lnTo>
                <a:lnTo>
                  <a:pt x="981260" y="1254538"/>
                </a:lnTo>
                <a:lnTo>
                  <a:pt x="935348" y="1237850"/>
                </a:lnTo>
                <a:lnTo>
                  <a:pt x="890212" y="1219912"/>
                </a:lnTo>
                <a:lnTo>
                  <a:pt x="845879" y="1200749"/>
                </a:lnTo>
                <a:lnTo>
                  <a:pt x="802373" y="1180386"/>
                </a:lnTo>
                <a:lnTo>
                  <a:pt x="759721" y="1158848"/>
                </a:lnTo>
                <a:lnTo>
                  <a:pt x="717949" y="1136161"/>
                </a:lnTo>
                <a:lnTo>
                  <a:pt x="677082" y="1112350"/>
                </a:lnTo>
                <a:lnTo>
                  <a:pt x="637147" y="1087439"/>
                </a:lnTo>
                <a:lnTo>
                  <a:pt x="598168" y="1061455"/>
                </a:lnTo>
                <a:lnTo>
                  <a:pt x="560172" y="1034421"/>
                </a:lnTo>
                <a:lnTo>
                  <a:pt x="523185" y="1006364"/>
                </a:lnTo>
                <a:lnTo>
                  <a:pt x="487232" y="977309"/>
                </a:lnTo>
                <a:lnTo>
                  <a:pt x="452340" y="947280"/>
                </a:lnTo>
                <a:lnTo>
                  <a:pt x="418533" y="916303"/>
                </a:lnTo>
                <a:lnTo>
                  <a:pt x="385837" y="884403"/>
                </a:lnTo>
                <a:lnTo>
                  <a:pt x="354280" y="851605"/>
                </a:lnTo>
                <a:lnTo>
                  <a:pt x="323885" y="817934"/>
                </a:lnTo>
                <a:lnTo>
                  <a:pt x="294680" y="783416"/>
                </a:lnTo>
                <a:lnTo>
                  <a:pt x="266690" y="748075"/>
                </a:lnTo>
                <a:lnTo>
                  <a:pt x="239940" y="711937"/>
                </a:lnTo>
                <a:lnTo>
                  <a:pt x="214456" y="675028"/>
                </a:lnTo>
                <a:lnTo>
                  <a:pt x="190265" y="637371"/>
                </a:lnTo>
                <a:lnTo>
                  <a:pt x="167392" y="598992"/>
                </a:lnTo>
                <a:lnTo>
                  <a:pt x="145863" y="559917"/>
                </a:lnTo>
                <a:lnTo>
                  <a:pt x="125703" y="520171"/>
                </a:lnTo>
                <a:lnTo>
                  <a:pt x="106938" y="479778"/>
                </a:lnTo>
                <a:lnTo>
                  <a:pt x="89595" y="438764"/>
                </a:lnTo>
                <a:lnTo>
                  <a:pt x="73699" y="397154"/>
                </a:lnTo>
                <a:lnTo>
                  <a:pt x="59275" y="354973"/>
                </a:lnTo>
                <a:lnTo>
                  <a:pt x="46350" y="312247"/>
                </a:lnTo>
                <a:lnTo>
                  <a:pt x="34949" y="269000"/>
                </a:lnTo>
                <a:lnTo>
                  <a:pt x="25099" y="225258"/>
                </a:lnTo>
                <a:lnTo>
                  <a:pt x="16824" y="181046"/>
                </a:lnTo>
                <a:lnTo>
                  <a:pt x="10151" y="136389"/>
                </a:lnTo>
                <a:lnTo>
                  <a:pt x="5105" y="91312"/>
                </a:lnTo>
                <a:lnTo>
                  <a:pt x="1713" y="45841"/>
                </a:lnTo>
                <a:lnTo>
                  <a:pt x="0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/>
          <p:cNvSpPr/>
          <p:nvPr/>
        </p:nvSpPr>
        <p:spPr>
          <a:xfrm>
            <a:off x="5856617" y="4047035"/>
            <a:ext cx="163183" cy="175589"/>
          </a:xfrm>
          <a:custGeom>
            <a:avLst/>
            <a:gdLst/>
            <a:ahLst/>
            <a:cxnLst/>
            <a:rect l="l" t="t" r="r" b="b"/>
            <a:pathLst>
              <a:path w="358775" h="289559">
                <a:moveTo>
                  <a:pt x="179366" y="0"/>
                </a:moveTo>
                <a:lnTo>
                  <a:pt x="0" y="289278"/>
                </a:lnTo>
                <a:lnTo>
                  <a:pt x="358722" y="289278"/>
                </a:lnTo>
                <a:lnTo>
                  <a:pt x="179366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531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67872" y="3231923"/>
            <a:ext cx="3676296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1886" y="4531584"/>
            <a:ext cx="1883664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89" y="0"/>
                </a:moveTo>
                <a:lnTo>
                  <a:pt x="390375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4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1" y="263550"/>
                </a:lnTo>
                <a:lnTo>
                  <a:pt x="12919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0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8" y="756092"/>
                </a:lnTo>
                <a:lnTo>
                  <a:pt x="58714" y="803368"/>
                </a:lnTo>
                <a:lnTo>
                  <a:pt x="74270" y="851911"/>
                </a:lnTo>
                <a:lnTo>
                  <a:pt x="91701" y="901706"/>
                </a:lnTo>
                <a:lnTo>
                  <a:pt x="111024" y="952737"/>
                </a:lnTo>
                <a:lnTo>
                  <a:pt x="132251" y="1004992"/>
                </a:lnTo>
                <a:lnTo>
                  <a:pt x="155399" y="1058453"/>
                </a:lnTo>
                <a:lnTo>
                  <a:pt x="173551" y="1098302"/>
                </a:lnTo>
                <a:lnTo>
                  <a:pt x="192536" y="1138337"/>
                </a:lnTo>
                <a:lnTo>
                  <a:pt x="212338" y="1178543"/>
                </a:lnTo>
                <a:lnTo>
                  <a:pt x="232944" y="1218905"/>
                </a:lnTo>
                <a:lnTo>
                  <a:pt x="254336" y="1259407"/>
                </a:lnTo>
                <a:lnTo>
                  <a:pt x="276500" y="1300034"/>
                </a:lnTo>
                <a:lnTo>
                  <a:pt x="299420" y="1340770"/>
                </a:lnTo>
                <a:lnTo>
                  <a:pt x="323080" y="1381599"/>
                </a:lnTo>
                <a:lnTo>
                  <a:pt x="347466" y="1422508"/>
                </a:lnTo>
                <a:lnTo>
                  <a:pt x="372561" y="1463479"/>
                </a:lnTo>
                <a:lnTo>
                  <a:pt x="398351" y="1504497"/>
                </a:lnTo>
                <a:lnTo>
                  <a:pt x="424820" y="1545548"/>
                </a:lnTo>
                <a:lnTo>
                  <a:pt x="451952" y="1586615"/>
                </a:lnTo>
                <a:lnTo>
                  <a:pt x="479732" y="1627684"/>
                </a:lnTo>
                <a:lnTo>
                  <a:pt x="508144" y="1668738"/>
                </a:lnTo>
                <a:lnTo>
                  <a:pt x="537174" y="1709762"/>
                </a:lnTo>
                <a:lnTo>
                  <a:pt x="566805" y="1750741"/>
                </a:lnTo>
                <a:lnTo>
                  <a:pt x="597022" y="1791659"/>
                </a:lnTo>
                <a:lnTo>
                  <a:pt x="627810" y="1832501"/>
                </a:lnTo>
                <a:lnTo>
                  <a:pt x="659154" y="1873251"/>
                </a:lnTo>
                <a:lnTo>
                  <a:pt x="691037" y="1913894"/>
                </a:lnTo>
                <a:lnTo>
                  <a:pt x="723445" y="1954415"/>
                </a:lnTo>
                <a:lnTo>
                  <a:pt x="756362" y="1994798"/>
                </a:lnTo>
                <a:lnTo>
                  <a:pt x="789772" y="2035027"/>
                </a:lnTo>
                <a:lnTo>
                  <a:pt x="823660" y="2075088"/>
                </a:lnTo>
                <a:lnTo>
                  <a:pt x="858011" y="2114964"/>
                </a:lnTo>
                <a:lnTo>
                  <a:pt x="892810" y="2154640"/>
                </a:lnTo>
                <a:lnTo>
                  <a:pt x="928040" y="2194101"/>
                </a:lnTo>
                <a:lnTo>
                  <a:pt x="963686" y="2233331"/>
                </a:lnTo>
                <a:lnTo>
                  <a:pt x="999733" y="2272315"/>
                </a:lnTo>
                <a:lnTo>
                  <a:pt x="1036166" y="2311038"/>
                </a:lnTo>
                <a:lnTo>
                  <a:pt x="1072968" y="2349483"/>
                </a:lnTo>
                <a:lnTo>
                  <a:pt x="1110125" y="2387636"/>
                </a:lnTo>
                <a:lnTo>
                  <a:pt x="1147621" y="2425481"/>
                </a:lnTo>
                <a:lnTo>
                  <a:pt x="1185441" y="2463003"/>
                </a:lnTo>
                <a:lnTo>
                  <a:pt x="1223569" y="2500185"/>
                </a:lnTo>
                <a:lnTo>
                  <a:pt x="1261990" y="2537014"/>
                </a:lnTo>
                <a:lnTo>
                  <a:pt x="1300688" y="2573472"/>
                </a:lnTo>
                <a:lnTo>
                  <a:pt x="1339648" y="2609545"/>
                </a:lnTo>
                <a:lnTo>
                  <a:pt x="1378855" y="2645218"/>
                </a:lnTo>
                <a:lnTo>
                  <a:pt x="1418292" y="2680474"/>
                </a:lnTo>
                <a:lnTo>
                  <a:pt x="1457945" y="2715299"/>
                </a:lnTo>
                <a:lnTo>
                  <a:pt x="1497799" y="2749677"/>
                </a:lnTo>
                <a:lnTo>
                  <a:pt x="1537836" y="2783592"/>
                </a:lnTo>
                <a:lnTo>
                  <a:pt x="1578043" y="2817029"/>
                </a:lnTo>
                <a:lnTo>
                  <a:pt x="1618404" y="2849973"/>
                </a:lnTo>
                <a:lnTo>
                  <a:pt x="1658903" y="2882407"/>
                </a:lnTo>
                <a:lnTo>
                  <a:pt x="1699525" y="2914318"/>
                </a:lnTo>
                <a:lnTo>
                  <a:pt x="1740255" y="2945689"/>
                </a:lnTo>
                <a:lnTo>
                  <a:pt x="1781076" y="2976504"/>
                </a:lnTo>
                <a:lnTo>
                  <a:pt x="1821974" y="3006749"/>
                </a:lnTo>
                <a:lnTo>
                  <a:pt x="1862933" y="3036407"/>
                </a:lnTo>
                <a:lnTo>
                  <a:pt x="1903938" y="3065464"/>
                </a:lnTo>
                <a:lnTo>
                  <a:pt x="1944973" y="3093904"/>
                </a:lnTo>
                <a:lnTo>
                  <a:pt x="1986023" y="3121712"/>
                </a:lnTo>
                <a:lnTo>
                  <a:pt x="2027072" y="3148871"/>
                </a:lnTo>
                <a:lnTo>
                  <a:pt x="2068105" y="3175367"/>
                </a:lnTo>
                <a:lnTo>
                  <a:pt x="2109106" y="3201184"/>
                </a:lnTo>
                <a:lnTo>
                  <a:pt x="2150061" y="3226307"/>
                </a:lnTo>
                <a:lnTo>
                  <a:pt x="2190953" y="3250720"/>
                </a:lnTo>
                <a:lnTo>
                  <a:pt x="2231767" y="3274408"/>
                </a:lnTo>
                <a:lnTo>
                  <a:pt x="2272488" y="3297355"/>
                </a:lnTo>
                <a:lnTo>
                  <a:pt x="2313100" y="3319546"/>
                </a:lnTo>
                <a:lnTo>
                  <a:pt x="2353587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1" y="3400439"/>
                </a:lnTo>
                <a:lnTo>
                  <a:pt x="2513988" y="3418617"/>
                </a:lnTo>
                <a:lnTo>
                  <a:pt x="2567434" y="3441800"/>
                </a:lnTo>
                <a:lnTo>
                  <a:pt x="2619674" y="3463063"/>
                </a:lnTo>
                <a:lnTo>
                  <a:pt x="2670693" y="3482419"/>
                </a:lnTo>
                <a:lnTo>
                  <a:pt x="2720476" y="3499884"/>
                </a:lnTo>
                <a:lnTo>
                  <a:pt x="2769009" y="3515472"/>
                </a:lnTo>
                <a:lnTo>
                  <a:pt x="2816276" y="3529199"/>
                </a:lnTo>
                <a:lnTo>
                  <a:pt x="2862262" y="3541080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6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9" y="3554136"/>
                </a:lnTo>
                <a:lnTo>
                  <a:pt x="3336796" y="3534242"/>
                </a:lnTo>
                <a:lnTo>
                  <a:pt x="3388288" y="3507795"/>
                </a:lnTo>
                <a:lnTo>
                  <a:pt x="3433706" y="3474913"/>
                </a:lnTo>
                <a:lnTo>
                  <a:pt x="3472931" y="3435714"/>
                </a:lnTo>
                <a:lnTo>
                  <a:pt x="3505844" y="3390318"/>
                </a:lnTo>
                <a:lnTo>
                  <a:pt x="3532326" y="3338844"/>
                </a:lnTo>
                <a:lnTo>
                  <a:pt x="3552258" y="3281410"/>
                </a:lnTo>
                <a:lnTo>
                  <a:pt x="3565520" y="3218136"/>
                </a:lnTo>
                <a:lnTo>
                  <a:pt x="3571995" y="3149140"/>
                </a:lnTo>
                <a:lnTo>
                  <a:pt x="3572649" y="3112534"/>
                </a:lnTo>
                <a:lnTo>
                  <a:pt x="3571562" y="3074542"/>
                </a:lnTo>
                <a:lnTo>
                  <a:pt x="3568718" y="3035180"/>
                </a:lnTo>
                <a:lnTo>
                  <a:pt x="3564103" y="2994461"/>
                </a:lnTo>
                <a:lnTo>
                  <a:pt x="3557701" y="2952401"/>
                </a:lnTo>
                <a:lnTo>
                  <a:pt x="3549499" y="2909014"/>
                </a:lnTo>
                <a:lnTo>
                  <a:pt x="3539480" y="2864317"/>
                </a:lnTo>
                <a:lnTo>
                  <a:pt x="3527630" y="2818322"/>
                </a:lnTo>
                <a:lnTo>
                  <a:pt x="3513934" y="2771046"/>
                </a:lnTo>
                <a:lnTo>
                  <a:pt x="3498378" y="2722504"/>
                </a:lnTo>
                <a:lnTo>
                  <a:pt x="3480946" y="2672709"/>
                </a:lnTo>
                <a:lnTo>
                  <a:pt x="3461624" y="2621677"/>
                </a:lnTo>
                <a:lnTo>
                  <a:pt x="3440396" y="2569423"/>
                </a:lnTo>
                <a:lnTo>
                  <a:pt x="3417248" y="2515962"/>
                </a:lnTo>
                <a:lnTo>
                  <a:pt x="3399096" y="2476113"/>
                </a:lnTo>
                <a:lnTo>
                  <a:pt x="3380111" y="2436078"/>
                </a:lnTo>
                <a:lnTo>
                  <a:pt x="3360308" y="2395872"/>
                </a:lnTo>
                <a:lnTo>
                  <a:pt x="3339702" y="2355510"/>
                </a:lnTo>
                <a:lnTo>
                  <a:pt x="3318310" y="2315008"/>
                </a:lnTo>
                <a:lnTo>
                  <a:pt x="3296146" y="2274381"/>
                </a:lnTo>
                <a:lnTo>
                  <a:pt x="3273226" y="2233645"/>
                </a:lnTo>
                <a:lnTo>
                  <a:pt x="3249565" y="2192815"/>
                </a:lnTo>
                <a:lnTo>
                  <a:pt x="3225179" y="2151907"/>
                </a:lnTo>
                <a:lnTo>
                  <a:pt x="3200084" y="2110936"/>
                </a:lnTo>
                <a:lnTo>
                  <a:pt x="3174294" y="2069917"/>
                </a:lnTo>
                <a:lnTo>
                  <a:pt x="3147825" y="2028866"/>
                </a:lnTo>
                <a:lnTo>
                  <a:pt x="3120693" y="1987799"/>
                </a:lnTo>
                <a:lnTo>
                  <a:pt x="3092913" y="1946731"/>
                </a:lnTo>
                <a:lnTo>
                  <a:pt x="3064500" y="1905677"/>
                </a:lnTo>
                <a:lnTo>
                  <a:pt x="3035470" y="1864653"/>
                </a:lnTo>
                <a:lnTo>
                  <a:pt x="3005839" y="1823674"/>
                </a:lnTo>
                <a:lnTo>
                  <a:pt x="2975621" y="1782756"/>
                </a:lnTo>
                <a:lnTo>
                  <a:pt x="2944833" y="1741914"/>
                </a:lnTo>
                <a:lnTo>
                  <a:pt x="2913490" y="1701163"/>
                </a:lnTo>
                <a:lnTo>
                  <a:pt x="2881606" y="1660520"/>
                </a:lnTo>
                <a:lnTo>
                  <a:pt x="2849198" y="1619999"/>
                </a:lnTo>
                <a:lnTo>
                  <a:pt x="2816281" y="1579617"/>
                </a:lnTo>
                <a:lnTo>
                  <a:pt x="2782871" y="1539387"/>
                </a:lnTo>
                <a:lnTo>
                  <a:pt x="2748982" y="1499327"/>
                </a:lnTo>
                <a:lnTo>
                  <a:pt x="2714631" y="1459451"/>
                </a:lnTo>
                <a:lnTo>
                  <a:pt x="2679833" y="1419774"/>
                </a:lnTo>
                <a:lnTo>
                  <a:pt x="2644603" y="1380313"/>
                </a:lnTo>
                <a:lnTo>
                  <a:pt x="2608956" y="1341083"/>
                </a:lnTo>
                <a:lnTo>
                  <a:pt x="2572909" y="1302099"/>
                </a:lnTo>
                <a:lnTo>
                  <a:pt x="2536477" y="1263376"/>
                </a:lnTo>
                <a:lnTo>
                  <a:pt x="2499674" y="1224931"/>
                </a:lnTo>
                <a:lnTo>
                  <a:pt x="2462517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3" y="1000942"/>
                </a:lnTo>
                <a:lnTo>
                  <a:pt x="2232993" y="964869"/>
                </a:lnTo>
                <a:lnTo>
                  <a:pt x="2193787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3" y="824738"/>
                </a:lnTo>
                <a:lnTo>
                  <a:pt x="2034806" y="790822"/>
                </a:lnTo>
                <a:lnTo>
                  <a:pt x="1994599" y="757385"/>
                </a:lnTo>
                <a:lnTo>
                  <a:pt x="1954238" y="724441"/>
                </a:lnTo>
                <a:lnTo>
                  <a:pt x="1913739" y="692007"/>
                </a:lnTo>
                <a:lnTo>
                  <a:pt x="1873117" y="660096"/>
                </a:lnTo>
                <a:lnTo>
                  <a:pt x="1832388" y="628725"/>
                </a:lnTo>
                <a:lnTo>
                  <a:pt x="1791567" y="597910"/>
                </a:lnTo>
                <a:lnTo>
                  <a:pt x="1750669" y="567665"/>
                </a:lnTo>
                <a:lnTo>
                  <a:pt x="1709710" y="538007"/>
                </a:lnTo>
                <a:lnTo>
                  <a:pt x="1668705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9" y="300006"/>
                </a:lnTo>
                <a:lnTo>
                  <a:pt x="1300158" y="277059"/>
                </a:lnTo>
                <a:lnTo>
                  <a:pt x="1259546" y="254868"/>
                </a:lnTo>
                <a:lnTo>
                  <a:pt x="1219059" y="233449"/>
                </a:lnTo>
                <a:lnTo>
                  <a:pt x="1178711" y="212817"/>
                </a:lnTo>
                <a:lnTo>
                  <a:pt x="1138518" y="192987"/>
                </a:lnTo>
                <a:lnTo>
                  <a:pt x="1098496" y="173975"/>
                </a:lnTo>
                <a:lnTo>
                  <a:pt x="1058660" y="155797"/>
                </a:lnTo>
                <a:lnTo>
                  <a:pt x="1005214" y="132613"/>
                </a:lnTo>
                <a:lnTo>
                  <a:pt x="952974" y="111351"/>
                </a:lnTo>
                <a:lnTo>
                  <a:pt x="901955" y="91995"/>
                </a:lnTo>
                <a:lnTo>
                  <a:pt x="852172" y="74530"/>
                </a:lnTo>
                <a:lnTo>
                  <a:pt x="803639" y="58941"/>
                </a:lnTo>
                <a:lnTo>
                  <a:pt x="756372" y="45214"/>
                </a:lnTo>
                <a:lnTo>
                  <a:pt x="710385" y="33334"/>
                </a:lnTo>
                <a:lnTo>
                  <a:pt x="665694" y="23286"/>
                </a:lnTo>
                <a:lnTo>
                  <a:pt x="622313" y="15054"/>
                </a:lnTo>
                <a:lnTo>
                  <a:pt x="580257" y="8624"/>
                </a:lnTo>
                <a:lnTo>
                  <a:pt x="539541" y="3982"/>
                </a:lnTo>
                <a:lnTo>
                  <a:pt x="500180" y="1112"/>
                </a:lnTo>
                <a:lnTo>
                  <a:pt x="462189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0716" y="3348742"/>
            <a:ext cx="1883664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90" y="0"/>
                </a:moveTo>
                <a:lnTo>
                  <a:pt x="390376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5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50"/>
                </a:lnTo>
                <a:lnTo>
                  <a:pt x="12918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1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9" y="756092"/>
                </a:lnTo>
                <a:lnTo>
                  <a:pt x="58714" y="803368"/>
                </a:lnTo>
                <a:lnTo>
                  <a:pt x="74271" y="851911"/>
                </a:lnTo>
                <a:lnTo>
                  <a:pt x="91703" y="901706"/>
                </a:lnTo>
                <a:lnTo>
                  <a:pt x="111025" y="952737"/>
                </a:lnTo>
                <a:lnTo>
                  <a:pt x="132253" y="1004992"/>
                </a:lnTo>
                <a:lnTo>
                  <a:pt x="155401" y="1058453"/>
                </a:lnTo>
                <a:lnTo>
                  <a:pt x="173553" y="1098302"/>
                </a:lnTo>
                <a:lnTo>
                  <a:pt x="192538" y="1138337"/>
                </a:lnTo>
                <a:lnTo>
                  <a:pt x="212341" y="1178543"/>
                </a:lnTo>
                <a:lnTo>
                  <a:pt x="232946" y="1218905"/>
                </a:lnTo>
                <a:lnTo>
                  <a:pt x="254339" y="1259407"/>
                </a:lnTo>
                <a:lnTo>
                  <a:pt x="276503" y="1300034"/>
                </a:lnTo>
                <a:lnTo>
                  <a:pt x="299422" y="1340770"/>
                </a:lnTo>
                <a:lnTo>
                  <a:pt x="323083" y="1381599"/>
                </a:lnTo>
                <a:lnTo>
                  <a:pt x="347469" y="1422508"/>
                </a:lnTo>
                <a:lnTo>
                  <a:pt x="372564" y="1463479"/>
                </a:lnTo>
                <a:lnTo>
                  <a:pt x="398354" y="1504497"/>
                </a:lnTo>
                <a:lnTo>
                  <a:pt x="424823" y="1545548"/>
                </a:lnTo>
                <a:lnTo>
                  <a:pt x="451955" y="1586615"/>
                </a:lnTo>
                <a:lnTo>
                  <a:pt x="479735" y="1627684"/>
                </a:lnTo>
                <a:lnTo>
                  <a:pt x="508147" y="1668737"/>
                </a:lnTo>
                <a:lnTo>
                  <a:pt x="537177" y="1709762"/>
                </a:lnTo>
                <a:lnTo>
                  <a:pt x="566808" y="1750740"/>
                </a:lnTo>
                <a:lnTo>
                  <a:pt x="597026" y="1791659"/>
                </a:lnTo>
                <a:lnTo>
                  <a:pt x="627814" y="1832501"/>
                </a:lnTo>
                <a:lnTo>
                  <a:pt x="659157" y="1873251"/>
                </a:lnTo>
                <a:lnTo>
                  <a:pt x="691041" y="1913894"/>
                </a:lnTo>
                <a:lnTo>
                  <a:pt x="723448" y="1954415"/>
                </a:lnTo>
                <a:lnTo>
                  <a:pt x="756365" y="1994798"/>
                </a:lnTo>
                <a:lnTo>
                  <a:pt x="789775" y="2035027"/>
                </a:lnTo>
                <a:lnTo>
                  <a:pt x="823664" y="2075087"/>
                </a:lnTo>
                <a:lnTo>
                  <a:pt x="858015" y="2114964"/>
                </a:lnTo>
                <a:lnTo>
                  <a:pt x="892813" y="2154640"/>
                </a:lnTo>
                <a:lnTo>
                  <a:pt x="928043" y="2194101"/>
                </a:lnTo>
                <a:lnTo>
                  <a:pt x="963689" y="2233331"/>
                </a:lnTo>
                <a:lnTo>
                  <a:pt x="999736" y="2272315"/>
                </a:lnTo>
                <a:lnTo>
                  <a:pt x="1036169" y="2311038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3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8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8" y="2783591"/>
                </a:lnTo>
                <a:lnTo>
                  <a:pt x="1578045" y="2817029"/>
                </a:lnTo>
                <a:lnTo>
                  <a:pt x="1618406" y="2849972"/>
                </a:lnTo>
                <a:lnTo>
                  <a:pt x="1658905" y="2882407"/>
                </a:lnTo>
                <a:lnTo>
                  <a:pt x="1699527" y="2914318"/>
                </a:lnTo>
                <a:lnTo>
                  <a:pt x="1740256" y="2945688"/>
                </a:lnTo>
                <a:lnTo>
                  <a:pt x="1781078" y="2976504"/>
                </a:lnTo>
                <a:lnTo>
                  <a:pt x="1821976" y="3006748"/>
                </a:lnTo>
                <a:lnTo>
                  <a:pt x="1862935" y="3036407"/>
                </a:lnTo>
                <a:lnTo>
                  <a:pt x="1903939" y="3065464"/>
                </a:lnTo>
                <a:lnTo>
                  <a:pt x="1944974" y="3093904"/>
                </a:lnTo>
                <a:lnTo>
                  <a:pt x="1986024" y="3121711"/>
                </a:lnTo>
                <a:lnTo>
                  <a:pt x="2027073" y="3148871"/>
                </a:lnTo>
                <a:lnTo>
                  <a:pt x="2068106" y="3175367"/>
                </a:lnTo>
                <a:lnTo>
                  <a:pt x="2109107" y="3201184"/>
                </a:lnTo>
                <a:lnTo>
                  <a:pt x="2150062" y="3226307"/>
                </a:lnTo>
                <a:lnTo>
                  <a:pt x="2190954" y="3250720"/>
                </a:lnTo>
                <a:lnTo>
                  <a:pt x="2231768" y="3274407"/>
                </a:lnTo>
                <a:lnTo>
                  <a:pt x="2272488" y="3297355"/>
                </a:lnTo>
                <a:lnTo>
                  <a:pt x="2313100" y="3319545"/>
                </a:lnTo>
                <a:lnTo>
                  <a:pt x="2353588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2" y="3400438"/>
                </a:lnTo>
                <a:lnTo>
                  <a:pt x="2513988" y="3418617"/>
                </a:lnTo>
                <a:lnTo>
                  <a:pt x="2567435" y="3441800"/>
                </a:lnTo>
                <a:lnTo>
                  <a:pt x="2619675" y="3463062"/>
                </a:lnTo>
                <a:lnTo>
                  <a:pt x="2670694" y="3482419"/>
                </a:lnTo>
                <a:lnTo>
                  <a:pt x="2720477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3" y="3541079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60" y="3574414"/>
                </a:lnTo>
                <a:lnTo>
                  <a:pt x="3147066" y="3573784"/>
                </a:lnTo>
                <a:lnTo>
                  <a:pt x="3216067" y="3567356"/>
                </a:lnTo>
                <a:lnTo>
                  <a:pt x="3279350" y="3554136"/>
                </a:lnTo>
                <a:lnTo>
                  <a:pt x="3336797" y="3534242"/>
                </a:lnTo>
                <a:lnTo>
                  <a:pt x="3388289" y="3507795"/>
                </a:lnTo>
                <a:lnTo>
                  <a:pt x="3433707" y="3474912"/>
                </a:lnTo>
                <a:lnTo>
                  <a:pt x="3472932" y="3435714"/>
                </a:lnTo>
                <a:lnTo>
                  <a:pt x="3505845" y="3390318"/>
                </a:lnTo>
                <a:lnTo>
                  <a:pt x="3532327" y="3338844"/>
                </a:lnTo>
                <a:lnTo>
                  <a:pt x="3552259" y="3281410"/>
                </a:lnTo>
                <a:lnTo>
                  <a:pt x="3565521" y="3218136"/>
                </a:lnTo>
                <a:lnTo>
                  <a:pt x="3571996" y="3149141"/>
                </a:lnTo>
                <a:lnTo>
                  <a:pt x="3572650" y="3112534"/>
                </a:lnTo>
                <a:lnTo>
                  <a:pt x="3571563" y="3074542"/>
                </a:lnTo>
                <a:lnTo>
                  <a:pt x="3568719" y="3035180"/>
                </a:lnTo>
                <a:lnTo>
                  <a:pt x="3564104" y="2994461"/>
                </a:lnTo>
                <a:lnTo>
                  <a:pt x="3557702" y="2952401"/>
                </a:lnTo>
                <a:lnTo>
                  <a:pt x="3549499" y="2909015"/>
                </a:lnTo>
                <a:lnTo>
                  <a:pt x="3539481" y="2864317"/>
                </a:lnTo>
                <a:lnTo>
                  <a:pt x="3527631" y="2818323"/>
                </a:lnTo>
                <a:lnTo>
                  <a:pt x="3513935" y="2771047"/>
                </a:lnTo>
                <a:lnTo>
                  <a:pt x="3498379" y="2722504"/>
                </a:lnTo>
                <a:lnTo>
                  <a:pt x="3480947" y="2672709"/>
                </a:lnTo>
                <a:lnTo>
                  <a:pt x="3461625" y="2621677"/>
                </a:lnTo>
                <a:lnTo>
                  <a:pt x="3440397" y="2569423"/>
                </a:lnTo>
                <a:lnTo>
                  <a:pt x="3417249" y="2515962"/>
                </a:lnTo>
                <a:lnTo>
                  <a:pt x="3399097" y="2476113"/>
                </a:lnTo>
                <a:lnTo>
                  <a:pt x="3380112" y="2436078"/>
                </a:lnTo>
                <a:lnTo>
                  <a:pt x="3360309" y="2395872"/>
                </a:lnTo>
                <a:lnTo>
                  <a:pt x="3339703" y="2355510"/>
                </a:lnTo>
                <a:lnTo>
                  <a:pt x="3318311" y="2315008"/>
                </a:lnTo>
                <a:lnTo>
                  <a:pt x="3296147" y="2274381"/>
                </a:lnTo>
                <a:lnTo>
                  <a:pt x="3273227" y="2233645"/>
                </a:lnTo>
                <a:lnTo>
                  <a:pt x="3249566" y="2192815"/>
                </a:lnTo>
                <a:lnTo>
                  <a:pt x="3225180" y="2151907"/>
                </a:lnTo>
                <a:lnTo>
                  <a:pt x="3200085" y="2110936"/>
                </a:lnTo>
                <a:lnTo>
                  <a:pt x="3174295" y="2069917"/>
                </a:lnTo>
                <a:lnTo>
                  <a:pt x="3147826" y="2028866"/>
                </a:lnTo>
                <a:lnTo>
                  <a:pt x="3120694" y="1987799"/>
                </a:lnTo>
                <a:lnTo>
                  <a:pt x="3092914" y="1946731"/>
                </a:lnTo>
                <a:lnTo>
                  <a:pt x="3064501" y="1905677"/>
                </a:lnTo>
                <a:lnTo>
                  <a:pt x="3035471" y="1864653"/>
                </a:lnTo>
                <a:lnTo>
                  <a:pt x="3005840" y="1823674"/>
                </a:lnTo>
                <a:lnTo>
                  <a:pt x="2975622" y="1782756"/>
                </a:lnTo>
                <a:lnTo>
                  <a:pt x="2944834" y="1741914"/>
                </a:lnTo>
                <a:lnTo>
                  <a:pt x="2913490" y="1701163"/>
                </a:lnTo>
                <a:lnTo>
                  <a:pt x="2881607" y="1660520"/>
                </a:lnTo>
                <a:lnTo>
                  <a:pt x="2849199" y="1619999"/>
                </a:lnTo>
                <a:lnTo>
                  <a:pt x="2816282" y="1579617"/>
                </a:lnTo>
                <a:lnTo>
                  <a:pt x="2782872" y="1539387"/>
                </a:lnTo>
                <a:lnTo>
                  <a:pt x="2748983" y="1499327"/>
                </a:lnTo>
                <a:lnTo>
                  <a:pt x="2714632" y="1459451"/>
                </a:lnTo>
                <a:lnTo>
                  <a:pt x="2679834" y="1419774"/>
                </a:lnTo>
                <a:lnTo>
                  <a:pt x="2644604" y="1380313"/>
                </a:lnTo>
                <a:lnTo>
                  <a:pt x="2608957" y="1341083"/>
                </a:lnTo>
                <a:lnTo>
                  <a:pt x="2572910" y="1302099"/>
                </a:lnTo>
                <a:lnTo>
                  <a:pt x="2536477" y="1263376"/>
                </a:lnTo>
                <a:lnTo>
                  <a:pt x="2499675" y="1224931"/>
                </a:lnTo>
                <a:lnTo>
                  <a:pt x="2462518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4" y="1000942"/>
                </a:lnTo>
                <a:lnTo>
                  <a:pt x="2232994" y="964869"/>
                </a:lnTo>
                <a:lnTo>
                  <a:pt x="2193788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4" y="824738"/>
                </a:lnTo>
                <a:lnTo>
                  <a:pt x="2034807" y="790822"/>
                </a:lnTo>
                <a:lnTo>
                  <a:pt x="1994600" y="757385"/>
                </a:lnTo>
                <a:lnTo>
                  <a:pt x="1954239" y="724441"/>
                </a:lnTo>
                <a:lnTo>
                  <a:pt x="1913740" y="692007"/>
                </a:lnTo>
                <a:lnTo>
                  <a:pt x="1873118" y="660096"/>
                </a:lnTo>
                <a:lnTo>
                  <a:pt x="1832389" y="628725"/>
                </a:lnTo>
                <a:lnTo>
                  <a:pt x="1791567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9" y="373230"/>
                </a:lnTo>
                <a:lnTo>
                  <a:pt x="1422585" y="348107"/>
                </a:lnTo>
                <a:lnTo>
                  <a:pt x="1381693" y="323694"/>
                </a:lnTo>
                <a:lnTo>
                  <a:pt x="1340879" y="300006"/>
                </a:lnTo>
                <a:lnTo>
                  <a:pt x="1300159" y="277059"/>
                </a:lnTo>
                <a:lnTo>
                  <a:pt x="1259547" y="254868"/>
                </a:lnTo>
                <a:lnTo>
                  <a:pt x="1219060" y="233449"/>
                </a:lnTo>
                <a:lnTo>
                  <a:pt x="1178712" y="212817"/>
                </a:lnTo>
                <a:lnTo>
                  <a:pt x="1138519" y="192987"/>
                </a:lnTo>
                <a:lnTo>
                  <a:pt x="1098497" y="173975"/>
                </a:lnTo>
                <a:lnTo>
                  <a:pt x="1058661" y="155797"/>
                </a:lnTo>
                <a:lnTo>
                  <a:pt x="1005215" y="132613"/>
                </a:lnTo>
                <a:lnTo>
                  <a:pt x="952975" y="111351"/>
                </a:lnTo>
                <a:lnTo>
                  <a:pt x="901956" y="91995"/>
                </a:lnTo>
                <a:lnTo>
                  <a:pt x="852172" y="74530"/>
                </a:lnTo>
                <a:lnTo>
                  <a:pt x="803640" y="58941"/>
                </a:lnTo>
                <a:lnTo>
                  <a:pt x="756373" y="45214"/>
                </a:lnTo>
                <a:lnTo>
                  <a:pt x="710386" y="33334"/>
                </a:lnTo>
                <a:lnTo>
                  <a:pt x="665695" y="23286"/>
                </a:lnTo>
                <a:lnTo>
                  <a:pt x="622314" y="15054"/>
                </a:lnTo>
                <a:lnTo>
                  <a:pt x="580258" y="8624"/>
                </a:lnTo>
                <a:lnTo>
                  <a:pt x="539542" y="3982"/>
                </a:lnTo>
                <a:lnTo>
                  <a:pt x="500181" y="1112"/>
                </a:lnTo>
                <a:lnTo>
                  <a:pt x="462190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86482" y="5006338"/>
            <a:ext cx="886430" cy="988846"/>
          </a:xfrm>
          <a:custGeom>
            <a:avLst/>
            <a:gdLst/>
            <a:ahLst/>
            <a:cxnLst/>
            <a:rect l="l" t="t" r="r" b="b"/>
            <a:pathLst>
              <a:path w="1681480" h="1630679">
                <a:moveTo>
                  <a:pt x="1680960" y="404"/>
                </a:moveTo>
                <a:lnTo>
                  <a:pt x="1629810" y="0"/>
                </a:lnTo>
                <a:lnTo>
                  <a:pt x="1578691" y="1316"/>
                </a:lnTo>
                <a:lnTo>
                  <a:pt x="1527645" y="4351"/>
                </a:lnTo>
                <a:lnTo>
                  <a:pt x="1476715" y="9104"/>
                </a:lnTo>
                <a:lnTo>
                  <a:pt x="1428113" y="15184"/>
                </a:lnTo>
                <a:lnTo>
                  <a:pt x="1379987" y="22633"/>
                </a:lnTo>
                <a:lnTo>
                  <a:pt x="1332354" y="31431"/>
                </a:lnTo>
                <a:lnTo>
                  <a:pt x="1285234" y="41558"/>
                </a:lnTo>
                <a:lnTo>
                  <a:pt x="1238645" y="52991"/>
                </a:lnTo>
                <a:lnTo>
                  <a:pt x="1192608" y="65711"/>
                </a:lnTo>
                <a:lnTo>
                  <a:pt x="1147141" y="79696"/>
                </a:lnTo>
                <a:lnTo>
                  <a:pt x="1102263" y="94925"/>
                </a:lnTo>
                <a:lnTo>
                  <a:pt x="1057992" y="111378"/>
                </a:lnTo>
                <a:lnTo>
                  <a:pt x="1014349" y="129033"/>
                </a:lnTo>
                <a:lnTo>
                  <a:pt x="971352" y="147870"/>
                </a:lnTo>
                <a:lnTo>
                  <a:pt x="929021" y="167868"/>
                </a:lnTo>
                <a:lnTo>
                  <a:pt x="887373" y="189006"/>
                </a:lnTo>
                <a:lnTo>
                  <a:pt x="846429" y="211262"/>
                </a:lnTo>
                <a:lnTo>
                  <a:pt x="806207" y="234616"/>
                </a:lnTo>
                <a:lnTo>
                  <a:pt x="766727" y="259048"/>
                </a:lnTo>
                <a:lnTo>
                  <a:pt x="728007" y="284536"/>
                </a:lnTo>
                <a:lnTo>
                  <a:pt x="690067" y="311059"/>
                </a:lnTo>
                <a:lnTo>
                  <a:pt x="652925" y="338596"/>
                </a:lnTo>
                <a:lnTo>
                  <a:pt x="616601" y="367127"/>
                </a:lnTo>
                <a:lnTo>
                  <a:pt x="581113" y="396630"/>
                </a:lnTo>
                <a:lnTo>
                  <a:pt x="546481" y="427085"/>
                </a:lnTo>
                <a:lnTo>
                  <a:pt x="512724" y="458471"/>
                </a:lnTo>
                <a:lnTo>
                  <a:pt x="479861" y="490767"/>
                </a:lnTo>
                <a:lnTo>
                  <a:pt x="447910" y="523951"/>
                </a:lnTo>
                <a:lnTo>
                  <a:pt x="416891" y="558003"/>
                </a:lnTo>
                <a:lnTo>
                  <a:pt x="386824" y="592903"/>
                </a:lnTo>
                <a:lnTo>
                  <a:pt x="357726" y="628629"/>
                </a:lnTo>
                <a:lnTo>
                  <a:pt x="329617" y="665160"/>
                </a:lnTo>
                <a:lnTo>
                  <a:pt x="302516" y="702475"/>
                </a:lnTo>
                <a:lnTo>
                  <a:pt x="276443" y="740554"/>
                </a:lnTo>
                <a:lnTo>
                  <a:pt x="251416" y="779375"/>
                </a:lnTo>
                <a:lnTo>
                  <a:pt x="227453" y="818918"/>
                </a:lnTo>
                <a:lnTo>
                  <a:pt x="204575" y="859161"/>
                </a:lnTo>
                <a:lnTo>
                  <a:pt x="182801" y="900085"/>
                </a:lnTo>
                <a:lnTo>
                  <a:pt x="162149" y="941667"/>
                </a:lnTo>
                <a:lnTo>
                  <a:pt x="142638" y="983887"/>
                </a:lnTo>
                <a:lnTo>
                  <a:pt x="124287" y="1026724"/>
                </a:lnTo>
                <a:lnTo>
                  <a:pt x="107116" y="1070158"/>
                </a:lnTo>
                <a:lnTo>
                  <a:pt x="91144" y="1114166"/>
                </a:lnTo>
                <a:lnTo>
                  <a:pt x="76389" y="1158729"/>
                </a:lnTo>
                <a:lnTo>
                  <a:pt x="62871" y="1203826"/>
                </a:lnTo>
                <a:lnTo>
                  <a:pt x="50609" y="1249435"/>
                </a:lnTo>
                <a:lnTo>
                  <a:pt x="39621" y="1295535"/>
                </a:lnTo>
                <a:lnTo>
                  <a:pt x="29927" y="1342107"/>
                </a:lnTo>
                <a:lnTo>
                  <a:pt x="21546" y="1389128"/>
                </a:lnTo>
                <a:lnTo>
                  <a:pt x="14497" y="1436578"/>
                </a:lnTo>
                <a:lnTo>
                  <a:pt x="8798" y="1484435"/>
                </a:lnTo>
                <a:lnTo>
                  <a:pt x="4470" y="1532680"/>
                </a:lnTo>
                <a:lnTo>
                  <a:pt x="1531" y="1581291"/>
                </a:lnTo>
                <a:lnTo>
                  <a:pt x="0" y="1630248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8017" y="5816191"/>
            <a:ext cx="189137" cy="177900"/>
          </a:xfrm>
          <a:custGeom>
            <a:avLst/>
            <a:gdLst/>
            <a:ahLst/>
            <a:cxnLst/>
            <a:rect l="l" t="t" r="r" b="b"/>
            <a:pathLst>
              <a:path w="358775" h="293370">
                <a:moveTo>
                  <a:pt x="358722" y="0"/>
                </a:moveTo>
                <a:lnTo>
                  <a:pt x="0" y="0"/>
                </a:lnTo>
                <a:lnTo>
                  <a:pt x="179366" y="293104"/>
                </a:lnTo>
                <a:lnTo>
                  <a:pt x="358722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9412" y="4212983"/>
            <a:ext cx="824500" cy="817492"/>
          </a:xfrm>
          <a:custGeom>
            <a:avLst/>
            <a:gdLst/>
            <a:ahLst/>
            <a:cxnLst/>
            <a:rect l="l" t="t" r="r" b="b"/>
            <a:pathLst>
              <a:path w="1564005" h="1348104">
                <a:moveTo>
                  <a:pt x="1563375" y="1347209"/>
                </a:moveTo>
                <a:lnTo>
                  <a:pt x="1515804" y="1347544"/>
                </a:lnTo>
                <a:lnTo>
                  <a:pt x="1468260" y="1346456"/>
                </a:lnTo>
                <a:lnTo>
                  <a:pt x="1420784" y="1343947"/>
                </a:lnTo>
                <a:lnTo>
                  <a:pt x="1373417" y="1340018"/>
                </a:lnTo>
                <a:lnTo>
                  <a:pt x="1322221" y="1334237"/>
                </a:lnTo>
                <a:lnTo>
                  <a:pt x="1271596" y="1327004"/>
                </a:lnTo>
                <a:lnTo>
                  <a:pt x="1221566" y="1318346"/>
                </a:lnTo>
                <a:lnTo>
                  <a:pt x="1172159" y="1308286"/>
                </a:lnTo>
                <a:lnTo>
                  <a:pt x="1123398" y="1296850"/>
                </a:lnTo>
                <a:lnTo>
                  <a:pt x="1075311" y="1284063"/>
                </a:lnTo>
                <a:lnTo>
                  <a:pt x="1027923" y="1269951"/>
                </a:lnTo>
                <a:lnTo>
                  <a:pt x="981260" y="1254538"/>
                </a:lnTo>
                <a:lnTo>
                  <a:pt x="935348" y="1237850"/>
                </a:lnTo>
                <a:lnTo>
                  <a:pt x="890212" y="1219912"/>
                </a:lnTo>
                <a:lnTo>
                  <a:pt x="845879" y="1200749"/>
                </a:lnTo>
                <a:lnTo>
                  <a:pt x="802373" y="1180386"/>
                </a:lnTo>
                <a:lnTo>
                  <a:pt x="759721" y="1158848"/>
                </a:lnTo>
                <a:lnTo>
                  <a:pt x="717949" y="1136161"/>
                </a:lnTo>
                <a:lnTo>
                  <a:pt x="677082" y="1112350"/>
                </a:lnTo>
                <a:lnTo>
                  <a:pt x="637147" y="1087439"/>
                </a:lnTo>
                <a:lnTo>
                  <a:pt x="598168" y="1061455"/>
                </a:lnTo>
                <a:lnTo>
                  <a:pt x="560172" y="1034421"/>
                </a:lnTo>
                <a:lnTo>
                  <a:pt x="523185" y="1006364"/>
                </a:lnTo>
                <a:lnTo>
                  <a:pt x="487232" y="977309"/>
                </a:lnTo>
                <a:lnTo>
                  <a:pt x="452340" y="947280"/>
                </a:lnTo>
                <a:lnTo>
                  <a:pt x="418533" y="916303"/>
                </a:lnTo>
                <a:lnTo>
                  <a:pt x="385837" y="884403"/>
                </a:lnTo>
                <a:lnTo>
                  <a:pt x="354280" y="851605"/>
                </a:lnTo>
                <a:lnTo>
                  <a:pt x="323885" y="817934"/>
                </a:lnTo>
                <a:lnTo>
                  <a:pt x="294680" y="783416"/>
                </a:lnTo>
                <a:lnTo>
                  <a:pt x="266690" y="748075"/>
                </a:lnTo>
                <a:lnTo>
                  <a:pt x="239940" y="711937"/>
                </a:lnTo>
                <a:lnTo>
                  <a:pt x="214456" y="675028"/>
                </a:lnTo>
                <a:lnTo>
                  <a:pt x="190265" y="637371"/>
                </a:lnTo>
                <a:lnTo>
                  <a:pt x="167392" y="598992"/>
                </a:lnTo>
                <a:lnTo>
                  <a:pt x="145863" y="559917"/>
                </a:lnTo>
                <a:lnTo>
                  <a:pt x="125703" y="520171"/>
                </a:lnTo>
                <a:lnTo>
                  <a:pt x="106938" y="479778"/>
                </a:lnTo>
                <a:lnTo>
                  <a:pt x="89595" y="438764"/>
                </a:lnTo>
                <a:lnTo>
                  <a:pt x="73699" y="397154"/>
                </a:lnTo>
                <a:lnTo>
                  <a:pt x="59275" y="354973"/>
                </a:lnTo>
                <a:lnTo>
                  <a:pt x="46350" y="312247"/>
                </a:lnTo>
                <a:lnTo>
                  <a:pt x="34949" y="269000"/>
                </a:lnTo>
                <a:lnTo>
                  <a:pt x="25099" y="225258"/>
                </a:lnTo>
                <a:lnTo>
                  <a:pt x="16824" y="181046"/>
                </a:lnTo>
                <a:lnTo>
                  <a:pt x="10151" y="136389"/>
                </a:lnTo>
                <a:lnTo>
                  <a:pt x="5105" y="91312"/>
                </a:lnTo>
                <a:lnTo>
                  <a:pt x="1713" y="45841"/>
                </a:lnTo>
                <a:lnTo>
                  <a:pt x="0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1200" y="4047035"/>
            <a:ext cx="189137" cy="175589"/>
          </a:xfrm>
          <a:custGeom>
            <a:avLst/>
            <a:gdLst/>
            <a:ahLst/>
            <a:cxnLst/>
            <a:rect l="l" t="t" r="r" b="b"/>
            <a:pathLst>
              <a:path w="358775" h="289559">
                <a:moveTo>
                  <a:pt x="179366" y="0"/>
                </a:moveTo>
                <a:lnTo>
                  <a:pt x="0" y="289278"/>
                </a:lnTo>
                <a:lnTo>
                  <a:pt x="358722" y="289278"/>
                </a:lnTo>
                <a:lnTo>
                  <a:pt x="179366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36047" y="3225574"/>
            <a:ext cx="2036982" cy="634971"/>
          </a:xfrm>
          <a:custGeom>
            <a:avLst/>
            <a:gdLst/>
            <a:ahLst/>
            <a:cxnLst/>
            <a:rect l="l" t="t" r="r" b="b"/>
            <a:pathLst>
              <a:path w="3863975" h="1047114">
                <a:moveTo>
                  <a:pt x="3704557" y="0"/>
                </a:moveTo>
                <a:lnTo>
                  <a:pt x="159513" y="0"/>
                </a:lnTo>
                <a:lnTo>
                  <a:pt x="109611" y="8189"/>
                </a:lnTo>
                <a:lnTo>
                  <a:pt x="65888" y="30922"/>
                </a:lnTo>
                <a:lnTo>
                  <a:pt x="31164" y="65442"/>
                </a:lnTo>
                <a:lnTo>
                  <a:pt x="8261" y="108993"/>
                </a:lnTo>
                <a:lnTo>
                  <a:pt x="0" y="158820"/>
                </a:lnTo>
                <a:lnTo>
                  <a:pt x="2450" y="891782"/>
                </a:lnTo>
                <a:lnTo>
                  <a:pt x="10456" y="941243"/>
                </a:lnTo>
                <a:lnTo>
                  <a:pt x="32752" y="983923"/>
                </a:lnTo>
                <a:lnTo>
                  <a:pt x="66750" y="1017402"/>
                </a:lnTo>
                <a:lnTo>
                  <a:pt x="109866" y="1039264"/>
                </a:lnTo>
                <a:lnTo>
                  <a:pt x="159513" y="1047088"/>
                </a:lnTo>
                <a:lnTo>
                  <a:pt x="3704557" y="1047088"/>
                </a:lnTo>
                <a:lnTo>
                  <a:pt x="3754426" y="1039264"/>
                </a:lnTo>
                <a:lnTo>
                  <a:pt x="3798072" y="1017402"/>
                </a:lnTo>
                <a:lnTo>
                  <a:pt x="3832702" y="983923"/>
                </a:lnTo>
                <a:lnTo>
                  <a:pt x="3855528" y="941243"/>
                </a:lnTo>
                <a:lnTo>
                  <a:pt x="3863756" y="891782"/>
                </a:lnTo>
                <a:lnTo>
                  <a:pt x="3863756" y="158820"/>
                </a:lnTo>
                <a:lnTo>
                  <a:pt x="3855528" y="108993"/>
                </a:lnTo>
                <a:lnTo>
                  <a:pt x="3832702" y="65442"/>
                </a:lnTo>
                <a:lnTo>
                  <a:pt x="3798072" y="30922"/>
                </a:lnTo>
                <a:lnTo>
                  <a:pt x="3754426" y="8189"/>
                </a:lnTo>
                <a:lnTo>
                  <a:pt x="3704557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86139" y="3324250"/>
            <a:ext cx="1815373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960190" algn="l"/>
              </a:tabLst>
            </a:pPr>
            <a:r>
              <a:rPr sz="2100" spc="-43" dirty="0">
                <a:solidFill>
                  <a:srgbClr val="FFFFFF"/>
                </a:solidFill>
                <a:latin typeface="Gill Sans MT"/>
                <a:cs typeface="Gill Sans MT"/>
              </a:rPr>
              <a:t>Client	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7593" y="3827353"/>
            <a:ext cx="1599458" cy="1081646"/>
          </a:xfrm>
          <a:custGeom>
            <a:avLst/>
            <a:gdLst/>
            <a:ahLst/>
            <a:cxnLst/>
            <a:rect l="l" t="t" r="r" b="b"/>
            <a:pathLst>
              <a:path w="3034030" h="1783715">
                <a:moveTo>
                  <a:pt x="3033703" y="0"/>
                </a:moveTo>
                <a:lnTo>
                  <a:pt x="9026" y="1778005"/>
                </a:lnTo>
                <a:lnTo>
                  <a:pt x="0" y="1783311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3639" y="4879262"/>
            <a:ext cx="59252" cy="57375"/>
          </a:xfrm>
          <a:custGeom>
            <a:avLst/>
            <a:gdLst/>
            <a:ahLst/>
            <a:cxnLst/>
            <a:rect l="l" t="t" r="r" b="b"/>
            <a:pathLst>
              <a:path w="112394" h="94615">
                <a:moveTo>
                  <a:pt x="61181" y="0"/>
                </a:moveTo>
                <a:lnTo>
                  <a:pt x="0" y="94269"/>
                </a:lnTo>
                <a:lnTo>
                  <a:pt x="112122" y="86658"/>
                </a:lnTo>
                <a:lnTo>
                  <a:pt x="61181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25839" y="4655765"/>
            <a:ext cx="1182688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8183" y="1739800"/>
            <a:ext cx="7161287" cy="1269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8030" y="693590"/>
            <a:ext cx="8044823" cy="1973410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25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endParaRPr sz="4200" dirty="0">
              <a:latin typeface="Gill Sans MT"/>
              <a:cs typeface="Gill Sans MT"/>
            </a:endParaRPr>
          </a:p>
          <a:p>
            <a:pPr marL="381942" algn="ctr">
              <a:lnSpc>
                <a:spcPts val="2501"/>
              </a:lnSpc>
              <a:spcBef>
                <a:spcPts val="2699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1963395" marR="1555904" algn="ctr">
              <a:lnSpc>
                <a:spcPts val="2521"/>
              </a:lnSpc>
              <a:spcBef>
                <a:spcPts val="64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1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”, 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“dc-east”: </a:t>
            </a:r>
            <a:r>
              <a:rPr sz="2100" b="1" spc="-31" dirty="0">
                <a:solidFill>
                  <a:srgbClr val="535353"/>
                </a:solidFill>
                <a:latin typeface="Gill Sans MT"/>
                <a:cs typeface="Gill Sans MT"/>
              </a:rPr>
              <a:t>2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,“dc-west”: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0787" y="3913694"/>
            <a:ext cx="68725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2447" y="5049576"/>
            <a:ext cx="68725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5497" y="3231923"/>
            <a:ext cx="3676296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0316" y="4532366"/>
            <a:ext cx="1883664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0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1" y="1504497"/>
                </a:lnTo>
                <a:lnTo>
                  <a:pt x="424820" y="1545547"/>
                </a:lnTo>
                <a:lnTo>
                  <a:pt x="451952" y="1586615"/>
                </a:lnTo>
                <a:lnTo>
                  <a:pt x="479732" y="1627683"/>
                </a:lnTo>
                <a:lnTo>
                  <a:pt x="508145" y="1668737"/>
                </a:lnTo>
                <a:lnTo>
                  <a:pt x="537174" y="1709761"/>
                </a:lnTo>
                <a:lnTo>
                  <a:pt x="566805" y="1750740"/>
                </a:lnTo>
                <a:lnTo>
                  <a:pt x="597023" y="1791658"/>
                </a:lnTo>
                <a:lnTo>
                  <a:pt x="627811" y="1832500"/>
                </a:lnTo>
                <a:lnTo>
                  <a:pt x="659155" y="1873250"/>
                </a:lnTo>
                <a:lnTo>
                  <a:pt x="691038" y="1913894"/>
                </a:lnTo>
                <a:lnTo>
                  <a:pt x="723446" y="1954414"/>
                </a:lnTo>
                <a:lnTo>
                  <a:pt x="756363" y="1994797"/>
                </a:lnTo>
                <a:lnTo>
                  <a:pt x="789773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1" y="2154639"/>
                </a:lnTo>
                <a:lnTo>
                  <a:pt x="928041" y="2194100"/>
                </a:lnTo>
                <a:lnTo>
                  <a:pt x="963687" y="2233331"/>
                </a:lnTo>
                <a:lnTo>
                  <a:pt x="999735" y="2272315"/>
                </a:lnTo>
                <a:lnTo>
                  <a:pt x="1036167" y="2311037"/>
                </a:lnTo>
                <a:lnTo>
                  <a:pt x="1072970" y="2349483"/>
                </a:lnTo>
                <a:lnTo>
                  <a:pt x="1110127" y="2387636"/>
                </a:lnTo>
                <a:lnTo>
                  <a:pt x="1147623" y="2425481"/>
                </a:lnTo>
                <a:lnTo>
                  <a:pt x="1185443" y="2463002"/>
                </a:lnTo>
                <a:lnTo>
                  <a:pt x="1223571" y="2500185"/>
                </a:lnTo>
                <a:lnTo>
                  <a:pt x="1261992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7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9" y="2783591"/>
                </a:lnTo>
                <a:lnTo>
                  <a:pt x="1578046" y="2817029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7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5" y="3121712"/>
                </a:lnTo>
                <a:lnTo>
                  <a:pt x="2027074" y="3148871"/>
                </a:lnTo>
                <a:lnTo>
                  <a:pt x="2068107" y="3175367"/>
                </a:lnTo>
                <a:lnTo>
                  <a:pt x="2109109" y="3201184"/>
                </a:lnTo>
                <a:lnTo>
                  <a:pt x="2150063" y="3226307"/>
                </a:lnTo>
                <a:lnTo>
                  <a:pt x="2190955" y="3250720"/>
                </a:lnTo>
                <a:lnTo>
                  <a:pt x="2231769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6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4"/>
                </a:lnTo>
                <a:lnTo>
                  <a:pt x="3505843" y="3390318"/>
                </a:lnTo>
                <a:lnTo>
                  <a:pt x="3532325" y="3338843"/>
                </a:lnTo>
                <a:lnTo>
                  <a:pt x="3552256" y="3281410"/>
                </a:lnTo>
                <a:lnTo>
                  <a:pt x="3565519" y="3218136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8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6" y="2192814"/>
                </a:lnTo>
                <a:lnTo>
                  <a:pt x="3225181" y="2151906"/>
                </a:lnTo>
                <a:lnTo>
                  <a:pt x="3200085" y="2110935"/>
                </a:lnTo>
                <a:lnTo>
                  <a:pt x="3174295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2" y="1864652"/>
                </a:lnTo>
                <a:lnTo>
                  <a:pt x="3005841" y="1823673"/>
                </a:lnTo>
                <a:lnTo>
                  <a:pt x="2975623" y="1782755"/>
                </a:lnTo>
                <a:lnTo>
                  <a:pt x="2944835" y="1741913"/>
                </a:lnTo>
                <a:lnTo>
                  <a:pt x="2913492" y="1701163"/>
                </a:lnTo>
                <a:lnTo>
                  <a:pt x="2881608" y="1660519"/>
                </a:lnTo>
                <a:lnTo>
                  <a:pt x="2849200" y="1619999"/>
                </a:lnTo>
                <a:lnTo>
                  <a:pt x="2816284" y="1579616"/>
                </a:lnTo>
                <a:lnTo>
                  <a:pt x="2782873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5" y="1419774"/>
                </a:lnTo>
                <a:lnTo>
                  <a:pt x="2644605" y="1380313"/>
                </a:lnTo>
                <a:lnTo>
                  <a:pt x="2608959" y="1341083"/>
                </a:lnTo>
                <a:lnTo>
                  <a:pt x="2572912" y="1302098"/>
                </a:lnTo>
                <a:lnTo>
                  <a:pt x="2536479" y="1263376"/>
                </a:lnTo>
                <a:lnTo>
                  <a:pt x="2499676" y="1224930"/>
                </a:lnTo>
                <a:lnTo>
                  <a:pt x="2462519" y="1186778"/>
                </a:lnTo>
                <a:lnTo>
                  <a:pt x="2425023" y="1148933"/>
                </a:lnTo>
                <a:lnTo>
                  <a:pt x="2387203" y="1111411"/>
                </a:lnTo>
                <a:lnTo>
                  <a:pt x="2349075" y="1074229"/>
                </a:lnTo>
                <a:lnTo>
                  <a:pt x="2310654" y="1037400"/>
                </a:lnTo>
                <a:lnTo>
                  <a:pt x="2271956" y="1000942"/>
                </a:lnTo>
                <a:lnTo>
                  <a:pt x="2232996" y="964869"/>
                </a:lnTo>
                <a:lnTo>
                  <a:pt x="2193789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5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89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3" y="348107"/>
                </a:lnTo>
                <a:lnTo>
                  <a:pt x="1381691" y="323694"/>
                </a:lnTo>
                <a:lnTo>
                  <a:pt x="1340877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9146" y="3349524"/>
            <a:ext cx="1883664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1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2" y="1504497"/>
                </a:lnTo>
                <a:lnTo>
                  <a:pt x="424820" y="1545547"/>
                </a:lnTo>
                <a:lnTo>
                  <a:pt x="451952" y="1586614"/>
                </a:lnTo>
                <a:lnTo>
                  <a:pt x="479733" y="1627683"/>
                </a:lnTo>
                <a:lnTo>
                  <a:pt x="508145" y="1668737"/>
                </a:lnTo>
                <a:lnTo>
                  <a:pt x="537175" y="1709761"/>
                </a:lnTo>
                <a:lnTo>
                  <a:pt x="566806" y="1750740"/>
                </a:lnTo>
                <a:lnTo>
                  <a:pt x="597024" y="1791658"/>
                </a:lnTo>
                <a:lnTo>
                  <a:pt x="627812" y="1832500"/>
                </a:lnTo>
                <a:lnTo>
                  <a:pt x="659155" y="1873250"/>
                </a:lnTo>
                <a:lnTo>
                  <a:pt x="691039" y="1913894"/>
                </a:lnTo>
                <a:lnTo>
                  <a:pt x="723447" y="1954414"/>
                </a:lnTo>
                <a:lnTo>
                  <a:pt x="756363" y="1994797"/>
                </a:lnTo>
                <a:lnTo>
                  <a:pt x="789774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2" y="2154639"/>
                </a:lnTo>
                <a:lnTo>
                  <a:pt x="928042" y="2194100"/>
                </a:lnTo>
                <a:lnTo>
                  <a:pt x="963688" y="2233331"/>
                </a:lnTo>
                <a:lnTo>
                  <a:pt x="999735" y="2272315"/>
                </a:lnTo>
                <a:lnTo>
                  <a:pt x="1036168" y="2311037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2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8" y="2645217"/>
                </a:lnTo>
                <a:lnTo>
                  <a:pt x="1418295" y="2680474"/>
                </a:lnTo>
                <a:lnTo>
                  <a:pt x="1457949" y="2715298"/>
                </a:lnTo>
                <a:lnTo>
                  <a:pt x="1497802" y="2749676"/>
                </a:lnTo>
                <a:lnTo>
                  <a:pt x="1537839" y="2783591"/>
                </a:lnTo>
                <a:lnTo>
                  <a:pt x="1578047" y="2817028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8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6" y="3121711"/>
                </a:lnTo>
                <a:lnTo>
                  <a:pt x="2027075" y="3148871"/>
                </a:lnTo>
                <a:lnTo>
                  <a:pt x="2068108" y="3175367"/>
                </a:lnTo>
                <a:lnTo>
                  <a:pt x="2109109" y="3201184"/>
                </a:lnTo>
                <a:lnTo>
                  <a:pt x="2150064" y="3226307"/>
                </a:lnTo>
                <a:lnTo>
                  <a:pt x="2190956" y="3250720"/>
                </a:lnTo>
                <a:lnTo>
                  <a:pt x="2231770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5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3"/>
                </a:lnTo>
                <a:lnTo>
                  <a:pt x="3505843" y="3390317"/>
                </a:lnTo>
                <a:lnTo>
                  <a:pt x="3532325" y="3338843"/>
                </a:lnTo>
                <a:lnTo>
                  <a:pt x="3552256" y="3281409"/>
                </a:lnTo>
                <a:lnTo>
                  <a:pt x="3565519" y="3218135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9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7" y="2192814"/>
                </a:lnTo>
                <a:lnTo>
                  <a:pt x="3225181" y="2151906"/>
                </a:lnTo>
                <a:lnTo>
                  <a:pt x="3200086" y="2110935"/>
                </a:lnTo>
                <a:lnTo>
                  <a:pt x="3174296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3" y="1864652"/>
                </a:lnTo>
                <a:lnTo>
                  <a:pt x="3005842" y="1823673"/>
                </a:lnTo>
                <a:lnTo>
                  <a:pt x="2975624" y="1782755"/>
                </a:lnTo>
                <a:lnTo>
                  <a:pt x="2944836" y="1741913"/>
                </a:lnTo>
                <a:lnTo>
                  <a:pt x="2913492" y="1701163"/>
                </a:lnTo>
                <a:lnTo>
                  <a:pt x="2881609" y="1660519"/>
                </a:lnTo>
                <a:lnTo>
                  <a:pt x="2849201" y="1619999"/>
                </a:lnTo>
                <a:lnTo>
                  <a:pt x="2816284" y="1579616"/>
                </a:lnTo>
                <a:lnTo>
                  <a:pt x="2782874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6" y="1419774"/>
                </a:lnTo>
                <a:lnTo>
                  <a:pt x="2644606" y="1380313"/>
                </a:lnTo>
                <a:lnTo>
                  <a:pt x="2608960" y="1341083"/>
                </a:lnTo>
                <a:lnTo>
                  <a:pt x="2572912" y="1302098"/>
                </a:lnTo>
                <a:lnTo>
                  <a:pt x="2536480" y="1263376"/>
                </a:lnTo>
                <a:lnTo>
                  <a:pt x="2499677" y="1224930"/>
                </a:lnTo>
                <a:lnTo>
                  <a:pt x="2462520" y="1186778"/>
                </a:lnTo>
                <a:lnTo>
                  <a:pt x="2425024" y="1148933"/>
                </a:lnTo>
                <a:lnTo>
                  <a:pt x="2387204" y="1111411"/>
                </a:lnTo>
                <a:lnTo>
                  <a:pt x="2349076" y="1074229"/>
                </a:lnTo>
                <a:lnTo>
                  <a:pt x="2310655" y="1037400"/>
                </a:lnTo>
                <a:lnTo>
                  <a:pt x="2271957" y="1000942"/>
                </a:lnTo>
                <a:lnTo>
                  <a:pt x="2232996" y="964869"/>
                </a:lnTo>
                <a:lnTo>
                  <a:pt x="2193790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6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90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8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39705" y="4082454"/>
            <a:ext cx="68725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200" y="3209675"/>
            <a:ext cx="518334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4253753" algn="l"/>
              </a:tabLst>
            </a:pP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c-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w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es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c-e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100" spc="-64" dirty="0">
                <a:solidFill>
                  <a:srgbClr val="535353"/>
                </a:solidFill>
                <a:latin typeface="Gill Sans MT"/>
                <a:cs typeface="Gill Sans MT"/>
              </a:rPr>
              <a:t>st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0876" y="5050359"/>
            <a:ext cx="68725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Consistency Level and</a:t>
            </a:r>
            <a:r>
              <a:rPr lang="en-US" spc="-75" dirty="0"/>
              <a:t> </a:t>
            </a:r>
            <a:r>
              <a:rPr lang="en-US" spc="-15" dirty="0"/>
              <a:t>Availability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2112628"/>
            <a:ext cx="99060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087" y="2008073"/>
            <a:ext cx="7503159" cy="11887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5" dirty="0">
                <a:latin typeface="Verdana"/>
                <a:cs typeface="Verdana"/>
              </a:rPr>
              <a:t>Consistency Level choice </a:t>
            </a:r>
            <a:r>
              <a:rPr sz="2200" dirty="0">
                <a:latin typeface="Verdana"/>
                <a:cs typeface="Verdana"/>
              </a:rPr>
              <a:t>affects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availability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02299"/>
              </a:lnSpc>
              <a:spcBef>
                <a:spcPts val="525"/>
              </a:spcBef>
            </a:pPr>
            <a:r>
              <a:rPr sz="2200" spc="-20" dirty="0">
                <a:latin typeface="Verdana"/>
                <a:cs typeface="Verdana"/>
              </a:rPr>
              <a:t>For </a:t>
            </a:r>
            <a:r>
              <a:rPr sz="2200" spc="-5" dirty="0">
                <a:latin typeface="Verdana"/>
                <a:cs typeface="Verdana"/>
              </a:rPr>
              <a:t>example, QUORUM can </a:t>
            </a:r>
            <a:r>
              <a:rPr sz="2200" spc="-10" dirty="0">
                <a:latin typeface="Verdana"/>
                <a:cs typeface="Verdana"/>
              </a:rPr>
              <a:t>tolerate </a:t>
            </a:r>
            <a:r>
              <a:rPr sz="2200" spc="-5" dirty="0">
                <a:latin typeface="Verdana"/>
                <a:cs typeface="Verdana"/>
              </a:rPr>
              <a:t>one replica being  down and still be </a:t>
            </a:r>
            <a:r>
              <a:rPr sz="2200" spc="-10" dirty="0">
                <a:latin typeface="Verdana"/>
                <a:cs typeface="Verdana"/>
              </a:rPr>
              <a:t>available </a:t>
            </a:r>
            <a:r>
              <a:rPr sz="2200" spc="-5" dirty="0">
                <a:latin typeface="Verdana"/>
                <a:cs typeface="Verdana"/>
              </a:rPr>
              <a:t>(in RF=3)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199" y="4192983"/>
            <a:ext cx="1155700" cy="520700"/>
          </a:xfrm>
          <a:prstGeom prst="rect">
            <a:avLst/>
          </a:prstGeom>
          <a:solidFill>
            <a:srgbClr val="DDAE54"/>
          </a:solidFill>
          <a:ln w="25400">
            <a:solidFill>
              <a:srgbClr val="A17F3D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93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36548" y="3115945"/>
            <a:ext cx="2742565" cy="2675255"/>
          </a:xfrm>
          <a:custGeom>
            <a:avLst/>
            <a:gdLst/>
            <a:ahLst/>
            <a:cxnLst/>
            <a:rect l="l" t="t" r="r" b="b"/>
            <a:pathLst>
              <a:path w="2742565" h="2675254">
                <a:moveTo>
                  <a:pt x="2340592" y="391612"/>
                </a:moveTo>
                <a:lnTo>
                  <a:pt x="2374753" y="426135"/>
                </a:lnTo>
                <a:lnTo>
                  <a:pt x="2407396" y="461537"/>
                </a:lnTo>
                <a:lnTo>
                  <a:pt x="2438520" y="497780"/>
                </a:lnTo>
                <a:lnTo>
                  <a:pt x="2468126" y="534823"/>
                </a:lnTo>
                <a:lnTo>
                  <a:pt x="2496214" y="572627"/>
                </a:lnTo>
                <a:lnTo>
                  <a:pt x="2522784" y="611150"/>
                </a:lnTo>
                <a:lnTo>
                  <a:pt x="2547836" y="650354"/>
                </a:lnTo>
                <a:lnTo>
                  <a:pt x="2571369" y="690198"/>
                </a:lnTo>
                <a:lnTo>
                  <a:pt x="2593384" y="730643"/>
                </a:lnTo>
                <a:lnTo>
                  <a:pt x="2613880" y="771647"/>
                </a:lnTo>
                <a:lnTo>
                  <a:pt x="2632859" y="813172"/>
                </a:lnTo>
                <a:lnTo>
                  <a:pt x="2650319" y="855177"/>
                </a:lnTo>
                <a:lnTo>
                  <a:pt x="2666261" y="897622"/>
                </a:lnTo>
                <a:lnTo>
                  <a:pt x="2680684" y="940467"/>
                </a:lnTo>
                <a:lnTo>
                  <a:pt x="2693590" y="983672"/>
                </a:lnTo>
                <a:lnTo>
                  <a:pt x="2704977" y="1027198"/>
                </a:lnTo>
                <a:lnTo>
                  <a:pt x="2714845" y="1071003"/>
                </a:lnTo>
                <a:lnTo>
                  <a:pt x="2723196" y="1115049"/>
                </a:lnTo>
                <a:lnTo>
                  <a:pt x="2730028" y="1159295"/>
                </a:lnTo>
                <a:lnTo>
                  <a:pt x="2735342" y="1203700"/>
                </a:lnTo>
                <a:lnTo>
                  <a:pt x="2739138" y="1248226"/>
                </a:lnTo>
                <a:lnTo>
                  <a:pt x="2741415" y="1292832"/>
                </a:lnTo>
                <a:lnTo>
                  <a:pt x="2742174" y="1337478"/>
                </a:lnTo>
                <a:lnTo>
                  <a:pt x="2741415" y="1382124"/>
                </a:lnTo>
                <a:lnTo>
                  <a:pt x="2739138" y="1426730"/>
                </a:lnTo>
                <a:lnTo>
                  <a:pt x="2735342" y="1471255"/>
                </a:lnTo>
                <a:lnTo>
                  <a:pt x="2730028" y="1515661"/>
                </a:lnTo>
                <a:lnTo>
                  <a:pt x="2723196" y="1559907"/>
                </a:lnTo>
                <a:lnTo>
                  <a:pt x="2714845" y="1603953"/>
                </a:lnTo>
                <a:lnTo>
                  <a:pt x="2704977" y="1647758"/>
                </a:lnTo>
                <a:lnTo>
                  <a:pt x="2693590" y="1691284"/>
                </a:lnTo>
                <a:lnTo>
                  <a:pt x="2680684" y="1734489"/>
                </a:lnTo>
                <a:lnTo>
                  <a:pt x="2666261" y="1777334"/>
                </a:lnTo>
                <a:lnTo>
                  <a:pt x="2650319" y="1819779"/>
                </a:lnTo>
                <a:lnTo>
                  <a:pt x="2632859" y="1861784"/>
                </a:lnTo>
                <a:lnTo>
                  <a:pt x="2613880" y="1903309"/>
                </a:lnTo>
                <a:lnTo>
                  <a:pt x="2593384" y="1944313"/>
                </a:lnTo>
                <a:lnTo>
                  <a:pt x="2571369" y="1984758"/>
                </a:lnTo>
                <a:lnTo>
                  <a:pt x="2547836" y="2024602"/>
                </a:lnTo>
                <a:lnTo>
                  <a:pt x="2522784" y="2063806"/>
                </a:lnTo>
                <a:lnTo>
                  <a:pt x="2496214" y="2102329"/>
                </a:lnTo>
                <a:lnTo>
                  <a:pt x="2468126" y="2140133"/>
                </a:lnTo>
                <a:lnTo>
                  <a:pt x="2438520" y="2177176"/>
                </a:lnTo>
                <a:lnTo>
                  <a:pt x="2407396" y="2213418"/>
                </a:lnTo>
                <a:lnTo>
                  <a:pt x="2374753" y="2248821"/>
                </a:lnTo>
                <a:lnTo>
                  <a:pt x="2340592" y="2283343"/>
                </a:lnTo>
                <a:lnTo>
                  <a:pt x="2305969" y="2315978"/>
                </a:lnTo>
                <a:lnTo>
                  <a:pt x="2270481" y="2347193"/>
                </a:lnTo>
                <a:lnTo>
                  <a:pt x="2234167" y="2376990"/>
                </a:lnTo>
                <a:lnTo>
                  <a:pt x="2197064" y="2405368"/>
                </a:lnTo>
                <a:lnTo>
                  <a:pt x="2159212" y="2432327"/>
                </a:lnTo>
                <a:lnTo>
                  <a:pt x="2120648" y="2457867"/>
                </a:lnTo>
                <a:lnTo>
                  <a:pt x="2081411" y="2481988"/>
                </a:lnTo>
                <a:lnTo>
                  <a:pt x="2041540" y="2504690"/>
                </a:lnTo>
                <a:lnTo>
                  <a:pt x="2001073" y="2525973"/>
                </a:lnTo>
                <a:lnTo>
                  <a:pt x="1960048" y="2545838"/>
                </a:lnTo>
                <a:lnTo>
                  <a:pt x="1918504" y="2564283"/>
                </a:lnTo>
                <a:lnTo>
                  <a:pt x="1876479" y="2581310"/>
                </a:lnTo>
                <a:lnTo>
                  <a:pt x="1834012" y="2596918"/>
                </a:lnTo>
                <a:lnTo>
                  <a:pt x="1791142" y="2611107"/>
                </a:lnTo>
                <a:lnTo>
                  <a:pt x="1747906" y="2623877"/>
                </a:lnTo>
                <a:lnTo>
                  <a:pt x="1704344" y="2635228"/>
                </a:lnTo>
                <a:lnTo>
                  <a:pt x="1660493" y="2645160"/>
                </a:lnTo>
                <a:lnTo>
                  <a:pt x="1616392" y="2653673"/>
                </a:lnTo>
                <a:lnTo>
                  <a:pt x="1572079" y="2660768"/>
                </a:lnTo>
                <a:lnTo>
                  <a:pt x="1527594" y="2666443"/>
                </a:lnTo>
                <a:lnTo>
                  <a:pt x="1482974" y="2670700"/>
                </a:lnTo>
                <a:lnTo>
                  <a:pt x="1438257" y="2673538"/>
                </a:lnTo>
                <a:lnTo>
                  <a:pt x="1393483" y="2674957"/>
                </a:lnTo>
                <a:lnTo>
                  <a:pt x="1348690" y="2674957"/>
                </a:lnTo>
                <a:lnTo>
                  <a:pt x="1303916" y="2673538"/>
                </a:lnTo>
                <a:lnTo>
                  <a:pt x="1259200" y="2670700"/>
                </a:lnTo>
                <a:lnTo>
                  <a:pt x="1214580" y="2666443"/>
                </a:lnTo>
                <a:lnTo>
                  <a:pt x="1170095" y="2660768"/>
                </a:lnTo>
                <a:lnTo>
                  <a:pt x="1125782" y="2653673"/>
                </a:lnTo>
                <a:lnTo>
                  <a:pt x="1081681" y="2645160"/>
                </a:lnTo>
                <a:lnTo>
                  <a:pt x="1037830" y="2635228"/>
                </a:lnTo>
                <a:lnTo>
                  <a:pt x="994268" y="2623877"/>
                </a:lnTo>
                <a:lnTo>
                  <a:pt x="951032" y="2611107"/>
                </a:lnTo>
                <a:lnTo>
                  <a:pt x="908161" y="2596918"/>
                </a:lnTo>
                <a:lnTo>
                  <a:pt x="865694" y="2581310"/>
                </a:lnTo>
                <a:lnTo>
                  <a:pt x="823670" y="2564283"/>
                </a:lnTo>
                <a:lnTo>
                  <a:pt x="782126" y="2545838"/>
                </a:lnTo>
                <a:lnTo>
                  <a:pt x="741101" y="2525973"/>
                </a:lnTo>
                <a:lnTo>
                  <a:pt x="700634" y="2504690"/>
                </a:lnTo>
                <a:lnTo>
                  <a:pt x="660762" y="2481988"/>
                </a:lnTo>
                <a:lnTo>
                  <a:pt x="621526" y="2457867"/>
                </a:lnTo>
                <a:lnTo>
                  <a:pt x="582962" y="2432327"/>
                </a:lnTo>
                <a:lnTo>
                  <a:pt x="545109" y="2405368"/>
                </a:lnTo>
                <a:lnTo>
                  <a:pt x="508006" y="2376990"/>
                </a:lnTo>
                <a:lnTo>
                  <a:pt x="471692" y="2347193"/>
                </a:lnTo>
                <a:lnTo>
                  <a:pt x="436204" y="2315978"/>
                </a:lnTo>
                <a:lnTo>
                  <a:pt x="401582" y="2283343"/>
                </a:lnTo>
                <a:lnTo>
                  <a:pt x="367421" y="2248821"/>
                </a:lnTo>
                <a:lnTo>
                  <a:pt x="334778" y="2213418"/>
                </a:lnTo>
                <a:lnTo>
                  <a:pt x="303653" y="2177176"/>
                </a:lnTo>
                <a:lnTo>
                  <a:pt x="274047" y="2140133"/>
                </a:lnTo>
                <a:lnTo>
                  <a:pt x="245959" y="2102329"/>
                </a:lnTo>
                <a:lnTo>
                  <a:pt x="219389" y="2063806"/>
                </a:lnTo>
                <a:lnTo>
                  <a:pt x="194338" y="2024602"/>
                </a:lnTo>
                <a:lnTo>
                  <a:pt x="170805" y="1984758"/>
                </a:lnTo>
                <a:lnTo>
                  <a:pt x="148790" y="1944313"/>
                </a:lnTo>
                <a:lnTo>
                  <a:pt x="128293" y="1903309"/>
                </a:lnTo>
                <a:lnTo>
                  <a:pt x="109315" y="1861784"/>
                </a:lnTo>
                <a:lnTo>
                  <a:pt x="91855" y="1819779"/>
                </a:lnTo>
                <a:lnTo>
                  <a:pt x="75913" y="1777334"/>
                </a:lnTo>
                <a:lnTo>
                  <a:pt x="61489" y="1734489"/>
                </a:lnTo>
                <a:lnTo>
                  <a:pt x="48584" y="1691284"/>
                </a:lnTo>
                <a:lnTo>
                  <a:pt x="37197" y="1647758"/>
                </a:lnTo>
                <a:lnTo>
                  <a:pt x="27328" y="1603953"/>
                </a:lnTo>
                <a:lnTo>
                  <a:pt x="18978" y="1559907"/>
                </a:lnTo>
                <a:lnTo>
                  <a:pt x="12146" y="1515661"/>
                </a:lnTo>
                <a:lnTo>
                  <a:pt x="6832" y="1471255"/>
                </a:lnTo>
                <a:lnTo>
                  <a:pt x="3036" y="1426730"/>
                </a:lnTo>
                <a:lnTo>
                  <a:pt x="759" y="1382124"/>
                </a:lnTo>
                <a:lnTo>
                  <a:pt x="0" y="1337478"/>
                </a:lnTo>
                <a:lnTo>
                  <a:pt x="759" y="1292832"/>
                </a:lnTo>
                <a:lnTo>
                  <a:pt x="3036" y="1248226"/>
                </a:lnTo>
                <a:lnTo>
                  <a:pt x="6832" y="1203700"/>
                </a:lnTo>
                <a:lnTo>
                  <a:pt x="12146" y="1159295"/>
                </a:lnTo>
                <a:lnTo>
                  <a:pt x="18978" y="1115049"/>
                </a:lnTo>
                <a:lnTo>
                  <a:pt x="27328" y="1071003"/>
                </a:lnTo>
                <a:lnTo>
                  <a:pt x="37197" y="1027198"/>
                </a:lnTo>
                <a:lnTo>
                  <a:pt x="48584" y="983672"/>
                </a:lnTo>
                <a:lnTo>
                  <a:pt x="61489" y="940467"/>
                </a:lnTo>
                <a:lnTo>
                  <a:pt x="75913" y="897622"/>
                </a:lnTo>
                <a:lnTo>
                  <a:pt x="91855" y="855177"/>
                </a:lnTo>
                <a:lnTo>
                  <a:pt x="109315" y="813172"/>
                </a:lnTo>
                <a:lnTo>
                  <a:pt x="128293" y="771647"/>
                </a:lnTo>
                <a:lnTo>
                  <a:pt x="148790" y="730643"/>
                </a:lnTo>
                <a:lnTo>
                  <a:pt x="170805" y="690198"/>
                </a:lnTo>
                <a:lnTo>
                  <a:pt x="194338" y="650354"/>
                </a:lnTo>
                <a:lnTo>
                  <a:pt x="219389" y="611150"/>
                </a:lnTo>
                <a:lnTo>
                  <a:pt x="245959" y="572627"/>
                </a:lnTo>
                <a:lnTo>
                  <a:pt x="274047" y="534823"/>
                </a:lnTo>
                <a:lnTo>
                  <a:pt x="303653" y="497780"/>
                </a:lnTo>
                <a:lnTo>
                  <a:pt x="334778" y="461537"/>
                </a:lnTo>
                <a:lnTo>
                  <a:pt x="367421" y="426135"/>
                </a:lnTo>
                <a:lnTo>
                  <a:pt x="401582" y="391612"/>
                </a:lnTo>
                <a:lnTo>
                  <a:pt x="436204" y="358978"/>
                </a:lnTo>
                <a:lnTo>
                  <a:pt x="471692" y="327763"/>
                </a:lnTo>
                <a:lnTo>
                  <a:pt x="508006" y="297966"/>
                </a:lnTo>
                <a:lnTo>
                  <a:pt x="545109" y="269588"/>
                </a:lnTo>
                <a:lnTo>
                  <a:pt x="582962" y="242629"/>
                </a:lnTo>
                <a:lnTo>
                  <a:pt x="621526" y="217089"/>
                </a:lnTo>
                <a:lnTo>
                  <a:pt x="660762" y="192968"/>
                </a:lnTo>
                <a:lnTo>
                  <a:pt x="700634" y="170266"/>
                </a:lnTo>
                <a:lnTo>
                  <a:pt x="741101" y="148983"/>
                </a:lnTo>
                <a:lnTo>
                  <a:pt x="782126" y="129118"/>
                </a:lnTo>
                <a:lnTo>
                  <a:pt x="823670" y="110673"/>
                </a:lnTo>
                <a:lnTo>
                  <a:pt x="865694" y="93646"/>
                </a:lnTo>
                <a:lnTo>
                  <a:pt x="908161" y="78038"/>
                </a:lnTo>
                <a:lnTo>
                  <a:pt x="951032" y="63849"/>
                </a:lnTo>
                <a:lnTo>
                  <a:pt x="994268" y="51079"/>
                </a:lnTo>
                <a:lnTo>
                  <a:pt x="1037830" y="39728"/>
                </a:lnTo>
                <a:lnTo>
                  <a:pt x="1081681" y="29796"/>
                </a:lnTo>
                <a:lnTo>
                  <a:pt x="1125782" y="21283"/>
                </a:lnTo>
                <a:lnTo>
                  <a:pt x="1170095" y="14188"/>
                </a:lnTo>
                <a:lnTo>
                  <a:pt x="1214580" y="8513"/>
                </a:lnTo>
                <a:lnTo>
                  <a:pt x="1259200" y="4256"/>
                </a:lnTo>
                <a:lnTo>
                  <a:pt x="1303916" y="1418"/>
                </a:lnTo>
                <a:lnTo>
                  <a:pt x="1348690" y="0"/>
                </a:lnTo>
                <a:lnTo>
                  <a:pt x="1393483" y="0"/>
                </a:lnTo>
                <a:lnTo>
                  <a:pt x="1438257" y="1418"/>
                </a:lnTo>
                <a:lnTo>
                  <a:pt x="1482974" y="4256"/>
                </a:lnTo>
                <a:lnTo>
                  <a:pt x="1527594" y="8513"/>
                </a:lnTo>
                <a:lnTo>
                  <a:pt x="1572079" y="14188"/>
                </a:lnTo>
                <a:lnTo>
                  <a:pt x="1616392" y="21283"/>
                </a:lnTo>
                <a:lnTo>
                  <a:pt x="1660493" y="29796"/>
                </a:lnTo>
                <a:lnTo>
                  <a:pt x="1704344" y="39728"/>
                </a:lnTo>
                <a:lnTo>
                  <a:pt x="1747906" y="51079"/>
                </a:lnTo>
                <a:lnTo>
                  <a:pt x="1791142" y="63849"/>
                </a:lnTo>
                <a:lnTo>
                  <a:pt x="1834012" y="78038"/>
                </a:lnTo>
                <a:lnTo>
                  <a:pt x="1876479" y="93646"/>
                </a:lnTo>
                <a:lnTo>
                  <a:pt x="1918504" y="110673"/>
                </a:lnTo>
                <a:lnTo>
                  <a:pt x="1960048" y="129118"/>
                </a:lnTo>
                <a:lnTo>
                  <a:pt x="2001073" y="148983"/>
                </a:lnTo>
                <a:lnTo>
                  <a:pt x="2041540" y="170266"/>
                </a:lnTo>
                <a:lnTo>
                  <a:pt x="2081411" y="192968"/>
                </a:lnTo>
                <a:lnTo>
                  <a:pt x="2120648" y="217089"/>
                </a:lnTo>
                <a:lnTo>
                  <a:pt x="2159212" y="242629"/>
                </a:lnTo>
                <a:lnTo>
                  <a:pt x="2197064" y="269588"/>
                </a:lnTo>
                <a:lnTo>
                  <a:pt x="2234167" y="297966"/>
                </a:lnTo>
                <a:lnTo>
                  <a:pt x="2270481" y="327763"/>
                </a:lnTo>
                <a:lnTo>
                  <a:pt x="2305969" y="358978"/>
                </a:lnTo>
                <a:lnTo>
                  <a:pt x="2340592" y="391612"/>
                </a:lnTo>
                <a:close/>
              </a:path>
            </a:pathLst>
          </a:custGeom>
          <a:ln w="101599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6805" y="3115763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461310" y="0"/>
                </a:moveTo>
                <a:lnTo>
                  <a:pt x="411046" y="2599"/>
                </a:lnTo>
                <a:lnTo>
                  <a:pt x="362349" y="10216"/>
                </a:lnTo>
                <a:lnTo>
                  <a:pt x="315501" y="22580"/>
                </a:lnTo>
                <a:lnTo>
                  <a:pt x="270783" y="39423"/>
                </a:lnTo>
                <a:lnTo>
                  <a:pt x="228478" y="60473"/>
                </a:lnTo>
                <a:lnTo>
                  <a:pt x="188866" y="85459"/>
                </a:lnTo>
                <a:lnTo>
                  <a:pt x="152229" y="114113"/>
                </a:lnTo>
                <a:lnTo>
                  <a:pt x="118849" y="146164"/>
                </a:lnTo>
                <a:lnTo>
                  <a:pt x="89006" y="181341"/>
                </a:lnTo>
                <a:lnTo>
                  <a:pt x="62982" y="219375"/>
                </a:lnTo>
                <a:lnTo>
                  <a:pt x="41059" y="259995"/>
                </a:lnTo>
                <a:lnTo>
                  <a:pt x="23517" y="302930"/>
                </a:lnTo>
                <a:lnTo>
                  <a:pt x="10640" y="347912"/>
                </a:lnTo>
                <a:lnTo>
                  <a:pt x="2706" y="394669"/>
                </a:lnTo>
                <a:lnTo>
                  <a:pt x="0" y="442931"/>
                </a:lnTo>
                <a:lnTo>
                  <a:pt x="2706" y="491193"/>
                </a:lnTo>
                <a:lnTo>
                  <a:pt x="10640" y="537950"/>
                </a:lnTo>
                <a:lnTo>
                  <a:pt x="23517" y="582931"/>
                </a:lnTo>
                <a:lnTo>
                  <a:pt x="41059" y="625867"/>
                </a:lnTo>
                <a:lnTo>
                  <a:pt x="62982" y="666486"/>
                </a:lnTo>
                <a:lnTo>
                  <a:pt x="89006" y="704520"/>
                </a:lnTo>
                <a:lnTo>
                  <a:pt x="118849" y="739697"/>
                </a:lnTo>
                <a:lnTo>
                  <a:pt x="152229" y="771748"/>
                </a:lnTo>
                <a:lnTo>
                  <a:pt x="188866" y="800401"/>
                </a:lnTo>
                <a:lnTo>
                  <a:pt x="228478" y="825388"/>
                </a:lnTo>
                <a:lnTo>
                  <a:pt x="270783" y="846438"/>
                </a:lnTo>
                <a:lnTo>
                  <a:pt x="315501" y="863280"/>
                </a:lnTo>
                <a:lnTo>
                  <a:pt x="362349" y="875645"/>
                </a:lnTo>
                <a:lnTo>
                  <a:pt x="411046" y="883262"/>
                </a:lnTo>
                <a:lnTo>
                  <a:pt x="461310" y="885861"/>
                </a:lnTo>
                <a:lnTo>
                  <a:pt x="511575" y="883262"/>
                </a:lnTo>
                <a:lnTo>
                  <a:pt x="560272" y="875645"/>
                </a:lnTo>
                <a:lnTo>
                  <a:pt x="607120" y="863280"/>
                </a:lnTo>
                <a:lnTo>
                  <a:pt x="651838" y="846438"/>
                </a:lnTo>
                <a:lnTo>
                  <a:pt x="694143" y="825388"/>
                </a:lnTo>
                <a:lnTo>
                  <a:pt x="733755" y="800401"/>
                </a:lnTo>
                <a:lnTo>
                  <a:pt x="770392" y="771748"/>
                </a:lnTo>
                <a:lnTo>
                  <a:pt x="803772" y="739697"/>
                </a:lnTo>
                <a:lnTo>
                  <a:pt x="833615" y="704520"/>
                </a:lnTo>
                <a:lnTo>
                  <a:pt x="859639" y="666486"/>
                </a:lnTo>
                <a:lnTo>
                  <a:pt x="881562" y="625867"/>
                </a:lnTo>
                <a:lnTo>
                  <a:pt x="899104" y="582931"/>
                </a:lnTo>
                <a:lnTo>
                  <a:pt x="911981" y="537950"/>
                </a:lnTo>
                <a:lnTo>
                  <a:pt x="919915" y="491193"/>
                </a:lnTo>
                <a:lnTo>
                  <a:pt x="922621" y="442931"/>
                </a:lnTo>
                <a:lnTo>
                  <a:pt x="919915" y="394669"/>
                </a:lnTo>
                <a:lnTo>
                  <a:pt x="911981" y="347912"/>
                </a:lnTo>
                <a:lnTo>
                  <a:pt x="899104" y="302930"/>
                </a:lnTo>
                <a:lnTo>
                  <a:pt x="881562" y="259995"/>
                </a:lnTo>
                <a:lnTo>
                  <a:pt x="859639" y="219375"/>
                </a:lnTo>
                <a:lnTo>
                  <a:pt x="833615" y="181341"/>
                </a:lnTo>
                <a:lnTo>
                  <a:pt x="803772" y="146164"/>
                </a:lnTo>
                <a:lnTo>
                  <a:pt x="770392" y="114113"/>
                </a:lnTo>
                <a:lnTo>
                  <a:pt x="733755" y="85459"/>
                </a:lnTo>
                <a:lnTo>
                  <a:pt x="694143" y="60473"/>
                </a:lnTo>
                <a:lnTo>
                  <a:pt x="651838" y="39423"/>
                </a:lnTo>
                <a:lnTo>
                  <a:pt x="607120" y="22580"/>
                </a:lnTo>
                <a:lnTo>
                  <a:pt x="560272" y="10216"/>
                </a:lnTo>
                <a:lnTo>
                  <a:pt x="511575" y="2599"/>
                </a:lnTo>
                <a:lnTo>
                  <a:pt x="461310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56805" y="3115763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0" y="442930"/>
                </a:moveTo>
                <a:lnTo>
                  <a:pt x="2706" y="394668"/>
                </a:lnTo>
                <a:lnTo>
                  <a:pt x="10640" y="347911"/>
                </a:lnTo>
                <a:lnTo>
                  <a:pt x="23517" y="302930"/>
                </a:lnTo>
                <a:lnTo>
                  <a:pt x="41059" y="259994"/>
                </a:lnTo>
                <a:lnTo>
                  <a:pt x="62982" y="219375"/>
                </a:lnTo>
                <a:lnTo>
                  <a:pt x="89006" y="181341"/>
                </a:lnTo>
                <a:lnTo>
                  <a:pt x="118849" y="146164"/>
                </a:lnTo>
                <a:lnTo>
                  <a:pt x="152229" y="114113"/>
                </a:lnTo>
                <a:lnTo>
                  <a:pt x="188866" y="85459"/>
                </a:lnTo>
                <a:lnTo>
                  <a:pt x="228478" y="60473"/>
                </a:lnTo>
                <a:lnTo>
                  <a:pt x="270783" y="39423"/>
                </a:lnTo>
                <a:lnTo>
                  <a:pt x="315501" y="22580"/>
                </a:lnTo>
                <a:lnTo>
                  <a:pt x="362349" y="10216"/>
                </a:lnTo>
                <a:lnTo>
                  <a:pt x="411046" y="2599"/>
                </a:lnTo>
                <a:lnTo>
                  <a:pt x="461311" y="0"/>
                </a:lnTo>
                <a:lnTo>
                  <a:pt x="511576" y="2599"/>
                </a:lnTo>
                <a:lnTo>
                  <a:pt x="560273" y="10216"/>
                </a:lnTo>
                <a:lnTo>
                  <a:pt x="607121" y="22580"/>
                </a:lnTo>
                <a:lnTo>
                  <a:pt x="651838" y="39423"/>
                </a:lnTo>
                <a:lnTo>
                  <a:pt x="694143" y="60473"/>
                </a:lnTo>
                <a:lnTo>
                  <a:pt x="733755" y="85459"/>
                </a:lnTo>
                <a:lnTo>
                  <a:pt x="770392" y="114113"/>
                </a:lnTo>
                <a:lnTo>
                  <a:pt x="803773" y="146164"/>
                </a:lnTo>
                <a:lnTo>
                  <a:pt x="833615" y="181341"/>
                </a:lnTo>
                <a:lnTo>
                  <a:pt x="859639" y="219375"/>
                </a:lnTo>
                <a:lnTo>
                  <a:pt x="881562" y="259994"/>
                </a:lnTo>
                <a:lnTo>
                  <a:pt x="899104" y="302930"/>
                </a:lnTo>
                <a:lnTo>
                  <a:pt x="911982" y="347911"/>
                </a:lnTo>
                <a:lnTo>
                  <a:pt x="919915" y="394668"/>
                </a:lnTo>
                <a:lnTo>
                  <a:pt x="922622" y="442930"/>
                </a:lnTo>
                <a:lnTo>
                  <a:pt x="919915" y="491193"/>
                </a:lnTo>
                <a:lnTo>
                  <a:pt x="911982" y="537949"/>
                </a:lnTo>
                <a:lnTo>
                  <a:pt x="899104" y="582931"/>
                </a:lnTo>
                <a:lnTo>
                  <a:pt x="881562" y="625866"/>
                </a:lnTo>
                <a:lnTo>
                  <a:pt x="859639" y="666486"/>
                </a:lnTo>
                <a:lnTo>
                  <a:pt x="833615" y="704520"/>
                </a:lnTo>
                <a:lnTo>
                  <a:pt x="803773" y="739697"/>
                </a:lnTo>
                <a:lnTo>
                  <a:pt x="770392" y="771747"/>
                </a:lnTo>
                <a:lnTo>
                  <a:pt x="733755" y="800401"/>
                </a:lnTo>
                <a:lnTo>
                  <a:pt x="694143" y="825388"/>
                </a:lnTo>
                <a:lnTo>
                  <a:pt x="651838" y="846438"/>
                </a:lnTo>
                <a:lnTo>
                  <a:pt x="607121" y="863280"/>
                </a:lnTo>
                <a:lnTo>
                  <a:pt x="560273" y="875645"/>
                </a:lnTo>
                <a:lnTo>
                  <a:pt x="511576" y="883262"/>
                </a:lnTo>
                <a:lnTo>
                  <a:pt x="461311" y="885861"/>
                </a:lnTo>
                <a:lnTo>
                  <a:pt x="411046" y="883262"/>
                </a:lnTo>
                <a:lnTo>
                  <a:pt x="362349" y="875645"/>
                </a:lnTo>
                <a:lnTo>
                  <a:pt x="315501" y="863280"/>
                </a:lnTo>
                <a:lnTo>
                  <a:pt x="270783" y="846438"/>
                </a:lnTo>
                <a:lnTo>
                  <a:pt x="228478" y="825388"/>
                </a:lnTo>
                <a:lnTo>
                  <a:pt x="188866" y="800401"/>
                </a:lnTo>
                <a:lnTo>
                  <a:pt x="152229" y="771747"/>
                </a:lnTo>
                <a:lnTo>
                  <a:pt x="118849" y="739697"/>
                </a:lnTo>
                <a:lnTo>
                  <a:pt x="89006" y="704520"/>
                </a:lnTo>
                <a:lnTo>
                  <a:pt x="62982" y="666486"/>
                </a:lnTo>
                <a:lnTo>
                  <a:pt x="41059" y="625866"/>
                </a:lnTo>
                <a:lnTo>
                  <a:pt x="23517" y="582931"/>
                </a:lnTo>
                <a:lnTo>
                  <a:pt x="10640" y="537949"/>
                </a:lnTo>
                <a:lnTo>
                  <a:pt x="2706" y="491193"/>
                </a:lnTo>
                <a:lnTo>
                  <a:pt x="0" y="44293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76146" y="3246390"/>
            <a:ext cx="2844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56100" y="4904679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461310" y="0"/>
                </a:moveTo>
                <a:lnTo>
                  <a:pt x="411046" y="2599"/>
                </a:lnTo>
                <a:lnTo>
                  <a:pt x="362349" y="10216"/>
                </a:lnTo>
                <a:lnTo>
                  <a:pt x="315501" y="22580"/>
                </a:lnTo>
                <a:lnTo>
                  <a:pt x="270783" y="39423"/>
                </a:lnTo>
                <a:lnTo>
                  <a:pt x="228478" y="60472"/>
                </a:lnTo>
                <a:lnTo>
                  <a:pt x="188866" y="85459"/>
                </a:lnTo>
                <a:lnTo>
                  <a:pt x="152229" y="114113"/>
                </a:lnTo>
                <a:lnTo>
                  <a:pt x="118849" y="146164"/>
                </a:lnTo>
                <a:lnTo>
                  <a:pt x="89006" y="181341"/>
                </a:lnTo>
                <a:lnTo>
                  <a:pt x="62982" y="219374"/>
                </a:lnTo>
                <a:lnTo>
                  <a:pt x="41059" y="259994"/>
                </a:lnTo>
                <a:lnTo>
                  <a:pt x="23517" y="302930"/>
                </a:lnTo>
                <a:lnTo>
                  <a:pt x="10640" y="347911"/>
                </a:lnTo>
                <a:lnTo>
                  <a:pt x="2706" y="394668"/>
                </a:lnTo>
                <a:lnTo>
                  <a:pt x="0" y="442930"/>
                </a:lnTo>
                <a:lnTo>
                  <a:pt x="2706" y="491192"/>
                </a:lnTo>
                <a:lnTo>
                  <a:pt x="10640" y="537949"/>
                </a:lnTo>
                <a:lnTo>
                  <a:pt x="23517" y="582930"/>
                </a:lnTo>
                <a:lnTo>
                  <a:pt x="41059" y="625866"/>
                </a:lnTo>
                <a:lnTo>
                  <a:pt x="62982" y="666486"/>
                </a:lnTo>
                <a:lnTo>
                  <a:pt x="89006" y="704519"/>
                </a:lnTo>
                <a:lnTo>
                  <a:pt x="118849" y="739696"/>
                </a:lnTo>
                <a:lnTo>
                  <a:pt x="152229" y="771747"/>
                </a:lnTo>
                <a:lnTo>
                  <a:pt x="188866" y="800401"/>
                </a:lnTo>
                <a:lnTo>
                  <a:pt x="228478" y="825388"/>
                </a:lnTo>
                <a:lnTo>
                  <a:pt x="270783" y="846438"/>
                </a:lnTo>
                <a:lnTo>
                  <a:pt x="315501" y="863280"/>
                </a:lnTo>
                <a:lnTo>
                  <a:pt x="362349" y="875645"/>
                </a:lnTo>
                <a:lnTo>
                  <a:pt x="411046" y="883262"/>
                </a:lnTo>
                <a:lnTo>
                  <a:pt x="461310" y="885861"/>
                </a:lnTo>
                <a:lnTo>
                  <a:pt x="511575" y="883262"/>
                </a:lnTo>
                <a:lnTo>
                  <a:pt x="560272" y="875645"/>
                </a:lnTo>
                <a:lnTo>
                  <a:pt x="607120" y="863280"/>
                </a:lnTo>
                <a:lnTo>
                  <a:pt x="651838" y="846438"/>
                </a:lnTo>
                <a:lnTo>
                  <a:pt x="694143" y="825388"/>
                </a:lnTo>
                <a:lnTo>
                  <a:pt x="733755" y="800401"/>
                </a:lnTo>
                <a:lnTo>
                  <a:pt x="770392" y="771747"/>
                </a:lnTo>
                <a:lnTo>
                  <a:pt x="803772" y="739696"/>
                </a:lnTo>
                <a:lnTo>
                  <a:pt x="833615" y="704519"/>
                </a:lnTo>
                <a:lnTo>
                  <a:pt x="859639" y="666486"/>
                </a:lnTo>
                <a:lnTo>
                  <a:pt x="881562" y="625866"/>
                </a:lnTo>
                <a:lnTo>
                  <a:pt x="899104" y="582930"/>
                </a:lnTo>
                <a:lnTo>
                  <a:pt x="911981" y="537949"/>
                </a:lnTo>
                <a:lnTo>
                  <a:pt x="919915" y="491192"/>
                </a:lnTo>
                <a:lnTo>
                  <a:pt x="922621" y="442930"/>
                </a:lnTo>
                <a:lnTo>
                  <a:pt x="919915" y="394668"/>
                </a:lnTo>
                <a:lnTo>
                  <a:pt x="911981" y="347911"/>
                </a:lnTo>
                <a:lnTo>
                  <a:pt x="899104" y="302930"/>
                </a:lnTo>
                <a:lnTo>
                  <a:pt x="881562" y="259994"/>
                </a:lnTo>
                <a:lnTo>
                  <a:pt x="859639" y="219374"/>
                </a:lnTo>
                <a:lnTo>
                  <a:pt x="833615" y="181341"/>
                </a:lnTo>
                <a:lnTo>
                  <a:pt x="803772" y="146164"/>
                </a:lnTo>
                <a:lnTo>
                  <a:pt x="770392" y="114113"/>
                </a:lnTo>
                <a:lnTo>
                  <a:pt x="733755" y="85459"/>
                </a:lnTo>
                <a:lnTo>
                  <a:pt x="694143" y="60472"/>
                </a:lnTo>
                <a:lnTo>
                  <a:pt x="651838" y="39423"/>
                </a:lnTo>
                <a:lnTo>
                  <a:pt x="607120" y="22580"/>
                </a:lnTo>
                <a:lnTo>
                  <a:pt x="560272" y="10216"/>
                </a:lnTo>
                <a:lnTo>
                  <a:pt x="511575" y="2599"/>
                </a:lnTo>
                <a:lnTo>
                  <a:pt x="461310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56100" y="4904679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0" y="442930"/>
                </a:moveTo>
                <a:lnTo>
                  <a:pt x="2706" y="394668"/>
                </a:lnTo>
                <a:lnTo>
                  <a:pt x="10640" y="347911"/>
                </a:lnTo>
                <a:lnTo>
                  <a:pt x="23517" y="302930"/>
                </a:lnTo>
                <a:lnTo>
                  <a:pt x="41059" y="259994"/>
                </a:lnTo>
                <a:lnTo>
                  <a:pt x="62982" y="219375"/>
                </a:lnTo>
                <a:lnTo>
                  <a:pt x="89006" y="181341"/>
                </a:lnTo>
                <a:lnTo>
                  <a:pt x="118849" y="146164"/>
                </a:lnTo>
                <a:lnTo>
                  <a:pt x="152229" y="114113"/>
                </a:lnTo>
                <a:lnTo>
                  <a:pt x="188866" y="85459"/>
                </a:lnTo>
                <a:lnTo>
                  <a:pt x="228478" y="60473"/>
                </a:lnTo>
                <a:lnTo>
                  <a:pt x="270783" y="39423"/>
                </a:lnTo>
                <a:lnTo>
                  <a:pt x="315501" y="22580"/>
                </a:lnTo>
                <a:lnTo>
                  <a:pt x="362349" y="10216"/>
                </a:lnTo>
                <a:lnTo>
                  <a:pt x="411046" y="2599"/>
                </a:lnTo>
                <a:lnTo>
                  <a:pt x="461311" y="0"/>
                </a:lnTo>
                <a:lnTo>
                  <a:pt x="511576" y="2599"/>
                </a:lnTo>
                <a:lnTo>
                  <a:pt x="560273" y="10216"/>
                </a:lnTo>
                <a:lnTo>
                  <a:pt x="607121" y="22580"/>
                </a:lnTo>
                <a:lnTo>
                  <a:pt x="651838" y="39423"/>
                </a:lnTo>
                <a:lnTo>
                  <a:pt x="694143" y="60473"/>
                </a:lnTo>
                <a:lnTo>
                  <a:pt x="733755" y="85459"/>
                </a:lnTo>
                <a:lnTo>
                  <a:pt x="770392" y="114113"/>
                </a:lnTo>
                <a:lnTo>
                  <a:pt x="803773" y="146164"/>
                </a:lnTo>
                <a:lnTo>
                  <a:pt x="833615" y="181341"/>
                </a:lnTo>
                <a:lnTo>
                  <a:pt x="859639" y="219375"/>
                </a:lnTo>
                <a:lnTo>
                  <a:pt x="881562" y="259994"/>
                </a:lnTo>
                <a:lnTo>
                  <a:pt x="899104" y="302930"/>
                </a:lnTo>
                <a:lnTo>
                  <a:pt x="911982" y="347911"/>
                </a:lnTo>
                <a:lnTo>
                  <a:pt x="919915" y="394668"/>
                </a:lnTo>
                <a:lnTo>
                  <a:pt x="922622" y="442930"/>
                </a:lnTo>
                <a:lnTo>
                  <a:pt x="919915" y="491193"/>
                </a:lnTo>
                <a:lnTo>
                  <a:pt x="911982" y="537949"/>
                </a:lnTo>
                <a:lnTo>
                  <a:pt x="899104" y="582931"/>
                </a:lnTo>
                <a:lnTo>
                  <a:pt x="881562" y="625866"/>
                </a:lnTo>
                <a:lnTo>
                  <a:pt x="859639" y="666486"/>
                </a:lnTo>
                <a:lnTo>
                  <a:pt x="833615" y="704520"/>
                </a:lnTo>
                <a:lnTo>
                  <a:pt x="803773" y="739697"/>
                </a:lnTo>
                <a:lnTo>
                  <a:pt x="770392" y="771747"/>
                </a:lnTo>
                <a:lnTo>
                  <a:pt x="733755" y="800401"/>
                </a:lnTo>
                <a:lnTo>
                  <a:pt x="694143" y="825388"/>
                </a:lnTo>
                <a:lnTo>
                  <a:pt x="651838" y="846438"/>
                </a:lnTo>
                <a:lnTo>
                  <a:pt x="607121" y="863280"/>
                </a:lnTo>
                <a:lnTo>
                  <a:pt x="560273" y="875645"/>
                </a:lnTo>
                <a:lnTo>
                  <a:pt x="511576" y="883262"/>
                </a:lnTo>
                <a:lnTo>
                  <a:pt x="461311" y="885861"/>
                </a:lnTo>
                <a:lnTo>
                  <a:pt x="411046" y="883262"/>
                </a:lnTo>
                <a:lnTo>
                  <a:pt x="362349" y="875645"/>
                </a:lnTo>
                <a:lnTo>
                  <a:pt x="315501" y="863280"/>
                </a:lnTo>
                <a:lnTo>
                  <a:pt x="270783" y="846438"/>
                </a:lnTo>
                <a:lnTo>
                  <a:pt x="228478" y="825388"/>
                </a:lnTo>
                <a:lnTo>
                  <a:pt x="188866" y="800401"/>
                </a:lnTo>
                <a:lnTo>
                  <a:pt x="152229" y="771747"/>
                </a:lnTo>
                <a:lnTo>
                  <a:pt x="118849" y="739697"/>
                </a:lnTo>
                <a:lnTo>
                  <a:pt x="89006" y="704520"/>
                </a:lnTo>
                <a:lnTo>
                  <a:pt x="62982" y="666486"/>
                </a:lnTo>
                <a:lnTo>
                  <a:pt x="41059" y="625866"/>
                </a:lnTo>
                <a:lnTo>
                  <a:pt x="23517" y="582931"/>
                </a:lnTo>
                <a:lnTo>
                  <a:pt x="10640" y="537949"/>
                </a:lnTo>
                <a:lnTo>
                  <a:pt x="2706" y="491193"/>
                </a:lnTo>
                <a:lnTo>
                  <a:pt x="0" y="44293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82994" y="5035306"/>
            <a:ext cx="26924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36548" y="3115767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461310" y="0"/>
                </a:moveTo>
                <a:lnTo>
                  <a:pt x="411046" y="2599"/>
                </a:lnTo>
                <a:lnTo>
                  <a:pt x="362349" y="10216"/>
                </a:lnTo>
                <a:lnTo>
                  <a:pt x="315501" y="22580"/>
                </a:lnTo>
                <a:lnTo>
                  <a:pt x="270783" y="39423"/>
                </a:lnTo>
                <a:lnTo>
                  <a:pt x="228478" y="60472"/>
                </a:lnTo>
                <a:lnTo>
                  <a:pt x="188866" y="85459"/>
                </a:lnTo>
                <a:lnTo>
                  <a:pt x="152229" y="114113"/>
                </a:lnTo>
                <a:lnTo>
                  <a:pt x="118849" y="146164"/>
                </a:lnTo>
                <a:lnTo>
                  <a:pt x="89006" y="181341"/>
                </a:lnTo>
                <a:lnTo>
                  <a:pt x="62982" y="219374"/>
                </a:lnTo>
                <a:lnTo>
                  <a:pt x="41059" y="259994"/>
                </a:lnTo>
                <a:lnTo>
                  <a:pt x="23517" y="302930"/>
                </a:lnTo>
                <a:lnTo>
                  <a:pt x="10640" y="347911"/>
                </a:lnTo>
                <a:lnTo>
                  <a:pt x="2706" y="394668"/>
                </a:lnTo>
                <a:lnTo>
                  <a:pt x="0" y="442930"/>
                </a:lnTo>
                <a:lnTo>
                  <a:pt x="2706" y="491192"/>
                </a:lnTo>
                <a:lnTo>
                  <a:pt x="10640" y="537949"/>
                </a:lnTo>
                <a:lnTo>
                  <a:pt x="23517" y="582930"/>
                </a:lnTo>
                <a:lnTo>
                  <a:pt x="41059" y="625866"/>
                </a:lnTo>
                <a:lnTo>
                  <a:pt x="62982" y="666485"/>
                </a:lnTo>
                <a:lnTo>
                  <a:pt x="89006" y="704519"/>
                </a:lnTo>
                <a:lnTo>
                  <a:pt x="118849" y="739696"/>
                </a:lnTo>
                <a:lnTo>
                  <a:pt x="152229" y="771747"/>
                </a:lnTo>
                <a:lnTo>
                  <a:pt x="188866" y="800401"/>
                </a:lnTo>
                <a:lnTo>
                  <a:pt x="228478" y="825388"/>
                </a:lnTo>
                <a:lnTo>
                  <a:pt x="270783" y="846438"/>
                </a:lnTo>
                <a:lnTo>
                  <a:pt x="315501" y="863280"/>
                </a:lnTo>
                <a:lnTo>
                  <a:pt x="362349" y="875645"/>
                </a:lnTo>
                <a:lnTo>
                  <a:pt x="411046" y="883262"/>
                </a:lnTo>
                <a:lnTo>
                  <a:pt x="461310" y="885861"/>
                </a:lnTo>
                <a:lnTo>
                  <a:pt x="511575" y="883262"/>
                </a:lnTo>
                <a:lnTo>
                  <a:pt x="560272" y="875645"/>
                </a:lnTo>
                <a:lnTo>
                  <a:pt x="607120" y="863280"/>
                </a:lnTo>
                <a:lnTo>
                  <a:pt x="651838" y="846438"/>
                </a:lnTo>
                <a:lnTo>
                  <a:pt x="694143" y="825388"/>
                </a:lnTo>
                <a:lnTo>
                  <a:pt x="733755" y="800401"/>
                </a:lnTo>
                <a:lnTo>
                  <a:pt x="770392" y="771747"/>
                </a:lnTo>
                <a:lnTo>
                  <a:pt x="803772" y="739696"/>
                </a:lnTo>
                <a:lnTo>
                  <a:pt x="833615" y="704519"/>
                </a:lnTo>
                <a:lnTo>
                  <a:pt x="859639" y="666485"/>
                </a:lnTo>
                <a:lnTo>
                  <a:pt x="881562" y="625866"/>
                </a:lnTo>
                <a:lnTo>
                  <a:pt x="899104" y="582930"/>
                </a:lnTo>
                <a:lnTo>
                  <a:pt x="911981" y="537949"/>
                </a:lnTo>
                <a:lnTo>
                  <a:pt x="919915" y="491192"/>
                </a:lnTo>
                <a:lnTo>
                  <a:pt x="922621" y="442930"/>
                </a:lnTo>
                <a:lnTo>
                  <a:pt x="919915" y="394668"/>
                </a:lnTo>
                <a:lnTo>
                  <a:pt x="911981" y="347911"/>
                </a:lnTo>
                <a:lnTo>
                  <a:pt x="899104" y="302930"/>
                </a:lnTo>
                <a:lnTo>
                  <a:pt x="881562" y="259994"/>
                </a:lnTo>
                <a:lnTo>
                  <a:pt x="859639" y="219374"/>
                </a:lnTo>
                <a:lnTo>
                  <a:pt x="833615" y="181341"/>
                </a:lnTo>
                <a:lnTo>
                  <a:pt x="803772" y="146164"/>
                </a:lnTo>
                <a:lnTo>
                  <a:pt x="770392" y="114113"/>
                </a:lnTo>
                <a:lnTo>
                  <a:pt x="733755" y="85459"/>
                </a:lnTo>
                <a:lnTo>
                  <a:pt x="694143" y="60472"/>
                </a:lnTo>
                <a:lnTo>
                  <a:pt x="651838" y="39423"/>
                </a:lnTo>
                <a:lnTo>
                  <a:pt x="607120" y="22580"/>
                </a:lnTo>
                <a:lnTo>
                  <a:pt x="560272" y="10216"/>
                </a:lnTo>
                <a:lnTo>
                  <a:pt x="511575" y="2599"/>
                </a:lnTo>
                <a:lnTo>
                  <a:pt x="461310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6548" y="3115767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0" y="442930"/>
                </a:moveTo>
                <a:lnTo>
                  <a:pt x="2706" y="394668"/>
                </a:lnTo>
                <a:lnTo>
                  <a:pt x="10640" y="347911"/>
                </a:lnTo>
                <a:lnTo>
                  <a:pt x="23517" y="302930"/>
                </a:lnTo>
                <a:lnTo>
                  <a:pt x="41059" y="259994"/>
                </a:lnTo>
                <a:lnTo>
                  <a:pt x="62982" y="219375"/>
                </a:lnTo>
                <a:lnTo>
                  <a:pt x="89006" y="181341"/>
                </a:lnTo>
                <a:lnTo>
                  <a:pt x="118849" y="146164"/>
                </a:lnTo>
                <a:lnTo>
                  <a:pt x="152229" y="114113"/>
                </a:lnTo>
                <a:lnTo>
                  <a:pt x="188866" y="85459"/>
                </a:lnTo>
                <a:lnTo>
                  <a:pt x="228478" y="60473"/>
                </a:lnTo>
                <a:lnTo>
                  <a:pt x="270783" y="39423"/>
                </a:lnTo>
                <a:lnTo>
                  <a:pt x="315501" y="22580"/>
                </a:lnTo>
                <a:lnTo>
                  <a:pt x="362349" y="10216"/>
                </a:lnTo>
                <a:lnTo>
                  <a:pt x="411046" y="2599"/>
                </a:lnTo>
                <a:lnTo>
                  <a:pt x="461311" y="0"/>
                </a:lnTo>
                <a:lnTo>
                  <a:pt x="511576" y="2599"/>
                </a:lnTo>
                <a:lnTo>
                  <a:pt x="560273" y="10216"/>
                </a:lnTo>
                <a:lnTo>
                  <a:pt x="607121" y="22580"/>
                </a:lnTo>
                <a:lnTo>
                  <a:pt x="651838" y="39423"/>
                </a:lnTo>
                <a:lnTo>
                  <a:pt x="694143" y="60473"/>
                </a:lnTo>
                <a:lnTo>
                  <a:pt x="733755" y="85459"/>
                </a:lnTo>
                <a:lnTo>
                  <a:pt x="770392" y="114113"/>
                </a:lnTo>
                <a:lnTo>
                  <a:pt x="803773" y="146164"/>
                </a:lnTo>
                <a:lnTo>
                  <a:pt x="833615" y="181341"/>
                </a:lnTo>
                <a:lnTo>
                  <a:pt x="859639" y="219375"/>
                </a:lnTo>
                <a:lnTo>
                  <a:pt x="881562" y="259994"/>
                </a:lnTo>
                <a:lnTo>
                  <a:pt x="899104" y="302930"/>
                </a:lnTo>
                <a:lnTo>
                  <a:pt x="911982" y="347911"/>
                </a:lnTo>
                <a:lnTo>
                  <a:pt x="919915" y="394668"/>
                </a:lnTo>
                <a:lnTo>
                  <a:pt x="922622" y="442930"/>
                </a:lnTo>
                <a:lnTo>
                  <a:pt x="919915" y="491193"/>
                </a:lnTo>
                <a:lnTo>
                  <a:pt x="911982" y="537949"/>
                </a:lnTo>
                <a:lnTo>
                  <a:pt x="899104" y="582931"/>
                </a:lnTo>
                <a:lnTo>
                  <a:pt x="881562" y="625866"/>
                </a:lnTo>
                <a:lnTo>
                  <a:pt x="859639" y="666486"/>
                </a:lnTo>
                <a:lnTo>
                  <a:pt x="833615" y="704520"/>
                </a:lnTo>
                <a:lnTo>
                  <a:pt x="803773" y="739697"/>
                </a:lnTo>
                <a:lnTo>
                  <a:pt x="770392" y="771747"/>
                </a:lnTo>
                <a:lnTo>
                  <a:pt x="733755" y="800401"/>
                </a:lnTo>
                <a:lnTo>
                  <a:pt x="694143" y="825388"/>
                </a:lnTo>
                <a:lnTo>
                  <a:pt x="651838" y="846438"/>
                </a:lnTo>
                <a:lnTo>
                  <a:pt x="607121" y="863280"/>
                </a:lnTo>
                <a:lnTo>
                  <a:pt x="560273" y="875645"/>
                </a:lnTo>
                <a:lnTo>
                  <a:pt x="511576" y="883262"/>
                </a:lnTo>
                <a:lnTo>
                  <a:pt x="461311" y="885861"/>
                </a:lnTo>
                <a:lnTo>
                  <a:pt x="411046" y="883262"/>
                </a:lnTo>
                <a:lnTo>
                  <a:pt x="362349" y="875645"/>
                </a:lnTo>
                <a:lnTo>
                  <a:pt x="315501" y="863280"/>
                </a:lnTo>
                <a:lnTo>
                  <a:pt x="270783" y="846438"/>
                </a:lnTo>
                <a:lnTo>
                  <a:pt x="228478" y="825388"/>
                </a:lnTo>
                <a:lnTo>
                  <a:pt x="188866" y="800401"/>
                </a:lnTo>
                <a:lnTo>
                  <a:pt x="152229" y="771747"/>
                </a:lnTo>
                <a:lnTo>
                  <a:pt x="118849" y="739697"/>
                </a:lnTo>
                <a:lnTo>
                  <a:pt x="89006" y="704520"/>
                </a:lnTo>
                <a:lnTo>
                  <a:pt x="62982" y="666486"/>
                </a:lnTo>
                <a:lnTo>
                  <a:pt x="41059" y="625866"/>
                </a:lnTo>
                <a:lnTo>
                  <a:pt x="23517" y="582931"/>
                </a:lnTo>
                <a:lnTo>
                  <a:pt x="10640" y="537949"/>
                </a:lnTo>
                <a:lnTo>
                  <a:pt x="2706" y="491193"/>
                </a:lnTo>
                <a:lnTo>
                  <a:pt x="0" y="44293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54586" y="3246393"/>
            <a:ext cx="2870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36548" y="4904678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461310" y="0"/>
                </a:moveTo>
                <a:lnTo>
                  <a:pt x="411046" y="2599"/>
                </a:lnTo>
                <a:lnTo>
                  <a:pt x="362349" y="10216"/>
                </a:lnTo>
                <a:lnTo>
                  <a:pt x="315501" y="22580"/>
                </a:lnTo>
                <a:lnTo>
                  <a:pt x="270783" y="39423"/>
                </a:lnTo>
                <a:lnTo>
                  <a:pt x="228478" y="60472"/>
                </a:lnTo>
                <a:lnTo>
                  <a:pt x="188866" y="85459"/>
                </a:lnTo>
                <a:lnTo>
                  <a:pt x="152229" y="114113"/>
                </a:lnTo>
                <a:lnTo>
                  <a:pt x="118849" y="146164"/>
                </a:lnTo>
                <a:lnTo>
                  <a:pt x="89006" y="181341"/>
                </a:lnTo>
                <a:lnTo>
                  <a:pt x="62982" y="219375"/>
                </a:lnTo>
                <a:lnTo>
                  <a:pt x="41059" y="259994"/>
                </a:lnTo>
                <a:lnTo>
                  <a:pt x="23517" y="302930"/>
                </a:lnTo>
                <a:lnTo>
                  <a:pt x="10640" y="347911"/>
                </a:lnTo>
                <a:lnTo>
                  <a:pt x="2706" y="394668"/>
                </a:lnTo>
                <a:lnTo>
                  <a:pt x="0" y="442930"/>
                </a:lnTo>
                <a:lnTo>
                  <a:pt x="2706" y="491192"/>
                </a:lnTo>
                <a:lnTo>
                  <a:pt x="10640" y="537949"/>
                </a:lnTo>
                <a:lnTo>
                  <a:pt x="23517" y="582931"/>
                </a:lnTo>
                <a:lnTo>
                  <a:pt x="41059" y="625866"/>
                </a:lnTo>
                <a:lnTo>
                  <a:pt x="62982" y="666486"/>
                </a:lnTo>
                <a:lnTo>
                  <a:pt x="89006" y="704519"/>
                </a:lnTo>
                <a:lnTo>
                  <a:pt x="118849" y="739697"/>
                </a:lnTo>
                <a:lnTo>
                  <a:pt x="152229" y="771747"/>
                </a:lnTo>
                <a:lnTo>
                  <a:pt x="188866" y="800401"/>
                </a:lnTo>
                <a:lnTo>
                  <a:pt x="228478" y="825388"/>
                </a:lnTo>
                <a:lnTo>
                  <a:pt x="270783" y="846438"/>
                </a:lnTo>
                <a:lnTo>
                  <a:pt x="315501" y="863280"/>
                </a:lnTo>
                <a:lnTo>
                  <a:pt x="362349" y="875645"/>
                </a:lnTo>
                <a:lnTo>
                  <a:pt x="411046" y="883262"/>
                </a:lnTo>
                <a:lnTo>
                  <a:pt x="461310" y="885861"/>
                </a:lnTo>
                <a:lnTo>
                  <a:pt x="511575" y="883262"/>
                </a:lnTo>
                <a:lnTo>
                  <a:pt x="560272" y="875645"/>
                </a:lnTo>
                <a:lnTo>
                  <a:pt x="607120" y="863280"/>
                </a:lnTo>
                <a:lnTo>
                  <a:pt x="651838" y="846438"/>
                </a:lnTo>
                <a:lnTo>
                  <a:pt x="694143" y="825388"/>
                </a:lnTo>
                <a:lnTo>
                  <a:pt x="733755" y="800401"/>
                </a:lnTo>
                <a:lnTo>
                  <a:pt x="770392" y="771747"/>
                </a:lnTo>
                <a:lnTo>
                  <a:pt x="803772" y="739697"/>
                </a:lnTo>
                <a:lnTo>
                  <a:pt x="833615" y="704519"/>
                </a:lnTo>
                <a:lnTo>
                  <a:pt x="859639" y="666486"/>
                </a:lnTo>
                <a:lnTo>
                  <a:pt x="881562" y="625866"/>
                </a:lnTo>
                <a:lnTo>
                  <a:pt x="899104" y="582931"/>
                </a:lnTo>
                <a:lnTo>
                  <a:pt x="911981" y="537949"/>
                </a:lnTo>
                <a:lnTo>
                  <a:pt x="919915" y="491192"/>
                </a:lnTo>
                <a:lnTo>
                  <a:pt x="922621" y="442930"/>
                </a:lnTo>
                <a:lnTo>
                  <a:pt x="919915" y="394668"/>
                </a:lnTo>
                <a:lnTo>
                  <a:pt x="911981" y="347911"/>
                </a:lnTo>
                <a:lnTo>
                  <a:pt x="899104" y="302930"/>
                </a:lnTo>
                <a:lnTo>
                  <a:pt x="881562" y="259994"/>
                </a:lnTo>
                <a:lnTo>
                  <a:pt x="859639" y="219375"/>
                </a:lnTo>
                <a:lnTo>
                  <a:pt x="833615" y="181341"/>
                </a:lnTo>
                <a:lnTo>
                  <a:pt x="803772" y="146164"/>
                </a:lnTo>
                <a:lnTo>
                  <a:pt x="770392" y="114113"/>
                </a:lnTo>
                <a:lnTo>
                  <a:pt x="733755" y="85459"/>
                </a:lnTo>
                <a:lnTo>
                  <a:pt x="694143" y="60472"/>
                </a:lnTo>
                <a:lnTo>
                  <a:pt x="651838" y="39423"/>
                </a:lnTo>
                <a:lnTo>
                  <a:pt x="607120" y="22580"/>
                </a:lnTo>
                <a:lnTo>
                  <a:pt x="560272" y="10216"/>
                </a:lnTo>
                <a:lnTo>
                  <a:pt x="511575" y="2599"/>
                </a:lnTo>
                <a:lnTo>
                  <a:pt x="461310" y="0"/>
                </a:lnTo>
                <a:close/>
              </a:path>
            </a:pathLst>
          </a:custGeom>
          <a:solidFill>
            <a:srgbClr val="CB6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36548" y="4904678"/>
            <a:ext cx="922655" cy="886460"/>
          </a:xfrm>
          <a:custGeom>
            <a:avLst/>
            <a:gdLst/>
            <a:ahLst/>
            <a:cxnLst/>
            <a:rect l="l" t="t" r="r" b="b"/>
            <a:pathLst>
              <a:path w="922654" h="886460">
                <a:moveTo>
                  <a:pt x="0" y="442930"/>
                </a:moveTo>
                <a:lnTo>
                  <a:pt x="2706" y="394668"/>
                </a:lnTo>
                <a:lnTo>
                  <a:pt x="10640" y="347911"/>
                </a:lnTo>
                <a:lnTo>
                  <a:pt x="23517" y="302930"/>
                </a:lnTo>
                <a:lnTo>
                  <a:pt x="41059" y="259994"/>
                </a:lnTo>
                <a:lnTo>
                  <a:pt x="62982" y="219375"/>
                </a:lnTo>
                <a:lnTo>
                  <a:pt x="89006" y="181341"/>
                </a:lnTo>
                <a:lnTo>
                  <a:pt x="118849" y="146164"/>
                </a:lnTo>
                <a:lnTo>
                  <a:pt x="152229" y="114113"/>
                </a:lnTo>
                <a:lnTo>
                  <a:pt x="188866" y="85459"/>
                </a:lnTo>
                <a:lnTo>
                  <a:pt x="228478" y="60473"/>
                </a:lnTo>
                <a:lnTo>
                  <a:pt x="270783" y="39423"/>
                </a:lnTo>
                <a:lnTo>
                  <a:pt x="315501" y="22580"/>
                </a:lnTo>
                <a:lnTo>
                  <a:pt x="362349" y="10216"/>
                </a:lnTo>
                <a:lnTo>
                  <a:pt x="411046" y="2599"/>
                </a:lnTo>
                <a:lnTo>
                  <a:pt x="461311" y="0"/>
                </a:lnTo>
                <a:lnTo>
                  <a:pt x="511576" y="2599"/>
                </a:lnTo>
                <a:lnTo>
                  <a:pt x="560273" y="10216"/>
                </a:lnTo>
                <a:lnTo>
                  <a:pt x="607121" y="22580"/>
                </a:lnTo>
                <a:lnTo>
                  <a:pt x="651838" y="39423"/>
                </a:lnTo>
                <a:lnTo>
                  <a:pt x="694143" y="60473"/>
                </a:lnTo>
                <a:lnTo>
                  <a:pt x="733755" y="85459"/>
                </a:lnTo>
                <a:lnTo>
                  <a:pt x="770392" y="114113"/>
                </a:lnTo>
                <a:lnTo>
                  <a:pt x="803773" y="146164"/>
                </a:lnTo>
                <a:lnTo>
                  <a:pt x="833615" y="181341"/>
                </a:lnTo>
                <a:lnTo>
                  <a:pt x="859639" y="219375"/>
                </a:lnTo>
                <a:lnTo>
                  <a:pt x="881562" y="259994"/>
                </a:lnTo>
                <a:lnTo>
                  <a:pt x="899104" y="302930"/>
                </a:lnTo>
                <a:lnTo>
                  <a:pt x="911982" y="347911"/>
                </a:lnTo>
                <a:lnTo>
                  <a:pt x="919915" y="394668"/>
                </a:lnTo>
                <a:lnTo>
                  <a:pt x="922622" y="442930"/>
                </a:lnTo>
                <a:lnTo>
                  <a:pt x="919915" y="491193"/>
                </a:lnTo>
                <a:lnTo>
                  <a:pt x="911982" y="537949"/>
                </a:lnTo>
                <a:lnTo>
                  <a:pt x="899104" y="582931"/>
                </a:lnTo>
                <a:lnTo>
                  <a:pt x="881562" y="625866"/>
                </a:lnTo>
                <a:lnTo>
                  <a:pt x="859639" y="666486"/>
                </a:lnTo>
                <a:lnTo>
                  <a:pt x="833615" y="704520"/>
                </a:lnTo>
                <a:lnTo>
                  <a:pt x="803773" y="739697"/>
                </a:lnTo>
                <a:lnTo>
                  <a:pt x="770392" y="771747"/>
                </a:lnTo>
                <a:lnTo>
                  <a:pt x="733755" y="800401"/>
                </a:lnTo>
                <a:lnTo>
                  <a:pt x="694143" y="825388"/>
                </a:lnTo>
                <a:lnTo>
                  <a:pt x="651838" y="846438"/>
                </a:lnTo>
                <a:lnTo>
                  <a:pt x="607121" y="863280"/>
                </a:lnTo>
                <a:lnTo>
                  <a:pt x="560273" y="875645"/>
                </a:lnTo>
                <a:lnTo>
                  <a:pt x="511576" y="883262"/>
                </a:lnTo>
                <a:lnTo>
                  <a:pt x="461311" y="885861"/>
                </a:lnTo>
                <a:lnTo>
                  <a:pt x="411046" y="883262"/>
                </a:lnTo>
                <a:lnTo>
                  <a:pt x="362349" y="875645"/>
                </a:lnTo>
                <a:lnTo>
                  <a:pt x="315501" y="863280"/>
                </a:lnTo>
                <a:lnTo>
                  <a:pt x="270783" y="846438"/>
                </a:lnTo>
                <a:lnTo>
                  <a:pt x="228478" y="825388"/>
                </a:lnTo>
                <a:lnTo>
                  <a:pt x="188866" y="800401"/>
                </a:lnTo>
                <a:lnTo>
                  <a:pt x="152229" y="771747"/>
                </a:lnTo>
                <a:lnTo>
                  <a:pt x="118849" y="739697"/>
                </a:lnTo>
                <a:lnTo>
                  <a:pt x="89006" y="704520"/>
                </a:lnTo>
                <a:lnTo>
                  <a:pt x="62982" y="666486"/>
                </a:lnTo>
                <a:lnTo>
                  <a:pt x="41059" y="625866"/>
                </a:lnTo>
                <a:lnTo>
                  <a:pt x="23517" y="582931"/>
                </a:lnTo>
                <a:lnTo>
                  <a:pt x="10640" y="537949"/>
                </a:lnTo>
                <a:lnTo>
                  <a:pt x="2706" y="491193"/>
                </a:lnTo>
                <a:lnTo>
                  <a:pt x="0" y="44293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62138" y="5035305"/>
            <a:ext cx="27178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57521" y="4375250"/>
            <a:ext cx="1566326" cy="19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9600" y="4453333"/>
            <a:ext cx="1366520" cy="635"/>
          </a:xfrm>
          <a:custGeom>
            <a:avLst/>
            <a:gdLst/>
            <a:ahLst/>
            <a:cxnLst/>
            <a:rect l="l" t="t" r="r" b="b"/>
            <a:pathLst>
              <a:path w="1366520" h="635">
                <a:moveTo>
                  <a:pt x="0" y="0"/>
                </a:moveTo>
                <a:lnTo>
                  <a:pt x="19446" y="0"/>
                </a:lnTo>
                <a:lnTo>
                  <a:pt x="69324" y="0"/>
                </a:lnTo>
                <a:lnTo>
                  <a:pt x="119202" y="1"/>
                </a:lnTo>
                <a:lnTo>
                  <a:pt x="169080" y="3"/>
                </a:lnTo>
                <a:lnTo>
                  <a:pt x="218958" y="5"/>
                </a:lnTo>
                <a:lnTo>
                  <a:pt x="268835" y="7"/>
                </a:lnTo>
                <a:lnTo>
                  <a:pt x="318713" y="11"/>
                </a:lnTo>
                <a:lnTo>
                  <a:pt x="368591" y="14"/>
                </a:lnTo>
                <a:lnTo>
                  <a:pt x="418469" y="18"/>
                </a:lnTo>
                <a:lnTo>
                  <a:pt x="468347" y="22"/>
                </a:lnTo>
                <a:lnTo>
                  <a:pt x="518224" y="27"/>
                </a:lnTo>
                <a:lnTo>
                  <a:pt x="568102" y="32"/>
                </a:lnTo>
                <a:lnTo>
                  <a:pt x="617980" y="36"/>
                </a:lnTo>
                <a:lnTo>
                  <a:pt x="667858" y="41"/>
                </a:lnTo>
                <a:lnTo>
                  <a:pt x="717736" y="46"/>
                </a:lnTo>
                <a:lnTo>
                  <a:pt x="767614" y="51"/>
                </a:lnTo>
                <a:lnTo>
                  <a:pt x="817491" y="56"/>
                </a:lnTo>
                <a:lnTo>
                  <a:pt x="867369" y="61"/>
                </a:lnTo>
                <a:lnTo>
                  <a:pt x="917247" y="65"/>
                </a:lnTo>
                <a:lnTo>
                  <a:pt x="967125" y="70"/>
                </a:lnTo>
                <a:lnTo>
                  <a:pt x="1017003" y="73"/>
                </a:lnTo>
                <a:lnTo>
                  <a:pt x="1066881" y="77"/>
                </a:lnTo>
                <a:lnTo>
                  <a:pt x="1116758" y="80"/>
                </a:lnTo>
                <a:lnTo>
                  <a:pt x="1166636" y="83"/>
                </a:lnTo>
                <a:lnTo>
                  <a:pt x="1216514" y="85"/>
                </a:lnTo>
                <a:lnTo>
                  <a:pt x="1266392" y="87"/>
                </a:lnTo>
                <a:lnTo>
                  <a:pt x="1316270" y="88"/>
                </a:lnTo>
                <a:lnTo>
                  <a:pt x="1366148" y="88"/>
                </a:lnTo>
              </a:path>
            </a:pathLst>
          </a:custGeom>
          <a:ln w="38100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5225" y="439326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60070"/>
                </a:lnTo>
                <a:lnTo>
                  <a:pt x="120141" y="120141"/>
                </a:lnTo>
                <a:lnTo>
                  <a:pt x="120141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99686" y="3983526"/>
            <a:ext cx="196342" cy="97924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92849" y="4002483"/>
            <a:ext cx="0" cy="774700"/>
          </a:xfrm>
          <a:custGeom>
            <a:avLst/>
            <a:gdLst/>
            <a:ahLst/>
            <a:cxnLst/>
            <a:rect l="l" t="t" r="r" b="b"/>
            <a:pathLst>
              <a:path h="774700">
                <a:moveTo>
                  <a:pt x="0" y="0"/>
                </a:moveTo>
                <a:lnTo>
                  <a:pt x="0" y="77470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32778" y="478141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2" y="0"/>
                </a:moveTo>
                <a:lnTo>
                  <a:pt x="0" y="0"/>
                </a:lnTo>
                <a:lnTo>
                  <a:pt x="60071" y="120141"/>
                </a:lnTo>
                <a:lnTo>
                  <a:pt x="120142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7793" y="3795438"/>
            <a:ext cx="1360387" cy="1355427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12201" y="3871893"/>
            <a:ext cx="1080135" cy="1075055"/>
          </a:xfrm>
          <a:custGeom>
            <a:avLst/>
            <a:gdLst/>
            <a:ahLst/>
            <a:cxnLst/>
            <a:rect l="l" t="t" r="r" b="b"/>
            <a:pathLst>
              <a:path w="1080134" h="1075054">
                <a:moveTo>
                  <a:pt x="0" y="1074771"/>
                </a:moveTo>
                <a:lnTo>
                  <a:pt x="13501" y="1061332"/>
                </a:lnTo>
                <a:lnTo>
                  <a:pt x="1079718" y="0"/>
                </a:lnTo>
              </a:path>
            </a:pathLst>
          </a:custGeom>
          <a:ln w="38100">
            <a:solidFill>
              <a:srgbClr val="A18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4053" y="4907077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4" h="127635">
                <a:moveTo>
                  <a:pt x="42769" y="0"/>
                </a:moveTo>
                <a:lnTo>
                  <a:pt x="0" y="127332"/>
                </a:lnTo>
                <a:lnTo>
                  <a:pt x="127527" y="85148"/>
                </a:lnTo>
                <a:lnTo>
                  <a:pt x="42769" y="0"/>
                </a:lnTo>
                <a:close/>
              </a:path>
            </a:pathLst>
          </a:custGeom>
          <a:solidFill>
            <a:srgbClr val="A1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30877" y="4078647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A=2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16868" y="4370327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A=2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3904" y="5057779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A=2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15463" y="4946328"/>
            <a:ext cx="805815" cy="802640"/>
          </a:xfrm>
          <a:custGeom>
            <a:avLst/>
            <a:gdLst/>
            <a:ahLst/>
            <a:cxnLst/>
            <a:rect l="l" t="t" r="r" b="b"/>
            <a:pathLst>
              <a:path w="805815" h="802639">
                <a:moveTo>
                  <a:pt x="193782" y="0"/>
                </a:moveTo>
                <a:lnTo>
                  <a:pt x="0" y="195067"/>
                </a:lnTo>
                <a:lnTo>
                  <a:pt x="207580" y="401281"/>
                </a:lnTo>
                <a:lnTo>
                  <a:pt x="0" y="607495"/>
                </a:lnTo>
                <a:lnTo>
                  <a:pt x="193782" y="802562"/>
                </a:lnTo>
                <a:lnTo>
                  <a:pt x="402650" y="595069"/>
                </a:lnTo>
                <a:lnTo>
                  <a:pt x="792794" y="595069"/>
                </a:lnTo>
                <a:lnTo>
                  <a:pt x="597722" y="401281"/>
                </a:lnTo>
                <a:lnTo>
                  <a:pt x="792794" y="207493"/>
                </a:lnTo>
                <a:lnTo>
                  <a:pt x="402650" y="207493"/>
                </a:lnTo>
                <a:lnTo>
                  <a:pt x="193782" y="0"/>
                </a:lnTo>
                <a:close/>
              </a:path>
              <a:path w="805815" h="802639">
                <a:moveTo>
                  <a:pt x="792794" y="595069"/>
                </a:moveTo>
                <a:lnTo>
                  <a:pt x="402650" y="595069"/>
                </a:lnTo>
                <a:lnTo>
                  <a:pt x="611518" y="802562"/>
                </a:lnTo>
                <a:lnTo>
                  <a:pt x="805303" y="607495"/>
                </a:lnTo>
                <a:lnTo>
                  <a:pt x="792794" y="595069"/>
                </a:lnTo>
                <a:close/>
              </a:path>
              <a:path w="805815" h="802639">
                <a:moveTo>
                  <a:pt x="611518" y="0"/>
                </a:moveTo>
                <a:lnTo>
                  <a:pt x="402650" y="207493"/>
                </a:lnTo>
                <a:lnTo>
                  <a:pt x="792794" y="207493"/>
                </a:lnTo>
                <a:lnTo>
                  <a:pt x="805303" y="195067"/>
                </a:lnTo>
                <a:lnTo>
                  <a:pt x="611518" y="0"/>
                </a:lnTo>
                <a:close/>
              </a:path>
            </a:pathLst>
          </a:custGeom>
          <a:solidFill>
            <a:srgbClr val="4B3C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15463" y="4946328"/>
            <a:ext cx="805815" cy="802640"/>
          </a:xfrm>
          <a:custGeom>
            <a:avLst/>
            <a:gdLst/>
            <a:ahLst/>
            <a:cxnLst/>
            <a:rect l="l" t="t" r="r" b="b"/>
            <a:pathLst>
              <a:path w="805815" h="802639">
                <a:moveTo>
                  <a:pt x="0" y="195067"/>
                </a:moveTo>
                <a:lnTo>
                  <a:pt x="193783" y="0"/>
                </a:lnTo>
                <a:lnTo>
                  <a:pt x="402651" y="207493"/>
                </a:lnTo>
                <a:lnTo>
                  <a:pt x="611519" y="0"/>
                </a:lnTo>
                <a:lnTo>
                  <a:pt x="805302" y="195067"/>
                </a:lnTo>
                <a:lnTo>
                  <a:pt x="597722" y="401281"/>
                </a:lnTo>
                <a:lnTo>
                  <a:pt x="805302" y="607495"/>
                </a:lnTo>
                <a:lnTo>
                  <a:pt x="611519" y="802563"/>
                </a:lnTo>
                <a:lnTo>
                  <a:pt x="402651" y="595069"/>
                </a:lnTo>
                <a:lnTo>
                  <a:pt x="193783" y="802563"/>
                </a:lnTo>
                <a:lnTo>
                  <a:pt x="0" y="607495"/>
                </a:lnTo>
                <a:lnTo>
                  <a:pt x="207579" y="401281"/>
                </a:lnTo>
                <a:lnTo>
                  <a:pt x="0" y="195067"/>
                </a:lnTo>
                <a:close/>
              </a:path>
            </a:pathLst>
          </a:custGeom>
          <a:ln w="25400">
            <a:solidFill>
              <a:srgbClr val="372C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413144" y="3890589"/>
            <a:ext cx="136906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58140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Verdana"/>
                <a:cs typeface="Verdana"/>
              </a:rPr>
              <a:t>Read </a:t>
            </a:r>
            <a:r>
              <a:rPr sz="1400" dirty="0">
                <a:latin typeface="Verdana"/>
                <a:cs typeface="Verdana"/>
              </a:rPr>
              <a:t>A  (C</a:t>
            </a:r>
            <a:r>
              <a:rPr sz="1400" spc="-5" dirty="0">
                <a:latin typeface="Verdana"/>
                <a:cs typeface="Verdana"/>
              </a:rPr>
              <a:t>L=QUORUM)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77109" y="4297283"/>
            <a:ext cx="1641213" cy="1052368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8886" y="4381424"/>
            <a:ext cx="1369695" cy="782955"/>
          </a:xfrm>
          <a:custGeom>
            <a:avLst/>
            <a:gdLst/>
            <a:ahLst/>
            <a:cxnLst/>
            <a:rect l="l" t="t" r="r" b="b"/>
            <a:pathLst>
              <a:path w="1369695" h="782954">
                <a:moveTo>
                  <a:pt x="0" y="0"/>
                </a:moveTo>
                <a:lnTo>
                  <a:pt x="1353121" y="772945"/>
                </a:lnTo>
                <a:lnTo>
                  <a:pt x="1369662" y="782394"/>
                </a:lnTo>
              </a:path>
            </a:pathLst>
          </a:custGeom>
          <a:ln w="38099">
            <a:solidFill>
              <a:srgbClr val="DD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02429" y="5113757"/>
            <a:ext cx="134620" cy="111760"/>
          </a:xfrm>
          <a:custGeom>
            <a:avLst/>
            <a:gdLst/>
            <a:ahLst/>
            <a:cxnLst/>
            <a:rect l="l" t="t" r="r" b="b"/>
            <a:pathLst>
              <a:path w="134620" h="111760">
                <a:moveTo>
                  <a:pt x="59590" y="0"/>
                </a:moveTo>
                <a:lnTo>
                  <a:pt x="0" y="104321"/>
                </a:lnTo>
                <a:lnTo>
                  <a:pt x="134117" y="111752"/>
                </a:lnTo>
                <a:lnTo>
                  <a:pt x="59590" y="0"/>
                </a:lnTo>
                <a:close/>
              </a:path>
            </a:pathLst>
          </a:custGeom>
          <a:solidFill>
            <a:srgbClr val="DD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24312" y="3231923"/>
            <a:ext cx="3171825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2336" y="4531584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89" y="0"/>
                </a:moveTo>
                <a:lnTo>
                  <a:pt x="390375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4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1" y="263550"/>
                </a:lnTo>
                <a:lnTo>
                  <a:pt x="12919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0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8" y="756092"/>
                </a:lnTo>
                <a:lnTo>
                  <a:pt x="58714" y="803368"/>
                </a:lnTo>
                <a:lnTo>
                  <a:pt x="74270" y="851911"/>
                </a:lnTo>
                <a:lnTo>
                  <a:pt x="91701" y="901706"/>
                </a:lnTo>
                <a:lnTo>
                  <a:pt x="111024" y="952737"/>
                </a:lnTo>
                <a:lnTo>
                  <a:pt x="132251" y="1004992"/>
                </a:lnTo>
                <a:lnTo>
                  <a:pt x="155399" y="1058453"/>
                </a:lnTo>
                <a:lnTo>
                  <a:pt x="173551" y="1098302"/>
                </a:lnTo>
                <a:lnTo>
                  <a:pt x="192536" y="1138337"/>
                </a:lnTo>
                <a:lnTo>
                  <a:pt x="212338" y="1178543"/>
                </a:lnTo>
                <a:lnTo>
                  <a:pt x="232944" y="1218905"/>
                </a:lnTo>
                <a:lnTo>
                  <a:pt x="254336" y="1259407"/>
                </a:lnTo>
                <a:lnTo>
                  <a:pt x="276500" y="1300034"/>
                </a:lnTo>
                <a:lnTo>
                  <a:pt x="299420" y="1340770"/>
                </a:lnTo>
                <a:lnTo>
                  <a:pt x="323080" y="1381599"/>
                </a:lnTo>
                <a:lnTo>
                  <a:pt x="347466" y="1422508"/>
                </a:lnTo>
                <a:lnTo>
                  <a:pt x="372561" y="1463479"/>
                </a:lnTo>
                <a:lnTo>
                  <a:pt x="398351" y="1504497"/>
                </a:lnTo>
                <a:lnTo>
                  <a:pt x="424820" y="1545548"/>
                </a:lnTo>
                <a:lnTo>
                  <a:pt x="451952" y="1586615"/>
                </a:lnTo>
                <a:lnTo>
                  <a:pt x="479732" y="1627684"/>
                </a:lnTo>
                <a:lnTo>
                  <a:pt x="508144" y="1668738"/>
                </a:lnTo>
                <a:lnTo>
                  <a:pt x="537174" y="1709762"/>
                </a:lnTo>
                <a:lnTo>
                  <a:pt x="566805" y="1750741"/>
                </a:lnTo>
                <a:lnTo>
                  <a:pt x="597022" y="1791659"/>
                </a:lnTo>
                <a:lnTo>
                  <a:pt x="627810" y="1832501"/>
                </a:lnTo>
                <a:lnTo>
                  <a:pt x="659154" y="1873251"/>
                </a:lnTo>
                <a:lnTo>
                  <a:pt x="691037" y="1913894"/>
                </a:lnTo>
                <a:lnTo>
                  <a:pt x="723445" y="1954415"/>
                </a:lnTo>
                <a:lnTo>
                  <a:pt x="756362" y="1994798"/>
                </a:lnTo>
                <a:lnTo>
                  <a:pt x="789772" y="2035027"/>
                </a:lnTo>
                <a:lnTo>
                  <a:pt x="823660" y="2075088"/>
                </a:lnTo>
                <a:lnTo>
                  <a:pt x="858011" y="2114964"/>
                </a:lnTo>
                <a:lnTo>
                  <a:pt x="892810" y="2154640"/>
                </a:lnTo>
                <a:lnTo>
                  <a:pt x="928040" y="2194101"/>
                </a:lnTo>
                <a:lnTo>
                  <a:pt x="963686" y="2233331"/>
                </a:lnTo>
                <a:lnTo>
                  <a:pt x="999733" y="2272315"/>
                </a:lnTo>
                <a:lnTo>
                  <a:pt x="1036166" y="2311038"/>
                </a:lnTo>
                <a:lnTo>
                  <a:pt x="1072968" y="2349483"/>
                </a:lnTo>
                <a:lnTo>
                  <a:pt x="1110125" y="2387636"/>
                </a:lnTo>
                <a:lnTo>
                  <a:pt x="1147621" y="2425481"/>
                </a:lnTo>
                <a:lnTo>
                  <a:pt x="1185441" y="2463003"/>
                </a:lnTo>
                <a:lnTo>
                  <a:pt x="1223569" y="2500185"/>
                </a:lnTo>
                <a:lnTo>
                  <a:pt x="1261990" y="2537014"/>
                </a:lnTo>
                <a:lnTo>
                  <a:pt x="1300688" y="2573472"/>
                </a:lnTo>
                <a:lnTo>
                  <a:pt x="1339648" y="2609545"/>
                </a:lnTo>
                <a:lnTo>
                  <a:pt x="1378855" y="2645218"/>
                </a:lnTo>
                <a:lnTo>
                  <a:pt x="1418292" y="2680474"/>
                </a:lnTo>
                <a:lnTo>
                  <a:pt x="1457945" y="2715299"/>
                </a:lnTo>
                <a:lnTo>
                  <a:pt x="1497799" y="2749677"/>
                </a:lnTo>
                <a:lnTo>
                  <a:pt x="1537836" y="2783592"/>
                </a:lnTo>
                <a:lnTo>
                  <a:pt x="1578043" y="2817029"/>
                </a:lnTo>
                <a:lnTo>
                  <a:pt x="1618404" y="2849973"/>
                </a:lnTo>
                <a:lnTo>
                  <a:pt x="1658903" y="2882407"/>
                </a:lnTo>
                <a:lnTo>
                  <a:pt x="1699525" y="2914318"/>
                </a:lnTo>
                <a:lnTo>
                  <a:pt x="1740255" y="2945689"/>
                </a:lnTo>
                <a:lnTo>
                  <a:pt x="1781076" y="2976504"/>
                </a:lnTo>
                <a:lnTo>
                  <a:pt x="1821974" y="3006749"/>
                </a:lnTo>
                <a:lnTo>
                  <a:pt x="1862933" y="3036407"/>
                </a:lnTo>
                <a:lnTo>
                  <a:pt x="1903938" y="3065464"/>
                </a:lnTo>
                <a:lnTo>
                  <a:pt x="1944973" y="3093904"/>
                </a:lnTo>
                <a:lnTo>
                  <a:pt x="1986023" y="3121712"/>
                </a:lnTo>
                <a:lnTo>
                  <a:pt x="2027072" y="3148871"/>
                </a:lnTo>
                <a:lnTo>
                  <a:pt x="2068105" y="3175367"/>
                </a:lnTo>
                <a:lnTo>
                  <a:pt x="2109106" y="3201184"/>
                </a:lnTo>
                <a:lnTo>
                  <a:pt x="2150061" y="3226307"/>
                </a:lnTo>
                <a:lnTo>
                  <a:pt x="2190953" y="3250720"/>
                </a:lnTo>
                <a:lnTo>
                  <a:pt x="2231767" y="3274408"/>
                </a:lnTo>
                <a:lnTo>
                  <a:pt x="2272488" y="3297355"/>
                </a:lnTo>
                <a:lnTo>
                  <a:pt x="2313100" y="3319546"/>
                </a:lnTo>
                <a:lnTo>
                  <a:pt x="2353587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1" y="3400439"/>
                </a:lnTo>
                <a:lnTo>
                  <a:pt x="2513988" y="3418617"/>
                </a:lnTo>
                <a:lnTo>
                  <a:pt x="2567434" y="3441800"/>
                </a:lnTo>
                <a:lnTo>
                  <a:pt x="2619674" y="3463063"/>
                </a:lnTo>
                <a:lnTo>
                  <a:pt x="2670693" y="3482419"/>
                </a:lnTo>
                <a:lnTo>
                  <a:pt x="2720476" y="3499884"/>
                </a:lnTo>
                <a:lnTo>
                  <a:pt x="2769009" y="3515472"/>
                </a:lnTo>
                <a:lnTo>
                  <a:pt x="2816276" y="3529199"/>
                </a:lnTo>
                <a:lnTo>
                  <a:pt x="2862262" y="3541080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6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9" y="3554136"/>
                </a:lnTo>
                <a:lnTo>
                  <a:pt x="3336796" y="3534242"/>
                </a:lnTo>
                <a:lnTo>
                  <a:pt x="3388288" y="3507795"/>
                </a:lnTo>
                <a:lnTo>
                  <a:pt x="3433706" y="3474913"/>
                </a:lnTo>
                <a:lnTo>
                  <a:pt x="3472931" y="3435714"/>
                </a:lnTo>
                <a:lnTo>
                  <a:pt x="3505844" y="3390318"/>
                </a:lnTo>
                <a:lnTo>
                  <a:pt x="3532326" y="3338844"/>
                </a:lnTo>
                <a:lnTo>
                  <a:pt x="3552258" y="3281410"/>
                </a:lnTo>
                <a:lnTo>
                  <a:pt x="3565520" y="3218136"/>
                </a:lnTo>
                <a:lnTo>
                  <a:pt x="3571995" y="3149140"/>
                </a:lnTo>
                <a:lnTo>
                  <a:pt x="3572649" y="3112534"/>
                </a:lnTo>
                <a:lnTo>
                  <a:pt x="3571562" y="3074542"/>
                </a:lnTo>
                <a:lnTo>
                  <a:pt x="3568718" y="3035180"/>
                </a:lnTo>
                <a:lnTo>
                  <a:pt x="3564103" y="2994461"/>
                </a:lnTo>
                <a:lnTo>
                  <a:pt x="3557701" y="2952401"/>
                </a:lnTo>
                <a:lnTo>
                  <a:pt x="3549499" y="2909014"/>
                </a:lnTo>
                <a:lnTo>
                  <a:pt x="3539480" y="2864317"/>
                </a:lnTo>
                <a:lnTo>
                  <a:pt x="3527630" y="2818322"/>
                </a:lnTo>
                <a:lnTo>
                  <a:pt x="3513934" y="2771046"/>
                </a:lnTo>
                <a:lnTo>
                  <a:pt x="3498378" y="2722504"/>
                </a:lnTo>
                <a:lnTo>
                  <a:pt x="3480946" y="2672709"/>
                </a:lnTo>
                <a:lnTo>
                  <a:pt x="3461624" y="2621677"/>
                </a:lnTo>
                <a:lnTo>
                  <a:pt x="3440396" y="2569423"/>
                </a:lnTo>
                <a:lnTo>
                  <a:pt x="3417248" y="2515962"/>
                </a:lnTo>
                <a:lnTo>
                  <a:pt x="3399096" y="2476113"/>
                </a:lnTo>
                <a:lnTo>
                  <a:pt x="3380111" y="2436078"/>
                </a:lnTo>
                <a:lnTo>
                  <a:pt x="3360308" y="2395872"/>
                </a:lnTo>
                <a:lnTo>
                  <a:pt x="3339702" y="2355510"/>
                </a:lnTo>
                <a:lnTo>
                  <a:pt x="3318310" y="2315008"/>
                </a:lnTo>
                <a:lnTo>
                  <a:pt x="3296146" y="2274381"/>
                </a:lnTo>
                <a:lnTo>
                  <a:pt x="3273226" y="2233645"/>
                </a:lnTo>
                <a:lnTo>
                  <a:pt x="3249565" y="2192815"/>
                </a:lnTo>
                <a:lnTo>
                  <a:pt x="3225179" y="2151907"/>
                </a:lnTo>
                <a:lnTo>
                  <a:pt x="3200084" y="2110936"/>
                </a:lnTo>
                <a:lnTo>
                  <a:pt x="3174294" y="2069917"/>
                </a:lnTo>
                <a:lnTo>
                  <a:pt x="3147825" y="2028866"/>
                </a:lnTo>
                <a:lnTo>
                  <a:pt x="3120693" y="1987799"/>
                </a:lnTo>
                <a:lnTo>
                  <a:pt x="3092913" y="1946731"/>
                </a:lnTo>
                <a:lnTo>
                  <a:pt x="3064500" y="1905677"/>
                </a:lnTo>
                <a:lnTo>
                  <a:pt x="3035470" y="1864653"/>
                </a:lnTo>
                <a:lnTo>
                  <a:pt x="3005839" y="1823674"/>
                </a:lnTo>
                <a:lnTo>
                  <a:pt x="2975621" y="1782756"/>
                </a:lnTo>
                <a:lnTo>
                  <a:pt x="2944833" y="1741914"/>
                </a:lnTo>
                <a:lnTo>
                  <a:pt x="2913490" y="1701163"/>
                </a:lnTo>
                <a:lnTo>
                  <a:pt x="2881606" y="1660520"/>
                </a:lnTo>
                <a:lnTo>
                  <a:pt x="2849198" y="1619999"/>
                </a:lnTo>
                <a:lnTo>
                  <a:pt x="2816281" y="1579617"/>
                </a:lnTo>
                <a:lnTo>
                  <a:pt x="2782871" y="1539387"/>
                </a:lnTo>
                <a:lnTo>
                  <a:pt x="2748982" y="1499327"/>
                </a:lnTo>
                <a:lnTo>
                  <a:pt x="2714631" y="1459451"/>
                </a:lnTo>
                <a:lnTo>
                  <a:pt x="2679833" y="1419774"/>
                </a:lnTo>
                <a:lnTo>
                  <a:pt x="2644603" y="1380313"/>
                </a:lnTo>
                <a:lnTo>
                  <a:pt x="2608956" y="1341083"/>
                </a:lnTo>
                <a:lnTo>
                  <a:pt x="2572909" y="1302099"/>
                </a:lnTo>
                <a:lnTo>
                  <a:pt x="2536477" y="1263376"/>
                </a:lnTo>
                <a:lnTo>
                  <a:pt x="2499674" y="1224931"/>
                </a:lnTo>
                <a:lnTo>
                  <a:pt x="2462517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3" y="1000942"/>
                </a:lnTo>
                <a:lnTo>
                  <a:pt x="2232993" y="964869"/>
                </a:lnTo>
                <a:lnTo>
                  <a:pt x="2193787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3" y="824738"/>
                </a:lnTo>
                <a:lnTo>
                  <a:pt x="2034806" y="790822"/>
                </a:lnTo>
                <a:lnTo>
                  <a:pt x="1994599" y="757385"/>
                </a:lnTo>
                <a:lnTo>
                  <a:pt x="1954238" y="724441"/>
                </a:lnTo>
                <a:lnTo>
                  <a:pt x="1913739" y="692007"/>
                </a:lnTo>
                <a:lnTo>
                  <a:pt x="1873117" y="660096"/>
                </a:lnTo>
                <a:lnTo>
                  <a:pt x="1832388" y="628725"/>
                </a:lnTo>
                <a:lnTo>
                  <a:pt x="1791567" y="597910"/>
                </a:lnTo>
                <a:lnTo>
                  <a:pt x="1750669" y="567665"/>
                </a:lnTo>
                <a:lnTo>
                  <a:pt x="1709710" y="538007"/>
                </a:lnTo>
                <a:lnTo>
                  <a:pt x="1668705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9" y="300006"/>
                </a:lnTo>
                <a:lnTo>
                  <a:pt x="1300158" y="277059"/>
                </a:lnTo>
                <a:lnTo>
                  <a:pt x="1259546" y="254868"/>
                </a:lnTo>
                <a:lnTo>
                  <a:pt x="1219059" y="233449"/>
                </a:lnTo>
                <a:lnTo>
                  <a:pt x="1178711" y="212817"/>
                </a:lnTo>
                <a:lnTo>
                  <a:pt x="1138518" y="192987"/>
                </a:lnTo>
                <a:lnTo>
                  <a:pt x="1098496" y="173975"/>
                </a:lnTo>
                <a:lnTo>
                  <a:pt x="1058660" y="155797"/>
                </a:lnTo>
                <a:lnTo>
                  <a:pt x="1005214" y="132613"/>
                </a:lnTo>
                <a:lnTo>
                  <a:pt x="952974" y="111351"/>
                </a:lnTo>
                <a:lnTo>
                  <a:pt x="901955" y="91995"/>
                </a:lnTo>
                <a:lnTo>
                  <a:pt x="852172" y="74530"/>
                </a:lnTo>
                <a:lnTo>
                  <a:pt x="803639" y="58941"/>
                </a:lnTo>
                <a:lnTo>
                  <a:pt x="756372" y="45214"/>
                </a:lnTo>
                <a:lnTo>
                  <a:pt x="710385" y="33334"/>
                </a:lnTo>
                <a:lnTo>
                  <a:pt x="665694" y="23286"/>
                </a:lnTo>
                <a:lnTo>
                  <a:pt x="622313" y="15054"/>
                </a:lnTo>
                <a:lnTo>
                  <a:pt x="580257" y="8624"/>
                </a:lnTo>
                <a:lnTo>
                  <a:pt x="539541" y="3982"/>
                </a:lnTo>
                <a:lnTo>
                  <a:pt x="500180" y="1112"/>
                </a:lnTo>
                <a:lnTo>
                  <a:pt x="462189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1166" y="3348742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90" y="0"/>
                </a:moveTo>
                <a:lnTo>
                  <a:pt x="390376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5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50"/>
                </a:lnTo>
                <a:lnTo>
                  <a:pt x="12918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1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9" y="756092"/>
                </a:lnTo>
                <a:lnTo>
                  <a:pt x="58714" y="803368"/>
                </a:lnTo>
                <a:lnTo>
                  <a:pt x="74271" y="851911"/>
                </a:lnTo>
                <a:lnTo>
                  <a:pt x="91703" y="901706"/>
                </a:lnTo>
                <a:lnTo>
                  <a:pt x="111025" y="952737"/>
                </a:lnTo>
                <a:lnTo>
                  <a:pt x="132253" y="1004992"/>
                </a:lnTo>
                <a:lnTo>
                  <a:pt x="155401" y="1058453"/>
                </a:lnTo>
                <a:lnTo>
                  <a:pt x="173553" y="1098302"/>
                </a:lnTo>
                <a:lnTo>
                  <a:pt x="192538" y="1138337"/>
                </a:lnTo>
                <a:lnTo>
                  <a:pt x="212341" y="1178543"/>
                </a:lnTo>
                <a:lnTo>
                  <a:pt x="232946" y="1218905"/>
                </a:lnTo>
                <a:lnTo>
                  <a:pt x="254339" y="1259407"/>
                </a:lnTo>
                <a:lnTo>
                  <a:pt x="276503" y="1300034"/>
                </a:lnTo>
                <a:lnTo>
                  <a:pt x="299422" y="1340770"/>
                </a:lnTo>
                <a:lnTo>
                  <a:pt x="323083" y="1381599"/>
                </a:lnTo>
                <a:lnTo>
                  <a:pt x="347469" y="1422508"/>
                </a:lnTo>
                <a:lnTo>
                  <a:pt x="372564" y="1463479"/>
                </a:lnTo>
                <a:lnTo>
                  <a:pt x="398354" y="1504497"/>
                </a:lnTo>
                <a:lnTo>
                  <a:pt x="424823" y="1545548"/>
                </a:lnTo>
                <a:lnTo>
                  <a:pt x="451955" y="1586615"/>
                </a:lnTo>
                <a:lnTo>
                  <a:pt x="479735" y="1627684"/>
                </a:lnTo>
                <a:lnTo>
                  <a:pt x="508147" y="1668737"/>
                </a:lnTo>
                <a:lnTo>
                  <a:pt x="537177" y="1709762"/>
                </a:lnTo>
                <a:lnTo>
                  <a:pt x="566808" y="1750740"/>
                </a:lnTo>
                <a:lnTo>
                  <a:pt x="597026" y="1791659"/>
                </a:lnTo>
                <a:lnTo>
                  <a:pt x="627814" y="1832501"/>
                </a:lnTo>
                <a:lnTo>
                  <a:pt x="659157" y="1873251"/>
                </a:lnTo>
                <a:lnTo>
                  <a:pt x="691041" y="1913894"/>
                </a:lnTo>
                <a:lnTo>
                  <a:pt x="723448" y="1954415"/>
                </a:lnTo>
                <a:lnTo>
                  <a:pt x="756365" y="1994798"/>
                </a:lnTo>
                <a:lnTo>
                  <a:pt x="789775" y="2035027"/>
                </a:lnTo>
                <a:lnTo>
                  <a:pt x="823664" y="2075087"/>
                </a:lnTo>
                <a:lnTo>
                  <a:pt x="858015" y="2114964"/>
                </a:lnTo>
                <a:lnTo>
                  <a:pt x="892813" y="2154640"/>
                </a:lnTo>
                <a:lnTo>
                  <a:pt x="928043" y="2194101"/>
                </a:lnTo>
                <a:lnTo>
                  <a:pt x="963689" y="2233331"/>
                </a:lnTo>
                <a:lnTo>
                  <a:pt x="999736" y="2272315"/>
                </a:lnTo>
                <a:lnTo>
                  <a:pt x="1036169" y="2311038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3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8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8" y="2783591"/>
                </a:lnTo>
                <a:lnTo>
                  <a:pt x="1578045" y="2817029"/>
                </a:lnTo>
                <a:lnTo>
                  <a:pt x="1618406" y="2849972"/>
                </a:lnTo>
                <a:lnTo>
                  <a:pt x="1658905" y="2882407"/>
                </a:lnTo>
                <a:lnTo>
                  <a:pt x="1699527" y="2914318"/>
                </a:lnTo>
                <a:lnTo>
                  <a:pt x="1740256" y="2945688"/>
                </a:lnTo>
                <a:lnTo>
                  <a:pt x="1781078" y="2976504"/>
                </a:lnTo>
                <a:lnTo>
                  <a:pt x="1821976" y="3006748"/>
                </a:lnTo>
                <a:lnTo>
                  <a:pt x="1862935" y="3036407"/>
                </a:lnTo>
                <a:lnTo>
                  <a:pt x="1903939" y="3065464"/>
                </a:lnTo>
                <a:lnTo>
                  <a:pt x="1944974" y="3093904"/>
                </a:lnTo>
                <a:lnTo>
                  <a:pt x="1986024" y="3121711"/>
                </a:lnTo>
                <a:lnTo>
                  <a:pt x="2027073" y="3148871"/>
                </a:lnTo>
                <a:lnTo>
                  <a:pt x="2068106" y="3175367"/>
                </a:lnTo>
                <a:lnTo>
                  <a:pt x="2109107" y="3201184"/>
                </a:lnTo>
                <a:lnTo>
                  <a:pt x="2150062" y="3226307"/>
                </a:lnTo>
                <a:lnTo>
                  <a:pt x="2190954" y="3250720"/>
                </a:lnTo>
                <a:lnTo>
                  <a:pt x="2231768" y="3274407"/>
                </a:lnTo>
                <a:lnTo>
                  <a:pt x="2272488" y="3297355"/>
                </a:lnTo>
                <a:lnTo>
                  <a:pt x="2313100" y="3319545"/>
                </a:lnTo>
                <a:lnTo>
                  <a:pt x="2353588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2" y="3400438"/>
                </a:lnTo>
                <a:lnTo>
                  <a:pt x="2513988" y="3418617"/>
                </a:lnTo>
                <a:lnTo>
                  <a:pt x="2567435" y="3441800"/>
                </a:lnTo>
                <a:lnTo>
                  <a:pt x="2619675" y="3463062"/>
                </a:lnTo>
                <a:lnTo>
                  <a:pt x="2670694" y="3482419"/>
                </a:lnTo>
                <a:lnTo>
                  <a:pt x="2720477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3" y="3541079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60" y="3574414"/>
                </a:lnTo>
                <a:lnTo>
                  <a:pt x="3147066" y="3573784"/>
                </a:lnTo>
                <a:lnTo>
                  <a:pt x="3216067" y="3567356"/>
                </a:lnTo>
                <a:lnTo>
                  <a:pt x="3279350" y="3554136"/>
                </a:lnTo>
                <a:lnTo>
                  <a:pt x="3336797" y="3534242"/>
                </a:lnTo>
                <a:lnTo>
                  <a:pt x="3388289" y="3507795"/>
                </a:lnTo>
                <a:lnTo>
                  <a:pt x="3433707" y="3474912"/>
                </a:lnTo>
                <a:lnTo>
                  <a:pt x="3472932" y="3435714"/>
                </a:lnTo>
                <a:lnTo>
                  <a:pt x="3505845" y="3390318"/>
                </a:lnTo>
                <a:lnTo>
                  <a:pt x="3532327" y="3338844"/>
                </a:lnTo>
                <a:lnTo>
                  <a:pt x="3552259" y="3281410"/>
                </a:lnTo>
                <a:lnTo>
                  <a:pt x="3565521" y="3218136"/>
                </a:lnTo>
                <a:lnTo>
                  <a:pt x="3571996" y="3149141"/>
                </a:lnTo>
                <a:lnTo>
                  <a:pt x="3572650" y="3112534"/>
                </a:lnTo>
                <a:lnTo>
                  <a:pt x="3571563" y="3074542"/>
                </a:lnTo>
                <a:lnTo>
                  <a:pt x="3568719" y="3035180"/>
                </a:lnTo>
                <a:lnTo>
                  <a:pt x="3564104" y="2994461"/>
                </a:lnTo>
                <a:lnTo>
                  <a:pt x="3557702" y="2952401"/>
                </a:lnTo>
                <a:lnTo>
                  <a:pt x="3549499" y="2909015"/>
                </a:lnTo>
                <a:lnTo>
                  <a:pt x="3539481" y="2864317"/>
                </a:lnTo>
                <a:lnTo>
                  <a:pt x="3527631" y="2818323"/>
                </a:lnTo>
                <a:lnTo>
                  <a:pt x="3513935" y="2771047"/>
                </a:lnTo>
                <a:lnTo>
                  <a:pt x="3498379" y="2722504"/>
                </a:lnTo>
                <a:lnTo>
                  <a:pt x="3480947" y="2672709"/>
                </a:lnTo>
                <a:lnTo>
                  <a:pt x="3461625" y="2621677"/>
                </a:lnTo>
                <a:lnTo>
                  <a:pt x="3440397" y="2569423"/>
                </a:lnTo>
                <a:lnTo>
                  <a:pt x="3417249" y="2515962"/>
                </a:lnTo>
                <a:lnTo>
                  <a:pt x="3399097" y="2476113"/>
                </a:lnTo>
                <a:lnTo>
                  <a:pt x="3380112" y="2436078"/>
                </a:lnTo>
                <a:lnTo>
                  <a:pt x="3360309" y="2395872"/>
                </a:lnTo>
                <a:lnTo>
                  <a:pt x="3339703" y="2355510"/>
                </a:lnTo>
                <a:lnTo>
                  <a:pt x="3318311" y="2315008"/>
                </a:lnTo>
                <a:lnTo>
                  <a:pt x="3296147" y="2274381"/>
                </a:lnTo>
                <a:lnTo>
                  <a:pt x="3273227" y="2233645"/>
                </a:lnTo>
                <a:lnTo>
                  <a:pt x="3249566" y="2192815"/>
                </a:lnTo>
                <a:lnTo>
                  <a:pt x="3225180" y="2151907"/>
                </a:lnTo>
                <a:lnTo>
                  <a:pt x="3200085" y="2110936"/>
                </a:lnTo>
                <a:lnTo>
                  <a:pt x="3174295" y="2069917"/>
                </a:lnTo>
                <a:lnTo>
                  <a:pt x="3147826" y="2028866"/>
                </a:lnTo>
                <a:lnTo>
                  <a:pt x="3120694" y="1987799"/>
                </a:lnTo>
                <a:lnTo>
                  <a:pt x="3092914" y="1946731"/>
                </a:lnTo>
                <a:lnTo>
                  <a:pt x="3064501" y="1905677"/>
                </a:lnTo>
                <a:lnTo>
                  <a:pt x="3035471" y="1864653"/>
                </a:lnTo>
                <a:lnTo>
                  <a:pt x="3005840" y="1823674"/>
                </a:lnTo>
                <a:lnTo>
                  <a:pt x="2975622" y="1782756"/>
                </a:lnTo>
                <a:lnTo>
                  <a:pt x="2944834" y="1741914"/>
                </a:lnTo>
                <a:lnTo>
                  <a:pt x="2913490" y="1701163"/>
                </a:lnTo>
                <a:lnTo>
                  <a:pt x="2881607" y="1660520"/>
                </a:lnTo>
                <a:lnTo>
                  <a:pt x="2849199" y="1619999"/>
                </a:lnTo>
                <a:lnTo>
                  <a:pt x="2816282" y="1579617"/>
                </a:lnTo>
                <a:lnTo>
                  <a:pt x="2782872" y="1539387"/>
                </a:lnTo>
                <a:lnTo>
                  <a:pt x="2748983" y="1499327"/>
                </a:lnTo>
                <a:lnTo>
                  <a:pt x="2714632" y="1459451"/>
                </a:lnTo>
                <a:lnTo>
                  <a:pt x="2679834" y="1419774"/>
                </a:lnTo>
                <a:lnTo>
                  <a:pt x="2644604" y="1380313"/>
                </a:lnTo>
                <a:lnTo>
                  <a:pt x="2608957" y="1341083"/>
                </a:lnTo>
                <a:lnTo>
                  <a:pt x="2572910" y="1302099"/>
                </a:lnTo>
                <a:lnTo>
                  <a:pt x="2536477" y="1263376"/>
                </a:lnTo>
                <a:lnTo>
                  <a:pt x="2499675" y="1224931"/>
                </a:lnTo>
                <a:lnTo>
                  <a:pt x="2462518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4" y="1000942"/>
                </a:lnTo>
                <a:lnTo>
                  <a:pt x="2232994" y="964869"/>
                </a:lnTo>
                <a:lnTo>
                  <a:pt x="2193788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4" y="824738"/>
                </a:lnTo>
                <a:lnTo>
                  <a:pt x="2034807" y="790822"/>
                </a:lnTo>
                <a:lnTo>
                  <a:pt x="1994600" y="757385"/>
                </a:lnTo>
                <a:lnTo>
                  <a:pt x="1954239" y="724441"/>
                </a:lnTo>
                <a:lnTo>
                  <a:pt x="1913740" y="692007"/>
                </a:lnTo>
                <a:lnTo>
                  <a:pt x="1873118" y="660096"/>
                </a:lnTo>
                <a:lnTo>
                  <a:pt x="1832389" y="628725"/>
                </a:lnTo>
                <a:lnTo>
                  <a:pt x="1791567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9" y="373230"/>
                </a:lnTo>
                <a:lnTo>
                  <a:pt x="1422585" y="348107"/>
                </a:lnTo>
                <a:lnTo>
                  <a:pt x="1381693" y="323694"/>
                </a:lnTo>
                <a:lnTo>
                  <a:pt x="1340879" y="300006"/>
                </a:lnTo>
                <a:lnTo>
                  <a:pt x="1300159" y="277059"/>
                </a:lnTo>
                <a:lnTo>
                  <a:pt x="1259547" y="254868"/>
                </a:lnTo>
                <a:lnTo>
                  <a:pt x="1219060" y="233449"/>
                </a:lnTo>
                <a:lnTo>
                  <a:pt x="1178712" y="212817"/>
                </a:lnTo>
                <a:lnTo>
                  <a:pt x="1138519" y="192987"/>
                </a:lnTo>
                <a:lnTo>
                  <a:pt x="1098497" y="173975"/>
                </a:lnTo>
                <a:lnTo>
                  <a:pt x="1058661" y="155797"/>
                </a:lnTo>
                <a:lnTo>
                  <a:pt x="1005215" y="132613"/>
                </a:lnTo>
                <a:lnTo>
                  <a:pt x="952975" y="111351"/>
                </a:lnTo>
                <a:lnTo>
                  <a:pt x="901956" y="91995"/>
                </a:lnTo>
                <a:lnTo>
                  <a:pt x="852172" y="74530"/>
                </a:lnTo>
                <a:lnTo>
                  <a:pt x="803640" y="58941"/>
                </a:lnTo>
                <a:lnTo>
                  <a:pt x="756373" y="45214"/>
                </a:lnTo>
                <a:lnTo>
                  <a:pt x="710386" y="33334"/>
                </a:lnTo>
                <a:lnTo>
                  <a:pt x="665695" y="23286"/>
                </a:lnTo>
                <a:lnTo>
                  <a:pt x="622314" y="15054"/>
                </a:lnTo>
                <a:lnTo>
                  <a:pt x="580258" y="8624"/>
                </a:lnTo>
                <a:lnTo>
                  <a:pt x="539542" y="3982"/>
                </a:lnTo>
                <a:lnTo>
                  <a:pt x="500181" y="1112"/>
                </a:lnTo>
                <a:lnTo>
                  <a:pt x="462190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0090" y="5006338"/>
            <a:ext cx="764792" cy="988846"/>
          </a:xfrm>
          <a:custGeom>
            <a:avLst/>
            <a:gdLst/>
            <a:ahLst/>
            <a:cxnLst/>
            <a:rect l="l" t="t" r="r" b="b"/>
            <a:pathLst>
              <a:path w="1681480" h="1630679">
                <a:moveTo>
                  <a:pt x="1680960" y="404"/>
                </a:moveTo>
                <a:lnTo>
                  <a:pt x="1629810" y="0"/>
                </a:lnTo>
                <a:lnTo>
                  <a:pt x="1578691" y="1316"/>
                </a:lnTo>
                <a:lnTo>
                  <a:pt x="1527645" y="4351"/>
                </a:lnTo>
                <a:lnTo>
                  <a:pt x="1476715" y="9104"/>
                </a:lnTo>
                <a:lnTo>
                  <a:pt x="1428113" y="15184"/>
                </a:lnTo>
                <a:lnTo>
                  <a:pt x="1379987" y="22633"/>
                </a:lnTo>
                <a:lnTo>
                  <a:pt x="1332354" y="31431"/>
                </a:lnTo>
                <a:lnTo>
                  <a:pt x="1285234" y="41558"/>
                </a:lnTo>
                <a:lnTo>
                  <a:pt x="1238645" y="52991"/>
                </a:lnTo>
                <a:lnTo>
                  <a:pt x="1192608" y="65711"/>
                </a:lnTo>
                <a:lnTo>
                  <a:pt x="1147141" y="79696"/>
                </a:lnTo>
                <a:lnTo>
                  <a:pt x="1102263" y="94925"/>
                </a:lnTo>
                <a:lnTo>
                  <a:pt x="1057992" y="111378"/>
                </a:lnTo>
                <a:lnTo>
                  <a:pt x="1014349" y="129033"/>
                </a:lnTo>
                <a:lnTo>
                  <a:pt x="971352" y="147870"/>
                </a:lnTo>
                <a:lnTo>
                  <a:pt x="929021" y="167868"/>
                </a:lnTo>
                <a:lnTo>
                  <a:pt x="887373" y="189006"/>
                </a:lnTo>
                <a:lnTo>
                  <a:pt x="846429" y="211262"/>
                </a:lnTo>
                <a:lnTo>
                  <a:pt x="806207" y="234616"/>
                </a:lnTo>
                <a:lnTo>
                  <a:pt x="766727" y="259048"/>
                </a:lnTo>
                <a:lnTo>
                  <a:pt x="728007" y="284536"/>
                </a:lnTo>
                <a:lnTo>
                  <a:pt x="690067" y="311059"/>
                </a:lnTo>
                <a:lnTo>
                  <a:pt x="652925" y="338596"/>
                </a:lnTo>
                <a:lnTo>
                  <a:pt x="616601" y="367127"/>
                </a:lnTo>
                <a:lnTo>
                  <a:pt x="581113" y="396630"/>
                </a:lnTo>
                <a:lnTo>
                  <a:pt x="546481" y="427085"/>
                </a:lnTo>
                <a:lnTo>
                  <a:pt x="512724" y="458471"/>
                </a:lnTo>
                <a:lnTo>
                  <a:pt x="479861" y="490767"/>
                </a:lnTo>
                <a:lnTo>
                  <a:pt x="447910" y="523951"/>
                </a:lnTo>
                <a:lnTo>
                  <a:pt x="416891" y="558003"/>
                </a:lnTo>
                <a:lnTo>
                  <a:pt x="386824" y="592903"/>
                </a:lnTo>
                <a:lnTo>
                  <a:pt x="357726" y="628629"/>
                </a:lnTo>
                <a:lnTo>
                  <a:pt x="329617" y="665160"/>
                </a:lnTo>
                <a:lnTo>
                  <a:pt x="302516" y="702475"/>
                </a:lnTo>
                <a:lnTo>
                  <a:pt x="276443" y="740554"/>
                </a:lnTo>
                <a:lnTo>
                  <a:pt x="251416" y="779375"/>
                </a:lnTo>
                <a:lnTo>
                  <a:pt x="227453" y="818918"/>
                </a:lnTo>
                <a:lnTo>
                  <a:pt x="204575" y="859161"/>
                </a:lnTo>
                <a:lnTo>
                  <a:pt x="182801" y="900085"/>
                </a:lnTo>
                <a:lnTo>
                  <a:pt x="162149" y="941667"/>
                </a:lnTo>
                <a:lnTo>
                  <a:pt x="142638" y="983887"/>
                </a:lnTo>
                <a:lnTo>
                  <a:pt x="124287" y="1026724"/>
                </a:lnTo>
                <a:lnTo>
                  <a:pt x="107116" y="1070158"/>
                </a:lnTo>
                <a:lnTo>
                  <a:pt x="91144" y="1114166"/>
                </a:lnTo>
                <a:lnTo>
                  <a:pt x="76389" y="1158729"/>
                </a:lnTo>
                <a:lnTo>
                  <a:pt x="62871" y="1203826"/>
                </a:lnTo>
                <a:lnTo>
                  <a:pt x="50609" y="1249435"/>
                </a:lnTo>
                <a:lnTo>
                  <a:pt x="39621" y="1295535"/>
                </a:lnTo>
                <a:lnTo>
                  <a:pt x="29927" y="1342107"/>
                </a:lnTo>
                <a:lnTo>
                  <a:pt x="21546" y="1389128"/>
                </a:lnTo>
                <a:lnTo>
                  <a:pt x="14497" y="1436578"/>
                </a:lnTo>
                <a:lnTo>
                  <a:pt x="8798" y="1484435"/>
                </a:lnTo>
                <a:lnTo>
                  <a:pt x="4470" y="1532680"/>
                </a:lnTo>
                <a:lnTo>
                  <a:pt x="1531" y="1581291"/>
                </a:lnTo>
                <a:lnTo>
                  <a:pt x="0" y="1630248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5941" y="5816191"/>
            <a:ext cx="163183" cy="177900"/>
          </a:xfrm>
          <a:custGeom>
            <a:avLst/>
            <a:gdLst/>
            <a:ahLst/>
            <a:cxnLst/>
            <a:rect l="l" t="t" r="r" b="b"/>
            <a:pathLst>
              <a:path w="358775" h="293370">
                <a:moveTo>
                  <a:pt x="358722" y="0"/>
                </a:moveTo>
                <a:lnTo>
                  <a:pt x="0" y="0"/>
                </a:lnTo>
                <a:lnTo>
                  <a:pt x="179366" y="293104"/>
                </a:lnTo>
                <a:lnTo>
                  <a:pt x="358722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4522" y="4212983"/>
            <a:ext cx="711360" cy="817492"/>
          </a:xfrm>
          <a:custGeom>
            <a:avLst/>
            <a:gdLst/>
            <a:ahLst/>
            <a:cxnLst/>
            <a:rect l="l" t="t" r="r" b="b"/>
            <a:pathLst>
              <a:path w="1564005" h="1348104">
                <a:moveTo>
                  <a:pt x="1563375" y="1347209"/>
                </a:moveTo>
                <a:lnTo>
                  <a:pt x="1515804" y="1347544"/>
                </a:lnTo>
                <a:lnTo>
                  <a:pt x="1468260" y="1346456"/>
                </a:lnTo>
                <a:lnTo>
                  <a:pt x="1420784" y="1343947"/>
                </a:lnTo>
                <a:lnTo>
                  <a:pt x="1373417" y="1340018"/>
                </a:lnTo>
                <a:lnTo>
                  <a:pt x="1322221" y="1334237"/>
                </a:lnTo>
                <a:lnTo>
                  <a:pt x="1271596" y="1327004"/>
                </a:lnTo>
                <a:lnTo>
                  <a:pt x="1221566" y="1318346"/>
                </a:lnTo>
                <a:lnTo>
                  <a:pt x="1172159" y="1308286"/>
                </a:lnTo>
                <a:lnTo>
                  <a:pt x="1123398" y="1296850"/>
                </a:lnTo>
                <a:lnTo>
                  <a:pt x="1075311" y="1284063"/>
                </a:lnTo>
                <a:lnTo>
                  <a:pt x="1027923" y="1269951"/>
                </a:lnTo>
                <a:lnTo>
                  <a:pt x="981260" y="1254538"/>
                </a:lnTo>
                <a:lnTo>
                  <a:pt x="935348" y="1237850"/>
                </a:lnTo>
                <a:lnTo>
                  <a:pt x="890212" y="1219912"/>
                </a:lnTo>
                <a:lnTo>
                  <a:pt x="845879" y="1200749"/>
                </a:lnTo>
                <a:lnTo>
                  <a:pt x="802373" y="1180386"/>
                </a:lnTo>
                <a:lnTo>
                  <a:pt x="759721" y="1158848"/>
                </a:lnTo>
                <a:lnTo>
                  <a:pt x="717949" y="1136161"/>
                </a:lnTo>
                <a:lnTo>
                  <a:pt x="677082" y="1112350"/>
                </a:lnTo>
                <a:lnTo>
                  <a:pt x="637147" y="1087439"/>
                </a:lnTo>
                <a:lnTo>
                  <a:pt x="598168" y="1061455"/>
                </a:lnTo>
                <a:lnTo>
                  <a:pt x="560172" y="1034421"/>
                </a:lnTo>
                <a:lnTo>
                  <a:pt x="523185" y="1006364"/>
                </a:lnTo>
                <a:lnTo>
                  <a:pt x="487232" y="977309"/>
                </a:lnTo>
                <a:lnTo>
                  <a:pt x="452340" y="947280"/>
                </a:lnTo>
                <a:lnTo>
                  <a:pt x="418533" y="916303"/>
                </a:lnTo>
                <a:lnTo>
                  <a:pt x="385837" y="884403"/>
                </a:lnTo>
                <a:lnTo>
                  <a:pt x="354280" y="851605"/>
                </a:lnTo>
                <a:lnTo>
                  <a:pt x="323885" y="817934"/>
                </a:lnTo>
                <a:lnTo>
                  <a:pt x="294680" y="783416"/>
                </a:lnTo>
                <a:lnTo>
                  <a:pt x="266690" y="748075"/>
                </a:lnTo>
                <a:lnTo>
                  <a:pt x="239940" y="711937"/>
                </a:lnTo>
                <a:lnTo>
                  <a:pt x="214456" y="675028"/>
                </a:lnTo>
                <a:lnTo>
                  <a:pt x="190265" y="637371"/>
                </a:lnTo>
                <a:lnTo>
                  <a:pt x="167392" y="598992"/>
                </a:lnTo>
                <a:lnTo>
                  <a:pt x="145863" y="559917"/>
                </a:lnTo>
                <a:lnTo>
                  <a:pt x="125703" y="520171"/>
                </a:lnTo>
                <a:lnTo>
                  <a:pt x="106938" y="479778"/>
                </a:lnTo>
                <a:lnTo>
                  <a:pt x="89595" y="438764"/>
                </a:lnTo>
                <a:lnTo>
                  <a:pt x="73699" y="397154"/>
                </a:lnTo>
                <a:lnTo>
                  <a:pt x="59275" y="354973"/>
                </a:lnTo>
                <a:lnTo>
                  <a:pt x="46350" y="312247"/>
                </a:lnTo>
                <a:lnTo>
                  <a:pt x="34949" y="269000"/>
                </a:lnTo>
                <a:lnTo>
                  <a:pt x="25099" y="225258"/>
                </a:lnTo>
                <a:lnTo>
                  <a:pt x="16824" y="181046"/>
                </a:lnTo>
                <a:lnTo>
                  <a:pt x="10151" y="136389"/>
                </a:lnTo>
                <a:lnTo>
                  <a:pt x="5105" y="91312"/>
                </a:lnTo>
                <a:lnTo>
                  <a:pt x="1713" y="45841"/>
                </a:lnTo>
                <a:lnTo>
                  <a:pt x="0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4991" y="4047035"/>
            <a:ext cx="163183" cy="175589"/>
          </a:xfrm>
          <a:custGeom>
            <a:avLst/>
            <a:gdLst/>
            <a:ahLst/>
            <a:cxnLst/>
            <a:rect l="l" t="t" r="r" b="b"/>
            <a:pathLst>
              <a:path w="358775" h="289559">
                <a:moveTo>
                  <a:pt x="179366" y="0"/>
                </a:moveTo>
                <a:lnTo>
                  <a:pt x="0" y="289278"/>
                </a:lnTo>
                <a:lnTo>
                  <a:pt x="358722" y="289278"/>
                </a:lnTo>
                <a:lnTo>
                  <a:pt x="179366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9711" y="3225574"/>
            <a:ext cx="2017688" cy="634971"/>
          </a:xfrm>
          <a:custGeom>
            <a:avLst/>
            <a:gdLst/>
            <a:ahLst/>
            <a:cxnLst/>
            <a:rect l="l" t="t" r="r" b="b"/>
            <a:pathLst>
              <a:path w="3863975" h="1047114">
                <a:moveTo>
                  <a:pt x="3704557" y="0"/>
                </a:moveTo>
                <a:lnTo>
                  <a:pt x="159513" y="0"/>
                </a:lnTo>
                <a:lnTo>
                  <a:pt x="109611" y="8189"/>
                </a:lnTo>
                <a:lnTo>
                  <a:pt x="65888" y="30922"/>
                </a:lnTo>
                <a:lnTo>
                  <a:pt x="31164" y="65442"/>
                </a:lnTo>
                <a:lnTo>
                  <a:pt x="8261" y="108993"/>
                </a:lnTo>
                <a:lnTo>
                  <a:pt x="0" y="158820"/>
                </a:lnTo>
                <a:lnTo>
                  <a:pt x="2450" y="891782"/>
                </a:lnTo>
                <a:lnTo>
                  <a:pt x="10456" y="941243"/>
                </a:lnTo>
                <a:lnTo>
                  <a:pt x="32752" y="983923"/>
                </a:lnTo>
                <a:lnTo>
                  <a:pt x="66750" y="1017402"/>
                </a:lnTo>
                <a:lnTo>
                  <a:pt x="109866" y="1039264"/>
                </a:lnTo>
                <a:lnTo>
                  <a:pt x="159513" y="1047088"/>
                </a:lnTo>
                <a:lnTo>
                  <a:pt x="3704557" y="1047088"/>
                </a:lnTo>
                <a:lnTo>
                  <a:pt x="3754426" y="1039264"/>
                </a:lnTo>
                <a:lnTo>
                  <a:pt x="3798072" y="1017402"/>
                </a:lnTo>
                <a:lnTo>
                  <a:pt x="3832702" y="983923"/>
                </a:lnTo>
                <a:lnTo>
                  <a:pt x="3855528" y="941243"/>
                </a:lnTo>
                <a:lnTo>
                  <a:pt x="3863756" y="891782"/>
                </a:lnTo>
                <a:lnTo>
                  <a:pt x="3863756" y="158820"/>
                </a:lnTo>
                <a:lnTo>
                  <a:pt x="3855528" y="108993"/>
                </a:lnTo>
                <a:lnTo>
                  <a:pt x="3832702" y="65442"/>
                </a:lnTo>
                <a:lnTo>
                  <a:pt x="3798072" y="30922"/>
                </a:lnTo>
                <a:lnTo>
                  <a:pt x="3754426" y="8189"/>
                </a:lnTo>
                <a:lnTo>
                  <a:pt x="3704557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81439" y="3324250"/>
            <a:ext cx="2186361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960190" algn="l"/>
              </a:tabLst>
            </a:pPr>
            <a:r>
              <a:rPr sz="2100" spc="-43" dirty="0">
                <a:solidFill>
                  <a:srgbClr val="FFFFFF"/>
                </a:solidFill>
                <a:latin typeface="Gill Sans MT"/>
                <a:cs typeface="Gill Sans MT"/>
              </a:rPr>
              <a:t>Client	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9045" y="3827353"/>
            <a:ext cx="1379976" cy="1081646"/>
          </a:xfrm>
          <a:custGeom>
            <a:avLst/>
            <a:gdLst/>
            <a:ahLst/>
            <a:cxnLst/>
            <a:rect l="l" t="t" r="r" b="b"/>
            <a:pathLst>
              <a:path w="3034030" h="1783715">
                <a:moveTo>
                  <a:pt x="3033703" y="0"/>
                </a:moveTo>
                <a:lnTo>
                  <a:pt x="9026" y="1778005"/>
                </a:lnTo>
                <a:lnTo>
                  <a:pt x="0" y="1783311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3739" y="4879262"/>
            <a:ext cx="51121" cy="57375"/>
          </a:xfrm>
          <a:custGeom>
            <a:avLst/>
            <a:gdLst/>
            <a:ahLst/>
            <a:cxnLst/>
            <a:rect l="l" t="t" r="r" b="b"/>
            <a:pathLst>
              <a:path w="112394" h="94615">
                <a:moveTo>
                  <a:pt x="61181" y="0"/>
                </a:moveTo>
                <a:lnTo>
                  <a:pt x="0" y="94269"/>
                </a:lnTo>
                <a:lnTo>
                  <a:pt x="112122" y="86658"/>
                </a:lnTo>
                <a:lnTo>
                  <a:pt x="61181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40101" y="4655765"/>
            <a:ext cx="1020396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0384" y="1739800"/>
            <a:ext cx="7093456" cy="1269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1000" y="845990"/>
            <a:ext cx="7968623" cy="1973410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25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endParaRPr sz="4200" dirty="0">
              <a:latin typeface="Gill Sans MT"/>
              <a:cs typeface="Gill Sans MT"/>
            </a:endParaRPr>
          </a:p>
          <a:p>
            <a:pPr marL="381942" algn="ctr">
              <a:lnSpc>
                <a:spcPts val="2501"/>
              </a:lnSpc>
              <a:spcBef>
                <a:spcPts val="2699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1963395" marR="1555904" algn="ctr">
              <a:lnSpc>
                <a:spcPts val="2521"/>
              </a:lnSpc>
              <a:spcBef>
                <a:spcPts val="64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1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”, 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“dc-east”: </a:t>
            </a:r>
            <a:r>
              <a:rPr sz="2100" b="1" spc="-31" dirty="0">
                <a:solidFill>
                  <a:srgbClr val="535353"/>
                </a:solidFill>
                <a:latin typeface="Gill Sans MT"/>
                <a:cs typeface="Gill Sans MT"/>
              </a:rPr>
              <a:t>2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,“dc-west”: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7063" y="3913694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8723" y="5049576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937" y="3231923"/>
            <a:ext cx="3171825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766" y="4532366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0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1" y="1504497"/>
                </a:lnTo>
                <a:lnTo>
                  <a:pt x="424820" y="1545547"/>
                </a:lnTo>
                <a:lnTo>
                  <a:pt x="451952" y="1586615"/>
                </a:lnTo>
                <a:lnTo>
                  <a:pt x="479732" y="1627683"/>
                </a:lnTo>
                <a:lnTo>
                  <a:pt x="508145" y="1668737"/>
                </a:lnTo>
                <a:lnTo>
                  <a:pt x="537174" y="1709761"/>
                </a:lnTo>
                <a:lnTo>
                  <a:pt x="566805" y="1750740"/>
                </a:lnTo>
                <a:lnTo>
                  <a:pt x="597023" y="1791658"/>
                </a:lnTo>
                <a:lnTo>
                  <a:pt x="627811" y="1832500"/>
                </a:lnTo>
                <a:lnTo>
                  <a:pt x="659155" y="1873250"/>
                </a:lnTo>
                <a:lnTo>
                  <a:pt x="691038" y="1913894"/>
                </a:lnTo>
                <a:lnTo>
                  <a:pt x="723446" y="1954414"/>
                </a:lnTo>
                <a:lnTo>
                  <a:pt x="756363" y="1994797"/>
                </a:lnTo>
                <a:lnTo>
                  <a:pt x="789773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1" y="2154639"/>
                </a:lnTo>
                <a:lnTo>
                  <a:pt x="928041" y="2194100"/>
                </a:lnTo>
                <a:lnTo>
                  <a:pt x="963687" y="2233331"/>
                </a:lnTo>
                <a:lnTo>
                  <a:pt x="999735" y="2272315"/>
                </a:lnTo>
                <a:lnTo>
                  <a:pt x="1036167" y="2311037"/>
                </a:lnTo>
                <a:lnTo>
                  <a:pt x="1072970" y="2349483"/>
                </a:lnTo>
                <a:lnTo>
                  <a:pt x="1110127" y="2387636"/>
                </a:lnTo>
                <a:lnTo>
                  <a:pt x="1147623" y="2425481"/>
                </a:lnTo>
                <a:lnTo>
                  <a:pt x="1185443" y="2463002"/>
                </a:lnTo>
                <a:lnTo>
                  <a:pt x="1223571" y="2500185"/>
                </a:lnTo>
                <a:lnTo>
                  <a:pt x="1261992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7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9" y="2783591"/>
                </a:lnTo>
                <a:lnTo>
                  <a:pt x="1578046" y="2817029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7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5" y="3121712"/>
                </a:lnTo>
                <a:lnTo>
                  <a:pt x="2027074" y="3148871"/>
                </a:lnTo>
                <a:lnTo>
                  <a:pt x="2068107" y="3175367"/>
                </a:lnTo>
                <a:lnTo>
                  <a:pt x="2109109" y="3201184"/>
                </a:lnTo>
                <a:lnTo>
                  <a:pt x="2150063" y="3226307"/>
                </a:lnTo>
                <a:lnTo>
                  <a:pt x="2190955" y="3250720"/>
                </a:lnTo>
                <a:lnTo>
                  <a:pt x="2231769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6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4"/>
                </a:lnTo>
                <a:lnTo>
                  <a:pt x="3505843" y="3390318"/>
                </a:lnTo>
                <a:lnTo>
                  <a:pt x="3532325" y="3338843"/>
                </a:lnTo>
                <a:lnTo>
                  <a:pt x="3552256" y="3281410"/>
                </a:lnTo>
                <a:lnTo>
                  <a:pt x="3565519" y="3218136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8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6" y="2192814"/>
                </a:lnTo>
                <a:lnTo>
                  <a:pt x="3225181" y="2151906"/>
                </a:lnTo>
                <a:lnTo>
                  <a:pt x="3200085" y="2110935"/>
                </a:lnTo>
                <a:lnTo>
                  <a:pt x="3174295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2" y="1864652"/>
                </a:lnTo>
                <a:lnTo>
                  <a:pt x="3005841" y="1823673"/>
                </a:lnTo>
                <a:lnTo>
                  <a:pt x="2975623" y="1782755"/>
                </a:lnTo>
                <a:lnTo>
                  <a:pt x="2944835" y="1741913"/>
                </a:lnTo>
                <a:lnTo>
                  <a:pt x="2913492" y="1701163"/>
                </a:lnTo>
                <a:lnTo>
                  <a:pt x="2881608" y="1660519"/>
                </a:lnTo>
                <a:lnTo>
                  <a:pt x="2849200" y="1619999"/>
                </a:lnTo>
                <a:lnTo>
                  <a:pt x="2816284" y="1579616"/>
                </a:lnTo>
                <a:lnTo>
                  <a:pt x="2782873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5" y="1419774"/>
                </a:lnTo>
                <a:lnTo>
                  <a:pt x="2644605" y="1380313"/>
                </a:lnTo>
                <a:lnTo>
                  <a:pt x="2608959" y="1341083"/>
                </a:lnTo>
                <a:lnTo>
                  <a:pt x="2572912" y="1302098"/>
                </a:lnTo>
                <a:lnTo>
                  <a:pt x="2536479" y="1263376"/>
                </a:lnTo>
                <a:lnTo>
                  <a:pt x="2499676" y="1224930"/>
                </a:lnTo>
                <a:lnTo>
                  <a:pt x="2462519" y="1186778"/>
                </a:lnTo>
                <a:lnTo>
                  <a:pt x="2425023" y="1148933"/>
                </a:lnTo>
                <a:lnTo>
                  <a:pt x="2387203" y="1111411"/>
                </a:lnTo>
                <a:lnTo>
                  <a:pt x="2349075" y="1074229"/>
                </a:lnTo>
                <a:lnTo>
                  <a:pt x="2310654" y="1037400"/>
                </a:lnTo>
                <a:lnTo>
                  <a:pt x="2271956" y="1000942"/>
                </a:lnTo>
                <a:lnTo>
                  <a:pt x="2232996" y="964869"/>
                </a:lnTo>
                <a:lnTo>
                  <a:pt x="2193789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5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89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3" y="348107"/>
                </a:lnTo>
                <a:lnTo>
                  <a:pt x="1381691" y="323694"/>
                </a:lnTo>
                <a:lnTo>
                  <a:pt x="1340877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9596" y="3349524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1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2" y="1504497"/>
                </a:lnTo>
                <a:lnTo>
                  <a:pt x="424820" y="1545547"/>
                </a:lnTo>
                <a:lnTo>
                  <a:pt x="451952" y="1586614"/>
                </a:lnTo>
                <a:lnTo>
                  <a:pt x="479733" y="1627683"/>
                </a:lnTo>
                <a:lnTo>
                  <a:pt x="508145" y="1668737"/>
                </a:lnTo>
                <a:lnTo>
                  <a:pt x="537175" y="1709761"/>
                </a:lnTo>
                <a:lnTo>
                  <a:pt x="566806" y="1750740"/>
                </a:lnTo>
                <a:lnTo>
                  <a:pt x="597024" y="1791658"/>
                </a:lnTo>
                <a:lnTo>
                  <a:pt x="627812" y="1832500"/>
                </a:lnTo>
                <a:lnTo>
                  <a:pt x="659155" y="1873250"/>
                </a:lnTo>
                <a:lnTo>
                  <a:pt x="691039" y="1913894"/>
                </a:lnTo>
                <a:lnTo>
                  <a:pt x="723447" y="1954414"/>
                </a:lnTo>
                <a:lnTo>
                  <a:pt x="756363" y="1994797"/>
                </a:lnTo>
                <a:lnTo>
                  <a:pt x="789774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2" y="2154639"/>
                </a:lnTo>
                <a:lnTo>
                  <a:pt x="928042" y="2194100"/>
                </a:lnTo>
                <a:lnTo>
                  <a:pt x="963688" y="2233331"/>
                </a:lnTo>
                <a:lnTo>
                  <a:pt x="999735" y="2272315"/>
                </a:lnTo>
                <a:lnTo>
                  <a:pt x="1036168" y="2311037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2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8" y="2645217"/>
                </a:lnTo>
                <a:lnTo>
                  <a:pt x="1418295" y="2680474"/>
                </a:lnTo>
                <a:lnTo>
                  <a:pt x="1457949" y="2715298"/>
                </a:lnTo>
                <a:lnTo>
                  <a:pt x="1497802" y="2749676"/>
                </a:lnTo>
                <a:lnTo>
                  <a:pt x="1537839" y="2783591"/>
                </a:lnTo>
                <a:lnTo>
                  <a:pt x="1578047" y="2817028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8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6" y="3121711"/>
                </a:lnTo>
                <a:lnTo>
                  <a:pt x="2027075" y="3148871"/>
                </a:lnTo>
                <a:lnTo>
                  <a:pt x="2068108" y="3175367"/>
                </a:lnTo>
                <a:lnTo>
                  <a:pt x="2109109" y="3201184"/>
                </a:lnTo>
                <a:lnTo>
                  <a:pt x="2150064" y="3226307"/>
                </a:lnTo>
                <a:lnTo>
                  <a:pt x="2190956" y="3250720"/>
                </a:lnTo>
                <a:lnTo>
                  <a:pt x="2231770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5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3"/>
                </a:lnTo>
                <a:lnTo>
                  <a:pt x="3505843" y="3390317"/>
                </a:lnTo>
                <a:lnTo>
                  <a:pt x="3532325" y="3338843"/>
                </a:lnTo>
                <a:lnTo>
                  <a:pt x="3552256" y="3281409"/>
                </a:lnTo>
                <a:lnTo>
                  <a:pt x="3565519" y="3218135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9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7" y="2192814"/>
                </a:lnTo>
                <a:lnTo>
                  <a:pt x="3225181" y="2151906"/>
                </a:lnTo>
                <a:lnTo>
                  <a:pt x="3200086" y="2110935"/>
                </a:lnTo>
                <a:lnTo>
                  <a:pt x="3174296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3" y="1864652"/>
                </a:lnTo>
                <a:lnTo>
                  <a:pt x="3005842" y="1823673"/>
                </a:lnTo>
                <a:lnTo>
                  <a:pt x="2975624" y="1782755"/>
                </a:lnTo>
                <a:lnTo>
                  <a:pt x="2944836" y="1741913"/>
                </a:lnTo>
                <a:lnTo>
                  <a:pt x="2913492" y="1701163"/>
                </a:lnTo>
                <a:lnTo>
                  <a:pt x="2881609" y="1660519"/>
                </a:lnTo>
                <a:lnTo>
                  <a:pt x="2849201" y="1619999"/>
                </a:lnTo>
                <a:lnTo>
                  <a:pt x="2816284" y="1579616"/>
                </a:lnTo>
                <a:lnTo>
                  <a:pt x="2782874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6" y="1419774"/>
                </a:lnTo>
                <a:lnTo>
                  <a:pt x="2644606" y="1380313"/>
                </a:lnTo>
                <a:lnTo>
                  <a:pt x="2608960" y="1341083"/>
                </a:lnTo>
                <a:lnTo>
                  <a:pt x="2572912" y="1302098"/>
                </a:lnTo>
                <a:lnTo>
                  <a:pt x="2536480" y="1263376"/>
                </a:lnTo>
                <a:lnTo>
                  <a:pt x="2499677" y="1224930"/>
                </a:lnTo>
                <a:lnTo>
                  <a:pt x="2462520" y="1186778"/>
                </a:lnTo>
                <a:lnTo>
                  <a:pt x="2425024" y="1148933"/>
                </a:lnTo>
                <a:lnTo>
                  <a:pt x="2387204" y="1111411"/>
                </a:lnTo>
                <a:lnTo>
                  <a:pt x="2349076" y="1074229"/>
                </a:lnTo>
                <a:lnTo>
                  <a:pt x="2310655" y="1037400"/>
                </a:lnTo>
                <a:lnTo>
                  <a:pt x="2271957" y="1000942"/>
                </a:lnTo>
                <a:lnTo>
                  <a:pt x="2232996" y="964869"/>
                </a:lnTo>
                <a:lnTo>
                  <a:pt x="2193790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6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90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8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85981" y="4082454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9442" y="3209675"/>
            <a:ext cx="4472069" cy="977334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4253753" algn="l"/>
              </a:tabLst>
            </a:pP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c-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w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es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c-e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100" spc="-64" dirty="0">
                <a:solidFill>
                  <a:srgbClr val="535353"/>
                </a:solidFill>
                <a:latin typeface="Gill Sans MT"/>
                <a:cs typeface="Gill Sans MT"/>
              </a:rPr>
              <a:t>st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7152" y="5050359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12701" y="3769537"/>
            <a:ext cx="3549582" cy="1073175"/>
          </a:xfrm>
          <a:custGeom>
            <a:avLst/>
            <a:gdLst/>
            <a:ahLst/>
            <a:cxnLst/>
            <a:rect l="l" t="t" r="r" b="b"/>
            <a:pathLst>
              <a:path w="7804150" h="1769745">
                <a:moveTo>
                  <a:pt x="7803587" y="1769529"/>
                </a:moveTo>
                <a:lnTo>
                  <a:pt x="7770542" y="1732717"/>
                </a:lnTo>
                <a:lnTo>
                  <a:pt x="7737119" y="1696251"/>
                </a:lnTo>
                <a:lnTo>
                  <a:pt x="7703321" y="1660133"/>
                </a:lnTo>
                <a:lnTo>
                  <a:pt x="7669151" y="1624366"/>
                </a:lnTo>
                <a:lnTo>
                  <a:pt x="7634611" y="1588953"/>
                </a:lnTo>
                <a:lnTo>
                  <a:pt x="7600558" y="1554703"/>
                </a:lnTo>
                <a:lnTo>
                  <a:pt x="7566275" y="1520827"/>
                </a:lnTo>
                <a:lnTo>
                  <a:pt x="7531763" y="1487325"/>
                </a:lnTo>
                <a:lnTo>
                  <a:pt x="7497025" y="1454196"/>
                </a:lnTo>
                <a:lnTo>
                  <a:pt x="7462064" y="1421440"/>
                </a:lnTo>
                <a:lnTo>
                  <a:pt x="7426882" y="1389058"/>
                </a:lnTo>
                <a:lnTo>
                  <a:pt x="7391482" y="1357050"/>
                </a:lnTo>
                <a:lnTo>
                  <a:pt x="7355866" y="1325415"/>
                </a:lnTo>
                <a:lnTo>
                  <a:pt x="7320037" y="1294154"/>
                </a:lnTo>
                <a:lnTo>
                  <a:pt x="7283998" y="1263266"/>
                </a:lnTo>
                <a:lnTo>
                  <a:pt x="7247750" y="1232751"/>
                </a:lnTo>
                <a:lnTo>
                  <a:pt x="7211296" y="1202610"/>
                </a:lnTo>
                <a:lnTo>
                  <a:pt x="7174640" y="1172842"/>
                </a:lnTo>
                <a:lnTo>
                  <a:pt x="7137782" y="1143448"/>
                </a:lnTo>
                <a:lnTo>
                  <a:pt x="7100727" y="1114427"/>
                </a:lnTo>
                <a:lnTo>
                  <a:pt x="7063477" y="1085780"/>
                </a:lnTo>
                <a:lnTo>
                  <a:pt x="7026033" y="1057505"/>
                </a:lnTo>
                <a:lnTo>
                  <a:pt x="6988399" y="1029605"/>
                </a:lnTo>
                <a:lnTo>
                  <a:pt x="6950577" y="1002077"/>
                </a:lnTo>
                <a:lnTo>
                  <a:pt x="6912570" y="974923"/>
                </a:lnTo>
                <a:lnTo>
                  <a:pt x="6874380" y="948142"/>
                </a:lnTo>
                <a:lnTo>
                  <a:pt x="6836010" y="921735"/>
                </a:lnTo>
                <a:lnTo>
                  <a:pt x="6797462" y="895700"/>
                </a:lnTo>
                <a:lnTo>
                  <a:pt x="6758738" y="870039"/>
                </a:lnTo>
                <a:lnTo>
                  <a:pt x="6719843" y="844751"/>
                </a:lnTo>
                <a:lnTo>
                  <a:pt x="6680776" y="819837"/>
                </a:lnTo>
                <a:lnTo>
                  <a:pt x="6641543" y="795296"/>
                </a:lnTo>
                <a:lnTo>
                  <a:pt x="6602144" y="771127"/>
                </a:lnTo>
                <a:lnTo>
                  <a:pt x="6562583" y="747332"/>
                </a:lnTo>
                <a:lnTo>
                  <a:pt x="6522861" y="723911"/>
                </a:lnTo>
                <a:lnTo>
                  <a:pt x="6482982" y="700862"/>
                </a:lnTo>
                <a:lnTo>
                  <a:pt x="6442948" y="678187"/>
                </a:lnTo>
                <a:lnTo>
                  <a:pt x="6402762" y="655884"/>
                </a:lnTo>
                <a:lnTo>
                  <a:pt x="6362426" y="633955"/>
                </a:lnTo>
                <a:lnTo>
                  <a:pt x="6321943" y="612399"/>
                </a:lnTo>
                <a:lnTo>
                  <a:pt x="6281314" y="591216"/>
                </a:lnTo>
                <a:lnTo>
                  <a:pt x="6240544" y="570406"/>
                </a:lnTo>
                <a:lnTo>
                  <a:pt x="6199633" y="549970"/>
                </a:lnTo>
                <a:lnTo>
                  <a:pt x="6158586" y="529906"/>
                </a:lnTo>
                <a:lnTo>
                  <a:pt x="6117403" y="510215"/>
                </a:lnTo>
                <a:lnTo>
                  <a:pt x="6076089" y="490897"/>
                </a:lnTo>
                <a:lnTo>
                  <a:pt x="6034645" y="471953"/>
                </a:lnTo>
                <a:lnTo>
                  <a:pt x="5993073" y="453381"/>
                </a:lnTo>
                <a:lnTo>
                  <a:pt x="5951378" y="435182"/>
                </a:lnTo>
                <a:lnTo>
                  <a:pt x="5909560" y="417357"/>
                </a:lnTo>
                <a:lnTo>
                  <a:pt x="5867622" y="399904"/>
                </a:lnTo>
                <a:lnTo>
                  <a:pt x="5825568" y="382824"/>
                </a:lnTo>
                <a:lnTo>
                  <a:pt x="5783399" y="366117"/>
                </a:lnTo>
                <a:lnTo>
                  <a:pt x="5741119" y="349783"/>
                </a:lnTo>
                <a:lnTo>
                  <a:pt x="5698729" y="333822"/>
                </a:lnTo>
                <a:lnTo>
                  <a:pt x="5656232" y="318234"/>
                </a:lnTo>
                <a:lnTo>
                  <a:pt x="5613631" y="303018"/>
                </a:lnTo>
                <a:lnTo>
                  <a:pt x="5570928" y="288176"/>
                </a:lnTo>
                <a:lnTo>
                  <a:pt x="5528126" y="273706"/>
                </a:lnTo>
                <a:lnTo>
                  <a:pt x="5485227" y="259609"/>
                </a:lnTo>
                <a:lnTo>
                  <a:pt x="5442234" y="245885"/>
                </a:lnTo>
                <a:lnTo>
                  <a:pt x="5399149" y="232534"/>
                </a:lnTo>
                <a:lnTo>
                  <a:pt x="5355975" y="219556"/>
                </a:lnTo>
                <a:lnTo>
                  <a:pt x="5312715" y="206950"/>
                </a:lnTo>
                <a:lnTo>
                  <a:pt x="5269370" y="194717"/>
                </a:lnTo>
                <a:lnTo>
                  <a:pt x="5225944" y="182857"/>
                </a:lnTo>
                <a:lnTo>
                  <a:pt x="5182439" y="171370"/>
                </a:lnTo>
                <a:lnTo>
                  <a:pt x="5138858" y="160255"/>
                </a:lnTo>
                <a:lnTo>
                  <a:pt x="5095202" y="149513"/>
                </a:lnTo>
                <a:lnTo>
                  <a:pt x="5051476" y="139144"/>
                </a:lnTo>
                <a:lnTo>
                  <a:pt x="5007680" y="129147"/>
                </a:lnTo>
                <a:lnTo>
                  <a:pt x="4963818" y="119523"/>
                </a:lnTo>
                <a:lnTo>
                  <a:pt x="4919892" y="110272"/>
                </a:lnTo>
                <a:lnTo>
                  <a:pt x="4875905" y="101393"/>
                </a:lnTo>
                <a:lnTo>
                  <a:pt x="4831860" y="92887"/>
                </a:lnTo>
                <a:lnTo>
                  <a:pt x="4787758" y="84754"/>
                </a:lnTo>
                <a:lnTo>
                  <a:pt x="4743602" y="76993"/>
                </a:lnTo>
                <a:lnTo>
                  <a:pt x="4699396" y="69605"/>
                </a:lnTo>
                <a:lnTo>
                  <a:pt x="4655140" y="62589"/>
                </a:lnTo>
                <a:lnTo>
                  <a:pt x="4610839" y="55946"/>
                </a:lnTo>
                <a:lnTo>
                  <a:pt x="4566494" y="49676"/>
                </a:lnTo>
                <a:lnTo>
                  <a:pt x="4522108" y="43777"/>
                </a:lnTo>
                <a:lnTo>
                  <a:pt x="4477684" y="38252"/>
                </a:lnTo>
                <a:lnTo>
                  <a:pt x="4433224" y="33099"/>
                </a:lnTo>
                <a:lnTo>
                  <a:pt x="4388730" y="28318"/>
                </a:lnTo>
                <a:lnTo>
                  <a:pt x="4344206" y="23910"/>
                </a:lnTo>
                <a:lnTo>
                  <a:pt x="4299653" y="19874"/>
                </a:lnTo>
                <a:lnTo>
                  <a:pt x="4255074" y="16211"/>
                </a:lnTo>
                <a:lnTo>
                  <a:pt x="4210472" y="12920"/>
                </a:lnTo>
                <a:lnTo>
                  <a:pt x="4165849" y="10002"/>
                </a:lnTo>
                <a:lnTo>
                  <a:pt x="4121209" y="7456"/>
                </a:lnTo>
                <a:lnTo>
                  <a:pt x="4076552" y="5282"/>
                </a:lnTo>
                <a:lnTo>
                  <a:pt x="4031882" y="3481"/>
                </a:lnTo>
                <a:lnTo>
                  <a:pt x="3987202" y="2052"/>
                </a:lnTo>
                <a:lnTo>
                  <a:pt x="3942514" y="996"/>
                </a:lnTo>
                <a:lnTo>
                  <a:pt x="3897820" y="311"/>
                </a:lnTo>
                <a:lnTo>
                  <a:pt x="3853123" y="0"/>
                </a:lnTo>
                <a:lnTo>
                  <a:pt x="3808425" y="60"/>
                </a:lnTo>
                <a:lnTo>
                  <a:pt x="3763730" y="493"/>
                </a:lnTo>
                <a:lnTo>
                  <a:pt x="3719039" y="1298"/>
                </a:lnTo>
                <a:lnTo>
                  <a:pt x="3674355" y="2475"/>
                </a:lnTo>
                <a:lnTo>
                  <a:pt x="3629681" y="4024"/>
                </a:lnTo>
                <a:lnTo>
                  <a:pt x="3585020" y="5946"/>
                </a:lnTo>
                <a:lnTo>
                  <a:pt x="3540373" y="8240"/>
                </a:lnTo>
                <a:lnTo>
                  <a:pt x="3495743" y="10906"/>
                </a:lnTo>
                <a:lnTo>
                  <a:pt x="3451133" y="13944"/>
                </a:lnTo>
                <a:lnTo>
                  <a:pt x="3406545" y="17355"/>
                </a:lnTo>
                <a:lnTo>
                  <a:pt x="3361982" y="21137"/>
                </a:lnTo>
                <a:lnTo>
                  <a:pt x="3317446" y="25292"/>
                </a:lnTo>
                <a:lnTo>
                  <a:pt x="3272941" y="29819"/>
                </a:lnTo>
                <a:lnTo>
                  <a:pt x="3228468" y="34718"/>
                </a:lnTo>
                <a:lnTo>
                  <a:pt x="3184029" y="39989"/>
                </a:lnTo>
                <a:lnTo>
                  <a:pt x="3139629" y="45632"/>
                </a:lnTo>
                <a:lnTo>
                  <a:pt x="3095268" y="51647"/>
                </a:lnTo>
                <a:lnTo>
                  <a:pt x="3050950" y="58035"/>
                </a:lnTo>
                <a:lnTo>
                  <a:pt x="3006677" y="64794"/>
                </a:lnTo>
                <a:lnTo>
                  <a:pt x="2962452" y="71926"/>
                </a:lnTo>
                <a:lnTo>
                  <a:pt x="2918276" y="79429"/>
                </a:lnTo>
                <a:lnTo>
                  <a:pt x="2874154" y="87304"/>
                </a:lnTo>
                <a:lnTo>
                  <a:pt x="2830087" y="95552"/>
                </a:lnTo>
                <a:lnTo>
                  <a:pt x="2786077" y="104171"/>
                </a:lnTo>
                <a:lnTo>
                  <a:pt x="2742128" y="113163"/>
                </a:lnTo>
                <a:lnTo>
                  <a:pt x="2698242" y="122526"/>
                </a:lnTo>
                <a:lnTo>
                  <a:pt x="2654421" y="132261"/>
                </a:lnTo>
                <a:lnTo>
                  <a:pt x="2610668" y="142368"/>
                </a:lnTo>
                <a:lnTo>
                  <a:pt x="2566985" y="152847"/>
                </a:lnTo>
                <a:lnTo>
                  <a:pt x="2523375" y="163698"/>
                </a:lnTo>
                <a:lnTo>
                  <a:pt x="2479841" y="174921"/>
                </a:lnTo>
                <a:lnTo>
                  <a:pt x="2436385" y="186516"/>
                </a:lnTo>
                <a:lnTo>
                  <a:pt x="2393009" y="198483"/>
                </a:lnTo>
                <a:lnTo>
                  <a:pt x="2349717" y="210821"/>
                </a:lnTo>
                <a:lnTo>
                  <a:pt x="2306510" y="223531"/>
                </a:lnTo>
                <a:lnTo>
                  <a:pt x="2263391" y="236613"/>
                </a:lnTo>
                <a:lnTo>
                  <a:pt x="2220363" y="250067"/>
                </a:lnTo>
                <a:lnTo>
                  <a:pt x="2177428" y="263893"/>
                </a:lnTo>
                <a:lnTo>
                  <a:pt x="2134589" y="278090"/>
                </a:lnTo>
                <a:lnTo>
                  <a:pt x="2091848" y="292659"/>
                </a:lnTo>
                <a:lnTo>
                  <a:pt x="2049208" y="307600"/>
                </a:lnTo>
                <a:lnTo>
                  <a:pt x="2006672" y="322913"/>
                </a:lnTo>
                <a:lnTo>
                  <a:pt x="1964241" y="338597"/>
                </a:lnTo>
                <a:lnTo>
                  <a:pt x="1921919" y="354653"/>
                </a:lnTo>
                <a:lnTo>
                  <a:pt x="1879707" y="371081"/>
                </a:lnTo>
                <a:lnTo>
                  <a:pt x="1837609" y="387881"/>
                </a:lnTo>
                <a:lnTo>
                  <a:pt x="1795627" y="405052"/>
                </a:lnTo>
                <a:lnTo>
                  <a:pt x="1753764" y="422594"/>
                </a:lnTo>
                <a:lnTo>
                  <a:pt x="1712022" y="440509"/>
                </a:lnTo>
                <a:lnTo>
                  <a:pt x="1670403" y="458795"/>
                </a:lnTo>
                <a:lnTo>
                  <a:pt x="1628911" y="477452"/>
                </a:lnTo>
                <a:lnTo>
                  <a:pt x="1587547" y="496481"/>
                </a:lnTo>
                <a:lnTo>
                  <a:pt x="1546314" y="515882"/>
                </a:lnTo>
                <a:lnTo>
                  <a:pt x="1505215" y="535654"/>
                </a:lnTo>
                <a:lnTo>
                  <a:pt x="1464253" y="555798"/>
                </a:lnTo>
                <a:lnTo>
                  <a:pt x="1423429" y="576313"/>
                </a:lnTo>
                <a:lnTo>
                  <a:pt x="1382746" y="597200"/>
                </a:lnTo>
                <a:lnTo>
                  <a:pt x="1342208" y="618459"/>
                </a:lnTo>
                <a:lnTo>
                  <a:pt x="1301816" y="640088"/>
                </a:lnTo>
                <a:lnTo>
                  <a:pt x="1261572" y="662090"/>
                </a:lnTo>
                <a:lnTo>
                  <a:pt x="1221481" y="684462"/>
                </a:lnTo>
                <a:lnTo>
                  <a:pt x="1181543" y="707207"/>
                </a:lnTo>
                <a:lnTo>
                  <a:pt x="1141762" y="730322"/>
                </a:lnTo>
                <a:lnTo>
                  <a:pt x="1102139" y="753809"/>
                </a:lnTo>
                <a:lnTo>
                  <a:pt x="1062679" y="777668"/>
                </a:lnTo>
                <a:lnTo>
                  <a:pt x="1023382" y="801898"/>
                </a:lnTo>
                <a:lnTo>
                  <a:pt x="984253" y="826499"/>
                </a:lnTo>
                <a:lnTo>
                  <a:pt x="945292" y="851472"/>
                </a:lnTo>
                <a:lnTo>
                  <a:pt x="906503" y="876816"/>
                </a:lnTo>
                <a:lnTo>
                  <a:pt x="867888" y="902531"/>
                </a:lnTo>
                <a:lnTo>
                  <a:pt x="829451" y="928618"/>
                </a:lnTo>
                <a:lnTo>
                  <a:pt x="791192" y="955076"/>
                </a:lnTo>
                <a:lnTo>
                  <a:pt x="753115" y="981905"/>
                </a:lnTo>
                <a:lnTo>
                  <a:pt x="715223" y="1009105"/>
                </a:lnTo>
                <a:lnTo>
                  <a:pt x="677518" y="1036677"/>
                </a:lnTo>
                <a:lnTo>
                  <a:pt x="640002" y="1064620"/>
                </a:lnTo>
                <a:lnTo>
                  <a:pt x="602678" y="1092934"/>
                </a:lnTo>
                <a:lnTo>
                  <a:pt x="565549" y="1121620"/>
                </a:lnTo>
                <a:lnTo>
                  <a:pt x="528616" y="1150677"/>
                </a:lnTo>
                <a:lnTo>
                  <a:pt x="491884" y="1180104"/>
                </a:lnTo>
                <a:lnTo>
                  <a:pt x="455353" y="1209903"/>
                </a:lnTo>
                <a:lnTo>
                  <a:pt x="419027" y="1240074"/>
                </a:lnTo>
                <a:lnTo>
                  <a:pt x="382908" y="1270615"/>
                </a:lnTo>
                <a:lnTo>
                  <a:pt x="346999" y="1301528"/>
                </a:lnTo>
                <a:lnTo>
                  <a:pt x="311302" y="1332811"/>
                </a:lnTo>
                <a:lnTo>
                  <a:pt x="275820" y="1364466"/>
                </a:lnTo>
                <a:lnTo>
                  <a:pt x="240555" y="1396492"/>
                </a:lnTo>
                <a:lnTo>
                  <a:pt x="205510" y="1428889"/>
                </a:lnTo>
                <a:lnTo>
                  <a:pt x="170688" y="1461657"/>
                </a:lnTo>
                <a:lnTo>
                  <a:pt x="136090" y="1494796"/>
                </a:lnTo>
                <a:lnTo>
                  <a:pt x="101720" y="1528306"/>
                </a:lnTo>
                <a:lnTo>
                  <a:pt x="67580" y="1562187"/>
                </a:lnTo>
                <a:lnTo>
                  <a:pt x="33672" y="1596439"/>
                </a:lnTo>
                <a:lnTo>
                  <a:pt x="0" y="1631063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50611" y="4650490"/>
            <a:ext cx="148453" cy="189837"/>
          </a:xfrm>
          <a:custGeom>
            <a:avLst/>
            <a:gdLst/>
            <a:ahLst/>
            <a:cxnLst/>
            <a:rect l="l" t="t" r="r" b="b"/>
            <a:pathLst>
              <a:path w="326390" h="313054">
                <a:moveTo>
                  <a:pt x="103461" y="0"/>
                </a:moveTo>
                <a:lnTo>
                  <a:pt x="0" y="312530"/>
                </a:lnTo>
                <a:lnTo>
                  <a:pt x="325863" y="265698"/>
                </a:lnTo>
                <a:lnTo>
                  <a:pt x="103461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24312" y="3231923"/>
            <a:ext cx="3171825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2336" y="4531584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89" y="0"/>
                </a:moveTo>
                <a:lnTo>
                  <a:pt x="390375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4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1" y="263550"/>
                </a:lnTo>
                <a:lnTo>
                  <a:pt x="12919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0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8" y="756092"/>
                </a:lnTo>
                <a:lnTo>
                  <a:pt x="58714" y="803368"/>
                </a:lnTo>
                <a:lnTo>
                  <a:pt x="74270" y="851911"/>
                </a:lnTo>
                <a:lnTo>
                  <a:pt x="91701" y="901706"/>
                </a:lnTo>
                <a:lnTo>
                  <a:pt x="111024" y="952737"/>
                </a:lnTo>
                <a:lnTo>
                  <a:pt x="132251" y="1004992"/>
                </a:lnTo>
                <a:lnTo>
                  <a:pt x="155399" y="1058453"/>
                </a:lnTo>
                <a:lnTo>
                  <a:pt x="173551" y="1098302"/>
                </a:lnTo>
                <a:lnTo>
                  <a:pt x="192536" y="1138337"/>
                </a:lnTo>
                <a:lnTo>
                  <a:pt x="212338" y="1178543"/>
                </a:lnTo>
                <a:lnTo>
                  <a:pt x="232944" y="1218905"/>
                </a:lnTo>
                <a:lnTo>
                  <a:pt x="254336" y="1259407"/>
                </a:lnTo>
                <a:lnTo>
                  <a:pt x="276500" y="1300034"/>
                </a:lnTo>
                <a:lnTo>
                  <a:pt x="299420" y="1340770"/>
                </a:lnTo>
                <a:lnTo>
                  <a:pt x="323080" y="1381599"/>
                </a:lnTo>
                <a:lnTo>
                  <a:pt x="347466" y="1422508"/>
                </a:lnTo>
                <a:lnTo>
                  <a:pt x="372561" y="1463479"/>
                </a:lnTo>
                <a:lnTo>
                  <a:pt x="398351" y="1504497"/>
                </a:lnTo>
                <a:lnTo>
                  <a:pt x="424820" y="1545548"/>
                </a:lnTo>
                <a:lnTo>
                  <a:pt x="451952" y="1586615"/>
                </a:lnTo>
                <a:lnTo>
                  <a:pt x="479732" y="1627684"/>
                </a:lnTo>
                <a:lnTo>
                  <a:pt x="508144" y="1668738"/>
                </a:lnTo>
                <a:lnTo>
                  <a:pt x="537174" y="1709762"/>
                </a:lnTo>
                <a:lnTo>
                  <a:pt x="566805" y="1750741"/>
                </a:lnTo>
                <a:lnTo>
                  <a:pt x="597022" y="1791659"/>
                </a:lnTo>
                <a:lnTo>
                  <a:pt x="627810" y="1832501"/>
                </a:lnTo>
                <a:lnTo>
                  <a:pt x="659154" y="1873251"/>
                </a:lnTo>
                <a:lnTo>
                  <a:pt x="691037" y="1913894"/>
                </a:lnTo>
                <a:lnTo>
                  <a:pt x="723445" y="1954415"/>
                </a:lnTo>
                <a:lnTo>
                  <a:pt x="756362" y="1994798"/>
                </a:lnTo>
                <a:lnTo>
                  <a:pt x="789772" y="2035027"/>
                </a:lnTo>
                <a:lnTo>
                  <a:pt x="823660" y="2075088"/>
                </a:lnTo>
                <a:lnTo>
                  <a:pt x="858011" y="2114964"/>
                </a:lnTo>
                <a:lnTo>
                  <a:pt x="892810" y="2154640"/>
                </a:lnTo>
                <a:lnTo>
                  <a:pt x="928040" y="2194101"/>
                </a:lnTo>
                <a:lnTo>
                  <a:pt x="963686" y="2233331"/>
                </a:lnTo>
                <a:lnTo>
                  <a:pt x="999733" y="2272315"/>
                </a:lnTo>
                <a:lnTo>
                  <a:pt x="1036166" y="2311038"/>
                </a:lnTo>
                <a:lnTo>
                  <a:pt x="1072968" y="2349483"/>
                </a:lnTo>
                <a:lnTo>
                  <a:pt x="1110125" y="2387636"/>
                </a:lnTo>
                <a:lnTo>
                  <a:pt x="1147621" y="2425481"/>
                </a:lnTo>
                <a:lnTo>
                  <a:pt x="1185441" y="2463003"/>
                </a:lnTo>
                <a:lnTo>
                  <a:pt x="1223569" y="2500185"/>
                </a:lnTo>
                <a:lnTo>
                  <a:pt x="1261990" y="2537014"/>
                </a:lnTo>
                <a:lnTo>
                  <a:pt x="1300688" y="2573472"/>
                </a:lnTo>
                <a:lnTo>
                  <a:pt x="1339648" y="2609545"/>
                </a:lnTo>
                <a:lnTo>
                  <a:pt x="1378855" y="2645218"/>
                </a:lnTo>
                <a:lnTo>
                  <a:pt x="1418292" y="2680474"/>
                </a:lnTo>
                <a:lnTo>
                  <a:pt x="1457945" y="2715299"/>
                </a:lnTo>
                <a:lnTo>
                  <a:pt x="1497799" y="2749677"/>
                </a:lnTo>
                <a:lnTo>
                  <a:pt x="1537836" y="2783592"/>
                </a:lnTo>
                <a:lnTo>
                  <a:pt x="1578043" y="2817029"/>
                </a:lnTo>
                <a:lnTo>
                  <a:pt x="1618404" y="2849973"/>
                </a:lnTo>
                <a:lnTo>
                  <a:pt x="1658903" y="2882407"/>
                </a:lnTo>
                <a:lnTo>
                  <a:pt x="1699525" y="2914318"/>
                </a:lnTo>
                <a:lnTo>
                  <a:pt x="1740255" y="2945689"/>
                </a:lnTo>
                <a:lnTo>
                  <a:pt x="1781076" y="2976504"/>
                </a:lnTo>
                <a:lnTo>
                  <a:pt x="1821974" y="3006749"/>
                </a:lnTo>
                <a:lnTo>
                  <a:pt x="1862933" y="3036407"/>
                </a:lnTo>
                <a:lnTo>
                  <a:pt x="1903938" y="3065464"/>
                </a:lnTo>
                <a:lnTo>
                  <a:pt x="1944973" y="3093904"/>
                </a:lnTo>
                <a:lnTo>
                  <a:pt x="1986023" y="3121712"/>
                </a:lnTo>
                <a:lnTo>
                  <a:pt x="2027072" y="3148871"/>
                </a:lnTo>
                <a:lnTo>
                  <a:pt x="2068105" y="3175367"/>
                </a:lnTo>
                <a:lnTo>
                  <a:pt x="2109106" y="3201184"/>
                </a:lnTo>
                <a:lnTo>
                  <a:pt x="2150061" y="3226307"/>
                </a:lnTo>
                <a:lnTo>
                  <a:pt x="2190953" y="3250720"/>
                </a:lnTo>
                <a:lnTo>
                  <a:pt x="2231767" y="3274408"/>
                </a:lnTo>
                <a:lnTo>
                  <a:pt x="2272488" y="3297355"/>
                </a:lnTo>
                <a:lnTo>
                  <a:pt x="2313100" y="3319546"/>
                </a:lnTo>
                <a:lnTo>
                  <a:pt x="2353587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1" y="3400439"/>
                </a:lnTo>
                <a:lnTo>
                  <a:pt x="2513988" y="3418617"/>
                </a:lnTo>
                <a:lnTo>
                  <a:pt x="2567434" y="3441800"/>
                </a:lnTo>
                <a:lnTo>
                  <a:pt x="2619674" y="3463063"/>
                </a:lnTo>
                <a:lnTo>
                  <a:pt x="2670693" y="3482419"/>
                </a:lnTo>
                <a:lnTo>
                  <a:pt x="2720476" y="3499884"/>
                </a:lnTo>
                <a:lnTo>
                  <a:pt x="2769009" y="3515472"/>
                </a:lnTo>
                <a:lnTo>
                  <a:pt x="2816276" y="3529199"/>
                </a:lnTo>
                <a:lnTo>
                  <a:pt x="2862262" y="3541080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6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9" y="3554136"/>
                </a:lnTo>
                <a:lnTo>
                  <a:pt x="3336796" y="3534242"/>
                </a:lnTo>
                <a:lnTo>
                  <a:pt x="3388288" y="3507795"/>
                </a:lnTo>
                <a:lnTo>
                  <a:pt x="3433706" y="3474913"/>
                </a:lnTo>
                <a:lnTo>
                  <a:pt x="3472931" y="3435714"/>
                </a:lnTo>
                <a:lnTo>
                  <a:pt x="3505844" y="3390318"/>
                </a:lnTo>
                <a:lnTo>
                  <a:pt x="3532326" y="3338844"/>
                </a:lnTo>
                <a:lnTo>
                  <a:pt x="3552258" y="3281410"/>
                </a:lnTo>
                <a:lnTo>
                  <a:pt x="3565520" y="3218136"/>
                </a:lnTo>
                <a:lnTo>
                  <a:pt x="3571995" y="3149140"/>
                </a:lnTo>
                <a:lnTo>
                  <a:pt x="3572649" y="3112534"/>
                </a:lnTo>
                <a:lnTo>
                  <a:pt x="3571562" y="3074542"/>
                </a:lnTo>
                <a:lnTo>
                  <a:pt x="3568718" y="3035180"/>
                </a:lnTo>
                <a:lnTo>
                  <a:pt x="3564103" y="2994461"/>
                </a:lnTo>
                <a:lnTo>
                  <a:pt x="3557701" y="2952401"/>
                </a:lnTo>
                <a:lnTo>
                  <a:pt x="3549499" y="2909014"/>
                </a:lnTo>
                <a:lnTo>
                  <a:pt x="3539480" y="2864317"/>
                </a:lnTo>
                <a:lnTo>
                  <a:pt x="3527630" y="2818322"/>
                </a:lnTo>
                <a:lnTo>
                  <a:pt x="3513934" y="2771046"/>
                </a:lnTo>
                <a:lnTo>
                  <a:pt x="3498378" y="2722504"/>
                </a:lnTo>
                <a:lnTo>
                  <a:pt x="3480946" y="2672709"/>
                </a:lnTo>
                <a:lnTo>
                  <a:pt x="3461624" y="2621677"/>
                </a:lnTo>
                <a:lnTo>
                  <a:pt x="3440396" y="2569423"/>
                </a:lnTo>
                <a:lnTo>
                  <a:pt x="3417248" y="2515962"/>
                </a:lnTo>
                <a:lnTo>
                  <a:pt x="3399096" y="2476113"/>
                </a:lnTo>
                <a:lnTo>
                  <a:pt x="3380111" y="2436078"/>
                </a:lnTo>
                <a:lnTo>
                  <a:pt x="3360308" y="2395872"/>
                </a:lnTo>
                <a:lnTo>
                  <a:pt x="3339702" y="2355510"/>
                </a:lnTo>
                <a:lnTo>
                  <a:pt x="3318310" y="2315008"/>
                </a:lnTo>
                <a:lnTo>
                  <a:pt x="3296146" y="2274381"/>
                </a:lnTo>
                <a:lnTo>
                  <a:pt x="3273226" y="2233645"/>
                </a:lnTo>
                <a:lnTo>
                  <a:pt x="3249565" y="2192815"/>
                </a:lnTo>
                <a:lnTo>
                  <a:pt x="3225179" y="2151907"/>
                </a:lnTo>
                <a:lnTo>
                  <a:pt x="3200084" y="2110936"/>
                </a:lnTo>
                <a:lnTo>
                  <a:pt x="3174294" y="2069917"/>
                </a:lnTo>
                <a:lnTo>
                  <a:pt x="3147825" y="2028866"/>
                </a:lnTo>
                <a:lnTo>
                  <a:pt x="3120693" y="1987799"/>
                </a:lnTo>
                <a:lnTo>
                  <a:pt x="3092913" y="1946731"/>
                </a:lnTo>
                <a:lnTo>
                  <a:pt x="3064500" y="1905677"/>
                </a:lnTo>
                <a:lnTo>
                  <a:pt x="3035470" y="1864653"/>
                </a:lnTo>
                <a:lnTo>
                  <a:pt x="3005839" y="1823674"/>
                </a:lnTo>
                <a:lnTo>
                  <a:pt x="2975621" y="1782756"/>
                </a:lnTo>
                <a:lnTo>
                  <a:pt x="2944833" y="1741914"/>
                </a:lnTo>
                <a:lnTo>
                  <a:pt x="2913490" y="1701163"/>
                </a:lnTo>
                <a:lnTo>
                  <a:pt x="2881606" y="1660520"/>
                </a:lnTo>
                <a:lnTo>
                  <a:pt x="2849198" y="1619999"/>
                </a:lnTo>
                <a:lnTo>
                  <a:pt x="2816281" y="1579617"/>
                </a:lnTo>
                <a:lnTo>
                  <a:pt x="2782871" y="1539387"/>
                </a:lnTo>
                <a:lnTo>
                  <a:pt x="2748982" y="1499327"/>
                </a:lnTo>
                <a:lnTo>
                  <a:pt x="2714631" y="1459451"/>
                </a:lnTo>
                <a:lnTo>
                  <a:pt x="2679833" y="1419774"/>
                </a:lnTo>
                <a:lnTo>
                  <a:pt x="2644603" y="1380313"/>
                </a:lnTo>
                <a:lnTo>
                  <a:pt x="2608956" y="1341083"/>
                </a:lnTo>
                <a:lnTo>
                  <a:pt x="2572909" y="1302099"/>
                </a:lnTo>
                <a:lnTo>
                  <a:pt x="2536477" y="1263376"/>
                </a:lnTo>
                <a:lnTo>
                  <a:pt x="2499674" y="1224931"/>
                </a:lnTo>
                <a:lnTo>
                  <a:pt x="2462517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3" y="1000942"/>
                </a:lnTo>
                <a:lnTo>
                  <a:pt x="2232993" y="964869"/>
                </a:lnTo>
                <a:lnTo>
                  <a:pt x="2193787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3" y="824738"/>
                </a:lnTo>
                <a:lnTo>
                  <a:pt x="2034806" y="790822"/>
                </a:lnTo>
                <a:lnTo>
                  <a:pt x="1994599" y="757385"/>
                </a:lnTo>
                <a:lnTo>
                  <a:pt x="1954238" y="724441"/>
                </a:lnTo>
                <a:lnTo>
                  <a:pt x="1913739" y="692007"/>
                </a:lnTo>
                <a:lnTo>
                  <a:pt x="1873117" y="660096"/>
                </a:lnTo>
                <a:lnTo>
                  <a:pt x="1832388" y="628725"/>
                </a:lnTo>
                <a:lnTo>
                  <a:pt x="1791567" y="597910"/>
                </a:lnTo>
                <a:lnTo>
                  <a:pt x="1750669" y="567665"/>
                </a:lnTo>
                <a:lnTo>
                  <a:pt x="1709710" y="538007"/>
                </a:lnTo>
                <a:lnTo>
                  <a:pt x="1668705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9" y="300006"/>
                </a:lnTo>
                <a:lnTo>
                  <a:pt x="1300158" y="277059"/>
                </a:lnTo>
                <a:lnTo>
                  <a:pt x="1259546" y="254868"/>
                </a:lnTo>
                <a:lnTo>
                  <a:pt x="1219059" y="233449"/>
                </a:lnTo>
                <a:lnTo>
                  <a:pt x="1178711" y="212817"/>
                </a:lnTo>
                <a:lnTo>
                  <a:pt x="1138518" y="192987"/>
                </a:lnTo>
                <a:lnTo>
                  <a:pt x="1098496" y="173975"/>
                </a:lnTo>
                <a:lnTo>
                  <a:pt x="1058660" y="155797"/>
                </a:lnTo>
                <a:lnTo>
                  <a:pt x="1005214" y="132613"/>
                </a:lnTo>
                <a:lnTo>
                  <a:pt x="952974" y="111351"/>
                </a:lnTo>
                <a:lnTo>
                  <a:pt x="901955" y="91995"/>
                </a:lnTo>
                <a:lnTo>
                  <a:pt x="852172" y="74530"/>
                </a:lnTo>
                <a:lnTo>
                  <a:pt x="803639" y="58941"/>
                </a:lnTo>
                <a:lnTo>
                  <a:pt x="756372" y="45214"/>
                </a:lnTo>
                <a:lnTo>
                  <a:pt x="710385" y="33334"/>
                </a:lnTo>
                <a:lnTo>
                  <a:pt x="665694" y="23286"/>
                </a:lnTo>
                <a:lnTo>
                  <a:pt x="622313" y="15054"/>
                </a:lnTo>
                <a:lnTo>
                  <a:pt x="580257" y="8624"/>
                </a:lnTo>
                <a:lnTo>
                  <a:pt x="539541" y="3982"/>
                </a:lnTo>
                <a:lnTo>
                  <a:pt x="500180" y="1112"/>
                </a:lnTo>
                <a:lnTo>
                  <a:pt x="462189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1166" y="3348742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4" h="3574415">
                <a:moveTo>
                  <a:pt x="462190" y="0"/>
                </a:moveTo>
                <a:lnTo>
                  <a:pt x="390376" y="2987"/>
                </a:lnTo>
                <a:lnTo>
                  <a:pt x="324219" y="12827"/>
                </a:lnTo>
                <a:lnTo>
                  <a:pt x="263839" y="29398"/>
                </a:lnTo>
                <a:lnTo>
                  <a:pt x="209355" y="52583"/>
                </a:lnTo>
                <a:lnTo>
                  <a:pt x="160885" y="82263"/>
                </a:lnTo>
                <a:lnTo>
                  <a:pt x="118548" y="118319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50"/>
                </a:lnTo>
                <a:lnTo>
                  <a:pt x="12918" y="323919"/>
                </a:lnTo>
                <a:lnTo>
                  <a:pt x="3035" y="390068"/>
                </a:lnTo>
                <a:lnTo>
                  <a:pt x="0" y="461880"/>
                </a:lnTo>
                <a:lnTo>
                  <a:pt x="1087" y="499872"/>
                </a:lnTo>
                <a:lnTo>
                  <a:pt x="3931" y="539235"/>
                </a:lnTo>
                <a:lnTo>
                  <a:pt x="8546" y="579954"/>
                </a:lnTo>
                <a:lnTo>
                  <a:pt x="14947" y="622014"/>
                </a:lnTo>
                <a:lnTo>
                  <a:pt x="23150" y="665400"/>
                </a:lnTo>
                <a:lnTo>
                  <a:pt x="33169" y="710098"/>
                </a:lnTo>
                <a:lnTo>
                  <a:pt x="45019" y="756092"/>
                </a:lnTo>
                <a:lnTo>
                  <a:pt x="58714" y="803368"/>
                </a:lnTo>
                <a:lnTo>
                  <a:pt x="74271" y="851911"/>
                </a:lnTo>
                <a:lnTo>
                  <a:pt x="91703" y="901706"/>
                </a:lnTo>
                <a:lnTo>
                  <a:pt x="111025" y="952737"/>
                </a:lnTo>
                <a:lnTo>
                  <a:pt x="132253" y="1004992"/>
                </a:lnTo>
                <a:lnTo>
                  <a:pt x="155401" y="1058453"/>
                </a:lnTo>
                <a:lnTo>
                  <a:pt x="173553" y="1098302"/>
                </a:lnTo>
                <a:lnTo>
                  <a:pt x="192538" y="1138337"/>
                </a:lnTo>
                <a:lnTo>
                  <a:pt x="212341" y="1178543"/>
                </a:lnTo>
                <a:lnTo>
                  <a:pt x="232946" y="1218905"/>
                </a:lnTo>
                <a:lnTo>
                  <a:pt x="254339" y="1259407"/>
                </a:lnTo>
                <a:lnTo>
                  <a:pt x="276503" y="1300034"/>
                </a:lnTo>
                <a:lnTo>
                  <a:pt x="299422" y="1340770"/>
                </a:lnTo>
                <a:lnTo>
                  <a:pt x="323083" y="1381599"/>
                </a:lnTo>
                <a:lnTo>
                  <a:pt x="347469" y="1422508"/>
                </a:lnTo>
                <a:lnTo>
                  <a:pt x="372564" y="1463479"/>
                </a:lnTo>
                <a:lnTo>
                  <a:pt x="398354" y="1504497"/>
                </a:lnTo>
                <a:lnTo>
                  <a:pt x="424823" y="1545548"/>
                </a:lnTo>
                <a:lnTo>
                  <a:pt x="451955" y="1586615"/>
                </a:lnTo>
                <a:lnTo>
                  <a:pt x="479735" y="1627684"/>
                </a:lnTo>
                <a:lnTo>
                  <a:pt x="508147" y="1668737"/>
                </a:lnTo>
                <a:lnTo>
                  <a:pt x="537177" y="1709762"/>
                </a:lnTo>
                <a:lnTo>
                  <a:pt x="566808" y="1750740"/>
                </a:lnTo>
                <a:lnTo>
                  <a:pt x="597026" y="1791659"/>
                </a:lnTo>
                <a:lnTo>
                  <a:pt x="627814" y="1832501"/>
                </a:lnTo>
                <a:lnTo>
                  <a:pt x="659157" y="1873251"/>
                </a:lnTo>
                <a:lnTo>
                  <a:pt x="691041" y="1913894"/>
                </a:lnTo>
                <a:lnTo>
                  <a:pt x="723448" y="1954415"/>
                </a:lnTo>
                <a:lnTo>
                  <a:pt x="756365" y="1994798"/>
                </a:lnTo>
                <a:lnTo>
                  <a:pt x="789775" y="2035027"/>
                </a:lnTo>
                <a:lnTo>
                  <a:pt x="823664" y="2075087"/>
                </a:lnTo>
                <a:lnTo>
                  <a:pt x="858015" y="2114964"/>
                </a:lnTo>
                <a:lnTo>
                  <a:pt x="892813" y="2154640"/>
                </a:lnTo>
                <a:lnTo>
                  <a:pt x="928043" y="2194101"/>
                </a:lnTo>
                <a:lnTo>
                  <a:pt x="963689" y="2233331"/>
                </a:lnTo>
                <a:lnTo>
                  <a:pt x="999736" y="2272315"/>
                </a:lnTo>
                <a:lnTo>
                  <a:pt x="1036169" y="2311038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3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8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8" y="2783591"/>
                </a:lnTo>
                <a:lnTo>
                  <a:pt x="1578045" y="2817029"/>
                </a:lnTo>
                <a:lnTo>
                  <a:pt x="1618406" y="2849972"/>
                </a:lnTo>
                <a:lnTo>
                  <a:pt x="1658905" y="2882407"/>
                </a:lnTo>
                <a:lnTo>
                  <a:pt x="1699527" y="2914318"/>
                </a:lnTo>
                <a:lnTo>
                  <a:pt x="1740256" y="2945688"/>
                </a:lnTo>
                <a:lnTo>
                  <a:pt x="1781078" y="2976504"/>
                </a:lnTo>
                <a:lnTo>
                  <a:pt x="1821976" y="3006748"/>
                </a:lnTo>
                <a:lnTo>
                  <a:pt x="1862935" y="3036407"/>
                </a:lnTo>
                <a:lnTo>
                  <a:pt x="1903939" y="3065464"/>
                </a:lnTo>
                <a:lnTo>
                  <a:pt x="1944974" y="3093904"/>
                </a:lnTo>
                <a:lnTo>
                  <a:pt x="1986024" y="3121711"/>
                </a:lnTo>
                <a:lnTo>
                  <a:pt x="2027073" y="3148871"/>
                </a:lnTo>
                <a:lnTo>
                  <a:pt x="2068106" y="3175367"/>
                </a:lnTo>
                <a:lnTo>
                  <a:pt x="2109107" y="3201184"/>
                </a:lnTo>
                <a:lnTo>
                  <a:pt x="2150062" y="3226307"/>
                </a:lnTo>
                <a:lnTo>
                  <a:pt x="2190954" y="3250720"/>
                </a:lnTo>
                <a:lnTo>
                  <a:pt x="2231768" y="3274407"/>
                </a:lnTo>
                <a:lnTo>
                  <a:pt x="2272488" y="3297355"/>
                </a:lnTo>
                <a:lnTo>
                  <a:pt x="2313100" y="3319545"/>
                </a:lnTo>
                <a:lnTo>
                  <a:pt x="2353588" y="3340965"/>
                </a:lnTo>
                <a:lnTo>
                  <a:pt x="2393936" y="3361597"/>
                </a:lnTo>
                <a:lnTo>
                  <a:pt x="2434129" y="3381427"/>
                </a:lnTo>
                <a:lnTo>
                  <a:pt x="2474152" y="3400438"/>
                </a:lnTo>
                <a:lnTo>
                  <a:pt x="2513988" y="3418617"/>
                </a:lnTo>
                <a:lnTo>
                  <a:pt x="2567435" y="3441800"/>
                </a:lnTo>
                <a:lnTo>
                  <a:pt x="2619675" y="3463062"/>
                </a:lnTo>
                <a:lnTo>
                  <a:pt x="2670694" y="3482419"/>
                </a:lnTo>
                <a:lnTo>
                  <a:pt x="2720477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3" y="3541079"/>
                </a:lnTo>
                <a:lnTo>
                  <a:pt x="2906954" y="3551128"/>
                </a:lnTo>
                <a:lnTo>
                  <a:pt x="2950335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60" y="3574414"/>
                </a:lnTo>
                <a:lnTo>
                  <a:pt x="3147066" y="3573784"/>
                </a:lnTo>
                <a:lnTo>
                  <a:pt x="3216067" y="3567356"/>
                </a:lnTo>
                <a:lnTo>
                  <a:pt x="3279350" y="3554136"/>
                </a:lnTo>
                <a:lnTo>
                  <a:pt x="3336797" y="3534242"/>
                </a:lnTo>
                <a:lnTo>
                  <a:pt x="3388289" y="3507795"/>
                </a:lnTo>
                <a:lnTo>
                  <a:pt x="3433707" y="3474912"/>
                </a:lnTo>
                <a:lnTo>
                  <a:pt x="3472932" y="3435714"/>
                </a:lnTo>
                <a:lnTo>
                  <a:pt x="3505845" y="3390318"/>
                </a:lnTo>
                <a:lnTo>
                  <a:pt x="3532327" y="3338844"/>
                </a:lnTo>
                <a:lnTo>
                  <a:pt x="3552259" y="3281410"/>
                </a:lnTo>
                <a:lnTo>
                  <a:pt x="3565521" y="3218136"/>
                </a:lnTo>
                <a:lnTo>
                  <a:pt x="3571996" y="3149141"/>
                </a:lnTo>
                <a:lnTo>
                  <a:pt x="3572650" y="3112534"/>
                </a:lnTo>
                <a:lnTo>
                  <a:pt x="3571563" y="3074542"/>
                </a:lnTo>
                <a:lnTo>
                  <a:pt x="3568719" y="3035180"/>
                </a:lnTo>
                <a:lnTo>
                  <a:pt x="3564104" y="2994461"/>
                </a:lnTo>
                <a:lnTo>
                  <a:pt x="3557702" y="2952401"/>
                </a:lnTo>
                <a:lnTo>
                  <a:pt x="3549499" y="2909015"/>
                </a:lnTo>
                <a:lnTo>
                  <a:pt x="3539481" y="2864317"/>
                </a:lnTo>
                <a:lnTo>
                  <a:pt x="3527631" y="2818323"/>
                </a:lnTo>
                <a:lnTo>
                  <a:pt x="3513935" y="2771047"/>
                </a:lnTo>
                <a:lnTo>
                  <a:pt x="3498379" y="2722504"/>
                </a:lnTo>
                <a:lnTo>
                  <a:pt x="3480947" y="2672709"/>
                </a:lnTo>
                <a:lnTo>
                  <a:pt x="3461625" y="2621677"/>
                </a:lnTo>
                <a:lnTo>
                  <a:pt x="3440397" y="2569423"/>
                </a:lnTo>
                <a:lnTo>
                  <a:pt x="3417249" y="2515962"/>
                </a:lnTo>
                <a:lnTo>
                  <a:pt x="3399097" y="2476113"/>
                </a:lnTo>
                <a:lnTo>
                  <a:pt x="3380112" y="2436078"/>
                </a:lnTo>
                <a:lnTo>
                  <a:pt x="3360309" y="2395872"/>
                </a:lnTo>
                <a:lnTo>
                  <a:pt x="3339703" y="2355510"/>
                </a:lnTo>
                <a:lnTo>
                  <a:pt x="3318311" y="2315008"/>
                </a:lnTo>
                <a:lnTo>
                  <a:pt x="3296147" y="2274381"/>
                </a:lnTo>
                <a:lnTo>
                  <a:pt x="3273227" y="2233645"/>
                </a:lnTo>
                <a:lnTo>
                  <a:pt x="3249566" y="2192815"/>
                </a:lnTo>
                <a:lnTo>
                  <a:pt x="3225180" y="2151907"/>
                </a:lnTo>
                <a:lnTo>
                  <a:pt x="3200085" y="2110936"/>
                </a:lnTo>
                <a:lnTo>
                  <a:pt x="3174295" y="2069917"/>
                </a:lnTo>
                <a:lnTo>
                  <a:pt x="3147826" y="2028866"/>
                </a:lnTo>
                <a:lnTo>
                  <a:pt x="3120694" y="1987799"/>
                </a:lnTo>
                <a:lnTo>
                  <a:pt x="3092914" y="1946731"/>
                </a:lnTo>
                <a:lnTo>
                  <a:pt x="3064501" y="1905677"/>
                </a:lnTo>
                <a:lnTo>
                  <a:pt x="3035471" y="1864653"/>
                </a:lnTo>
                <a:lnTo>
                  <a:pt x="3005840" y="1823674"/>
                </a:lnTo>
                <a:lnTo>
                  <a:pt x="2975622" y="1782756"/>
                </a:lnTo>
                <a:lnTo>
                  <a:pt x="2944834" y="1741914"/>
                </a:lnTo>
                <a:lnTo>
                  <a:pt x="2913490" y="1701163"/>
                </a:lnTo>
                <a:lnTo>
                  <a:pt x="2881607" y="1660520"/>
                </a:lnTo>
                <a:lnTo>
                  <a:pt x="2849199" y="1619999"/>
                </a:lnTo>
                <a:lnTo>
                  <a:pt x="2816282" y="1579617"/>
                </a:lnTo>
                <a:lnTo>
                  <a:pt x="2782872" y="1539387"/>
                </a:lnTo>
                <a:lnTo>
                  <a:pt x="2748983" y="1499327"/>
                </a:lnTo>
                <a:lnTo>
                  <a:pt x="2714632" y="1459451"/>
                </a:lnTo>
                <a:lnTo>
                  <a:pt x="2679834" y="1419774"/>
                </a:lnTo>
                <a:lnTo>
                  <a:pt x="2644604" y="1380313"/>
                </a:lnTo>
                <a:lnTo>
                  <a:pt x="2608957" y="1341083"/>
                </a:lnTo>
                <a:lnTo>
                  <a:pt x="2572910" y="1302099"/>
                </a:lnTo>
                <a:lnTo>
                  <a:pt x="2536477" y="1263376"/>
                </a:lnTo>
                <a:lnTo>
                  <a:pt x="2499675" y="1224931"/>
                </a:lnTo>
                <a:lnTo>
                  <a:pt x="2462518" y="1186778"/>
                </a:lnTo>
                <a:lnTo>
                  <a:pt x="2425021" y="1148933"/>
                </a:lnTo>
                <a:lnTo>
                  <a:pt x="2387201" y="1111411"/>
                </a:lnTo>
                <a:lnTo>
                  <a:pt x="2349073" y="1074229"/>
                </a:lnTo>
                <a:lnTo>
                  <a:pt x="2310652" y="1037401"/>
                </a:lnTo>
                <a:lnTo>
                  <a:pt x="2271954" y="1000942"/>
                </a:lnTo>
                <a:lnTo>
                  <a:pt x="2232994" y="964869"/>
                </a:lnTo>
                <a:lnTo>
                  <a:pt x="2193788" y="929196"/>
                </a:lnTo>
                <a:lnTo>
                  <a:pt x="2154350" y="893940"/>
                </a:lnTo>
                <a:lnTo>
                  <a:pt x="2114697" y="859115"/>
                </a:lnTo>
                <a:lnTo>
                  <a:pt x="2074844" y="824738"/>
                </a:lnTo>
                <a:lnTo>
                  <a:pt x="2034807" y="790822"/>
                </a:lnTo>
                <a:lnTo>
                  <a:pt x="1994600" y="757385"/>
                </a:lnTo>
                <a:lnTo>
                  <a:pt x="1954239" y="724441"/>
                </a:lnTo>
                <a:lnTo>
                  <a:pt x="1913740" y="692007"/>
                </a:lnTo>
                <a:lnTo>
                  <a:pt x="1873118" y="660096"/>
                </a:lnTo>
                <a:lnTo>
                  <a:pt x="1832389" y="628725"/>
                </a:lnTo>
                <a:lnTo>
                  <a:pt x="1791567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9" y="373230"/>
                </a:lnTo>
                <a:lnTo>
                  <a:pt x="1422585" y="348107"/>
                </a:lnTo>
                <a:lnTo>
                  <a:pt x="1381693" y="323694"/>
                </a:lnTo>
                <a:lnTo>
                  <a:pt x="1340879" y="300006"/>
                </a:lnTo>
                <a:lnTo>
                  <a:pt x="1300159" y="277059"/>
                </a:lnTo>
                <a:lnTo>
                  <a:pt x="1259547" y="254868"/>
                </a:lnTo>
                <a:lnTo>
                  <a:pt x="1219060" y="233449"/>
                </a:lnTo>
                <a:lnTo>
                  <a:pt x="1178712" y="212817"/>
                </a:lnTo>
                <a:lnTo>
                  <a:pt x="1138519" y="192987"/>
                </a:lnTo>
                <a:lnTo>
                  <a:pt x="1098497" y="173975"/>
                </a:lnTo>
                <a:lnTo>
                  <a:pt x="1058661" y="155797"/>
                </a:lnTo>
                <a:lnTo>
                  <a:pt x="1005215" y="132613"/>
                </a:lnTo>
                <a:lnTo>
                  <a:pt x="952975" y="111351"/>
                </a:lnTo>
                <a:lnTo>
                  <a:pt x="901956" y="91995"/>
                </a:lnTo>
                <a:lnTo>
                  <a:pt x="852172" y="74530"/>
                </a:lnTo>
                <a:lnTo>
                  <a:pt x="803640" y="58941"/>
                </a:lnTo>
                <a:lnTo>
                  <a:pt x="756373" y="45214"/>
                </a:lnTo>
                <a:lnTo>
                  <a:pt x="710386" y="33334"/>
                </a:lnTo>
                <a:lnTo>
                  <a:pt x="665695" y="23286"/>
                </a:lnTo>
                <a:lnTo>
                  <a:pt x="622314" y="15054"/>
                </a:lnTo>
                <a:lnTo>
                  <a:pt x="580258" y="8624"/>
                </a:lnTo>
                <a:lnTo>
                  <a:pt x="539542" y="3982"/>
                </a:lnTo>
                <a:lnTo>
                  <a:pt x="500181" y="1112"/>
                </a:lnTo>
                <a:lnTo>
                  <a:pt x="462190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0090" y="5006338"/>
            <a:ext cx="764792" cy="988846"/>
          </a:xfrm>
          <a:custGeom>
            <a:avLst/>
            <a:gdLst/>
            <a:ahLst/>
            <a:cxnLst/>
            <a:rect l="l" t="t" r="r" b="b"/>
            <a:pathLst>
              <a:path w="1681480" h="1630679">
                <a:moveTo>
                  <a:pt x="1680960" y="404"/>
                </a:moveTo>
                <a:lnTo>
                  <a:pt x="1629810" y="0"/>
                </a:lnTo>
                <a:lnTo>
                  <a:pt x="1578691" y="1316"/>
                </a:lnTo>
                <a:lnTo>
                  <a:pt x="1527645" y="4351"/>
                </a:lnTo>
                <a:lnTo>
                  <a:pt x="1476715" y="9104"/>
                </a:lnTo>
                <a:lnTo>
                  <a:pt x="1428113" y="15184"/>
                </a:lnTo>
                <a:lnTo>
                  <a:pt x="1379987" y="22633"/>
                </a:lnTo>
                <a:lnTo>
                  <a:pt x="1332354" y="31431"/>
                </a:lnTo>
                <a:lnTo>
                  <a:pt x="1285234" y="41558"/>
                </a:lnTo>
                <a:lnTo>
                  <a:pt x="1238645" y="52991"/>
                </a:lnTo>
                <a:lnTo>
                  <a:pt x="1192608" y="65711"/>
                </a:lnTo>
                <a:lnTo>
                  <a:pt x="1147141" y="79696"/>
                </a:lnTo>
                <a:lnTo>
                  <a:pt x="1102263" y="94925"/>
                </a:lnTo>
                <a:lnTo>
                  <a:pt x="1057992" y="111378"/>
                </a:lnTo>
                <a:lnTo>
                  <a:pt x="1014349" y="129033"/>
                </a:lnTo>
                <a:lnTo>
                  <a:pt x="971352" y="147870"/>
                </a:lnTo>
                <a:lnTo>
                  <a:pt x="929021" y="167868"/>
                </a:lnTo>
                <a:lnTo>
                  <a:pt x="887373" y="189006"/>
                </a:lnTo>
                <a:lnTo>
                  <a:pt x="846429" y="211262"/>
                </a:lnTo>
                <a:lnTo>
                  <a:pt x="806207" y="234616"/>
                </a:lnTo>
                <a:lnTo>
                  <a:pt x="766727" y="259048"/>
                </a:lnTo>
                <a:lnTo>
                  <a:pt x="728007" y="284536"/>
                </a:lnTo>
                <a:lnTo>
                  <a:pt x="690067" y="311059"/>
                </a:lnTo>
                <a:lnTo>
                  <a:pt x="652925" y="338596"/>
                </a:lnTo>
                <a:lnTo>
                  <a:pt x="616601" y="367127"/>
                </a:lnTo>
                <a:lnTo>
                  <a:pt x="581113" y="396630"/>
                </a:lnTo>
                <a:lnTo>
                  <a:pt x="546481" y="427085"/>
                </a:lnTo>
                <a:lnTo>
                  <a:pt x="512724" y="458471"/>
                </a:lnTo>
                <a:lnTo>
                  <a:pt x="479861" y="490767"/>
                </a:lnTo>
                <a:lnTo>
                  <a:pt x="447910" y="523951"/>
                </a:lnTo>
                <a:lnTo>
                  <a:pt x="416891" y="558003"/>
                </a:lnTo>
                <a:lnTo>
                  <a:pt x="386824" y="592903"/>
                </a:lnTo>
                <a:lnTo>
                  <a:pt x="357726" y="628629"/>
                </a:lnTo>
                <a:lnTo>
                  <a:pt x="329617" y="665160"/>
                </a:lnTo>
                <a:lnTo>
                  <a:pt x="302516" y="702475"/>
                </a:lnTo>
                <a:lnTo>
                  <a:pt x="276443" y="740554"/>
                </a:lnTo>
                <a:lnTo>
                  <a:pt x="251416" y="779375"/>
                </a:lnTo>
                <a:lnTo>
                  <a:pt x="227453" y="818918"/>
                </a:lnTo>
                <a:lnTo>
                  <a:pt x="204575" y="859161"/>
                </a:lnTo>
                <a:lnTo>
                  <a:pt x="182801" y="900085"/>
                </a:lnTo>
                <a:lnTo>
                  <a:pt x="162149" y="941667"/>
                </a:lnTo>
                <a:lnTo>
                  <a:pt x="142638" y="983887"/>
                </a:lnTo>
                <a:lnTo>
                  <a:pt x="124287" y="1026724"/>
                </a:lnTo>
                <a:lnTo>
                  <a:pt x="107116" y="1070158"/>
                </a:lnTo>
                <a:lnTo>
                  <a:pt x="91144" y="1114166"/>
                </a:lnTo>
                <a:lnTo>
                  <a:pt x="76389" y="1158729"/>
                </a:lnTo>
                <a:lnTo>
                  <a:pt x="62871" y="1203826"/>
                </a:lnTo>
                <a:lnTo>
                  <a:pt x="50609" y="1249435"/>
                </a:lnTo>
                <a:lnTo>
                  <a:pt x="39621" y="1295535"/>
                </a:lnTo>
                <a:lnTo>
                  <a:pt x="29927" y="1342107"/>
                </a:lnTo>
                <a:lnTo>
                  <a:pt x="21546" y="1389128"/>
                </a:lnTo>
                <a:lnTo>
                  <a:pt x="14497" y="1436578"/>
                </a:lnTo>
                <a:lnTo>
                  <a:pt x="8798" y="1484435"/>
                </a:lnTo>
                <a:lnTo>
                  <a:pt x="4470" y="1532680"/>
                </a:lnTo>
                <a:lnTo>
                  <a:pt x="1531" y="1581291"/>
                </a:lnTo>
                <a:lnTo>
                  <a:pt x="0" y="1630248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5941" y="5816191"/>
            <a:ext cx="163183" cy="177900"/>
          </a:xfrm>
          <a:custGeom>
            <a:avLst/>
            <a:gdLst/>
            <a:ahLst/>
            <a:cxnLst/>
            <a:rect l="l" t="t" r="r" b="b"/>
            <a:pathLst>
              <a:path w="358775" h="293370">
                <a:moveTo>
                  <a:pt x="358722" y="0"/>
                </a:moveTo>
                <a:lnTo>
                  <a:pt x="0" y="0"/>
                </a:lnTo>
                <a:lnTo>
                  <a:pt x="179366" y="293104"/>
                </a:lnTo>
                <a:lnTo>
                  <a:pt x="358722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4522" y="4212983"/>
            <a:ext cx="711360" cy="817492"/>
          </a:xfrm>
          <a:custGeom>
            <a:avLst/>
            <a:gdLst/>
            <a:ahLst/>
            <a:cxnLst/>
            <a:rect l="l" t="t" r="r" b="b"/>
            <a:pathLst>
              <a:path w="1564005" h="1348104">
                <a:moveTo>
                  <a:pt x="1563375" y="1347209"/>
                </a:moveTo>
                <a:lnTo>
                  <a:pt x="1515804" y="1347544"/>
                </a:lnTo>
                <a:lnTo>
                  <a:pt x="1468260" y="1346456"/>
                </a:lnTo>
                <a:lnTo>
                  <a:pt x="1420784" y="1343947"/>
                </a:lnTo>
                <a:lnTo>
                  <a:pt x="1373417" y="1340018"/>
                </a:lnTo>
                <a:lnTo>
                  <a:pt x="1322221" y="1334237"/>
                </a:lnTo>
                <a:lnTo>
                  <a:pt x="1271596" y="1327004"/>
                </a:lnTo>
                <a:lnTo>
                  <a:pt x="1221566" y="1318346"/>
                </a:lnTo>
                <a:lnTo>
                  <a:pt x="1172159" y="1308286"/>
                </a:lnTo>
                <a:lnTo>
                  <a:pt x="1123398" y="1296850"/>
                </a:lnTo>
                <a:lnTo>
                  <a:pt x="1075311" y="1284063"/>
                </a:lnTo>
                <a:lnTo>
                  <a:pt x="1027923" y="1269951"/>
                </a:lnTo>
                <a:lnTo>
                  <a:pt x="981260" y="1254538"/>
                </a:lnTo>
                <a:lnTo>
                  <a:pt x="935348" y="1237850"/>
                </a:lnTo>
                <a:lnTo>
                  <a:pt x="890212" y="1219912"/>
                </a:lnTo>
                <a:lnTo>
                  <a:pt x="845879" y="1200749"/>
                </a:lnTo>
                <a:lnTo>
                  <a:pt x="802373" y="1180386"/>
                </a:lnTo>
                <a:lnTo>
                  <a:pt x="759721" y="1158848"/>
                </a:lnTo>
                <a:lnTo>
                  <a:pt x="717949" y="1136161"/>
                </a:lnTo>
                <a:lnTo>
                  <a:pt x="677082" y="1112350"/>
                </a:lnTo>
                <a:lnTo>
                  <a:pt x="637147" y="1087439"/>
                </a:lnTo>
                <a:lnTo>
                  <a:pt x="598168" y="1061455"/>
                </a:lnTo>
                <a:lnTo>
                  <a:pt x="560172" y="1034421"/>
                </a:lnTo>
                <a:lnTo>
                  <a:pt x="523185" y="1006364"/>
                </a:lnTo>
                <a:lnTo>
                  <a:pt x="487232" y="977309"/>
                </a:lnTo>
                <a:lnTo>
                  <a:pt x="452340" y="947280"/>
                </a:lnTo>
                <a:lnTo>
                  <a:pt x="418533" y="916303"/>
                </a:lnTo>
                <a:lnTo>
                  <a:pt x="385837" y="884403"/>
                </a:lnTo>
                <a:lnTo>
                  <a:pt x="354280" y="851605"/>
                </a:lnTo>
                <a:lnTo>
                  <a:pt x="323885" y="817934"/>
                </a:lnTo>
                <a:lnTo>
                  <a:pt x="294680" y="783416"/>
                </a:lnTo>
                <a:lnTo>
                  <a:pt x="266690" y="748075"/>
                </a:lnTo>
                <a:lnTo>
                  <a:pt x="239940" y="711937"/>
                </a:lnTo>
                <a:lnTo>
                  <a:pt x="214456" y="675028"/>
                </a:lnTo>
                <a:lnTo>
                  <a:pt x="190265" y="637371"/>
                </a:lnTo>
                <a:lnTo>
                  <a:pt x="167392" y="598992"/>
                </a:lnTo>
                <a:lnTo>
                  <a:pt x="145863" y="559917"/>
                </a:lnTo>
                <a:lnTo>
                  <a:pt x="125703" y="520171"/>
                </a:lnTo>
                <a:lnTo>
                  <a:pt x="106938" y="479778"/>
                </a:lnTo>
                <a:lnTo>
                  <a:pt x="89595" y="438764"/>
                </a:lnTo>
                <a:lnTo>
                  <a:pt x="73699" y="397154"/>
                </a:lnTo>
                <a:lnTo>
                  <a:pt x="59275" y="354973"/>
                </a:lnTo>
                <a:lnTo>
                  <a:pt x="46350" y="312247"/>
                </a:lnTo>
                <a:lnTo>
                  <a:pt x="34949" y="269000"/>
                </a:lnTo>
                <a:lnTo>
                  <a:pt x="25099" y="225258"/>
                </a:lnTo>
                <a:lnTo>
                  <a:pt x="16824" y="181046"/>
                </a:lnTo>
                <a:lnTo>
                  <a:pt x="10151" y="136389"/>
                </a:lnTo>
                <a:lnTo>
                  <a:pt x="5105" y="91312"/>
                </a:lnTo>
                <a:lnTo>
                  <a:pt x="1713" y="45841"/>
                </a:lnTo>
                <a:lnTo>
                  <a:pt x="0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4991" y="4047035"/>
            <a:ext cx="163183" cy="175589"/>
          </a:xfrm>
          <a:custGeom>
            <a:avLst/>
            <a:gdLst/>
            <a:ahLst/>
            <a:cxnLst/>
            <a:rect l="l" t="t" r="r" b="b"/>
            <a:pathLst>
              <a:path w="358775" h="289559">
                <a:moveTo>
                  <a:pt x="179366" y="0"/>
                </a:moveTo>
                <a:lnTo>
                  <a:pt x="0" y="289278"/>
                </a:lnTo>
                <a:lnTo>
                  <a:pt x="358722" y="289278"/>
                </a:lnTo>
                <a:lnTo>
                  <a:pt x="179366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67537" y="3225574"/>
            <a:ext cx="1757462" cy="634971"/>
          </a:xfrm>
          <a:custGeom>
            <a:avLst/>
            <a:gdLst/>
            <a:ahLst/>
            <a:cxnLst/>
            <a:rect l="l" t="t" r="r" b="b"/>
            <a:pathLst>
              <a:path w="3863975" h="1047114">
                <a:moveTo>
                  <a:pt x="3704557" y="0"/>
                </a:moveTo>
                <a:lnTo>
                  <a:pt x="159513" y="0"/>
                </a:lnTo>
                <a:lnTo>
                  <a:pt x="109611" y="8189"/>
                </a:lnTo>
                <a:lnTo>
                  <a:pt x="65888" y="30922"/>
                </a:lnTo>
                <a:lnTo>
                  <a:pt x="31164" y="65442"/>
                </a:lnTo>
                <a:lnTo>
                  <a:pt x="8261" y="108993"/>
                </a:lnTo>
                <a:lnTo>
                  <a:pt x="0" y="158820"/>
                </a:lnTo>
                <a:lnTo>
                  <a:pt x="2450" y="891782"/>
                </a:lnTo>
                <a:lnTo>
                  <a:pt x="10456" y="941243"/>
                </a:lnTo>
                <a:lnTo>
                  <a:pt x="32752" y="983923"/>
                </a:lnTo>
                <a:lnTo>
                  <a:pt x="66750" y="1017402"/>
                </a:lnTo>
                <a:lnTo>
                  <a:pt x="109866" y="1039264"/>
                </a:lnTo>
                <a:lnTo>
                  <a:pt x="159513" y="1047088"/>
                </a:lnTo>
                <a:lnTo>
                  <a:pt x="3704557" y="1047088"/>
                </a:lnTo>
                <a:lnTo>
                  <a:pt x="3754426" y="1039264"/>
                </a:lnTo>
                <a:lnTo>
                  <a:pt x="3798072" y="1017402"/>
                </a:lnTo>
                <a:lnTo>
                  <a:pt x="3832702" y="983923"/>
                </a:lnTo>
                <a:lnTo>
                  <a:pt x="3855528" y="941243"/>
                </a:lnTo>
                <a:lnTo>
                  <a:pt x="3863756" y="891782"/>
                </a:lnTo>
                <a:lnTo>
                  <a:pt x="3863756" y="158820"/>
                </a:lnTo>
                <a:lnTo>
                  <a:pt x="3855528" y="108993"/>
                </a:lnTo>
                <a:lnTo>
                  <a:pt x="3832702" y="65442"/>
                </a:lnTo>
                <a:lnTo>
                  <a:pt x="3798072" y="30922"/>
                </a:lnTo>
                <a:lnTo>
                  <a:pt x="3754426" y="8189"/>
                </a:lnTo>
                <a:lnTo>
                  <a:pt x="3704557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53651" y="3324250"/>
            <a:ext cx="2118949" cy="331003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960190" algn="l"/>
              </a:tabLst>
            </a:pPr>
            <a:r>
              <a:rPr sz="2100" spc="-43" dirty="0">
                <a:solidFill>
                  <a:srgbClr val="FFFFFF"/>
                </a:solidFill>
                <a:latin typeface="Gill Sans MT"/>
                <a:cs typeface="Gill Sans MT"/>
              </a:rPr>
              <a:t>Client	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Driver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9045" y="3827353"/>
            <a:ext cx="1379976" cy="1081646"/>
          </a:xfrm>
          <a:custGeom>
            <a:avLst/>
            <a:gdLst/>
            <a:ahLst/>
            <a:cxnLst/>
            <a:rect l="l" t="t" r="r" b="b"/>
            <a:pathLst>
              <a:path w="3034030" h="1783715">
                <a:moveTo>
                  <a:pt x="3033703" y="0"/>
                </a:moveTo>
                <a:lnTo>
                  <a:pt x="9026" y="1778005"/>
                </a:lnTo>
                <a:lnTo>
                  <a:pt x="0" y="1783311"/>
                </a:lnTo>
              </a:path>
            </a:pathLst>
          </a:custGeom>
          <a:ln w="20941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3739" y="4879262"/>
            <a:ext cx="51121" cy="57375"/>
          </a:xfrm>
          <a:custGeom>
            <a:avLst/>
            <a:gdLst/>
            <a:ahLst/>
            <a:cxnLst/>
            <a:rect l="l" t="t" r="r" b="b"/>
            <a:pathLst>
              <a:path w="112394" h="94615">
                <a:moveTo>
                  <a:pt x="61181" y="0"/>
                </a:moveTo>
                <a:lnTo>
                  <a:pt x="0" y="94269"/>
                </a:lnTo>
                <a:lnTo>
                  <a:pt x="112122" y="86658"/>
                </a:lnTo>
                <a:lnTo>
                  <a:pt x="61181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40101" y="4655765"/>
            <a:ext cx="1020396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99" dirty="0">
                <a:solidFill>
                  <a:srgbClr val="535353"/>
                </a:solidFill>
                <a:latin typeface="Gill Sans MT"/>
                <a:cs typeface="Gill Sans MT"/>
              </a:rPr>
              <a:t>Token:</a:t>
            </a:r>
            <a:r>
              <a:rPr sz="2100" spc="-214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834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63553" y="1739800"/>
            <a:ext cx="7161287" cy="1269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3400" y="845990"/>
            <a:ext cx="8044823" cy="1973410"/>
          </a:xfrm>
          <a:prstGeom prst="rect">
            <a:avLst/>
          </a:prstGeom>
        </p:spPr>
        <p:txBody>
          <a:bodyPr vert="horz" wrap="square" lIns="0" tIns="6145" rIns="0" bIns="0" rtlCol="0">
            <a:spAutoFit/>
          </a:bodyPr>
          <a:lstStyle/>
          <a:p>
            <a:pPr marL="6468">
              <a:spcBef>
                <a:spcPts val="48"/>
              </a:spcBef>
            </a:pPr>
            <a:r>
              <a:rPr sz="4200" spc="-125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endParaRPr sz="4200" dirty="0">
              <a:latin typeface="Gill Sans MT"/>
              <a:cs typeface="Gill Sans MT"/>
            </a:endParaRPr>
          </a:p>
          <a:p>
            <a:pPr marL="381942" algn="ctr">
              <a:lnSpc>
                <a:spcPts val="2501"/>
              </a:lnSpc>
              <a:spcBef>
                <a:spcPts val="2699"/>
              </a:spcBef>
            </a:pPr>
            <a:r>
              <a:rPr sz="2100" spc="-71" dirty="0">
                <a:solidFill>
                  <a:srgbClr val="535353"/>
                </a:solidFill>
                <a:latin typeface="Gill Sans MT"/>
                <a:cs typeface="Gill Sans MT"/>
              </a:rPr>
              <a:t>CREATE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KEYSPACE </a:t>
            </a:r>
            <a:r>
              <a:rPr sz="2100" spc="-8" dirty="0">
                <a:solidFill>
                  <a:srgbClr val="535353"/>
                </a:solidFill>
                <a:latin typeface="Gill Sans MT"/>
                <a:cs typeface="Gill Sans MT"/>
              </a:rPr>
              <a:t>&lt;my_keyspace&gt; </a:t>
            </a:r>
            <a:r>
              <a:rPr sz="2100" spc="-43" dirty="0">
                <a:solidFill>
                  <a:srgbClr val="535353"/>
                </a:solidFill>
                <a:latin typeface="Gill Sans MT"/>
                <a:cs typeface="Gill Sans MT"/>
              </a:rPr>
              <a:t>WITH </a:t>
            </a:r>
            <a:r>
              <a:rPr sz="2100" spc="-48" dirty="0">
                <a:solidFill>
                  <a:srgbClr val="535353"/>
                </a:solidFill>
                <a:latin typeface="Gill Sans MT"/>
                <a:cs typeface="Gill Sans MT"/>
              </a:rPr>
              <a:t>REPLICATION</a:t>
            </a:r>
            <a:r>
              <a:rPr sz="2100" spc="2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166" dirty="0">
                <a:solidFill>
                  <a:srgbClr val="535353"/>
                </a:solidFill>
                <a:latin typeface="Gill Sans MT"/>
                <a:cs typeface="Gill Sans MT"/>
              </a:rPr>
              <a:t>=</a:t>
            </a:r>
            <a:endParaRPr sz="2100" dirty="0">
              <a:latin typeface="Gill Sans MT"/>
              <a:cs typeface="Gill Sans MT"/>
            </a:endParaRPr>
          </a:p>
          <a:p>
            <a:pPr marL="1963395" marR="1555904" algn="ctr">
              <a:lnSpc>
                <a:spcPts val="2521"/>
              </a:lnSpc>
              <a:spcBef>
                <a:spcPts val="64"/>
              </a:spcBef>
            </a:pP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{</a:t>
            </a:r>
            <a:r>
              <a:rPr sz="2100" spc="-19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“class”:</a:t>
            </a:r>
            <a:r>
              <a:rPr sz="2100" spc="-372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“</a:t>
            </a:r>
            <a:r>
              <a:rPr sz="2100" b="1" spc="-81" dirty="0">
                <a:solidFill>
                  <a:srgbClr val="535353"/>
                </a:solidFill>
                <a:latin typeface="Gill Sans MT"/>
                <a:cs typeface="Gill Sans MT"/>
              </a:rPr>
              <a:t>NetworkTopologyStrategy</a:t>
            </a:r>
            <a:r>
              <a:rPr sz="2100" spc="-81" dirty="0">
                <a:solidFill>
                  <a:srgbClr val="535353"/>
                </a:solidFill>
                <a:latin typeface="Gill Sans MT"/>
                <a:cs typeface="Gill Sans MT"/>
              </a:rPr>
              <a:t>”,  </a:t>
            </a:r>
            <a:r>
              <a:rPr sz="2100" spc="-38" dirty="0">
                <a:solidFill>
                  <a:srgbClr val="535353"/>
                </a:solidFill>
                <a:latin typeface="Gill Sans MT"/>
                <a:cs typeface="Gill Sans MT"/>
              </a:rPr>
              <a:t>“dc-east”: </a:t>
            </a:r>
            <a:r>
              <a:rPr sz="2100" b="1" spc="-31" dirty="0">
                <a:solidFill>
                  <a:srgbClr val="535353"/>
                </a:solidFill>
                <a:latin typeface="Gill Sans MT"/>
                <a:cs typeface="Gill Sans MT"/>
              </a:rPr>
              <a:t>2</a:t>
            </a:r>
            <a:r>
              <a:rPr sz="2100" spc="-31" dirty="0">
                <a:solidFill>
                  <a:srgbClr val="535353"/>
                </a:solidFill>
                <a:latin typeface="Gill Sans MT"/>
                <a:cs typeface="Gill Sans MT"/>
              </a:rPr>
              <a:t>,“dc-west”: </a:t>
            </a:r>
            <a:r>
              <a:rPr sz="2100" b="1" spc="-46" dirty="0">
                <a:solidFill>
                  <a:srgbClr val="535353"/>
                </a:solidFill>
                <a:latin typeface="Gill Sans MT"/>
                <a:cs typeface="Gill Sans MT"/>
              </a:rPr>
              <a:t>3</a:t>
            </a:r>
            <a:r>
              <a:rPr sz="2100" b="1" spc="-295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sz="2100" spc="-56" dirty="0">
                <a:solidFill>
                  <a:srgbClr val="535353"/>
                </a:solidFill>
                <a:latin typeface="Gill Sans MT"/>
                <a:cs typeface="Gill Sans MT"/>
              </a:rPr>
              <a:t>};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7063" y="3913694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8723" y="5049576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937" y="3231923"/>
            <a:ext cx="3171825" cy="34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766" y="4532366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0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1" y="1504497"/>
                </a:lnTo>
                <a:lnTo>
                  <a:pt x="424820" y="1545547"/>
                </a:lnTo>
                <a:lnTo>
                  <a:pt x="451952" y="1586615"/>
                </a:lnTo>
                <a:lnTo>
                  <a:pt x="479732" y="1627683"/>
                </a:lnTo>
                <a:lnTo>
                  <a:pt x="508145" y="1668737"/>
                </a:lnTo>
                <a:lnTo>
                  <a:pt x="537174" y="1709761"/>
                </a:lnTo>
                <a:lnTo>
                  <a:pt x="566805" y="1750740"/>
                </a:lnTo>
                <a:lnTo>
                  <a:pt x="597023" y="1791658"/>
                </a:lnTo>
                <a:lnTo>
                  <a:pt x="627811" y="1832500"/>
                </a:lnTo>
                <a:lnTo>
                  <a:pt x="659155" y="1873250"/>
                </a:lnTo>
                <a:lnTo>
                  <a:pt x="691038" y="1913894"/>
                </a:lnTo>
                <a:lnTo>
                  <a:pt x="723446" y="1954414"/>
                </a:lnTo>
                <a:lnTo>
                  <a:pt x="756363" y="1994797"/>
                </a:lnTo>
                <a:lnTo>
                  <a:pt x="789773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1" y="2154639"/>
                </a:lnTo>
                <a:lnTo>
                  <a:pt x="928041" y="2194100"/>
                </a:lnTo>
                <a:lnTo>
                  <a:pt x="963687" y="2233331"/>
                </a:lnTo>
                <a:lnTo>
                  <a:pt x="999735" y="2272315"/>
                </a:lnTo>
                <a:lnTo>
                  <a:pt x="1036167" y="2311037"/>
                </a:lnTo>
                <a:lnTo>
                  <a:pt x="1072970" y="2349483"/>
                </a:lnTo>
                <a:lnTo>
                  <a:pt x="1110127" y="2387636"/>
                </a:lnTo>
                <a:lnTo>
                  <a:pt x="1147623" y="2425481"/>
                </a:lnTo>
                <a:lnTo>
                  <a:pt x="1185443" y="2463002"/>
                </a:lnTo>
                <a:lnTo>
                  <a:pt x="1223571" y="2500185"/>
                </a:lnTo>
                <a:lnTo>
                  <a:pt x="1261992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7" y="2645217"/>
                </a:lnTo>
                <a:lnTo>
                  <a:pt x="1418295" y="2680474"/>
                </a:lnTo>
                <a:lnTo>
                  <a:pt x="1457948" y="2715299"/>
                </a:lnTo>
                <a:lnTo>
                  <a:pt x="1497801" y="2749676"/>
                </a:lnTo>
                <a:lnTo>
                  <a:pt x="1537839" y="2783591"/>
                </a:lnTo>
                <a:lnTo>
                  <a:pt x="1578046" y="2817029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7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5" y="3121712"/>
                </a:lnTo>
                <a:lnTo>
                  <a:pt x="2027074" y="3148871"/>
                </a:lnTo>
                <a:lnTo>
                  <a:pt x="2068107" y="3175367"/>
                </a:lnTo>
                <a:lnTo>
                  <a:pt x="2109109" y="3201184"/>
                </a:lnTo>
                <a:lnTo>
                  <a:pt x="2150063" y="3226307"/>
                </a:lnTo>
                <a:lnTo>
                  <a:pt x="2190955" y="3250720"/>
                </a:lnTo>
                <a:lnTo>
                  <a:pt x="2231769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6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4"/>
                </a:lnTo>
                <a:lnTo>
                  <a:pt x="3505843" y="3390318"/>
                </a:lnTo>
                <a:lnTo>
                  <a:pt x="3532325" y="3338843"/>
                </a:lnTo>
                <a:lnTo>
                  <a:pt x="3552256" y="3281410"/>
                </a:lnTo>
                <a:lnTo>
                  <a:pt x="3565519" y="3218136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8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6" y="2192814"/>
                </a:lnTo>
                <a:lnTo>
                  <a:pt x="3225181" y="2151906"/>
                </a:lnTo>
                <a:lnTo>
                  <a:pt x="3200085" y="2110935"/>
                </a:lnTo>
                <a:lnTo>
                  <a:pt x="3174295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2" y="1864652"/>
                </a:lnTo>
                <a:lnTo>
                  <a:pt x="3005841" y="1823673"/>
                </a:lnTo>
                <a:lnTo>
                  <a:pt x="2975623" y="1782755"/>
                </a:lnTo>
                <a:lnTo>
                  <a:pt x="2944835" y="1741913"/>
                </a:lnTo>
                <a:lnTo>
                  <a:pt x="2913492" y="1701163"/>
                </a:lnTo>
                <a:lnTo>
                  <a:pt x="2881608" y="1660519"/>
                </a:lnTo>
                <a:lnTo>
                  <a:pt x="2849200" y="1619999"/>
                </a:lnTo>
                <a:lnTo>
                  <a:pt x="2816284" y="1579616"/>
                </a:lnTo>
                <a:lnTo>
                  <a:pt x="2782873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5" y="1419774"/>
                </a:lnTo>
                <a:lnTo>
                  <a:pt x="2644605" y="1380313"/>
                </a:lnTo>
                <a:lnTo>
                  <a:pt x="2608959" y="1341083"/>
                </a:lnTo>
                <a:lnTo>
                  <a:pt x="2572912" y="1302098"/>
                </a:lnTo>
                <a:lnTo>
                  <a:pt x="2536479" y="1263376"/>
                </a:lnTo>
                <a:lnTo>
                  <a:pt x="2499676" y="1224930"/>
                </a:lnTo>
                <a:lnTo>
                  <a:pt x="2462519" y="1186778"/>
                </a:lnTo>
                <a:lnTo>
                  <a:pt x="2425023" y="1148933"/>
                </a:lnTo>
                <a:lnTo>
                  <a:pt x="2387203" y="1111411"/>
                </a:lnTo>
                <a:lnTo>
                  <a:pt x="2349075" y="1074229"/>
                </a:lnTo>
                <a:lnTo>
                  <a:pt x="2310654" y="1037400"/>
                </a:lnTo>
                <a:lnTo>
                  <a:pt x="2271956" y="1000942"/>
                </a:lnTo>
                <a:lnTo>
                  <a:pt x="2232996" y="964869"/>
                </a:lnTo>
                <a:lnTo>
                  <a:pt x="2193789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5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89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1" y="452702"/>
                </a:lnTo>
                <a:lnTo>
                  <a:pt x="1545572" y="425543"/>
                </a:lnTo>
                <a:lnTo>
                  <a:pt x="1504539" y="399047"/>
                </a:lnTo>
                <a:lnTo>
                  <a:pt x="1463538" y="373230"/>
                </a:lnTo>
                <a:lnTo>
                  <a:pt x="1422583" y="348107"/>
                </a:lnTo>
                <a:lnTo>
                  <a:pt x="1381691" y="323694"/>
                </a:lnTo>
                <a:lnTo>
                  <a:pt x="1340877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9596" y="3349524"/>
            <a:ext cx="1625183" cy="2167528"/>
          </a:xfrm>
          <a:custGeom>
            <a:avLst/>
            <a:gdLst/>
            <a:ahLst/>
            <a:cxnLst/>
            <a:rect l="l" t="t" r="r" b="b"/>
            <a:pathLst>
              <a:path w="3573145" h="3574415">
                <a:moveTo>
                  <a:pt x="462188" y="0"/>
                </a:moveTo>
                <a:lnTo>
                  <a:pt x="390374" y="2987"/>
                </a:lnTo>
                <a:lnTo>
                  <a:pt x="324218" y="12826"/>
                </a:lnTo>
                <a:lnTo>
                  <a:pt x="263838" y="29398"/>
                </a:lnTo>
                <a:lnTo>
                  <a:pt x="209354" y="52583"/>
                </a:lnTo>
                <a:lnTo>
                  <a:pt x="160884" y="82263"/>
                </a:lnTo>
                <a:lnTo>
                  <a:pt x="118548" y="118318"/>
                </a:lnTo>
                <a:lnTo>
                  <a:pt x="82464" y="160631"/>
                </a:lnTo>
                <a:lnTo>
                  <a:pt x="52752" y="209081"/>
                </a:lnTo>
                <a:lnTo>
                  <a:pt x="29530" y="263549"/>
                </a:lnTo>
                <a:lnTo>
                  <a:pt x="12919" y="323918"/>
                </a:lnTo>
                <a:lnTo>
                  <a:pt x="3035" y="390068"/>
                </a:lnTo>
                <a:lnTo>
                  <a:pt x="0" y="461879"/>
                </a:lnTo>
                <a:lnTo>
                  <a:pt x="1087" y="499871"/>
                </a:lnTo>
                <a:lnTo>
                  <a:pt x="3930" y="539234"/>
                </a:lnTo>
                <a:lnTo>
                  <a:pt x="8546" y="579953"/>
                </a:lnTo>
                <a:lnTo>
                  <a:pt x="14947" y="622013"/>
                </a:lnTo>
                <a:lnTo>
                  <a:pt x="23150" y="665399"/>
                </a:lnTo>
                <a:lnTo>
                  <a:pt x="33169" y="710097"/>
                </a:lnTo>
                <a:lnTo>
                  <a:pt x="45018" y="756091"/>
                </a:lnTo>
                <a:lnTo>
                  <a:pt x="58714" y="803367"/>
                </a:lnTo>
                <a:lnTo>
                  <a:pt x="74270" y="851910"/>
                </a:lnTo>
                <a:lnTo>
                  <a:pt x="91702" y="901705"/>
                </a:lnTo>
                <a:lnTo>
                  <a:pt x="111024" y="952737"/>
                </a:lnTo>
                <a:lnTo>
                  <a:pt x="132251" y="1004991"/>
                </a:lnTo>
                <a:lnTo>
                  <a:pt x="155399" y="1058452"/>
                </a:lnTo>
                <a:lnTo>
                  <a:pt x="173551" y="1098301"/>
                </a:lnTo>
                <a:lnTo>
                  <a:pt x="192536" y="1138336"/>
                </a:lnTo>
                <a:lnTo>
                  <a:pt x="212339" y="1178542"/>
                </a:lnTo>
                <a:lnTo>
                  <a:pt x="232944" y="1218904"/>
                </a:lnTo>
                <a:lnTo>
                  <a:pt x="254336" y="1259406"/>
                </a:lnTo>
                <a:lnTo>
                  <a:pt x="276500" y="1300033"/>
                </a:lnTo>
                <a:lnTo>
                  <a:pt x="299420" y="1340769"/>
                </a:lnTo>
                <a:lnTo>
                  <a:pt x="323081" y="1381599"/>
                </a:lnTo>
                <a:lnTo>
                  <a:pt x="347466" y="1422507"/>
                </a:lnTo>
                <a:lnTo>
                  <a:pt x="372562" y="1463478"/>
                </a:lnTo>
                <a:lnTo>
                  <a:pt x="398352" y="1504497"/>
                </a:lnTo>
                <a:lnTo>
                  <a:pt x="424820" y="1545547"/>
                </a:lnTo>
                <a:lnTo>
                  <a:pt x="451952" y="1586614"/>
                </a:lnTo>
                <a:lnTo>
                  <a:pt x="479733" y="1627683"/>
                </a:lnTo>
                <a:lnTo>
                  <a:pt x="508145" y="1668737"/>
                </a:lnTo>
                <a:lnTo>
                  <a:pt x="537175" y="1709761"/>
                </a:lnTo>
                <a:lnTo>
                  <a:pt x="566806" y="1750740"/>
                </a:lnTo>
                <a:lnTo>
                  <a:pt x="597024" y="1791658"/>
                </a:lnTo>
                <a:lnTo>
                  <a:pt x="627812" y="1832500"/>
                </a:lnTo>
                <a:lnTo>
                  <a:pt x="659155" y="1873250"/>
                </a:lnTo>
                <a:lnTo>
                  <a:pt x="691039" y="1913894"/>
                </a:lnTo>
                <a:lnTo>
                  <a:pt x="723447" y="1954414"/>
                </a:lnTo>
                <a:lnTo>
                  <a:pt x="756363" y="1994797"/>
                </a:lnTo>
                <a:lnTo>
                  <a:pt x="789774" y="2035026"/>
                </a:lnTo>
                <a:lnTo>
                  <a:pt x="823662" y="2075087"/>
                </a:lnTo>
                <a:lnTo>
                  <a:pt x="858013" y="2114963"/>
                </a:lnTo>
                <a:lnTo>
                  <a:pt x="892812" y="2154639"/>
                </a:lnTo>
                <a:lnTo>
                  <a:pt x="928042" y="2194100"/>
                </a:lnTo>
                <a:lnTo>
                  <a:pt x="963688" y="2233331"/>
                </a:lnTo>
                <a:lnTo>
                  <a:pt x="999735" y="2272315"/>
                </a:lnTo>
                <a:lnTo>
                  <a:pt x="1036168" y="2311037"/>
                </a:lnTo>
                <a:lnTo>
                  <a:pt x="1072971" y="2349483"/>
                </a:lnTo>
                <a:lnTo>
                  <a:pt x="1110128" y="2387636"/>
                </a:lnTo>
                <a:lnTo>
                  <a:pt x="1147624" y="2425481"/>
                </a:lnTo>
                <a:lnTo>
                  <a:pt x="1185444" y="2463002"/>
                </a:lnTo>
                <a:lnTo>
                  <a:pt x="1223572" y="2500185"/>
                </a:lnTo>
                <a:lnTo>
                  <a:pt x="1261993" y="2537013"/>
                </a:lnTo>
                <a:lnTo>
                  <a:pt x="1300691" y="2573472"/>
                </a:lnTo>
                <a:lnTo>
                  <a:pt x="1339651" y="2609545"/>
                </a:lnTo>
                <a:lnTo>
                  <a:pt x="1378858" y="2645217"/>
                </a:lnTo>
                <a:lnTo>
                  <a:pt x="1418295" y="2680474"/>
                </a:lnTo>
                <a:lnTo>
                  <a:pt x="1457949" y="2715298"/>
                </a:lnTo>
                <a:lnTo>
                  <a:pt x="1497802" y="2749676"/>
                </a:lnTo>
                <a:lnTo>
                  <a:pt x="1537839" y="2783591"/>
                </a:lnTo>
                <a:lnTo>
                  <a:pt x="1578047" y="2817028"/>
                </a:lnTo>
                <a:lnTo>
                  <a:pt x="1618407" y="2849972"/>
                </a:lnTo>
                <a:lnTo>
                  <a:pt x="1658906" y="2882407"/>
                </a:lnTo>
                <a:lnTo>
                  <a:pt x="1699528" y="2914318"/>
                </a:lnTo>
                <a:lnTo>
                  <a:pt x="1740258" y="2945688"/>
                </a:lnTo>
                <a:lnTo>
                  <a:pt x="1781079" y="2976504"/>
                </a:lnTo>
                <a:lnTo>
                  <a:pt x="1821977" y="3006749"/>
                </a:lnTo>
                <a:lnTo>
                  <a:pt x="1862936" y="3036407"/>
                </a:lnTo>
                <a:lnTo>
                  <a:pt x="1903941" y="3065464"/>
                </a:lnTo>
                <a:lnTo>
                  <a:pt x="1944976" y="3093904"/>
                </a:lnTo>
                <a:lnTo>
                  <a:pt x="1986026" y="3121711"/>
                </a:lnTo>
                <a:lnTo>
                  <a:pt x="2027075" y="3148871"/>
                </a:lnTo>
                <a:lnTo>
                  <a:pt x="2068108" y="3175367"/>
                </a:lnTo>
                <a:lnTo>
                  <a:pt x="2109109" y="3201184"/>
                </a:lnTo>
                <a:lnTo>
                  <a:pt x="2150064" y="3226307"/>
                </a:lnTo>
                <a:lnTo>
                  <a:pt x="2190956" y="3250720"/>
                </a:lnTo>
                <a:lnTo>
                  <a:pt x="2231770" y="3274408"/>
                </a:lnTo>
                <a:lnTo>
                  <a:pt x="2272490" y="3297355"/>
                </a:lnTo>
                <a:lnTo>
                  <a:pt x="2313102" y="3319546"/>
                </a:lnTo>
                <a:lnTo>
                  <a:pt x="2353590" y="3340965"/>
                </a:lnTo>
                <a:lnTo>
                  <a:pt x="2393938" y="3361597"/>
                </a:lnTo>
                <a:lnTo>
                  <a:pt x="2434131" y="3381427"/>
                </a:lnTo>
                <a:lnTo>
                  <a:pt x="2474153" y="3400439"/>
                </a:lnTo>
                <a:lnTo>
                  <a:pt x="2513990" y="3418617"/>
                </a:lnTo>
                <a:lnTo>
                  <a:pt x="2567436" y="3441800"/>
                </a:lnTo>
                <a:lnTo>
                  <a:pt x="2619676" y="3463063"/>
                </a:lnTo>
                <a:lnTo>
                  <a:pt x="2670695" y="3482419"/>
                </a:lnTo>
                <a:lnTo>
                  <a:pt x="2720478" y="3499884"/>
                </a:lnTo>
                <a:lnTo>
                  <a:pt x="2769010" y="3515472"/>
                </a:lnTo>
                <a:lnTo>
                  <a:pt x="2816277" y="3529199"/>
                </a:lnTo>
                <a:lnTo>
                  <a:pt x="2862264" y="3541080"/>
                </a:lnTo>
                <a:lnTo>
                  <a:pt x="2906955" y="3551128"/>
                </a:lnTo>
                <a:lnTo>
                  <a:pt x="2950336" y="3559360"/>
                </a:lnTo>
                <a:lnTo>
                  <a:pt x="2992391" y="3565789"/>
                </a:lnTo>
                <a:lnTo>
                  <a:pt x="3033107" y="3570432"/>
                </a:lnTo>
                <a:lnTo>
                  <a:pt x="3072468" y="3573302"/>
                </a:lnTo>
                <a:lnTo>
                  <a:pt x="3110459" y="3574414"/>
                </a:lnTo>
                <a:lnTo>
                  <a:pt x="3147066" y="3573784"/>
                </a:lnTo>
                <a:lnTo>
                  <a:pt x="3216066" y="3567356"/>
                </a:lnTo>
                <a:lnTo>
                  <a:pt x="3279348" y="3554135"/>
                </a:lnTo>
                <a:lnTo>
                  <a:pt x="3336795" y="3534242"/>
                </a:lnTo>
                <a:lnTo>
                  <a:pt x="3388287" y="3507795"/>
                </a:lnTo>
                <a:lnTo>
                  <a:pt x="3433705" y="3474912"/>
                </a:lnTo>
                <a:lnTo>
                  <a:pt x="3472930" y="3435713"/>
                </a:lnTo>
                <a:lnTo>
                  <a:pt x="3505843" y="3390317"/>
                </a:lnTo>
                <a:lnTo>
                  <a:pt x="3532325" y="3338843"/>
                </a:lnTo>
                <a:lnTo>
                  <a:pt x="3552256" y="3281409"/>
                </a:lnTo>
                <a:lnTo>
                  <a:pt x="3565519" y="3218135"/>
                </a:lnTo>
                <a:lnTo>
                  <a:pt x="3571993" y="3149140"/>
                </a:lnTo>
                <a:lnTo>
                  <a:pt x="3572648" y="3112534"/>
                </a:lnTo>
                <a:lnTo>
                  <a:pt x="3571560" y="3074542"/>
                </a:lnTo>
                <a:lnTo>
                  <a:pt x="3568717" y="3035179"/>
                </a:lnTo>
                <a:lnTo>
                  <a:pt x="3564101" y="2994460"/>
                </a:lnTo>
                <a:lnTo>
                  <a:pt x="3557700" y="2952400"/>
                </a:lnTo>
                <a:lnTo>
                  <a:pt x="3549497" y="2909014"/>
                </a:lnTo>
                <a:lnTo>
                  <a:pt x="3539479" y="2864316"/>
                </a:lnTo>
                <a:lnTo>
                  <a:pt x="3527629" y="2818322"/>
                </a:lnTo>
                <a:lnTo>
                  <a:pt x="3513933" y="2771046"/>
                </a:lnTo>
                <a:lnTo>
                  <a:pt x="3498377" y="2722503"/>
                </a:lnTo>
                <a:lnTo>
                  <a:pt x="3480946" y="2672708"/>
                </a:lnTo>
                <a:lnTo>
                  <a:pt x="3461623" y="2621676"/>
                </a:lnTo>
                <a:lnTo>
                  <a:pt x="3440396" y="2569422"/>
                </a:lnTo>
                <a:lnTo>
                  <a:pt x="3417248" y="2515961"/>
                </a:lnTo>
                <a:lnTo>
                  <a:pt x="3399096" y="2476112"/>
                </a:lnTo>
                <a:lnTo>
                  <a:pt x="3380111" y="2436077"/>
                </a:lnTo>
                <a:lnTo>
                  <a:pt x="3360309" y="2395871"/>
                </a:lnTo>
                <a:lnTo>
                  <a:pt x="3339703" y="2355509"/>
                </a:lnTo>
                <a:lnTo>
                  <a:pt x="3318311" y="2315007"/>
                </a:lnTo>
                <a:lnTo>
                  <a:pt x="3296147" y="2274380"/>
                </a:lnTo>
                <a:lnTo>
                  <a:pt x="3273227" y="2233644"/>
                </a:lnTo>
                <a:lnTo>
                  <a:pt x="3249567" y="2192814"/>
                </a:lnTo>
                <a:lnTo>
                  <a:pt x="3225181" y="2151906"/>
                </a:lnTo>
                <a:lnTo>
                  <a:pt x="3200086" y="2110935"/>
                </a:lnTo>
                <a:lnTo>
                  <a:pt x="3174296" y="2069916"/>
                </a:lnTo>
                <a:lnTo>
                  <a:pt x="3147827" y="2028866"/>
                </a:lnTo>
                <a:lnTo>
                  <a:pt x="3120695" y="1987798"/>
                </a:lnTo>
                <a:lnTo>
                  <a:pt x="3092915" y="1946730"/>
                </a:lnTo>
                <a:lnTo>
                  <a:pt x="3064502" y="1905676"/>
                </a:lnTo>
                <a:lnTo>
                  <a:pt x="3035473" y="1864652"/>
                </a:lnTo>
                <a:lnTo>
                  <a:pt x="3005842" y="1823673"/>
                </a:lnTo>
                <a:lnTo>
                  <a:pt x="2975624" y="1782755"/>
                </a:lnTo>
                <a:lnTo>
                  <a:pt x="2944836" y="1741913"/>
                </a:lnTo>
                <a:lnTo>
                  <a:pt x="2913492" y="1701163"/>
                </a:lnTo>
                <a:lnTo>
                  <a:pt x="2881609" y="1660519"/>
                </a:lnTo>
                <a:lnTo>
                  <a:pt x="2849201" y="1619999"/>
                </a:lnTo>
                <a:lnTo>
                  <a:pt x="2816284" y="1579616"/>
                </a:lnTo>
                <a:lnTo>
                  <a:pt x="2782874" y="1539387"/>
                </a:lnTo>
                <a:lnTo>
                  <a:pt x="2748985" y="1499326"/>
                </a:lnTo>
                <a:lnTo>
                  <a:pt x="2714634" y="1459450"/>
                </a:lnTo>
                <a:lnTo>
                  <a:pt x="2679836" y="1419774"/>
                </a:lnTo>
                <a:lnTo>
                  <a:pt x="2644606" y="1380313"/>
                </a:lnTo>
                <a:lnTo>
                  <a:pt x="2608960" y="1341083"/>
                </a:lnTo>
                <a:lnTo>
                  <a:pt x="2572912" y="1302098"/>
                </a:lnTo>
                <a:lnTo>
                  <a:pt x="2536480" y="1263376"/>
                </a:lnTo>
                <a:lnTo>
                  <a:pt x="2499677" y="1224930"/>
                </a:lnTo>
                <a:lnTo>
                  <a:pt x="2462520" y="1186778"/>
                </a:lnTo>
                <a:lnTo>
                  <a:pt x="2425024" y="1148933"/>
                </a:lnTo>
                <a:lnTo>
                  <a:pt x="2387204" y="1111411"/>
                </a:lnTo>
                <a:lnTo>
                  <a:pt x="2349076" y="1074229"/>
                </a:lnTo>
                <a:lnTo>
                  <a:pt x="2310655" y="1037400"/>
                </a:lnTo>
                <a:lnTo>
                  <a:pt x="2271957" y="1000942"/>
                </a:lnTo>
                <a:lnTo>
                  <a:pt x="2232996" y="964869"/>
                </a:lnTo>
                <a:lnTo>
                  <a:pt x="2193790" y="929196"/>
                </a:lnTo>
                <a:lnTo>
                  <a:pt x="2154352" y="893940"/>
                </a:lnTo>
                <a:lnTo>
                  <a:pt x="2114699" y="859115"/>
                </a:lnTo>
                <a:lnTo>
                  <a:pt x="2074846" y="824737"/>
                </a:lnTo>
                <a:lnTo>
                  <a:pt x="2034808" y="790822"/>
                </a:lnTo>
                <a:lnTo>
                  <a:pt x="1994601" y="757385"/>
                </a:lnTo>
                <a:lnTo>
                  <a:pt x="1954240" y="724441"/>
                </a:lnTo>
                <a:lnTo>
                  <a:pt x="1913741" y="692007"/>
                </a:lnTo>
                <a:lnTo>
                  <a:pt x="1873119" y="660096"/>
                </a:lnTo>
                <a:lnTo>
                  <a:pt x="1832390" y="628725"/>
                </a:lnTo>
                <a:lnTo>
                  <a:pt x="1791568" y="597910"/>
                </a:lnTo>
                <a:lnTo>
                  <a:pt x="1750670" y="567665"/>
                </a:lnTo>
                <a:lnTo>
                  <a:pt x="1709711" y="538007"/>
                </a:lnTo>
                <a:lnTo>
                  <a:pt x="1668706" y="508950"/>
                </a:lnTo>
                <a:lnTo>
                  <a:pt x="1627671" y="480510"/>
                </a:lnTo>
                <a:lnTo>
                  <a:pt x="1586622" y="452702"/>
                </a:lnTo>
                <a:lnTo>
                  <a:pt x="1545573" y="425543"/>
                </a:lnTo>
                <a:lnTo>
                  <a:pt x="1504540" y="399047"/>
                </a:lnTo>
                <a:lnTo>
                  <a:pt x="1463538" y="373230"/>
                </a:lnTo>
                <a:lnTo>
                  <a:pt x="1422584" y="348107"/>
                </a:lnTo>
                <a:lnTo>
                  <a:pt x="1381692" y="323694"/>
                </a:lnTo>
                <a:lnTo>
                  <a:pt x="1340878" y="300006"/>
                </a:lnTo>
                <a:lnTo>
                  <a:pt x="1300157" y="277059"/>
                </a:lnTo>
                <a:lnTo>
                  <a:pt x="1259545" y="254868"/>
                </a:lnTo>
                <a:lnTo>
                  <a:pt x="1219057" y="233449"/>
                </a:lnTo>
                <a:lnTo>
                  <a:pt x="1178709" y="212817"/>
                </a:lnTo>
                <a:lnTo>
                  <a:pt x="1138516" y="192987"/>
                </a:lnTo>
                <a:lnTo>
                  <a:pt x="1098494" y="173975"/>
                </a:lnTo>
                <a:lnTo>
                  <a:pt x="1058657" y="155797"/>
                </a:lnTo>
                <a:lnTo>
                  <a:pt x="1005211" y="132614"/>
                </a:lnTo>
                <a:lnTo>
                  <a:pt x="952971" y="111351"/>
                </a:lnTo>
                <a:lnTo>
                  <a:pt x="901952" y="91995"/>
                </a:lnTo>
                <a:lnTo>
                  <a:pt x="852169" y="74530"/>
                </a:lnTo>
                <a:lnTo>
                  <a:pt x="803637" y="58942"/>
                </a:lnTo>
                <a:lnTo>
                  <a:pt x="756370" y="45215"/>
                </a:lnTo>
                <a:lnTo>
                  <a:pt x="710383" y="33334"/>
                </a:lnTo>
                <a:lnTo>
                  <a:pt x="665692" y="23286"/>
                </a:lnTo>
                <a:lnTo>
                  <a:pt x="622312" y="15054"/>
                </a:lnTo>
                <a:lnTo>
                  <a:pt x="580256" y="8624"/>
                </a:lnTo>
                <a:lnTo>
                  <a:pt x="539540" y="3982"/>
                </a:lnTo>
                <a:lnTo>
                  <a:pt x="500179" y="1112"/>
                </a:lnTo>
                <a:lnTo>
                  <a:pt x="462188" y="0"/>
                </a:lnTo>
                <a:close/>
              </a:path>
            </a:pathLst>
          </a:custGeom>
          <a:solidFill>
            <a:srgbClr val="808785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85981" y="4082454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rack-1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32953" y="4213766"/>
            <a:ext cx="711360" cy="817492"/>
          </a:xfrm>
          <a:custGeom>
            <a:avLst/>
            <a:gdLst/>
            <a:ahLst/>
            <a:cxnLst/>
            <a:rect l="l" t="t" r="r" b="b"/>
            <a:pathLst>
              <a:path w="1564004" h="1348104">
                <a:moveTo>
                  <a:pt x="1563375" y="1347209"/>
                </a:moveTo>
                <a:lnTo>
                  <a:pt x="1515804" y="1347544"/>
                </a:lnTo>
                <a:lnTo>
                  <a:pt x="1468260" y="1346456"/>
                </a:lnTo>
                <a:lnTo>
                  <a:pt x="1420784" y="1343947"/>
                </a:lnTo>
                <a:lnTo>
                  <a:pt x="1373417" y="1340018"/>
                </a:lnTo>
                <a:lnTo>
                  <a:pt x="1322221" y="1334237"/>
                </a:lnTo>
                <a:lnTo>
                  <a:pt x="1271596" y="1327004"/>
                </a:lnTo>
                <a:lnTo>
                  <a:pt x="1221566" y="1318346"/>
                </a:lnTo>
                <a:lnTo>
                  <a:pt x="1172159" y="1308286"/>
                </a:lnTo>
                <a:lnTo>
                  <a:pt x="1123398" y="1296850"/>
                </a:lnTo>
                <a:lnTo>
                  <a:pt x="1075311" y="1284063"/>
                </a:lnTo>
                <a:lnTo>
                  <a:pt x="1027923" y="1269951"/>
                </a:lnTo>
                <a:lnTo>
                  <a:pt x="981260" y="1254538"/>
                </a:lnTo>
                <a:lnTo>
                  <a:pt x="935348" y="1237850"/>
                </a:lnTo>
                <a:lnTo>
                  <a:pt x="890212" y="1219912"/>
                </a:lnTo>
                <a:lnTo>
                  <a:pt x="845879" y="1200749"/>
                </a:lnTo>
                <a:lnTo>
                  <a:pt x="802373" y="1180386"/>
                </a:lnTo>
                <a:lnTo>
                  <a:pt x="759721" y="1158848"/>
                </a:lnTo>
                <a:lnTo>
                  <a:pt x="717949" y="1136161"/>
                </a:lnTo>
                <a:lnTo>
                  <a:pt x="677082" y="1112350"/>
                </a:lnTo>
                <a:lnTo>
                  <a:pt x="637147" y="1087439"/>
                </a:lnTo>
                <a:lnTo>
                  <a:pt x="598168" y="1061455"/>
                </a:lnTo>
                <a:lnTo>
                  <a:pt x="560172" y="1034421"/>
                </a:lnTo>
                <a:lnTo>
                  <a:pt x="523185" y="1006364"/>
                </a:lnTo>
                <a:lnTo>
                  <a:pt x="487232" y="977309"/>
                </a:lnTo>
                <a:lnTo>
                  <a:pt x="452340" y="947280"/>
                </a:lnTo>
                <a:lnTo>
                  <a:pt x="418533" y="916303"/>
                </a:lnTo>
                <a:lnTo>
                  <a:pt x="385837" y="884403"/>
                </a:lnTo>
                <a:lnTo>
                  <a:pt x="354280" y="851605"/>
                </a:lnTo>
                <a:lnTo>
                  <a:pt x="323885" y="817934"/>
                </a:lnTo>
                <a:lnTo>
                  <a:pt x="294680" y="783416"/>
                </a:lnTo>
                <a:lnTo>
                  <a:pt x="266690" y="748075"/>
                </a:lnTo>
                <a:lnTo>
                  <a:pt x="239940" y="711937"/>
                </a:lnTo>
                <a:lnTo>
                  <a:pt x="214456" y="675028"/>
                </a:lnTo>
                <a:lnTo>
                  <a:pt x="190265" y="637371"/>
                </a:lnTo>
                <a:lnTo>
                  <a:pt x="167392" y="598992"/>
                </a:lnTo>
                <a:lnTo>
                  <a:pt x="145863" y="559917"/>
                </a:lnTo>
                <a:lnTo>
                  <a:pt x="125703" y="520171"/>
                </a:lnTo>
                <a:lnTo>
                  <a:pt x="106938" y="479778"/>
                </a:lnTo>
                <a:lnTo>
                  <a:pt x="89595" y="438764"/>
                </a:lnTo>
                <a:lnTo>
                  <a:pt x="73699" y="397154"/>
                </a:lnTo>
                <a:lnTo>
                  <a:pt x="59275" y="354973"/>
                </a:lnTo>
                <a:lnTo>
                  <a:pt x="46350" y="312247"/>
                </a:lnTo>
                <a:lnTo>
                  <a:pt x="34949" y="269000"/>
                </a:lnTo>
                <a:lnTo>
                  <a:pt x="25099" y="225258"/>
                </a:lnTo>
                <a:lnTo>
                  <a:pt x="16824" y="181046"/>
                </a:lnTo>
                <a:lnTo>
                  <a:pt x="10151" y="136389"/>
                </a:lnTo>
                <a:lnTo>
                  <a:pt x="5105" y="91312"/>
                </a:lnTo>
                <a:lnTo>
                  <a:pt x="1713" y="45841"/>
                </a:lnTo>
                <a:lnTo>
                  <a:pt x="0" y="0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43421" y="4047817"/>
            <a:ext cx="163183" cy="174819"/>
          </a:xfrm>
          <a:custGeom>
            <a:avLst/>
            <a:gdLst/>
            <a:ahLst/>
            <a:cxnLst/>
            <a:rect l="l" t="t" r="r" b="b"/>
            <a:pathLst>
              <a:path w="358775" h="288290">
                <a:moveTo>
                  <a:pt x="179361" y="0"/>
                </a:moveTo>
                <a:lnTo>
                  <a:pt x="0" y="287988"/>
                </a:lnTo>
                <a:lnTo>
                  <a:pt x="358722" y="287988"/>
                </a:lnTo>
                <a:lnTo>
                  <a:pt x="179361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9442" y="3209675"/>
            <a:ext cx="4472069" cy="977334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  <a:tabLst>
                <a:tab pos="4253753" algn="l"/>
              </a:tabLst>
            </a:pP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20" dirty="0">
                <a:solidFill>
                  <a:srgbClr val="535353"/>
                </a:solidFill>
                <a:latin typeface="Gill Sans MT"/>
                <a:cs typeface="Gill Sans MT"/>
              </a:rPr>
              <a:t>c-</a:t>
            </a:r>
            <a:r>
              <a:rPr sz="2100" spc="-69" dirty="0">
                <a:solidFill>
                  <a:srgbClr val="535353"/>
                </a:solidFill>
                <a:latin typeface="Gill Sans MT"/>
                <a:cs typeface="Gill Sans MT"/>
              </a:rPr>
              <a:t>w</a:t>
            </a:r>
            <a:r>
              <a:rPr sz="2100" spc="-46" dirty="0">
                <a:solidFill>
                  <a:srgbClr val="535353"/>
                </a:solidFill>
                <a:latin typeface="Gill Sans MT"/>
                <a:cs typeface="Gill Sans MT"/>
              </a:rPr>
              <a:t>es</a:t>
            </a:r>
            <a:r>
              <a:rPr sz="2100" spc="-33" dirty="0">
                <a:solidFill>
                  <a:srgbClr val="535353"/>
                </a:solidFill>
                <a:latin typeface="Gill Sans MT"/>
                <a:cs typeface="Gill Sans MT"/>
              </a:rPr>
              <a:t>t</a:t>
            </a:r>
            <a:r>
              <a:rPr sz="2100" dirty="0">
                <a:solidFill>
                  <a:srgbClr val="535353"/>
                </a:solidFill>
                <a:latin typeface="Gill Sans MT"/>
                <a:cs typeface="Gill Sans MT"/>
              </a:rPr>
              <a:t>	</a:t>
            </a:r>
            <a:r>
              <a:rPr sz="2100" spc="3" dirty="0">
                <a:solidFill>
                  <a:srgbClr val="535353"/>
                </a:solidFill>
                <a:latin typeface="Gill Sans MT"/>
                <a:cs typeface="Gill Sans MT"/>
              </a:rPr>
              <a:t>d</a:t>
            </a:r>
            <a:r>
              <a:rPr sz="2100" spc="-13" dirty="0">
                <a:solidFill>
                  <a:srgbClr val="535353"/>
                </a:solidFill>
                <a:latin typeface="Gill Sans MT"/>
                <a:cs typeface="Gill Sans MT"/>
              </a:rPr>
              <a:t>c-e</a:t>
            </a:r>
            <a:r>
              <a:rPr sz="2100" spc="-15" dirty="0">
                <a:solidFill>
                  <a:srgbClr val="535353"/>
                </a:solidFill>
                <a:latin typeface="Gill Sans MT"/>
                <a:cs typeface="Gill Sans MT"/>
              </a:rPr>
              <a:t>a</a:t>
            </a:r>
            <a:r>
              <a:rPr sz="2100" spc="-64" dirty="0">
                <a:solidFill>
                  <a:srgbClr val="535353"/>
                </a:solidFill>
                <a:latin typeface="Gill Sans MT"/>
                <a:cs typeface="Gill Sans MT"/>
              </a:rPr>
              <a:t>st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7152" y="5050359"/>
            <a:ext cx="592945" cy="654169"/>
          </a:xfrm>
          <a:prstGeom prst="rect">
            <a:avLst/>
          </a:prstGeom>
        </p:spPr>
        <p:txBody>
          <a:bodyPr vert="horz" wrap="square" lIns="0" tIns="7762" rIns="0" bIns="0" rtlCol="0">
            <a:spAutoFit/>
          </a:bodyPr>
          <a:lstStyle/>
          <a:p>
            <a:pPr marL="6468">
              <a:spcBef>
                <a:spcPts val="61"/>
              </a:spcBef>
            </a:pPr>
            <a:r>
              <a:rPr sz="2100" spc="-41" dirty="0">
                <a:solidFill>
                  <a:srgbClr val="535353"/>
                </a:solidFill>
                <a:latin typeface="Gill Sans MT"/>
                <a:cs typeface="Gill Sans MT"/>
              </a:rPr>
              <a:t>rack-2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12701" y="3769537"/>
            <a:ext cx="3549582" cy="1073175"/>
          </a:xfrm>
          <a:custGeom>
            <a:avLst/>
            <a:gdLst/>
            <a:ahLst/>
            <a:cxnLst/>
            <a:rect l="l" t="t" r="r" b="b"/>
            <a:pathLst>
              <a:path w="7804150" h="1769745">
                <a:moveTo>
                  <a:pt x="7803587" y="1769529"/>
                </a:moveTo>
                <a:lnTo>
                  <a:pt x="7770542" y="1732717"/>
                </a:lnTo>
                <a:lnTo>
                  <a:pt x="7737119" y="1696251"/>
                </a:lnTo>
                <a:lnTo>
                  <a:pt x="7703321" y="1660133"/>
                </a:lnTo>
                <a:lnTo>
                  <a:pt x="7669151" y="1624366"/>
                </a:lnTo>
                <a:lnTo>
                  <a:pt x="7634611" y="1588953"/>
                </a:lnTo>
                <a:lnTo>
                  <a:pt x="7600558" y="1554703"/>
                </a:lnTo>
                <a:lnTo>
                  <a:pt x="7566275" y="1520827"/>
                </a:lnTo>
                <a:lnTo>
                  <a:pt x="7531763" y="1487325"/>
                </a:lnTo>
                <a:lnTo>
                  <a:pt x="7497025" y="1454196"/>
                </a:lnTo>
                <a:lnTo>
                  <a:pt x="7462064" y="1421440"/>
                </a:lnTo>
                <a:lnTo>
                  <a:pt x="7426882" y="1389058"/>
                </a:lnTo>
                <a:lnTo>
                  <a:pt x="7391482" y="1357050"/>
                </a:lnTo>
                <a:lnTo>
                  <a:pt x="7355866" y="1325415"/>
                </a:lnTo>
                <a:lnTo>
                  <a:pt x="7320037" y="1294154"/>
                </a:lnTo>
                <a:lnTo>
                  <a:pt x="7283998" y="1263266"/>
                </a:lnTo>
                <a:lnTo>
                  <a:pt x="7247750" y="1232751"/>
                </a:lnTo>
                <a:lnTo>
                  <a:pt x="7211296" y="1202610"/>
                </a:lnTo>
                <a:lnTo>
                  <a:pt x="7174640" y="1172842"/>
                </a:lnTo>
                <a:lnTo>
                  <a:pt x="7137782" y="1143448"/>
                </a:lnTo>
                <a:lnTo>
                  <a:pt x="7100727" y="1114427"/>
                </a:lnTo>
                <a:lnTo>
                  <a:pt x="7063477" y="1085780"/>
                </a:lnTo>
                <a:lnTo>
                  <a:pt x="7026033" y="1057505"/>
                </a:lnTo>
                <a:lnTo>
                  <a:pt x="6988399" y="1029605"/>
                </a:lnTo>
                <a:lnTo>
                  <a:pt x="6950577" y="1002077"/>
                </a:lnTo>
                <a:lnTo>
                  <a:pt x="6912570" y="974923"/>
                </a:lnTo>
                <a:lnTo>
                  <a:pt x="6874380" y="948142"/>
                </a:lnTo>
                <a:lnTo>
                  <a:pt x="6836010" y="921735"/>
                </a:lnTo>
                <a:lnTo>
                  <a:pt x="6797462" y="895700"/>
                </a:lnTo>
                <a:lnTo>
                  <a:pt x="6758738" y="870039"/>
                </a:lnTo>
                <a:lnTo>
                  <a:pt x="6719843" y="844751"/>
                </a:lnTo>
                <a:lnTo>
                  <a:pt x="6680776" y="819837"/>
                </a:lnTo>
                <a:lnTo>
                  <a:pt x="6641543" y="795296"/>
                </a:lnTo>
                <a:lnTo>
                  <a:pt x="6602144" y="771127"/>
                </a:lnTo>
                <a:lnTo>
                  <a:pt x="6562583" y="747332"/>
                </a:lnTo>
                <a:lnTo>
                  <a:pt x="6522861" y="723911"/>
                </a:lnTo>
                <a:lnTo>
                  <a:pt x="6482982" y="700862"/>
                </a:lnTo>
                <a:lnTo>
                  <a:pt x="6442948" y="678187"/>
                </a:lnTo>
                <a:lnTo>
                  <a:pt x="6402762" y="655884"/>
                </a:lnTo>
                <a:lnTo>
                  <a:pt x="6362426" y="633955"/>
                </a:lnTo>
                <a:lnTo>
                  <a:pt x="6321943" y="612399"/>
                </a:lnTo>
                <a:lnTo>
                  <a:pt x="6281314" y="591216"/>
                </a:lnTo>
                <a:lnTo>
                  <a:pt x="6240544" y="570406"/>
                </a:lnTo>
                <a:lnTo>
                  <a:pt x="6199633" y="549970"/>
                </a:lnTo>
                <a:lnTo>
                  <a:pt x="6158586" y="529906"/>
                </a:lnTo>
                <a:lnTo>
                  <a:pt x="6117403" y="510215"/>
                </a:lnTo>
                <a:lnTo>
                  <a:pt x="6076089" y="490897"/>
                </a:lnTo>
                <a:lnTo>
                  <a:pt x="6034645" y="471953"/>
                </a:lnTo>
                <a:lnTo>
                  <a:pt x="5993073" y="453381"/>
                </a:lnTo>
                <a:lnTo>
                  <a:pt x="5951378" y="435182"/>
                </a:lnTo>
                <a:lnTo>
                  <a:pt x="5909560" y="417357"/>
                </a:lnTo>
                <a:lnTo>
                  <a:pt x="5867622" y="399904"/>
                </a:lnTo>
                <a:lnTo>
                  <a:pt x="5825568" y="382824"/>
                </a:lnTo>
                <a:lnTo>
                  <a:pt x="5783399" y="366117"/>
                </a:lnTo>
                <a:lnTo>
                  <a:pt x="5741119" y="349783"/>
                </a:lnTo>
                <a:lnTo>
                  <a:pt x="5698729" y="333822"/>
                </a:lnTo>
                <a:lnTo>
                  <a:pt x="5656232" y="318234"/>
                </a:lnTo>
                <a:lnTo>
                  <a:pt x="5613631" y="303018"/>
                </a:lnTo>
                <a:lnTo>
                  <a:pt x="5570928" y="288176"/>
                </a:lnTo>
                <a:lnTo>
                  <a:pt x="5528126" y="273706"/>
                </a:lnTo>
                <a:lnTo>
                  <a:pt x="5485227" y="259609"/>
                </a:lnTo>
                <a:lnTo>
                  <a:pt x="5442234" y="245885"/>
                </a:lnTo>
                <a:lnTo>
                  <a:pt x="5399149" y="232534"/>
                </a:lnTo>
                <a:lnTo>
                  <a:pt x="5355975" y="219556"/>
                </a:lnTo>
                <a:lnTo>
                  <a:pt x="5312715" y="206950"/>
                </a:lnTo>
                <a:lnTo>
                  <a:pt x="5269370" y="194717"/>
                </a:lnTo>
                <a:lnTo>
                  <a:pt x="5225944" y="182857"/>
                </a:lnTo>
                <a:lnTo>
                  <a:pt x="5182439" y="171370"/>
                </a:lnTo>
                <a:lnTo>
                  <a:pt x="5138858" y="160255"/>
                </a:lnTo>
                <a:lnTo>
                  <a:pt x="5095202" y="149513"/>
                </a:lnTo>
                <a:lnTo>
                  <a:pt x="5051476" y="139144"/>
                </a:lnTo>
                <a:lnTo>
                  <a:pt x="5007680" y="129147"/>
                </a:lnTo>
                <a:lnTo>
                  <a:pt x="4963818" y="119523"/>
                </a:lnTo>
                <a:lnTo>
                  <a:pt x="4919892" y="110272"/>
                </a:lnTo>
                <a:lnTo>
                  <a:pt x="4875905" y="101393"/>
                </a:lnTo>
                <a:lnTo>
                  <a:pt x="4831860" y="92887"/>
                </a:lnTo>
                <a:lnTo>
                  <a:pt x="4787758" y="84754"/>
                </a:lnTo>
                <a:lnTo>
                  <a:pt x="4743602" y="76993"/>
                </a:lnTo>
                <a:lnTo>
                  <a:pt x="4699396" y="69605"/>
                </a:lnTo>
                <a:lnTo>
                  <a:pt x="4655140" y="62589"/>
                </a:lnTo>
                <a:lnTo>
                  <a:pt x="4610839" y="55946"/>
                </a:lnTo>
                <a:lnTo>
                  <a:pt x="4566494" y="49676"/>
                </a:lnTo>
                <a:lnTo>
                  <a:pt x="4522108" y="43777"/>
                </a:lnTo>
                <a:lnTo>
                  <a:pt x="4477684" y="38252"/>
                </a:lnTo>
                <a:lnTo>
                  <a:pt x="4433224" y="33099"/>
                </a:lnTo>
                <a:lnTo>
                  <a:pt x="4388730" y="28318"/>
                </a:lnTo>
                <a:lnTo>
                  <a:pt x="4344206" y="23910"/>
                </a:lnTo>
                <a:lnTo>
                  <a:pt x="4299653" y="19874"/>
                </a:lnTo>
                <a:lnTo>
                  <a:pt x="4255074" y="16211"/>
                </a:lnTo>
                <a:lnTo>
                  <a:pt x="4210472" y="12920"/>
                </a:lnTo>
                <a:lnTo>
                  <a:pt x="4165849" y="10002"/>
                </a:lnTo>
                <a:lnTo>
                  <a:pt x="4121209" y="7456"/>
                </a:lnTo>
                <a:lnTo>
                  <a:pt x="4076552" y="5282"/>
                </a:lnTo>
                <a:lnTo>
                  <a:pt x="4031882" y="3481"/>
                </a:lnTo>
                <a:lnTo>
                  <a:pt x="3987202" y="2052"/>
                </a:lnTo>
                <a:lnTo>
                  <a:pt x="3942514" y="996"/>
                </a:lnTo>
                <a:lnTo>
                  <a:pt x="3897820" y="311"/>
                </a:lnTo>
                <a:lnTo>
                  <a:pt x="3853123" y="0"/>
                </a:lnTo>
                <a:lnTo>
                  <a:pt x="3808425" y="60"/>
                </a:lnTo>
                <a:lnTo>
                  <a:pt x="3763730" y="493"/>
                </a:lnTo>
                <a:lnTo>
                  <a:pt x="3719039" y="1298"/>
                </a:lnTo>
                <a:lnTo>
                  <a:pt x="3674355" y="2475"/>
                </a:lnTo>
                <a:lnTo>
                  <a:pt x="3629681" y="4024"/>
                </a:lnTo>
                <a:lnTo>
                  <a:pt x="3585020" y="5946"/>
                </a:lnTo>
                <a:lnTo>
                  <a:pt x="3540373" y="8240"/>
                </a:lnTo>
                <a:lnTo>
                  <a:pt x="3495743" y="10906"/>
                </a:lnTo>
                <a:lnTo>
                  <a:pt x="3451133" y="13944"/>
                </a:lnTo>
                <a:lnTo>
                  <a:pt x="3406545" y="17355"/>
                </a:lnTo>
                <a:lnTo>
                  <a:pt x="3361982" y="21137"/>
                </a:lnTo>
                <a:lnTo>
                  <a:pt x="3317446" y="25292"/>
                </a:lnTo>
                <a:lnTo>
                  <a:pt x="3272941" y="29819"/>
                </a:lnTo>
                <a:lnTo>
                  <a:pt x="3228468" y="34718"/>
                </a:lnTo>
                <a:lnTo>
                  <a:pt x="3184029" y="39989"/>
                </a:lnTo>
                <a:lnTo>
                  <a:pt x="3139629" y="45632"/>
                </a:lnTo>
                <a:lnTo>
                  <a:pt x="3095268" y="51647"/>
                </a:lnTo>
                <a:lnTo>
                  <a:pt x="3050950" y="58035"/>
                </a:lnTo>
                <a:lnTo>
                  <a:pt x="3006677" y="64794"/>
                </a:lnTo>
                <a:lnTo>
                  <a:pt x="2962452" y="71926"/>
                </a:lnTo>
                <a:lnTo>
                  <a:pt x="2918276" y="79429"/>
                </a:lnTo>
                <a:lnTo>
                  <a:pt x="2874154" y="87304"/>
                </a:lnTo>
                <a:lnTo>
                  <a:pt x="2830087" y="95552"/>
                </a:lnTo>
                <a:lnTo>
                  <a:pt x="2786077" y="104171"/>
                </a:lnTo>
                <a:lnTo>
                  <a:pt x="2742128" y="113163"/>
                </a:lnTo>
                <a:lnTo>
                  <a:pt x="2698242" y="122526"/>
                </a:lnTo>
                <a:lnTo>
                  <a:pt x="2654421" y="132261"/>
                </a:lnTo>
                <a:lnTo>
                  <a:pt x="2610668" y="142368"/>
                </a:lnTo>
                <a:lnTo>
                  <a:pt x="2566985" y="152847"/>
                </a:lnTo>
                <a:lnTo>
                  <a:pt x="2523375" y="163698"/>
                </a:lnTo>
                <a:lnTo>
                  <a:pt x="2479841" y="174921"/>
                </a:lnTo>
                <a:lnTo>
                  <a:pt x="2436385" y="186516"/>
                </a:lnTo>
                <a:lnTo>
                  <a:pt x="2393009" y="198483"/>
                </a:lnTo>
                <a:lnTo>
                  <a:pt x="2349717" y="210821"/>
                </a:lnTo>
                <a:lnTo>
                  <a:pt x="2306510" y="223531"/>
                </a:lnTo>
                <a:lnTo>
                  <a:pt x="2263391" y="236613"/>
                </a:lnTo>
                <a:lnTo>
                  <a:pt x="2220363" y="250067"/>
                </a:lnTo>
                <a:lnTo>
                  <a:pt x="2177428" y="263893"/>
                </a:lnTo>
                <a:lnTo>
                  <a:pt x="2134589" y="278090"/>
                </a:lnTo>
                <a:lnTo>
                  <a:pt x="2091848" y="292659"/>
                </a:lnTo>
                <a:lnTo>
                  <a:pt x="2049208" y="307600"/>
                </a:lnTo>
                <a:lnTo>
                  <a:pt x="2006672" y="322913"/>
                </a:lnTo>
                <a:lnTo>
                  <a:pt x="1964241" y="338597"/>
                </a:lnTo>
                <a:lnTo>
                  <a:pt x="1921919" y="354653"/>
                </a:lnTo>
                <a:lnTo>
                  <a:pt x="1879707" y="371081"/>
                </a:lnTo>
                <a:lnTo>
                  <a:pt x="1837609" y="387881"/>
                </a:lnTo>
                <a:lnTo>
                  <a:pt x="1795627" y="405052"/>
                </a:lnTo>
                <a:lnTo>
                  <a:pt x="1753764" y="422594"/>
                </a:lnTo>
                <a:lnTo>
                  <a:pt x="1712022" y="440509"/>
                </a:lnTo>
                <a:lnTo>
                  <a:pt x="1670403" y="458795"/>
                </a:lnTo>
                <a:lnTo>
                  <a:pt x="1628911" y="477452"/>
                </a:lnTo>
                <a:lnTo>
                  <a:pt x="1587547" y="496481"/>
                </a:lnTo>
                <a:lnTo>
                  <a:pt x="1546314" y="515882"/>
                </a:lnTo>
                <a:lnTo>
                  <a:pt x="1505215" y="535654"/>
                </a:lnTo>
                <a:lnTo>
                  <a:pt x="1464253" y="555798"/>
                </a:lnTo>
                <a:lnTo>
                  <a:pt x="1423429" y="576313"/>
                </a:lnTo>
                <a:lnTo>
                  <a:pt x="1382746" y="597200"/>
                </a:lnTo>
                <a:lnTo>
                  <a:pt x="1342208" y="618459"/>
                </a:lnTo>
                <a:lnTo>
                  <a:pt x="1301816" y="640088"/>
                </a:lnTo>
                <a:lnTo>
                  <a:pt x="1261572" y="662090"/>
                </a:lnTo>
                <a:lnTo>
                  <a:pt x="1221481" y="684462"/>
                </a:lnTo>
                <a:lnTo>
                  <a:pt x="1181543" y="707207"/>
                </a:lnTo>
                <a:lnTo>
                  <a:pt x="1141762" y="730322"/>
                </a:lnTo>
                <a:lnTo>
                  <a:pt x="1102139" y="753809"/>
                </a:lnTo>
                <a:lnTo>
                  <a:pt x="1062679" y="777668"/>
                </a:lnTo>
                <a:lnTo>
                  <a:pt x="1023382" y="801898"/>
                </a:lnTo>
                <a:lnTo>
                  <a:pt x="984253" y="826499"/>
                </a:lnTo>
                <a:lnTo>
                  <a:pt x="945292" y="851472"/>
                </a:lnTo>
                <a:lnTo>
                  <a:pt x="906503" y="876816"/>
                </a:lnTo>
                <a:lnTo>
                  <a:pt x="867888" y="902531"/>
                </a:lnTo>
                <a:lnTo>
                  <a:pt x="829451" y="928618"/>
                </a:lnTo>
                <a:lnTo>
                  <a:pt x="791192" y="955076"/>
                </a:lnTo>
                <a:lnTo>
                  <a:pt x="753115" y="981905"/>
                </a:lnTo>
                <a:lnTo>
                  <a:pt x="715223" y="1009105"/>
                </a:lnTo>
                <a:lnTo>
                  <a:pt x="677518" y="1036677"/>
                </a:lnTo>
                <a:lnTo>
                  <a:pt x="640002" y="1064620"/>
                </a:lnTo>
                <a:lnTo>
                  <a:pt x="602678" y="1092934"/>
                </a:lnTo>
                <a:lnTo>
                  <a:pt x="565549" y="1121620"/>
                </a:lnTo>
                <a:lnTo>
                  <a:pt x="528616" y="1150677"/>
                </a:lnTo>
                <a:lnTo>
                  <a:pt x="491884" y="1180104"/>
                </a:lnTo>
                <a:lnTo>
                  <a:pt x="455353" y="1209903"/>
                </a:lnTo>
                <a:lnTo>
                  <a:pt x="419027" y="1240074"/>
                </a:lnTo>
                <a:lnTo>
                  <a:pt x="382908" y="1270615"/>
                </a:lnTo>
                <a:lnTo>
                  <a:pt x="346999" y="1301528"/>
                </a:lnTo>
                <a:lnTo>
                  <a:pt x="311302" y="1332811"/>
                </a:lnTo>
                <a:lnTo>
                  <a:pt x="275820" y="1364466"/>
                </a:lnTo>
                <a:lnTo>
                  <a:pt x="240555" y="1396492"/>
                </a:lnTo>
                <a:lnTo>
                  <a:pt x="205510" y="1428889"/>
                </a:lnTo>
                <a:lnTo>
                  <a:pt x="170688" y="1461657"/>
                </a:lnTo>
                <a:lnTo>
                  <a:pt x="136090" y="1494796"/>
                </a:lnTo>
                <a:lnTo>
                  <a:pt x="101720" y="1528306"/>
                </a:lnTo>
                <a:lnTo>
                  <a:pt x="67580" y="1562187"/>
                </a:lnTo>
                <a:lnTo>
                  <a:pt x="33672" y="1596439"/>
                </a:lnTo>
                <a:lnTo>
                  <a:pt x="0" y="1631063"/>
                </a:lnTo>
              </a:path>
            </a:pathLst>
          </a:custGeom>
          <a:ln w="73296">
            <a:solidFill>
              <a:srgbClr val="D27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50611" y="4650490"/>
            <a:ext cx="148453" cy="189837"/>
          </a:xfrm>
          <a:custGeom>
            <a:avLst/>
            <a:gdLst/>
            <a:ahLst/>
            <a:cxnLst/>
            <a:rect l="l" t="t" r="r" b="b"/>
            <a:pathLst>
              <a:path w="326390" h="313054">
                <a:moveTo>
                  <a:pt x="103461" y="0"/>
                </a:moveTo>
                <a:lnTo>
                  <a:pt x="0" y="312530"/>
                </a:lnTo>
                <a:lnTo>
                  <a:pt x="325863" y="265698"/>
                </a:lnTo>
                <a:lnTo>
                  <a:pt x="103461" y="0"/>
                </a:lnTo>
                <a:close/>
              </a:path>
            </a:pathLst>
          </a:custGeom>
          <a:solidFill>
            <a:srgbClr val="D271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1E9-30B5-4501-87AE-498D28A709DC}" type="slidenum">
              <a:rPr lang="en-US" smtClean="0"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CREATE TABLE command creates a new table under a </a:t>
            </a:r>
            <a:r>
              <a:rPr lang="en-US" dirty="0" err="1"/>
              <a:t>keyspace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TABLE [IF NOT EXISTS] [</a:t>
            </a:r>
            <a:r>
              <a:rPr lang="en-US" dirty="0" err="1"/>
              <a:t>keyspace_name</a:t>
            </a:r>
            <a:r>
              <a:rPr lang="en-US" dirty="0"/>
              <a:t>.]</a:t>
            </a:r>
            <a:r>
              <a:rPr lang="en-US" dirty="0" err="1"/>
              <a:t>table_name</a:t>
            </a:r>
            <a:r>
              <a:rPr lang="en-US" dirty="0"/>
              <a:t> (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column_definition</a:t>
            </a:r>
            <a:r>
              <a:rPr lang="en-US" dirty="0"/>
              <a:t> [, ...]</a:t>
            </a:r>
          </a:p>
          <a:p>
            <a:pPr marL="0" indent="0">
              <a:buNone/>
            </a:pPr>
            <a:r>
              <a:rPr lang="en-US" dirty="0"/>
              <a:t>   PRIMARY KEY (</a:t>
            </a:r>
            <a:r>
              <a:rPr lang="en-US" dirty="0" err="1"/>
              <a:t>column_name</a:t>
            </a:r>
            <a:r>
              <a:rPr lang="en-US" dirty="0"/>
              <a:t> [, </a:t>
            </a:r>
            <a:r>
              <a:rPr lang="en-US" dirty="0" err="1"/>
              <a:t>column_name</a:t>
            </a:r>
            <a:r>
              <a:rPr lang="en-US" dirty="0"/>
              <a:t> ...])</a:t>
            </a:r>
          </a:p>
          <a:p>
            <a:pPr marL="0" indent="0">
              <a:buNone/>
            </a:pPr>
            <a:r>
              <a:rPr lang="en-US" dirty="0"/>
              <a:t>[WITH </a:t>
            </a:r>
            <a:r>
              <a:rPr lang="en-US" dirty="0" err="1"/>
              <a:t>table_options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| CLUSTERING ORDER BY (</a:t>
            </a:r>
            <a:r>
              <a:rPr lang="en-US" dirty="0" err="1"/>
              <a:t>clustering_column_name</a:t>
            </a:r>
            <a:r>
              <a:rPr lang="en-US" dirty="0"/>
              <a:t> order])</a:t>
            </a:r>
          </a:p>
          <a:p>
            <a:pPr marL="0" indent="0">
              <a:buNone/>
            </a:pPr>
            <a:r>
              <a:rPr lang="en-US" dirty="0"/>
              <a:t>   | ID = '</a:t>
            </a:r>
            <a:r>
              <a:rPr lang="en-US" dirty="0" err="1"/>
              <a:t>table_hash_tag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| COMPACT STORAGE]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407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| Single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the PRIMARY KEY is one column, append PRIMARY KEY to the end of the column definition</a:t>
            </a:r>
          </a:p>
          <a:p>
            <a:r>
              <a:rPr lang="en-US" dirty="0"/>
              <a:t>This is only schema information required to create a table</a:t>
            </a:r>
          </a:p>
          <a:p>
            <a:r>
              <a:rPr lang="en-US" dirty="0"/>
              <a:t>When there is one primary key, it is the partition key; the data is divided and stored by the unique values in this column: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 err="1"/>
              <a:t>column_name</a:t>
            </a:r>
            <a:r>
              <a:rPr lang="en-US" dirty="0"/>
              <a:t> </a:t>
            </a:r>
            <a:r>
              <a:rPr lang="en-US" i="1" dirty="0" err="1"/>
              <a:t>cql_type_definition</a:t>
            </a:r>
            <a:r>
              <a:rPr lang="en-US" dirty="0"/>
              <a:t> PRIMARY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Alternatively, you can declare the primary key consisting of only one column in the same way as you declare a compound primary key</a:t>
            </a:r>
          </a:p>
          <a:p>
            <a:endParaRPr lang="en-US" dirty="0"/>
          </a:p>
          <a:p>
            <a:r>
              <a:rPr lang="en-US" dirty="0"/>
              <a:t>Create the </a:t>
            </a:r>
            <a:r>
              <a:rPr lang="en-US" dirty="0" err="1"/>
              <a:t>cyclist_name</a:t>
            </a:r>
            <a:r>
              <a:rPr lang="en-US" dirty="0"/>
              <a:t> table with UUID as the primary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</a:t>
            </a:r>
            <a:r>
              <a:rPr lang="en-US" dirty="0" err="1"/>
              <a:t>cycling.cyclist_name</a:t>
            </a:r>
            <a:r>
              <a:rPr lang="en-US" dirty="0"/>
              <a:t> ( </a:t>
            </a:r>
          </a:p>
          <a:p>
            <a:pPr marL="0" indent="0">
              <a:buNone/>
            </a:pPr>
            <a:r>
              <a:rPr lang="en-US" dirty="0"/>
              <a:t>    id UUID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text,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 text 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800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| Compound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compound primary key consists of more than one column</a:t>
            </a:r>
          </a:p>
          <a:p>
            <a:r>
              <a:rPr lang="en-US" dirty="0"/>
              <a:t>The first column is the partition key, and the additional columns are clustering keys</a:t>
            </a:r>
          </a:p>
          <a:p>
            <a:r>
              <a:rPr lang="en-US" dirty="0"/>
              <a:t>To define compound primary key as follows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PRIMARY KEY (</a:t>
            </a:r>
            <a:r>
              <a:rPr lang="en-US" sz="1800" i="1" dirty="0" err="1"/>
              <a:t>partition_column_name</a:t>
            </a:r>
            <a:r>
              <a:rPr lang="en-US" sz="1800" dirty="0"/>
              <a:t>, </a:t>
            </a:r>
            <a:r>
              <a:rPr lang="en-US" sz="1800" i="1" dirty="0" err="1"/>
              <a:t>clustering_column_name</a:t>
            </a:r>
            <a:r>
              <a:rPr lang="en-US" sz="1800" dirty="0"/>
              <a:t> [, ...])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946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cyclist category table and store the data in reverse order: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cycling.cyclist_category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category text, </a:t>
            </a:r>
          </a:p>
          <a:p>
            <a:pPr marL="0" indent="0">
              <a:buNone/>
            </a:pPr>
            <a:r>
              <a:rPr lang="en-US" dirty="0"/>
              <a:t>   points </a:t>
            </a:r>
            <a:r>
              <a:rPr lang="en-US" dirty="0" err="1"/>
              <a:t>int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id UUID,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lastname</a:t>
            </a:r>
            <a:r>
              <a:rPr lang="en-US" dirty="0"/>
              <a:t> text, </a:t>
            </a:r>
          </a:p>
          <a:p>
            <a:pPr marL="0" indent="0">
              <a:buNone/>
            </a:pPr>
            <a:r>
              <a:rPr lang="en-US" dirty="0"/>
              <a:t>   PRIMARY KEY (category, points)) </a:t>
            </a:r>
          </a:p>
          <a:p>
            <a:pPr marL="0" indent="0">
              <a:buNone/>
            </a:pPr>
            <a:r>
              <a:rPr lang="en-US" dirty="0"/>
              <a:t>WITH CLUSTERING ORDER BY (points DESC);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8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new index on a single column of a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CREATE INDEX IF NOT EXISTS </a:t>
            </a:r>
            <a:r>
              <a:rPr lang="en-US" sz="2000" dirty="0" err="1"/>
              <a:t>index_name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ON </a:t>
            </a:r>
            <a:r>
              <a:rPr lang="en-US" sz="2000" dirty="0" err="1"/>
              <a:t>keyspace_name.table_name</a:t>
            </a:r>
            <a:r>
              <a:rPr lang="en-US" sz="2000" dirty="0"/>
              <a:t> ( KEYS ( </a:t>
            </a:r>
            <a:r>
              <a:rPr lang="en-US" sz="2000" dirty="0" err="1"/>
              <a:t>column_name</a:t>
            </a:r>
            <a:r>
              <a:rPr lang="en-US" sz="2000" dirty="0"/>
              <a:t> ) 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If data already exists for the column, Cassandra indexes the data during the execution of this statement</a:t>
            </a:r>
          </a:p>
          <a:p>
            <a:r>
              <a:rPr lang="en-US" dirty="0"/>
              <a:t>After the index is created, Cassandra indexes new data for the column automatically when new data is inserted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217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| CREATE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Define a table and then create an index on two of its columns: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/>
              <a:t>CREATE TABLE </a:t>
            </a:r>
            <a:r>
              <a:rPr lang="en-US" sz="2600" dirty="0" err="1"/>
              <a:t>myschema.users</a:t>
            </a:r>
            <a:r>
              <a:rPr lang="en-US" sz="2600" dirty="0"/>
              <a:t> (</a:t>
            </a:r>
          </a:p>
          <a:p>
            <a:pPr marL="0" indent="0">
              <a:buNone/>
            </a:pPr>
            <a:r>
              <a:rPr lang="en-US" sz="2600" dirty="0"/>
              <a:t>   </a:t>
            </a:r>
            <a:r>
              <a:rPr lang="en-US" sz="2600" dirty="0" err="1"/>
              <a:t>userID</a:t>
            </a:r>
            <a:r>
              <a:rPr lang="en-US" sz="2600" dirty="0"/>
              <a:t> </a:t>
            </a:r>
            <a:r>
              <a:rPr lang="en-US" sz="2600" dirty="0" err="1"/>
              <a:t>uuid</a:t>
            </a:r>
            <a:r>
              <a:rPr lang="en-US" sz="2600" dirty="0"/>
              <a:t>,</a:t>
            </a:r>
          </a:p>
          <a:p>
            <a:pPr marL="0" indent="0">
              <a:buNone/>
            </a:pPr>
            <a:r>
              <a:rPr lang="en-US" sz="2600" dirty="0"/>
              <a:t>   </a:t>
            </a:r>
            <a:r>
              <a:rPr lang="en-US" sz="2600" dirty="0" err="1"/>
              <a:t>fname</a:t>
            </a:r>
            <a:r>
              <a:rPr lang="en-US" sz="2600" dirty="0"/>
              <a:t> text,</a:t>
            </a:r>
          </a:p>
          <a:p>
            <a:pPr marL="0" indent="0">
              <a:buNone/>
            </a:pPr>
            <a:r>
              <a:rPr lang="en-US" sz="2600" dirty="0"/>
              <a:t>   </a:t>
            </a:r>
            <a:r>
              <a:rPr lang="en-US" sz="2600" dirty="0" err="1"/>
              <a:t>lname</a:t>
            </a:r>
            <a:r>
              <a:rPr lang="en-US" sz="2600" dirty="0"/>
              <a:t> text,</a:t>
            </a:r>
          </a:p>
          <a:p>
            <a:pPr marL="0" indent="0">
              <a:buNone/>
            </a:pPr>
            <a:r>
              <a:rPr lang="en-US" sz="2600" dirty="0"/>
              <a:t>   email text,</a:t>
            </a:r>
          </a:p>
          <a:p>
            <a:pPr marL="0" indent="0">
              <a:buNone/>
            </a:pPr>
            <a:r>
              <a:rPr lang="en-US" sz="2600" dirty="0"/>
              <a:t>   address text,</a:t>
            </a:r>
          </a:p>
          <a:p>
            <a:pPr marL="0" indent="0">
              <a:buNone/>
            </a:pPr>
            <a:r>
              <a:rPr lang="en-US" sz="2600" dirty="0"/>
              <a:t>   zip </a:t>
            </a:r>
            <a:r>
              <a:rPr lang="en-US" sz="2600" dirty="0" err="1"/>
              <a:t>int</a:t>
            </a:r>
            <a:r>
              <a:rPr lang="en-US" sz="2600" dirty="0"/>
              <a:t>,</a:t>
            </a:r>
          </a:p>
          <a:p>
            <a:pPr marL="0" indent="0">
              <a:buNone/>
            </a:pPr>
            <a:r>
              <a:rPr lang="en-US" sz="2600" dirty="0"/>
              <a:t>   state text,</a:t>
            </a:r>
          </a:p>
          <a:p>
            <a:pPr marL="0" indent="0">
              <a:buNone/>
            </a:pPr>
            <a:r>
              <a:rPr lang="en-US" sz="2600" dirty="0"/>
              <a:t>   PRIMARY KEY (</a:t>
            </a:r>
            <a:r>
              <a:rPr lang="en-US" sz="2600" dirty="0" err="1"/>
              <a:t>userID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 );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CREATE INDEX </a:t>
            </a:r>
            <a:r>
              <a:rPr lang="en-US" sz="2600" dirty="0" err="1"/>
              <a:t>user_state</a:t>
            </a:r>
            <a:r>
              <a:rPr lang="en-US" sz="2600" dirty="0"/>
              <a:t> ON </a:t>
            </a:r>
            <a:r>
              <a:rPr lang="en-US" sz="2600" dirty="0" err="1"/>
              <a:t>myschema.users</a:t>
            </a:r>
            <a:r>
              <a:rPr lang="en-US" sz="2600" dirty="0"/>
              <a:t> (state);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CREATE INDEX ON </a:t>
            </a:r>
            <a:r>
              <a:rPr lang="en-US" sz="2600" dirty="0" err="1"/>
              <a:t>myschema.users</a:t>
            </a:r>
            <a:r>
              <a:rPr lang="en-US" sz="2600" dirty="0"/>
              <a:t> (zip);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162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Inserts an entire row or </a:t>
            </a:r>
            <a:r>
              <a:rPr lang="en-US" dirty="0" err="1"/>
              <a:t>upserts</a:t>
            </a:r>
            <a:r>
              <a:rPr lang="en-US" dirty="0"/>
              <a:t> data into an existing row, using the full primary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INSERT INTO [</a:t>
            </a:r>
            <a:r>
              <a:rPr lang="en-US" dirty="0" err="1"/>
              <a:t>keyspace_name</a:t>
            </a:r>
            <a:r>
              <a:rPr lang="en-US" dirty="0"/>
              <a:t>.] </a:t>
            </a:r>
            <a:r>
              <a:rPr lang="en-US" dirty="0" err="1"/>
              <a:t>table_name</a:t>
            </a:r>
            <a:r>
              <a:rPr lang="en-US" dirty="0"/>
              <a:t> (</a:t>
            </a:r>
            <a:r>
              <a:rPr lang="en-US" dirty="0" err="1"/>
              <a:t>column_list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VALUES (</a:t>
            </a:r>
            <a:r>
              <a:rPr lang="en-US" dirty="0" err="1"/>
              <a:t>column_values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[IF NOT EXISTS] </a:t>
            </a:r>
          </a:p>
          <a:p>
            <a:pPr marL="0" indent="0">
              <a:buNone/>
            </a:pPr>
            <a:r>
              <a:rPr lang="en-US" dirty="0"/>
              <a:t>[USING TTL seconds | TIMESTAMP </a:t>
            </a:r>
            <a:r>
              <a:rPr lang="en-US" dirty="0" err="1"/>
              <a:t>epoch_in_microseconds</a:t>
            </a:r>
            <a:r>
              <a:rPr lang="en-US" dirty="0"/>
              <a:t>]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Requires a value for each component of the primary key, but not for any other columns</a:t>
            </a:r>
          </a:p>
          <a:p>
            <a:r>
              <a:rPr lang="en-US" dirty="0"/>
              <a:t>Missing values are set to null</a:t>
            </a:r>
          </a:p>
          <a:p>
            <a:r>
              <a:rPr lang="en-US" dirty="0"/>
              <a:t>INSERT returns no results unless IF NOT EXISTS is used.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772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a cyclist name using both a TTL and timestamp.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INSERT INTO </a:t>
            </a:r>
            <a:r>
              <a:rPr lang="en-US" sz="1800" dirty="0" err="1"/>
              <a:t>cycling.cyclist_name</a:t>
            </a:r>
            <a:r>
              <a:rPr lang="en-US" sz="1800" dirty="0"/>
              <a:t> (id,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firstname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VALUES (6ab09bec-e68e-48d9-a5f8-97e6fb4c9b47, '</a:t>
            </a:r>
            <a:r>
              <a:rPr lang="en-US" sz="1800" dirty="0" err="1"/>
              <a:t>KRUIKSWIJK','Steven</a:t>
            </a:r>
            <a:r>
              <a:rPr lang="en-US" sz="1800" dirty="0"/>
              <a:t>')</a:t>
            </a:r>
          </a:p>
          <a:p>
            <a:pPr marL="0" indent="0">
              <a:buNone/>
            </a:pPr>
            <a:r>
              <a:rPr lang="en-US" sz="1800" dirty="0"/>
              <a:t>  USING TTL 86400 AND TIMESTAMP 123456789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IF NOT EXISTS to ensure that the operation is not done if a row with the same primary key already exists: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INSERT INTO </a:t>
            </a:r>
            <a:r>
              <a:rPr lang="en-US" sz="1800" dirty="0" err="1"/>
              <a:t>cycling.cyclist_name</a:t>
            </a:r>
            <a:r>
              <a:rPr lang="en-US" sz="1800" dirty="0"/>
              <a:t> (id,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firstname</a:t>
            </a:r>
            <a:r>
              <a:rPr lang="en-US" sz="1800" dirty="0"/>
              <a:t>) </a:t>
            </a:r>
          </a:p>
          <a:p>
            <a:pPr marL="0" indent="0">
              <a:buNone/>
            </a:pPr>
            <a:r>
              <a:rPr lang="en-US" sz="1800" dirty="0"/>
              <a:t>   VALUES (c4b65263-fe58-4846-83e8-f0e1c13d518f, 'RATTO', '</a:t>
            </a:r>
            <a:r>
              <a:rPr lang="en-US" sz="1800" dirty="0" err="1"/>
              <a:t>Rissella</a:t>
            </a:r>
            <a:r>
              <a:rPr lang="en-US" sz="1800" dirty="0"/>
              <a:t>') </a:t>
            </a:r>
          </a:p>
          <a:p>
            <a:pPr marL="0" indent="0">
              <a:buNone/>
            </a:pPr>
            <a:r>
              <a:rPr lang="en-US" sz="1800" dirty="0"/>
              <a:t>IF NOT EXISTS;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19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</TotalTime>
  <Words>6474</Words>
  <Application>Microsoft Macintosh PowerPoint</Application>
  <PresentationFormat>On-screen Show (4:3)</PresentationFormat>
  <Paragraphs>1547</Paragraphs>
  <Slides>156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66" baseType="lpstr">
      <vt:lpstr>Arial</vt:lpstr>
      <vt:lpstr>Book Antiqua</vt:lpstr>
      <vt:lpstr>Calibri</vt:lpstr>
      <vt:lpstr>Courier New</vt:lpstr>
      <vt:lpstr>Gill Sans MT</vt:lpstr>
      <vt:lpstr>Lucida Sans</vt:lpstr>
      <vt:lpstr>Lucida Sans Unicode</vt:lpstr>
      <vt:lpstr>Times New Roman</vt:lpstr>
      <vt:lpstr>Verdana</vt:lpstr>
      <vt:lpstr>Clarity</vt:lpstr>
      <vt:lpstr>CSP554 Big Data Technologies</vt:lpstr>
      <vt:lpstr>CASSANDRA</vt:lpstr>
      <vt:lpstr>CASSANDRA</vt:lpstr>
      <vt:lpstr>Cassandra</vt:lpstr>
      <vt:lpstr>Two knobs control Cassandra fault tolerance</vt:lpstr>
      <vt:lpstr>Two knobs control Cassandra fault tolerance</vt:lpstr>
      <vt:lpstr>Consistency Levels</vt:lpstr>
      <vt:lpstr>Consistency Level and Speed</vt:lpstr>
      <vt:lpstr>Consistency Level and Availability</vt:lpstr>
      <vt:lpstr>Writes in the cluster</vt:lpstr>
      <vt:lpstr>Reads in the cluster</vt:lpstr>
      <vt:lpstr>Reads and Eventual Consistency</vt:lpstr>
      <vt:lpstr>Data Distribution</vt:lpstr>
      <vt:lpstr>Data Distribution</vt:lpstr>
      <vt:lpstr>Cassandra</vt:lpstr>
      <vt:lpstr>Cassandra</vt:lpstr>
      <vt:lpstr>Cassandra is great for...</vt:lpstr>
      <vt:lpstr>PowerPoint Presentation</vt:lpstr>
      <vt:lpstr>Dynamo Paper(2007)</vt:lpstr>
      <vt:lpstr>Cassandra(2008)</vt:lpstr>
      <vt:lpstr>PowerPoint Presentation</vt:lpstr>
      <vt:lpstr>PowerPoint Presentation</vt:lpstr>
      <vt:lpstr>PowerPoint Presentation</vt:lpstr>
      <vt:lpstr>CASSANDRA DATA MODEL</vt:lpstr>
      <vt:lpstr>PowerPoint Presentation</vt:lpstr>
      <vt:lpstr>CASSANDRA:YES</vt:lpstr>
      <vt:lpstr>CASSANDRA: NO</vt:lpstr>
      <vt:lpstr>PowerPoint Presentation</vt:lpstr>
      <vt:lpstr>PowerPoint Presentation</vt:lpstr>
      <vt:lpstr>PowerPoint Presentation</vt:lpstr>
      <vt:lpstr>PowerPoint Presentation</vt:lpstr>
      <vt:lpstr>CONSISTENT HASHING</vt:lpstr>
      <vt:lpstr>THE PARTITIONER</vt:lpstr>
      <vt:lpstr>PowerPoint Presentation</vt:lpstr>
      <vt:lpstr>PowerPoint Presentation</vt:lpstr>
      <vt:lpstr>PowerPoint Presentation</vt:lpstr>
      <vt:lpstr>Write Behavior</vt:lpstr>
      <vt:lpstr>PowerPoint Presentation</vt:lpstr>
      <vt:lpstr>Terminology</vt:lpstr>
      <vt:lpstr>For Example</vt:lpstr>
      <vt:lpstr>Constructs</vt:lpstr>
      <vt:lpstr>Basic Data Types</vt:lpstr>
      <vt:lpstr>More Data Modeling Constructs</vt:lpstr>
      <vt:lpstr>Approaching Data Modeling</vt:lpstr>
      <vt:lpstr>PowerPoint Presentation</vt:lpstr>
      <vt:lpstr>The Table and a Query</vt:lpstr>
      <vt:lpstr>Partition Keys(s)</vt:lpstr>
      <vt:lpstr>Cluster Key(s)</vt:lpstr>
      <vt:lpstr>Non-Key Attributes (Columns)</vt:lpstr>
      <vt:lpstr>Partition and Cluster Keys</vt:lpstr>
      <vt:lpstr>Time-series data</vt:lpstr>
      <vt:lpstr>Another Query</vt:lpstr>
      <vt:lpstr>Another Query</vt:lpstr>
      <vt:lpstr>Another Query</vt:lpstr>
      <vt:lpstr>Denormalize</vt:lpstr>
      <vt:lpstr>Schema Definition (DDL)</vt:lpstr>
      <vt:lpstr>Schema Definition (DDL)</vt:lpstr>
      <vt:lpstr>Clustering Columns</vt:lpstr>
      <vt:lpstr>Clustering Columns</vt:lpstr>
      <vt:lpstr>Inserts and Updates</vt:lpstr>
      <vt:lpstr>Deletes</vt:lpstr>
      <vt:lpstr>Querying</vt:lpstr>
      <vt:lpstr>Cassandra Data Modeling</vt:lpstr>
      <vt:lpstr>Cassandra Data Modeling</vt:lpstr>
      <vt:lpstr>Other Data Modeling Concepts</vt:lpstr>
      <vt:lpstr>Accessing CQL</vt:lpstr>
      <vt:lpstr>CQLSH Our data management and first  exploration tool</vt:lpstr>
      <vt:lpstr>CQLSH</vt:lpstr>
      <vt:lpstr>CQL Lexical Structure</vt:lpstr>
      <vt:lpstr>CQL Lexical Structure</vt:lpstr>
      <vt:lpstr>CQL Lexical Structure</vt:lpstr>
      <vt:lpstr>CQL Lexical Structure</vt:lpstr>
      <vt:lpstr>CQL Code Comments </vt:lpstr>
      <vt:lpstr>CREATE KEYSPACE</vt:lpstr>
      <vt:lpstr>CREATE KEYSPACE</vt:lpstr>
      <vt:lpstr>CREATE KEYSPACE</vt:lpstr>
      <vt:lpstr>CREATE KEYSPACE</vt:lpstr>
      <vt:lpstr>CREATE KEYSPACE</vt:lpstr>
      <vt:lpstr>CREATE KEYSPACE</vt:lpstr>
      <vt:lpstr>REPLICATION How many copies of your data?</vt:lpstr>
      <vt:lpstr>WHY REPLICATION?</vt:lpstr>
      <vt:lpstr>REPLICATION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@calonso</vt:lpstr>
      <vt:lpstr>PowerPoint Presentation</vt:lpstr>
      <vt:lpstr>PowerPoint Presentation</vt:lpstr>
      <vt:lpstr>PowerPoint Presentation</vt:lpstr>
      <vt:lpstr>CREATE TABLE</vt:lpstr>
      <vt:lpstr>Primary Key | Single Key</vt:lpstr>
      <vt:lpstr>Primary Key | Compound Key</vt:lpstr>
      <vt:lpstr>CREATE TABLE</vt:lpstr>
      <vt:lpstr>CREATE INDEX</vt:lpstr>
      <vt:lpstr>CREATE TABLE | CREATE INDEX</vt:lpstr>
      <vt:lpstr>INSERT</vt:lpstr>
      <vt:lpstr>INSERT</vt:lpstr>
      <vt:lpstr>SELECT</vt:lpstr>
      <vt:lpstr>SELECT</vt:lpstr>
      <vt:lpstr>SELECT</vt:lpstr>
      <vt:lpstr>SELECT</vt:lpstr>
      <vt:lpstr>SELECT</vt:lpstr>
      <vt:lpstr>SELECT</vt:lpstr>
      <vt:lpstr>CQL Constraints</vt:lpstr>
      <vt:lpstr>CQL Constraints</vt:lpstr>
      <vt:lpstr>PowerPoint Presentation</vt:lpstr>
      <vt:lpstr>PowerPoint Presentation</vt:lpstr>
      <vt:lpstr>PowerPoint Presentation</vt:lpstr>
      <vt:lpstr>PRIMARY KEY</vt:lpstr>
      <vt:lpstr>PowerPoint Presentation</vt:lpstr>
      <vt:lpstr>PowerPoint Presentation</vt:lpstr>
      <vt:lpstr>PowerPoint Presentation</vt:lpstr>
      <vt:lpstr>INSERT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SECONDARY INDEXES</vt:lpstr>
      <vt:lpstr>PowerPoint Presentation</vt:lpstr>
      <vt:lpstr>SECONDARY INDEXES</vt:lpstr>
      <vt:lpstr>PowerPoint Presentation</vt:lpstr>
      <vt:lpstr>PowerPoint Presentation</vt:lpstr>
      <vt:lpstr>UUID</vt:lpstr>
      <vt:lpstr>PowerPoint Presentation</vt:lpstr>
      <vt:lpstr>PowerPoint Presentation</vt:lpstr>
      <vt:lpstr>TIMEUUID</vt:lpstr>
      <vt:lpstr>TIMEUUID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TIMEUUID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MODELLING</vt:lpstr>
      <vt:lpstr>PowerPoint Presentation</vt:lpstr>
      <vt:lpstr>PowerPoint Presentation</vt:lpstr>
      <vt:lpstr>PowerPoint Presentation</vt:lpstr>
      <vt:lpstr>PowerPoint Presentation</vt:lpstr>
      <vt:lpstr>LOGICAL MODEL</vt:lpstr>
      <vt:lpstr>PHYSICAL MODEL</vt:lpstr>
    </vt:vector>
  </TitlesOfParts>
  <Company>BCBSA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CS595—Big Data Technologies</dc:title>
  <dc:creator>Rosen, Joseph</dc:creator>
  <cp:lastModifiedBy>Microsoft Office User</cp:lastModifiedBy>
  <cp:revision>9</cp:revision>
  <dcterms:created xsi:type="dcterms:W3CDTF">2017-11-14T16:01:17Z</dcterms:created>
  <dcterms:modified xsi:type="dcterms:W3CDTF">2019-03-24T21:31:05Z</dcterms:modified>
</cp:coreProperties>
</file>