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25"/>
  </p:normalViewPr>
  <p:slideViewPr>
    <p:cSldViewPr>
      <p:cViewPr varScale="1">
        <p:scale>
          <a:sx n="95" d="100"/>
          <a:sy n="95" d="100"/>
        </p:scale>
        <p:origin x="15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2/18/19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5E54-BD6A-435D-B95E-82C9D6F3698B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A62FD-69D7-43CC-A928-C271BABF3BF8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5EE3-8C08-4FBD-97BC-B366FC6D2525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C450-C227-4A6B-BBE2-20A1F4BC33AF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13E2-5846-46BA-88DC-86B5002C8E51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DCE4-94B8-498E-AD27-BBAAB0CC4899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0B2A-E49E-4DE9-9A97-676FCF3F014B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000E-FC2A-4275-8D00-3AE93DFA3391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54C6-92F4-4C45-A690-B259A807930C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3DFF-C951-4272-88D2-F2404B681057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E6D8-59FB-4C08-BAA5-19328218D47D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601FA-FCF4-420C-9435-A6DF94202678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1D1D061-C2CA-4BE2-9F00-F944A9366618}" type="datetime1">
              <a:rPr lang="en-US" smtClean="0"/>
              <a:t>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800" dirty="0"/>
              <a:t>CSP554</a:t>
            </a:r>
            <a:br>
              <a:rPr lang="en-US" sz="4800" dirty="0"/>
            </a:br>
            <a:r>
              <a:rPr lang="en-US" sz="4800" dirty="0"/>
              <a:t>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End of Term Ideas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 and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final in this course</a:t>
            </a:r>
          </a:p>
          <a:p>
            <a:r>
              <a:rPr lang="en-US" dirty="0"/>
              <a:t>Paper or project due the Tuesday of finals week</a:t>
            </a:r>
          </a:p>
          <a:p>
            <a:r>
              <a:rPr lang="en-US" dirty="0"/>
              <a:t>Provides an opportunity for researching or exploring big data technology in more depth</a:t>
            </a:r>
          </a:p>
          <a:p>
            <a:r>
              <a:rPr lang="en-US" dirty="0"/>
              <a:t>Three phases:</a:t>
            </a:r>
          </a:p>
          <a:p>
            <a:pPr lvl="1"/>
            <a:r>
              <a:rPr lang="en-US" dirty="0"/>
              <a:t>½ paper proposal with 2-3 citations</a:t>
            </a:r>
          </a:p>
          <a:p>
            <a:pPr lvl="1"/>
            <a:r>
              <a:rPr lang="en-US" dirty="0"/>
              <a:t>3-4 page draft mainly covering review of the literature, not code or other project deliverables</a:t>
            </a:r>
          </a:p>
          <a:p>
            <a:pPr lvl="1"/>
            <a:r>
              <a:rPr lang="en-US" dirty="0"/>
              <a:t>Final paper or project</a:t>
            </a:r>
          </a:p>
          <a:p>
            <a:r>
              <a:rPr lang="en-US" dirty="0"/>
              <a:t>I am easy going about due dates except for the final project as grades must be provided on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4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Papers and Projects</a:t>
            </a:r>
            <a:br>
              <a:rPr lang="en-US" dirty="0"/>
            </a:br>
            <a:r>
              <a:rPr lang="en-US" sz="3600" dirty="0"/>
              <a:t>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12-14 pages</a:t>
            </a:r>
          </a:p>
          <a:p>
            <a:r>
              <a:rPr lang="en-US" dirty="0"/>
              <a:t>Must have citations</a:t>
            </a:r>
          </a:p>
          <a:p>
            <a:r>
              <a:rPr lang="en-US" dirty="0"/>
              <a:t>In depth description, analysis and interpretation of some topic based on a search of the literature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10-12 pages</a:t>
            </a:r>
          </a:p>
          <a:p>
            <a:r>
              <a:rPr lang="en-US" dirty="0"/>
              <a:t>Must have citations</a:t>
            </a:r>
          </a:p>
          <a:p>
            <a:r>
              <a:rPr lang="en-US" dirty="0"/>
              <a:t>1/3: review of literature to describe the technology you are using in detail</a:t>
            </a:r>
          </a:p>
          <a:p>
            <a:r>
              <a:rPr lang="en-US" dirty="0"/>
              <a:t>1/3: detailed description of what experiment or demo you are doing along with expected results and objectives</a:t>
            </a:r>
          </a:p>
          <a:p>
            <a:r>
              <a:rPr lang="en-US" dirty="0"/>
              <a:t>1/3: Results and their analysis with charts and graphs as needed</a:t>
            </a:r>
          </a:p>
          <a:p>
            <a:r>
              <a:rPr lang="en-US" dirty="0"/>
              <a:t>Appendix: example data and code or other similar materials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4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Research Paper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and evaluate</a:t>
            </a:r>
          </a:p>
          <a:p>
            <a:pPr lvl="1"/>
            <a:r>
              <a:rPr lang="en-US" dirty="0"/>
              <a:t>Other execution engines: Apache Beam, Apache </a:t>
            </a:r>
            <a:r>
              <a:rPr lang="en-US" dirty="0" err="1"/>
              <a:t>Flink</a:t>
            </a:r>
            <a:endParaRPr lang="en-US" dirty="0"/>
          </a:p>
          <a:p>
            <a:pPr lvl="1"/>
            <a:r>
              <a:rPr lang="en-US" dirty="0"/>
              <a:t>Other Big Data SQL engines: Impala, Drill, Presto, AWS Athena, Microsoft Azure U-SQL</a:t>
            </a:r>
          </a:p>
          <a:p>
            <a:pPr lvl="1"/>
            <a:r>
              <a:rPr lang="en-US" dirty="0"/>
              <a:t>Compare and evaluate cloud NoSQL databases: AWS </a:t>
            </a:r>
            <a:r>
              <a:rPr lang="en-US" dirty="0" err="1"/>
              <a:t>DynamoDB</a:t>
            </a:r>
            <a:r>
              <a:rPr lang="en-US" dirty="0"/>
              <a:t> and Microsoft Azure </a:t>
            </a:r>
            <a:r>
              <a:rPr lang="en-US" dirty="0" err="1"/>
              <a:t>CosmosDB</a:t>
            </a:r>
            <a:r>
              <a:rPr lang="en-US" dirty="0"/>
              <a:t> and others</a:t>
            </a:r>
          </a:p>
          <a:p>
            <a:r>
              <a:rPr lang="en-US" dirty="0"/>
              <a:t>Research Hadoop Security: Sentry, Ranger, Knox, latest other papers</a:t>
            </a:r>
          </a:p>
          <a:p>
            <a:r>
              <a:rPr lang="en-US" dirty="0"/>
              <a:t>Research NoSQL Database Security</a:t>
            </a:r>
          </a:p>
          <a:p>
            <a:pPr lvl="1"/>
            <a:r>
              <a:rPr lang="en-US" dirty="0"/>
              <a:t>Compare and evaluate security from among Cassandra, HBASE, </a:t>
            </a:r>
            <a:r>
              <a:rPr lang="en-US" dirty="0" err="1"/>
              <a:t>Accumulo</a:t>
            </a:r>
            <a:r>
              <a:rPr lang="en-US" dirty="0"/>
              <a:t>, MongoDB, and others</a:t>
            </a:r>
          </a:p>
          <a:p>
            <a:pPr lvl="1"/>
            <a:r>
              <a:rPr lang="en-US" dirty="0"/>
              <a:t>Compare and contracts the security of some cloud NoSQL databases such as AWS </a:t>
            </a:r>
            <a:r>
              <a:rPr lang="en-US" dirty="0" err="1"/>
              <a:t>DynamoDB</a:t>
            </a:r>
            <a:r>
              <a:rPr lang="en-US" dirty="0"/>
              <a:t> and Microsoft Azure </a:t>
            </a:r>
            <a:r>
              <a:rPr lang="en-US" dirty="0" err="1"/>
              <a:t>CosmosDB</a:t>
            </a:r>
            <a:r>
              <a:rPr lang="en-US" dirty="0"/>
              <a:t> and others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0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Paper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Big Data Graph Processing: Neo4j database, </a:t>
            </a:r>
            <a:r>
              <a:rPr lang="en-US" dirty="0" err="1"/>
              <a:t>Gigraph</a:t>
            </a:r>
            <a:r>
              <a:rPr lang="en-US" dirty="0"/>
              <a:t>, Spark </a:t>
            </a:r>
            <a:r>
              <a:rPr lang="en-US" dirty="0" err="1"/>
              <a:t>GraphX</a:t>
            </a:r>
            <a:r>
              <a:rPr lang="en-US" dirty="0"/>
              <a:t>, others</a:t>
            </a:r>
          </a:p>
          <a:p>
            <a:r>
              <a:rPr lang="en-US" dirty="0"/>
              <a:t>Explore and evaluate big data machine learning Spark </a:t>
            </a:r>
            <a:r>
              <a:rPr lang="en-US" dirty="0" err="1"/>
              <a:t>MLlib</a:t>
            </a:r>
            <a:r>
              <a:rPr lang="en-US" dirty="0"/>
              <a:t>, Mahout, H2O, </a:t>
            </a:r>
            <a:r>
              <a:rPr lang="en-US" dirty="0" err="1"/>
              <a:t>SparkR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others</a:t>
            </a:r>
          </a:p>
          <a:p>
            <a:r>
              <a:rPr lang="en-US" dirty="0"/>
              <a:t>Compare and evaluate different (near) real-time big data processing systems: Spark Streaming, Storm, others</a:t>
            </a:r>
          </a:p>
          <a:p>
            <a:r>
              <a:rPr lang="en-US" dirty="0"/>
              <a:t>Review and compare </a:t>
            </a:r>
            <a:r>
              <a:rPr lang="en-US" dirty="0" err="1"/>
              <a:t>NewSQL</a:t>
            </a:r>
            <a:r>
              <a:rPr lang="en-US" dirty="0"/>
              <a:t> Database architectures and functionality</a:t>
            </a:r>
          </a:p>
          <a:p>
            <a:pPr lvl="1"/>
            <a:r>
              <a:rPr lang="en-US" dirty="0"/>
              <a:t>Redshift, SQL Data Warehouse, Snowflake, </a:t>
            </a:r>
            <a:r>
              <a:rPr lang="en-US" dirty="0" err="1"/>
              <a:t>MemSQl</a:t>
            </a:r>
            <a:r>
              <a:rPr lang="en-US" dirty="0"/>
              <a:t>, Splice Machine</a:t>
            </a:r>
          </a:p>
          <a:p>
            <a:r>
              <a:rPr lang="en-US" dirty="0"/>
              <a:t>Explore the use of Big Data Technologies in Industry</a:t>
            </a:r>
          </a:p>
          <a:p>
            <a:pPr lvl="1"/>
            <a:r>
              <a:rPr lang="en-US" dirty="0"/>
              <a:t>Healthcare, Finance, Ecommerce, Logistics,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example applications in several tools to explore their differences and capabilities in practice</a:t>
            </a:r>
          </a:p>
          <a:p>
            <a:pPr lvl="1"/>
            <a:r>
              <a:rPr lang="en-US" dirty="0"/>
              <a:t>Big data machine learning tools</a:t>
            </a:r>
          </a:p>
          <a:p>
            <a:pPr lvl="1"/>
            <a:r>
              <a:rPr lang="en-US" dirty="0"/>
              <a:t>Big data graph processing tools</a:t>
            </a:r>
          </a:p>
          <a:p>
            <a:pPr lvl="1"/>
            <a:r>
              <a:rPr lang="en-US" dirty="0"/>
              <a:t>Big data SQL tools</a:t>
            </a:r>
          </a:p>
          <a:p>
            <a:pPr lvl="1"/>
            <a:r>
              <a:rPr lang="en-US" dirty="0"/>
              <a:t>Big data graph processing tools</a:t>
            </a:r>
          </a:p>
          <a:p>
            <a:r>
              <a:rPr lang="en-US" dirty="0"/>
              <a:t>Explore the use of text search tools: SOLR, Lucene, Elastic Search, cloud alternatives</a:t>
            </a:r>
          </a:p>
          <a:p>
            <a:r>
              <a:rPr lang="en-US" dirty="0"/>
              <a:t>Apply big data techniques to explore some interesting data and derive insights</a:t>
            </a:r>
          </a:p>
          <a:p>
            <a:r>
              <a:rPr lang="en-US" dirty="0"/>
              <a:t>Create big data processing pipelines using a combination of tools such as Kafka, spark streaming or storm, HDFS, and some other store such as HBASE or NoSQL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2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the use of big data cloud technology</a:t>
            </a:r>
          </a:p>
          <a:p>
            <a:pPr lvl="1"/>
            <a:r>
              <a:rPr lang="en-US" dirty="0"/>
              <a:t>AWS EMR, AWS Kinesis, Azure HDInsight</a:t>
            </a:r>
          </a:p>
          <a:p>
            <a:pPr lvl="1"/>
            <a:r>
              <a:rPr lang="en-US" dirty="0"/>
              <a:t>AWS DynamoDB, AWS </a:t>
            </a:r>
            <a:r>
              <a:rPr lang="en-US" dirty="0" err="1"/>
              <a:t>DocumentDB</a:t>
            </a:r>
            <a:endParaRPr lang="en-US" dirty="0"/>
          </a:p>
          <a:p>
            <a:pPr lvl="1"/>
            <a:r>
              <a:rPr lang="en-US" dirty="0"/>
              <a:t>Azure </a:t>
            </a:r>
            <a:r>
              <a:rPr lang="en-US" dirty="0" err="1"/>
              <a:t>CosmosDB</a:t>
            </a:r>
            <a:endParaRPr lang="en-US" dirty="0"/>
          </a:p>
          <a:p>
            <a:r>
              <a:rPr lang="en-US" dirty="0"/>
              <a:t>Create a language processing system that accepts something like Pig Latin and outputs Spark code</a:t>
            </a:r>
          </a:p>
          <a:p>
            <a:r>
              <a:rPr lang="en-US" dirty="0"/>
              <a:t>Look to Kaggle for interesting data sets</a:t>
            </a:r>
          </a:p>
          <a:p>
            <a:pPr lvl="1"/>
            <a:r>
              <a:rPr lang="en-US" dirty="0">
                <a:hlinkClick r:id="rId2"/>
              </a:rPr>
              <a:t>https://www.kaggle.com/datasets</a:t>
            </a:r>
            <a:endParaRPr lang="en-US" dirty="0"/>
          </a:p>
          <a:p>
            <a:pPr lvl="1"/>
            <a:r>
              <a:rPr lang="en-US" dirty="0"/>
              <a:t>You don’t need a huge data set to demonstrate use of big data technologies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End of Term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95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33955</TotalTime>
  <Words>570</Words>
  <Application>Microsoft Macintosh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Clarity</vt:lpstr>
      <vt:lpstr>CSP554 Big Data Technologies</vt:lpstr>
      <vt:lpstr>Research Paper and Projects</vt:lpstr>
      <vt:lpstr>Research Papers and Projects Details</vt:lpstr>
      <vt:lpstr>Example Research Paper Topics</vt:lpstr>
      <vt:lpstr>Example Research Paper Topics</vt:lpstr>
      <vt:lpstr>Example Projects</vt:lpstr>
      <vt:lpstr>Example Projects</vt:lpstr>
    </vt:vector>
  </TitlesOfParts>
  <Company>BCBSA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Joseph Rosen</cp:lastModifiedBy>
  <cp:revision>450</cp:revision>
  <cp:lastPrinted>2017-02-09T14:20:26Z</cp:lastPrinted>
  <dcterms:created xsi:type="dcterms:W3CDTF">2016-12-18T19:56:54Z</dcterms:created>
  <dcterms:modified xsi:type="dcterms:W3CDTF">2019-02-18T22:51:43Z</dcterms:modified>
</cp:coreProperties>
</file>