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4" r:id="rId17"/>
    <p:sldId id="276" r:id="rId18"/>
    <p:sldId id="270" r:id="rId19"/>
    <p:sldId id="271" r:id="rId20"/>
    <p:sldId id="272" r:id="rId21"/>
    <p:sldId id="277"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26"/>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8CAC-59B4-EC4A-8860-0904763CD4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1E1EF-E2AA-5C4B-B5AC-A6C175759A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3096CF-6A81-7345-9EBA-178AF8DD7EC0}"/>
              </a:ext>
            </a:extLst>
          </p:cNvPr>
          <p:cNvSpPr>
            <a:spLocks noGrp="1"/>
          </p:cNvSpPr>
          <p:nvPr>
            <p:ph type="dt" sz="half" idx="10"/>
          </p:nvPr>
        </p:nvSpPr>
        <p:spPr/>
        <p:txBody>
          <a:bodyPr/>
          <a:lstStyle/>
          <a:p>
            <a:fld id="{779C89F7-5729-A74D-91CC-3E6C8B8D0173}" type="datetimeFigureOut">
              <a:rPr lang="en-US" smtClean="0"/>
              <a:t>3/9/19</a:t>
            </a:fld>
            <a:endParaRPr lang="en-US"/>
          </a:p>
        </p:txBody>
      </p:sp>
      <p:sp>
        <p:nvSpPr>
          <p:cNvPr id="5" name="Footer Placeholder 4">
            <a:extLst>
              <a:ext uri="{FF2B5EF4-FFF2-40B4-BE49-F238E27FC236}">
                <a16:creationId xmlns:a16="http://schemas.microsoft.com/office/drawing/2014/main" id="{721F2705-64A3-7A4C-99C8-C4DF06EB5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1287F-C061-0447-BDBE-2708714CF969}"/>
              </a:ext>
            </a:extLst>
          </p:cNvPr>
          <p:cNvSpPr>
            <a:spLocks noGrp="1"/>
          </p:cNvSpPr>
          <p:nvPr>
            <p:ph type="sldNum" sz="quarter" idx="12"/>
          </p:nvPr>
        </p:nvSpPr>
        <p:spPr/>
        <p:txBody>
          <a:bodyPr/>
          <a:lstStyle/>
          <a:p>
            <a:fld id="{4D7FC0D8-7346-DA4F-B5D3-8CC903460A79}" type="slidenum">
              <a:rPr lang="en-US" smtClean="0"/>
              <a:t>‹#›</a:t>
            </a:fld>
            <a:endParaRPr lang="en-US"/>
          </a:p>
        </p:txBody>
      </p:sp>
    </p:spTree>
    <p:extLst>
      <p:ext uri="{BB962C8B-B14F-4D97-AF65-F5344CB8AC3E}">
        <p14:creationId xmlns:p14="http://schemas.microsoft.com/office/powerpoint/2010/main" val="222520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6C19-AF77-1041-A1D6-60C7131ED7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05907E-5469-DF41-9085-28F08DCDEA4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B4057-9312-794E-B5AA-49F8AAE09F04}"/>
              </a:ext>
            </a:extLst>
          </p:cNvPr>
          <p:cNvSpPr>
            <a:spLocks noGrp="1"/>
          </p:cNvSpPr>
          <p:nvPr>
            <p:ph type="dt" sz="half" idx="10"/>
          </p:nvPr>
        </p:nvSpPr>
        <p:spPr/>
        <p:txBody>
          <a:bodyPr/>
          <a:lstStyle/>
          <a:p>
            <a:fld id="{779C89F7-5729-A74D-91CC-3E6C8B8D0173}" type="datetimeFigureOut">
              <a:rPr lang="en-US" smtClean="0"/>
              <a:t>3/9/19</a:t>
            </a:fld>
            <a:endParaRPr lang="en-US"/>
          </a:p>
        </p:txBody>
      </p:sp>
      <p:sp>
        <p:nvSpPr>
          <p:cNvPr id="5" name="Footer Placeholder 4">
            <a:extLst>
              <a:ext uri="{FF2B5EF4-FFF2-40B4-BE49-F238E27FC236}">
                <a16:creationId xmlns:a16="http://schemas.microsoft.com/office/drawing/2014/main" id="{721F24F0-B600-3A48-B75D-B15FC7418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79516-8391-F744-8051-6914B3A1B4F4}"/>
              </a:ext>
            </a:extLst>
          </p:cNvPr>
          <p:cNvSpPr>
            <a:spLocks noGrp="1"/>
          </p:cNvSpPr>
          <p:nvPr>
            <p:ph type="sldNum" sz="quarter" idx="12"/>
          </p:nvPr>
        </p:nvSpPr>
        <p:spPr/>
        <p:txBody>
          <a:bodyPr/>
          <a:lstStyle/>
          <a:p>
            <a:fld id="{4D7FC0D8-7346-DA4F-B5D3-8CC903460A79}" type="slidenum">
              <a:rPr lang="en-US" smtClean="0"/>
              <a:t>‹#›</a:t>
            </a:fld>
            <a:endParaRPr lang="en-US"/>
          </a:p>
        </p:txBody>
      </p:sp>
    </p:spTree>
    <p:extLst>
      <p:ext uri="{BB962C8B-B14F-4D97-AF65-F5344CB8AC3E}">
        <p14:creationId xmlns:p14="http://schemas.microsoft.com/office/powerpoint/2010/main" val="62862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A280D-DC78-394D-9047-BC2447D2A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30AC3-75C4-FA43-B737-A4BCAD61A1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04708-5C94-5B4D-A9D5-6B072322A316}"/>
              </a:ext>
            </a:extLst>
          </p:cNvPr>
          <p:cNvSpPr>
            <a:spLocks noGrp="1"/>
          </p:cNvSpPr>
          <p:nvPr>
            <p:ph type="dt" sz="half" idx="10"/>
          </p:nvPr>
        </p:nvSpPr>
        <p:spPr/>
        <p:txBody>
          <a:bodyPr/>
          <a:lstStyle/>
          <a:p>
            <a:fld id="{779C89F7-5729-A74D-91CC-3E6C8B8D0173}" type="datetimeFigureOut">
              <a:rPr lang="en-US" smtClean="0"/>
              <a:t>3/9/19</a:t>
            </a:fld>
            <a:endParaRPr lang="en-US"/>
          </a:p>
        </p:txBody>
      </p:sp>
      <p:sp>
        <p:nvSpPr>
          <p:cNvPr id="5" name="Footer Placeholder 4">
            <a:extLst>
              <a:ext uri="{FF2B5EF4-FFF2-40B4-BE49-F238E27FC236}">
                <a16:creationId xmlns:a16="http://schemas.microsoft.com/office/drawing/2014/main" id="{EADA822E-17D0-2146-B4B1-CF85A24A8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D7B57-A3CD-7C49-9F61-11A6A86F1B58}"/>
              </a:ext>
            </a:extLst>
          </p:cNvPr>
          <p:cNvSpPr>
            <a:spLocks noGrp="1"/>
          </p:cNvSpPr>
          <p:nvPr>
            <p:ph type="sldNum" sz="quarter" idx="12"/>
          </p:nvPr>
        </p:nvSpPr>
        <p:spPr/>
        <p:txBody>
          <a:bodyPr/>
          <a:lstStyle/>
          <a:p>
            <a:fld id="{4D7FC0D8-7346-DA4F-B5D3-8CC903460A79}" type="slidenum">
              <a:rPr lang="en-US" smtClean="0"/>
              <a:t>‹#›</a:t>
            </a:fld>
            <a:endParaRPr lang="en-US"/>
          </a:p>
        </p:txBody>
      </p:sp>
    </p:spTree>
    <p:extLst>
      <p:ext uri="{BB962C8B-B14F-4D97-AF65-F5344CB8AC3E}">
        <p14:creationId xmlns:p14="http://schemas.microsoft.com/office/powerpoint/2010/main" val="293310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C1E2-22E4-0C49-9079-1FE83E1C0C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66A553-1557-ED49-8523-B6C1D944CE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03D5C-0BCB-1247-8F03-90AA492D95FA}"/>
              </a:ext>
            </a:extLst>
          </p:cNvPr>
          <p:cNvSpPr>
            <a:spLocks noGrp="1"/>
          </p:cNvSpPr>
          <p:nvPr>
            <p:ph type="dt" sz="half" idx="10"/>
          </p:nvPr>
        </p:nvSpPr>
        <p:spPr/>
        <p:txBody>
          <a:bodyPr/>
          <a:lstStyle/>
          <a:p>
            <a:fld id="{779C89F7-5729-A74D-91CC-3E6C8B8D0173}" type="datetimeFigureOut">
              <a:rPr lang="en-US" smtClean="0"/>
              <a:t>3/9/19</a:t>
            </a:fld>
            <a:endParaRPr lang="en-US"/>
          </a:p>
        </p:txBody>
      </p:sp>
      <p:sp>
        <p:nvSpPr>
          <p:cNvPr id="5" name="Footer Placeholder 4">
            <a:extLst>
              <a:ext uri="{FF2B5EF4-FFF2-40B4-BE49-F238E27FC236}">
                <a16:creationId xmlns:a16="http://schemas.microsoft.com/office/drawing/2014/main" id="{C8F000C2-8FD0-5049-A9A0-6C903E126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86DDD-C503-5F45-9099-7A1B44C4C54E}"/>
              </a:ext>
            </a:extLst>
          </p:cNvPr>
          <p:cNvSpPr>
            <a:spLocks noGrp="1"/>
          </p:cNvSpPr>
          <p:nvPr>
            <p:ph type="sldNum" sz="quarter" idx="12"/>
          </p:nvPr>
        </p:nvSpPr>
        <p:spPr/>
        <p:txBody>
          <a:bodyPr/>
          <a:lstStyle/>
          <a:p>
            <a:fld id="{4D7FC0D8-7346-DA4F-B5D3-8CC903460A79}" type="slidenum">
              <a:rPr lang="en-US" smtClean="0"/>
              <a:t>‹#›</a:t>
            </a:fld>
            <a:endParaRPr lang="en-US"/>
          </a:p>
        </p:txBody>
      </p:sp>
    </p:spTree>
    <p:extLst>
      <p:ext uri="{BB962C8B-B14F-4D97-AF65-F5344CB8AC3E}">
        <p14:creationId xmlns:p14="http://schemas.microsoft.com/office/powerpoint/2010/main" val="411563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042A-A035-254A-BCB9-62F6B39683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B451D2-ED76-474D-AEBD-E740A3997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83F6F40-C06E-FE41-8EF8-37205BF41BF7}"/>
              </a:ext>
            </a:extLst>
          </p:cNvPr>
          <p:cNvSpPr>
            <a:spLocks noGrp="1"/>
          </p:cNvSpPr>
          <p:nvPr>
            <p:ph type="dt" sz="half" idx="10"/>
          </p:nvPr>
        </p:nvSpPr>
        <p:spPr/>
        <p:txBody>
          <a:bodyPr/>
          <a:lstStyle/>
          <a:p>
            <a:fld id="{779C89F7-5729-A74D-91CC-3E6C8B8D0173}" type="datetimeFigureOut">
              <a:rPr lang="en-US" smtClean="0"/>
              <a:t>3/9/19</a:t>
            </a:fld>
            <a:endParaRPr lang="en-US"/>
          </a:p>
        </p:txBody>
      </p:sp>
      <p:sp>
        <p:nvSpPr>
          <p:cNvPr id="5" name="Footer Placeholder 4">
            <a:extLst>
              <a:ext uri="{FF2B5EF4-FFF2-40B4-BE49-F238E27FC236}">
                <a16:creationId xmlns:a16="http://schemas.microsoft.com/office/drawing/2014/main" id="{B4A4CF20-3634-6542-B3F6-A985A6691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747E4-F5F8-7649-9032-DF6C9DD09BF1}"/>
              </a:ext>
            </a:extLst>
          </p:cNvPr>
          <p:cNvSpPr>
            <a:spLocks noGrp="1"/>
          </p:cNvSpPr>
          <p:nvPr>
            <p:ph type="sldNum" sz="quarter" idx="12"/>
          </p:nvPr>
        </p:nvSpPr>
        <p:spPr/>
        <p:txBody>
          <a:bodyPr/>
          <a:lstStyle/>
          <a:p>
            <a:fld id="{4D7FC0D8-7346-DA4F-B5D3-8CC903460A79}" type="slidenum">
              <a:rPr lang="en-US" smtClean="0"/>
              <a:t>‹#›</a:t>
            </a:fld>
            <a:endParaRPr lang="en-US"/>
          </a:p>
        </p:txBody>
      </p:sp>
    </p:spTree>
    <p:extLst>
      <p:ext uri="{BB962C8B-B14F-4D97-AF65-F5344CB8AC3E}">
        <p14:creationId xmlns:p14="http://schemas.microsoft.com/office/powerpoint/2010/main" val="4154048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63F4-48FA-2240-979E-900564175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D20495-1598-AA49-A149-DD13817212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145542-A181-CB47-8342-6CA2F96478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7851A9-7ACB-7F47-A728-E6F4980BA35C}"/>
              </a:ext>
            </a:extLst>
          </p:cNvPr>
          <p:cNvSpPr>
            <a:spLocks noGrp="1"/>
          </p:cNvSpPr>
          <p:nvPr>
            <p:ph type="dt" sz="half" idx="10"/>
          </p:nvPr>
        </p:nvSpPr>
        <p:spPr/>
        <p:txBody>
          <a:bodyPr/>
          <a:lstStyle/>
          <a:p>
            <a:fld id="{779C89F7-5729-A74D-91CC-3E6C8B8D0173}" type="datetimeFigureOut">
              <a:rPr lang="en-US" smtClean="0"/>
              <a:t>3/9/19</a:t>
            </a:fld>
            <a:endParaRPr lang="en-US"/>
          </a:p>
        </p:txBody>
      </p:sp>
      <p:sp>
        <p:nvSpPr>
          <p:cNvPr id="6" name="Footer Placeholder 5">
            <a:extLst>
              <a:ext uri="{FF2B5EF4-FFF2-40B4-BE49-F238E27FC236}">
                <a16:creationId xmlns:a16="http://schemas.microsoft.com/office/drawing/2014/main" id="{706D53CB-E653-7045-B2AD-8E74B201B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20833E-0FB4-1F47-A399-0B6D50B73078}"/>
              </a:ext>
            </a:extLst>
          </p:cNvPr>
          <p:cNvSpPr>
            <a:spLocks noGrp="1"/>
          </p:cNvSpPr>
          <p:nvPr>
            <p:ph type="sldNum" sz="quarter" idx="12"/>
          </p:nvPr>
        </p:nvSpPr>
        <p:spPr/>
        <p:txBody>
          <a:bodyPr/>
          <a:lstStyle/>
          <a:p>
            <a:fld id="{4D7FC0D8-7346-DA4F-B5D3-8CC903460A79}" type="slidenum">
              <a:rPr lang="en-US" smtClean="0"/>
              <a:t>‹#›</a:t>
            </a:fld>
            <a:endParaRPr lang="en-US"/>
          </a:p>
        </p:txBody>
      </p:sp>
    </p:spTree>
    <p:extLst>
      <p:ext uri="{BB962C8B-B14F-4D97-AF65-F5344CB8AC3E}">
        <p14:creationId xmlns:p14="http://schemas.microsoft.com/office/powerpoint/2010/main" val="2526799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D471-10CA-434B-A1F9-DA2B1047E7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F10A30-9A09-1043-B2A0-B80ED82FC2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CFE67E-B6ED-0E45-9F37-7755131E66F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37A105-AEC2-DF48-8495-8E2734EFE7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8F55F4-94FC-294F-8288-F7F028BAB8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9242B1-E248-F445-BDBC-B33E8E35B0C4}"/>
              </a:ext>
            </a:extLst>
          </p:cNvPr>
          <p:cNvSpPr>
            <a:spLocks noGrp="1"/>
          </p:cNvSpPr>
          <p:nvPr>
            <p:ph type="dt" sz="half" idx="10"/>
          </p:nvPr>
        </p:nvSpPr>
        <p:spPr/>
        <p:txBody>
          <a:bodyPr/>
          <a:lstStyle/>
          <a:p>
            <a:fld id="{779C89F7-5729-A74D-91CC-3E6C8B8D0173}" type="datetimeFigureOut">
              <a:rPr lang="en-US" smtClean="0"/>
              <a:t>3/9/19</a:t>
            </a:fld>
            <a:endParaRPr lang="en-US"/>
          </a:p>
        </p:txBody>
      </p:sp>
      <p:sp>
        <p:nvSpPr>
          <p:cNvPr id="8" name="Footer Placeholder 7">
            <a:extLst>
              <a:ext uri="{FF2B5EF4-FFF2-40B4-BE49-F238E27FC236}">
                <a16:creationId xmlns:a16="http://schemas.microsoft.com/office/drawing/2014/main" id="{0F69C81C-49A8-654A-B876-38889D853E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A21947-2EDE-874E-80FE-0FA585CF9DB2}"/>
              </a:ext>
            </a:extLst>
          </p:cNvPr>
          <p:cNvSpPr>
            <a:spLocks noGrp="1"/>
          </p:cNvSpPr>
          <p:nvPr>
            <p:ph type="sldNum" sz="quarter" idx="12"/>
          </p:nvPr>
        </p:nvSpPr>
        <p:spPr/>
        <p:txBody>
          <a:bodyPr/>
          <a:lstStyle/>
          <a:p>
            <a:fld id="{4D7FC0D8-7346-DA4F-B5D3-8CC903460A79}" type="slidenum">
              <a:rPr lang="en-US" smtClean="0"/>
              <a:t>‹#›</a:t>
            </a:fld>
            <a:endParaRPr lang="en-US"/>
          </a:p>
        </p:txBody>
      </p:sp>
    </p:spTree>
    <p:extLst>
      <p:ext uri="{BB962C8B-B14F-4D97-AF65-F5344CB8AC3E}">
        <p14:creationId xmlns:p14="http://schemas.microsoft.com/office/powerpoint/2010/main" val="121016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729D-3373-A14B-A84F-DFDFC37A90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EF659E-5982-A040-A957-8206DFA8BF49}"/>
              </a:ext>
            </a:extLst>
          </p:cNvPr>
          <p:cNvSpPr>
            <a:spLocks noGrp="1"/>
          </p:cNvSpPr>
          <p:nvPr>
            <p:ph type="dt" sz="half" idx="10"/>
          </p:nvPr>
        </p:nvSpPr>
        <p:spPr/>
        <p:txBody>
          <a:bodyPr/>
          <a:lstStyle/>
          <a:p>
            <a:fld id="{779C89F7-5729-A74D-91CC-3E6C8B8D0173}" type="datetimeFigureOut">
              <a:rPr lang="en-US" smtClean="0"/>
              <a:t>3/9/19</a:t>
            </a:fld>
            <a:endParaRPr lang="en-US"/>
          </a:p>
        </p:txBody>
      </p:sp>
      <p:sp>
        <p:nvSpPr>
          <p:cNvPr id="4" name="Footer Placeholder 3">
            <a:extLst>
              <a:ext uri="{FF2B5EF4-FFF2-40B4-BE49-F238E27FC236}">
                <a16:creationId xmlns:a16="http://schemas.microsoft.com/office/drawing/2014/main" id="{B386B49C-BBFF-1F40-B929-79829B1774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EF0B7D-8E0A-2548-8945-591E3FA3654A}"/>
              </a:ext>
            </a:extLst>
          </p:cNvPr>
          <p:cNvSpPr>
            <a:spLocks noGrp="1"/>
          </p:cNvSpPr>
          <p:nvPr>
            <p:ph type="sldNum" sz="quarter" idx="12"/>
          </p:nvPr>
        </p:nvSpPr>
        <p:spPr/>
        <p:txBody>
          <a:bodyPr/>
          <a:lstStyle/>
          <a:p>
            <a:fld id="{4D7FC0D8-7346-DA4F-B5D3-8CC903460A79}" type="slidenum">
              <a:rPr lang="en-US" smtClean="0"/>
              <a:t>‹#›</a:t>
            </a:fld>
            <a:endParaRPr lang="en-US"/>
          </a:p>
        </p:txBody>
      </p:sp>
    </p:spTree>
    <p:extLst>
      <p:ext uri="{BB962C8B-B14F-4D97-AF65-F5344CB8AC3E}">
        <p14:creationId xmlns:p14="http://schemas.microsoft.com/office/powerpoint/2010/main" val="317874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2DEA7C-0F08-FD46-B158-B018079B0819}"/>
              </a:ext>
            </a:extLst>
          </p:cNvPr>
          <p:cNvSpPr>
            <a:spLocks noGrp="1"/>
          </p:cNvSpPr>
          <p:nvPr>
            <p:ph type="dt" sz="half" idx="10"/>
          </p:nvPr>
        </p:nvSpPr>
        <p:spPr/>
        <p:txBody>
          <a:bodyPr/>
          <a:lstStyle/>
          <a:p>
            <a:fld id="{779C89F7-5729-A74D-91CC-3E6C8B8D0173}" type="datetimeFigureOut">
              <a:rPr lang="en-US" smtClean="0"/>
              <a:t>3/9/19</a:t>
            </a:fld>
            <a:endParaRPr lang="en-US"/>
          </a:p>
        </p:txBody>
      </p:sp>
      <p:sp>
        <p:nvSpPr>
          <p:cNvPr id="3" name="Footer Placeholder 2">
            <a:extLst>
              <a:ext uri="{FF2B5EF4-FFF2-40B4-BE49-F238E27FC236}">
                <a16:creationId xmlns:a16="http://schemas.microsoft.com/office/drawing/2014/main" id="{701997A4-C9EE-3948-84CE-628682AD55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54C6E8-7EFF-224C-96D5-688132EE65D9}"/>
              </a:ext>
            </a:extLst>
          </p:cNvPr>
          <p:cNvSpPr>
            <a:spLocks noGrp="1"/>
          </p:cNvSpPr>
          <p:nvPr>
            <p:ph type="sldNum" sz="quarter" idx="12"/>
          </p:nvPr>
        </p:nvSpPr>
        <p:spPr/>
        <p:txBody>
          <a:bodyPr/>
          <a:lstStyle/>
          <a:p>
            <a:fld id="{4D7FC0D8-7346-DA4F-B5D3-8CC903460A79}" type="slidenum">
              <a:rPr lang="en-US" smtClean="0"/>
              <a:t>‹#›</a:t>
            </a:fld>
            <a:endParaRPr lang="en-US"/>
          </a:p>
        </p:txBody>
      </p:sp>
    </p:spTree>
    <p:extLst>
      <p:ext uri="{BB962C8B-B14F-4D97-AF65-F5344CB8AC3E}">
        <p14:creationId xmlns:p14="http://schemas.microsoft.com/office/powerpoint/2010/main" val="149450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95BD-43C0-D541-A33E-406960C0D6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EA18E9-8460-D944-A1F4-5743F534E5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5E25B5-9BED-1144-B73D-E9C794036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CD1F9D-2A1F-AA45-BD2E-A5DB3174AEA5}"/>
              </a:ext>
            </a:extLst>
          </p:cNvPr>
          <p:cNvSpPr>
            <a:spLocks noGrp="1"/>
          </p:cNvSpPr>
          <p:nvPr>
            <p:ph type="dt" sz="half" idx="10"/>
          </p:nvPr>
        </p:nvSpPr>
        <p:spPr/>
        <p:txBody>
          <a:bodyPr/>
          <a:lstStyle/>
          <a:p>
            <a:fld id="{779C89F7-5729-A74D-91CC-3E6C8B8D0173}" type="datetimeFigureOut">
              <a:rPr lang="en-US" smtClean="0"/>
              <a:t>3/9/19</a:t>
            </a:fld>
            <a:endParaRPr lang="en-US"/>
          </a:p>
        </p:txBody>
      </p:sp>
      <p:sp>
        <p:nvSpPr>
          <p:cNvPr id="6" name="Footer Placeholder 5">
            <a:extLst>
              <a:ext uri="{FF2B5EF4-FFF2-40B4-BE49-F238E27FC236}">
                <a16:creationId xmlns:a16="http://schemas.microsoft.com/office/drawing/2014/main" id="{DA4C4401-2721-8843-B161-5FD940B8E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68DEF-59E4-8141-964F-8B8627970EAD}"/>
              </a:ext>
            </a:extLst>
          </p:cNvPr>
          <p:cNvSpPr>
            <a:spLocks noGrp="1"/>
          </p:cNvSpPr>
          <p:nvPr>
            <p:ph type="sldNum" sz="quarter" idx="12"/>
          </p:nvPr>
        </p:nvSpPr>
        <p:spPr/>
        <p:txBody>
          <a:bodyPr/>
          <a:lstStyle/>
          <a:p>
            <a:fld id="{4D7FC0D8-7346-DA4F-B5D3-8CC903460A79}" type="slidenum">
              <a:rPr lang="en-US" smtClean="0"/>
              <a:t>‹#›</a:t>
            </a:fld>
            <a:endParaRPr lang="en-US"/>
          </a:p>
        </p:txBody>
      </p:sp>
    </p:spTree>
    <p:extLst>
      <p:ext uri="{BB962C8B-B14F-4D97-AF65-F5344CB8AC3E}">
        <p14:creationId xmlns:p14="http://schemas.microsoft.com/office/powerpoint/2010/main" val="84911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67279-CAC0-3A4D-BB30-600EE9EB9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75249C-0C76-5E4D-9DE7-8B314AD244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81DAF3-1D40-9D46-9509-ED7144EC2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EF1EE9-A7EA-0647-AB93-7D070CCD6100}"/>
              </a:ext>
            </a:extLst>
          </p:cNvPr>
          <p:cNvSpPr>
            <a:spLocks noGrp="1"/>
          </p:cNvSpPr>
          <p:nvPr>
            <p:ph type="dt" sz="half" idx="10"/>
          </p:nvPr>
        </p:nvSpPr>
        <p:spPr/>
        <p:txBody>
          <a:bodyPr/>
          <a:lstStyle/>
          <a:p>
            <a:fld id="{779C89F7-5729-A74D-91CC-3E6C8B8D0173}" type="datetimeFigureOut">
              <a:rPr lang="en-US" smtClean="0"/>
              <a:t>3/9/19</a:t>
            </a:fld>
            <a:endParaRPr lang="en-US"/>
          </a:p>
        </p:txBody>
      </p:sp>
      <p:sp>
        <p:nvSpPr>
          <p:cNvPr id="6" name="Footer Placeholder 5">
            <a:extLst>
              <a:ext uri="{FF2B5EF4-FFF2-40B4-BE49-F238E27FC236}">
                <a16:creationId xmlns:a16="http://schemas.microsoft.com/office/drawing/2014/main" id="{E8CC8E6B-B9D1-CA44-B4DB-CA135E07E4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BD3A5C-1BD9-2842-82EA-D52A84D83535}"/>
              </a:ext>
            </a:extLst>
          </p:cNvPr>
          <p:cNvSpPr>
            <a:spLocks noGrp="1"/>
          </p:cNvSpPr>
          <p:nvPr>
            <p:ph type="sldNum" sz="quarter" idx="12"/>
          </p:nvPr>
        </p:nvSpPr>
        <p:spPr/>
        <p:txBody>
          <a:bodyPr/>
          <a:lstStyle/>
          <a:p>
            <a:fld id="{4D7FC0D8-7346-DA4F-B5D3-8CC903460A79}" type="slidenum">
              <a:rPr lang="en-US" smtClean="0"/>
              <a:t>‹#›</a:t>
            </a:fld>
            <a:endParaRPr lang="en-US"/>
          </a:p>
        </p:txBody>
      </p:sp>
    </p:spTree>
    <p:extLst>
      <p:ext uri="{BB962C8B-B14F-4D97-AF65-F5344CB8AC3E}">
        <p14:creationId xmlns:p14="http://schemas.microsoft.com/office/powerpoint/2010/main" val="418598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180D09-EA59-134D-B33A-E8FF9689A8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838D62-5665-164D-B040-D91FEFA7EF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C0FFD-E4A3-314E-98EF-8634A14B48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C89F7-5729-A74D-91CC-3E6C8B8D0173}" type="datetimeFigureOut">
              <a:rPr lang="en-US" smtClean="0"/>
              <a:t>3/9/19</a:t>
            </a:fld>
            <a:endParaRPr lang="en-US"/>
          </a:p>
        </p:txBody>
      </p:sp>
      <p:sp>
        <p:nvSpPr>
          <p:cNvPr id="5" name="Footer Placeholder 4">
            <a:extLst>
              <a:ext uri="{FF2B5EF4-FFF2-40B4-BE49-F238E27FC236}">
                <a16:creationId xmlns:a16="http://schemas.microsoft.com/office/drawing/2014/main" id="{FFED5F0D-F935-D846-978C-D4C2AD41A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083D2F-1FF0-0647-B38D-37613BB7BB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FC0D8-7346-DA4F-B5D3-8CC903460A79}" type="slidenum">
              <a:rPr lang="en-US" smtClean="0"/>
              <a:t>‹#›</a:t>
            </a:fld>
            <a:endParaRPr lang="en-US"/>
          </a:p>
        </p:txBody>
      </p:sp>
    </p:spTree>
    <p:extLst>
      <p:ext uri="{BB962C8B-B14F-4D97-AF65-F5344CB8AC3E}">
        <p14:creationId xmlns:p14="http://schemas.microsoft.com/office/powerpoint/2010/main" val="1247651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598C-C053-7947-AD37-17EC1453E7B2}"/>
              </a:ext>
            </a:extLst>
          </p:cNvPr>
          <p:cNvSpPr>
            <a:spLocks noGrp="1"/>
          </p:cNvSpPr>
          <p:nvPr>
            <p:ph type="ctrTitle"/>
          </p:nvPr>
        </p:nvSpPr>
        <p:spPr>
          <a:xfrm>
            <a:off x="1524000" y="406400"/>
            <a:ext cx="9049407" cy="1655762"/>
          </a:xfrm>
        </p:spPr>
        <p:txBody>
          <a:bodyPr>
            <a:normAutofit fontScale="90000"/>
          </a:bodyPr>
          <a:lstStyle/>
          <a:p>
            <a:r>
              <a:rPr lang="en-IN" dirty="0"/>
              <a:t>Probe Data Analysis for Road Slope</a:t>
            </a:r>
            <a:endParaRPr lang="en-US" dirty="0"/>
          </a:p>
        </p:txBody>
      </p:sp>
      <p:sp>
        <p:nvSpPr>
          <p:cNvPr id="3" name="Subtitle 2">
            <a:extLst>
              <a:ext uri="{FF2B5EF4-FFF2-40B4-BE49-F238E27FC236}">
                <a16:creationId xmlns:a16="http://schemas.microsoft.com/office/drawing/2014/main" id="{DE4F9CB3-AF73-3A47-9726-DD2336E7D712}"/>
              </a:ext>
            </a:extLst>
          </p:cNvPr>
          <p:cNvSpPr>
            <a:spLocks noGrp="1"/>
          </p:cNvSpPr>
          <p:nvPr>
            <p:ph type="subTitle" idx="1"/>
          </p:nvPr>
        </p:nvSpPr>
        <p:spPr>
          <a:xfrm>
            <a:off x="1145627" y="2062162"/>
            <a:ext cx="9722069" cy="4389438"/>
          </a:xfrm>
        </p:spPr>
        <p:txBody>
          <a:bodyPr>
            <a:normAutofit lnSpcReduction="10000"/>
          </a:bodyPr>
          <a:lstStyle/>
          <a:p>
            <a:endParaRPr lang="en-US" dirty="0"/>
          </a:p>
          <a:p>
            <a:r>
              <a:rPr lang="en-IN" dirty="0"/>
              <a:t>Assignment 2</a:t>
            </a:r>
          </a:p>
          <a:p>
            <a:r>
              <a:rPr lang="en-IN" dirty="0"/>
              <a:t>CS – 513</a:t>
            </a:r>
          </a:p>
          <a:p>
            <a:r>
              <a:rPr lang="en-IN" dirty="0"/>
              <a:t>Geospatial Vision / Visualisation</a:t>
            </a:r>
          </a:p>
          <a:p>
            <a:pPr algn="r"/>
            <a:endParaRPr lang="en-US" dirty="0"/>
          </a:p>
          <a:p>
            <a:r>
              <a:rPr lang="en-US" sz="2200" u="sng" dirty="0"/>
              <a:t>Submitted By:</a:t>
            </a:r>
          </a:p>
          <a:p>
            <a:r>
              <a:rPr lang="en-US" dirty="0"/>
              <a:t>Adarsh M V – A20424847</a:t>
            </a:r>
          </a:p>
          <a:p>
            <a:r>
              <a:rPr lang="en-US" dirty="0" err="1"/>
              <a:t>Harshitha</a:t>
            </a:r>
            <a:r>
              <a:rPr lang="en-US" dirty="0"/>
              <a:t> </a:t>
            </a:r>
            <a:r>
              <a:rPr lang="en-US" dirty="0" err="1"/>
              <a:t>Rangaswamy</a:t>
            </a:r>
            <a:r>
              <a:rPr lang="en-US" dirty="0"/>
              <a:t> – A20400223</a:t>
            </a:r>
          </a:p>
          <a:p>
            <a:r>
              <a:rPr lang="en-US" dirty="0" err="1"/>
              <a:t>Prerna</a:t>
            </a:r>
            <a:r>
              <a:rPr lang="en-US" dirty="0"/>
              <a:t> </a:t>
            </a:r>
            <a:r>
              <a:rPr lang="en-US" dirty="0" err="1"/>
              <a:t>Kumari</a:t>
            </a:r>
            <a:r>
              <a:rPr lang="en-US" dirty="0"/>
              <a:t> – A20428292</a:t>
            </a:r>
          </a:p>
          <a:p>
            <a:r>
              <a:rPr lang="en-US" dirty="0"/>
              <a:t>Rahul </a:t>
            </a:r>
            <a:r>
              <a:rPr lang="en-US" dirty="0" err="1"/>
              <a:t>Hosmani</a:t>
            </a:r>
            <a:r>
              <a:rPr lang="en-US" dirty="0"/>
              <a:t> – A20418527</a:t>
            </a:r>
          </a:p>
          <a:p>
            <a:pPr algn="r"/>
            <a:endParaRPr lang="en-US" dirty="0"/>
          </a:p>
        </p:txBody>
      </p:sp>
    </p:spTree>
    <p:extLst>
      <p:ext uri="{BB962C8B-B14F-4D97-AF65-F5344CB8AC3E}">
        <p14:creationId xmlns:p14="http://schemas.microsoft.com/office/powerpoint/2010/main" val="1113114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88A3-E1B4-294D-A207-B85BC4487B7B}"/>
              </a:ext>
            </a:extLst>
          </p:cNvPr>
          <p:cNvSpPr>
            <a:spLocks noGrp="1"/>
          </p:cNvSpPr>
          <p:nvPr>
            <p:ph type="title"/>
          </p:nvPr>
        </p:nvSpPr>
        <p:spPr/>
        <p:txBody>
          <a:bodyPr>
            <a:normAutofit fontScale="90000"/>
          </a:bodyPr>
          <a:lstStyle/>
          <a:p>
            <a:r>
              <a:rPr lang="en-US" u="sng" dirty="0">
                <a:solidFill>
                  <a:schemeClr val="accent1"/>
                </a:solidFill>
                <a:latin typeface="+mn-lt"/>
              </a:rPr>
              <a:t>Formulas Used:</a:t>
            </a:r>
            <a:br>
              <a:rPr lang="en-US" u="sng" dirty="0">
                <a:solidFill>
                  <a:schemeClr val="accent1"/>
                </a:solidFill>
                <a:latin typeface="+mn-lt"/>
              </a:rPr>
            </a:br>
            <a:r>
              <a:rPr lang="en-US" dirty="0">
                <a:solidFill>
                  <a:schemeClr val="accent1"/>
                </a:solidFill>
                <a:latin typeface="+mn-lt"/>
              </a:rPr>
              <a:t>To find the midpoint between 2 geospatial points</a:t>
            </a:r>
          </a:p>
        </p:txBody>
      </p:sp>
      <p:sp>
        <p:nvSpPr>
          <p:cNvPr id="3" name="Content Placeholder 2">
            <a:extLst>
              <a:ext uri="{FF2B5EF4-FFF2-40B4-BE49-F238E27FC236}">
                <a16:creationId xmlns:a16="http://schemas.microsoft.com/office/drawing/2014/main" id="{7B42F4CC-3E82-CB4E-9779-F25C90A297CC}"/>
              </a:ext>
            </a:extLst>
          </p:cNvPr>
          <p:cNvSpPr>
            <a:spLocks noGrp="1"/>
          </p:cNvSpPr>
          <p:nvPr>
            <p:ph idx="1"/>
          </p:nvPr>
        </p:nvSpPr>
        <p:spPr>
          <a:xfrm>
            <a:off x="838200" y="1825625"/>
            <a:ext cx="10618076" cy="4491092"/>
          </a:xfrm>
        </p:spPr>
        <p:txBody>
          <a:bodyPr>
            <a:normAutofit lnSpcReduction="10000"/>
          </a:bodyPr>
          <a:lstStyle/>
          <a:p>
            <a:pPr marL="0" indent="0">
              <a:buNone/>
            </a:pPr>
            <a:r>
              <a:rPr lang="en-IN" sz="2200" dirty="0"/>
              <a:t>Midpoint Formula using midpoint of a great circle from Chris </a:t>
            </a:r>
            <a:r>
              <a:rPr lang="en-IN" sz="2200" dirty="0" err="1"/>
              <a:t>Veness’s</a:t>
            </a:r>
            <a:r>
              <a:rPr lang="en-IN" sz="2200" dirty="0"/>
              <a:t> geodesy   formula:</a:t>
            </a:r>
            <a:endParaRPr lang="en-US" sz="2200" dirty="0"/>
          </a:p>
          <a:p>
            <a:pPr marL="0" indent="0">
              <a:buNone/>
            </a:pPr>
            <a:r>
              <a:rPr lang="en-US" sz="2200" dirty="0"/>
              <a:t>    </a:t>
            </a:r>
            <a:r>
              <a:rPr lang="en-US" sz="2200" dirty="0" err="1">
                <a:latin typeface="Cambria Math" panose="02040503050406030204" pitchFamily="18" charset="0"/>
                <a:ea typeface="Cambria Math" panose="02040503050406030204" pitchFamily="18" charset="0"/>
              </a:rPr>
              <a:t>x_lat</a:t>
            </a:r>
            <a:r>
              <a:rPr lang="en-US" sz="2200" dirty="0">
                <a:latin typeface="Cambria Math" panose="02040503050406030204" pitchFamily="18" charset="0"/>
                <a:ea typeface="Cambria Math" panose="02040503050406030204" pitchFamily="18" charset="0"/>
              </a:rPr>
              <a:t>, </a:t>
            </a:r>
            <a:r>
              <a:rPr lang="en-US" sz="2200" dirty="0" err="1">
                <a:latin typeface="Cambria Math" panose="02040503050406030204" pitchFamily="18" charset="0"/>
                <a:ea typeface="Cambria Math" panose="02040503050406030204" pitchFamily="18" charset="0"/>
              </a:rPr>
              <a:t>x_lon</a:t>
            </a:r>
            <a:r>
              <a:rPr lang="en-US" sz="2200" dirty="0">
                <a:latin typeface="Cambria Math" panose="02040503050406030204" pitchFamily="18" charset="0"/>
                <a:ea typeface="Cambria Math" panose="02040503050406030204" pitchFamily="18" charset="0"/>
              </a:rPr>
              <a:t> = radians(lattitude1), radians(longitude1)</a:t>
            </a:r>
          </a:p>
          <a:p>
            <a:pPr marL="0" indent="0">
              <a:buNone/>
            </a:pPr>
            <a:r>
              <a:rPr lang="en-US" sz="2200" dirty="0">
                <a:latin typeface="Cambria Math" panose="02040503050406030204" pitchFamily="18" charset="0"/>
                <a:ea typeface="Cambria Math" panose="02040503050406030204" pitchFamily="18" charset="0"/>
              </a:rPr>
              <a:t>    </a:t>
            </a:r>
            <a:r>
              <a:rPr lang="en-US" sz="2200" dirty="0" err="1">
                <a:latin typeface="Cambria Math" panose="02040503050406030204" pitchFamily="18" charset="0"/>
                <a:ea typeface="Cambria Math" panose="02040503050406030204" pitchFamily="18" charset="0"/>
              </a:rPr>
              <a:t>y_lat</a:t>
            </a:r>
            <a:r>
              <a:rPr lang="en-US" sz="2200" dirty="0">
                <a:latin typeface="Cambria Math" panose="02040503050406030204" pitchFamily="18" charset="0"/>
                <a:ea typeface="Cambria Math" panose="02040503050406030204" pitchFamily="18" charset="0"/>
              </a:rPr>
              <a:t>, </a:t>
            </a:r>
            <a:r>
              <a:rPr lang="en-US" sz="2200" dirty="0" err="1">
                <a:latin typeface="Cambria Math" panose="02040503050406030204" pitchFamily="18" charset="0"/>
                <a:ea typeface="Cambria Math" panose="02040503050406030204" pitchFamily="18" charset="0"/>
              </a:rPr>
              <a:t>y_lon</a:t>
            </a:r>
            <a:r>
              <a:rPr lang="en-US" sz="2200" dirty="0">
                <a:latin typeface="Cambria Math" panose="02040503050406030204" pitchFamily="18" charset="0"/>
                <a:ea typeface="Cambria Math" panose="02040503050406030204" pitchFamily="18" charset="0"/>
              </a:rPr>
              <a:t> = radians(lattitude2), radians(longitude2)</a:t>
            </a:r>
          </a:p>
          <a:p>
            <a:pPr marL="0" indent="0">
              <a:buNone/>
            </a:pPr>
            <a:r>
              <a:rPr lang="en-US" sz="2200" dirty="0">
                <a:latin typeface="Cambria Math" panose="02040503050406030204" pitchFamily="18" charset="0"/>
                <a:ea typeface="Cambria Math" panose="02040503050406030204" pitchFamily="18" charset="0"/>
              </a:rPr>
              <a:t>    </a:t>
            </a:r>
            <a:r>
              <a:rPr lang="en-US" sz="2200" dirty="0" err="1">
                <a:latin typeface="Cambria Math" panose="02040503050406030204" pitchFamily="18" charset="0"/>
                <a:ea typeface="Cambria Math" panose="02040503050406030204" pitchFamily="18" charset="0"/>
              </a:rPr>
              <a:t>delta_lon</a:t>
            </a:r>
            <a:r>
              <a:rPr lang="en-US" sz="2200" dirty="0">
                <a:latin typeface="Cambria Math" panose="02040503050406030204" pitchFamily="18" charset="0"/>
                <a:ea typeface="Cambria Math" panose="02040503050406030204" pitchFamily="18" charset="0"/>
              </a:rPr>
              <a:t> = </a:t>
            </a:r>
            <a:r>
              <a:rPr lang="en-US" sz="2200" dirty="0" err="1">
                <a:latin typeface="Cambria Math" panose="02040503050406030204" pitchFamily="18" charset="0"/>
                <a:ea typeface="Cambria Math" panose="02040503050406030204" pitchFamily="18" charset="0"/>
              </a:rPr>
              <a:t>y_lon</a:t>
            </a:r>
            <a:r>
              <a:rPr lang="en-US" sz="2200" dirty="0">
                <a:latin typeface="Cambria Math" panose="02040503050406030204" pitchFamily="18" charset="0"/>
                <a:ea typeface="Cambria Math" panose="02040503050406030204" pitchFamily="18" charset="0"/>
              </a:rPr>
              <a:t> - </a:t>
            </a:r>
            <a:r>
              <a:rPr lang="en-US" sz="2200" dirty="0" err="1">
                <a:latin typeface="Cambria Math" panose="02040503050406030204" pitchFamily="18" charset="0"/>
                <a:ea typeface="Cambria Math" panose="02040503050406030204" pitchFamily="18" charset="0"/>
              </a:rPr>
              <a:t>x_lon</a:t>
            </a:r>
            <a:endParaRPr lang="en-US" sz="2200" dirty="0">
              <a:latin typeface="Cambria Math" panose="02040503050406030204" pitchFamily="18" charset="0"/>
              <a:ea typeface="Cambria Math" panose="02040503050406030204" pitchFamily="18" charset="0"/>
            </a:endParaRPr>
          </a:p>
          <a:p>
            <a:pPr marL="0" indent="0">
              <a:buNone/>
            </a:pPr>
            <a:r>
              <a:rPr lang="en-US" sz="2200" dirty="0">
                <a:latin typeface="Cambria Math" panose="02040503050406030204" pitchFamily="18" charset="0"/>
                <a:ea typeface="Cambria Math" panose="02040503050406030204" pitchFamily="18" charset="0"/>
              </a:rPr>
              <a:t>    x = cos(</a:t>
            </a:r>
            <a:r>
              <a:rPr lang="en-US" sz="2200" dirty="0" err="1">
                <a:latin typeface="Cambria Math" panose="02040503050406030204" pitchFamily="18" charset="0"/>
                <a:ea typeface="Cambria Math" panose="02040503050406030204" pitchFamily="18" charset="0"/>
              </a:rPr>
              <a:t>b_lat</a:t>
            </a:r>
            <a:r>
              <a:rPr lang="en-US" sz="2200" dirty="0">
                <a:latin typeface="Cambria Math" panose="02040503050406030204" pitchFamily="18" charset="0"/>
                <a:ea typeface="Cambria Math" panose="02040503050406030204" pitchFamily="18" charset="0"/>
              </a:rPr>
              <a:t>) * cos(</a:t>
            </a:r>
            <a:r>
              <a:rPr lang="en-US" sz="2200" dirty="0" err="1">
                <a:latin typeface="Cambria Math" panose="02040503050406030204" pitchFamily="18" charset="0"/>
                <a:ea typeface="Cambria Math" panose="02040503050406030204" pitchFamily="18" charset="0"/>
              </a:rPr>
              <a:t>delta_lon</a:t>
            </a:r>
            <a:r>
              <a:rPr lang="en-US" sz="2200" dirty="0">
                <a:latin typeface="Cambria Math" panose="02040503050406030204" pitchFamily="18" charset="0"/>
                <a:ea typeface="Cambria Math" panose="02040503050406030204" pitchFamily="18" charset="0"/>
              </a:rPr>
              <a:t>)</a:t>
            </a:r>
          </a:p>
          <a:p>
            <a:pPr marL="0" indent="0">
              <a:buNone/>
            </a:pPr>
            <a:r>
              <a:rPr lang="en-US" sz="2200" dirty="0">
                <a:latin typeface="Cambria Math" panose="02040503050406030204" pitchFamily="18" charset="0"/>
                <a:ea typeface="Cambria Math" panose="02040503050406030204" pitchFamily="18" charset="0"/>
              </a:rPr>
              <a:t>    y = cos(</a:t>
            </a:r>
            <a:r>
              <a:rPr lang="en-US" sz="2200" dirty="0" err="1">
                <a:latin typeface="Cambria Math" panose="02040503050406030204" pitchFamily="18" charset="0"/>
                <a:ea typeface="Cambria Math" panose="02040503050406030204" pitchFamily="18" charset="0"/>
              </a:rPr>
              <a:t>b_lat</a:t>
            </a:r>
            <a:r>
              <a:rPr lang="en-US" sz="2200" dirty="0">
                <a:latin typeface="Cambria Math" panose="02040503050406030204" pitchFamily="18" charset="0"/>
                <a:ea typeface="Cambria Math" panose="02040503050406030204" pitchFamily="18" charset="0"/>
              </a:rPr>
              <a:t>) * sin(</a:t>
            </a:r>
            <a:r>
              <a:rPr lang="en-US" sz="2200" dirty="0" err="1">
                <a:latin typeface="Cambria Math" panose="02040503050406030204" pitchFamily="18" charset="0"/>
                <a:ea typeface="Cambria Math" panose="02040503050406030204" pitchFamily="18" charset="0"/>
              </a:rPr>
              <a:t>delta_lon</a:t>
            </a:r>
            <a:r>
              <a:rPr lang="en-US" sz="2200" dirty="0">
                <a:latin typeface="Cambria Math" panose="02040503050406030204" pitchFamily="18" charset="0"/>
                <a:ea typeface="Cambria Math" panose="02040503050406030204" pitchFamily="18" charset="0"/>
              </a:rPr>
              <a:t>)</a:t>
            </a:r>
          </a:p>
          <a:p>
            <a:pPr marL="0" indent="0">
              <a:buNone/>
            </a:pPr>
            <a:r>
              <a:rPr lang="en-US" sz="2200" dirty="0">
                <a:latin typeface="Cambria Math" panose="02040503050406030204" pitchFamily="18" charset="0"/>
                <a:ea typeface="Cambria Math" panose="02040503050406030204" pitchFamily="18" charset="0"/>
              </a:rPr>
              <a:t>    </a:t>
            </a:r>
            <a:r>
              <a:rPr lang="en-US" sz="2200" dirty="0" err="1">
                <a:latin typeface="Cambria Math" panose="02040503050406030204" pitchFamily="18" charset="0"/>
                <a:ea typeface="Cambria Math" panose="02040503050406030204" pitchFamily="18" charset="0"/>
              </a:rPr>
              <a:t>lat</a:t>
            </a:r>
            <a:r>
              <a:rPr lang="en-US" sz="2200" dirty="0">
                <a:latin typeface="Cambria Math" panose="02040503050406030204" pitchFamily="18" charset="0"/>
                <a:ea typeface="Cambria Math" panose="02040503050406030204" pitchFamily="18" charset="0"/>
              </a:rPr>
              <a:t> = atan2( sin(</a:t>
            </a:r>
            <a:r>
              <a:rPr lang="en-US" sz="2200" dirty="0" err="1">
                <a:latin typeface="Cambria Math" panose="02040503050406030204" pitchFamily="18" charset="0"/>
                <a:ea typeface="Cambria Math" panose="02040503050406030204" pitchFamily="18" charset="0"/>
              </a:rPr>
              <a:t>x_lat</a:t>
            </a:r>
            <a:r>
              <a:rPr lang="en-US" sz="2200" dirty="0">
                <a:latin typeface="Cambria Math" panose="02040503050406030204" pitchFamily="18" charset="0"/>
                <a:ea typeface="Cambria Math" panose="02040503050406030204" pitchFamily="18" charset="0"/>
              </a:rPr>
              <a:t>) + sin(</a:t>
            </a:r>
            <a:r>
              <a:rPr lang="en-US" sz="2200" dirty="0" err="1">
                <a:latin typeface="Cambria Math" panose="02040503050406030204" pitchFamily="18" charset="0"/>
                <a:ea typeface="Cambria Math" panose="02040503050406030204" pitchFamily="18" charset="0"/>
              </a:rPr>
              <a:t>y_lat</a:t>
            </a:r>
            <a:r>
              <a:rPr lang="en-US" sz="2200" dirty="0">
                <a:latin typeface="Cambria Math" panose="02040503050406030204" pitchFamily="18" charset="0"/>
                <a:ea typeface="Cambria Math" panose="02040503050406030204" pitchFamily="18" charset="0"/>
              </a:rPr>
              <a:t>),sqrt(((cos(</a:t>
            </a:r>
            <a:r>
              <a:rPr lang="en-US" sz="2200" dirty="0" err="1">
                <a:latin typeface="Cambria Math" panose="02040503050406030204" pitchFamily="18" charset="0"/>
                <a:ea typeface="Cambria Math" panose="02040503050406030204" pitchFamily="18" charset="0"/>
              </a:rPr>
              <a:t>x_lat</a:t>
            </a:r>
            <a:r>
              <a:rPr lang="en-US" sz="2200" dirty="0">
                <a:latin typeface="Cambria Math" panose="02040503050406030204" pitchFamily="18" charset="0"/>
                <a:ea typeface="Cambria Math" panose="02040503050406030204" pitchFamily="18" charset="0"/>
              </a:rPr>
              <a:t>) + x)**2 + y**2)) )</a:t>
            </a:r>
          </a:p>
          <a:p>
            <a:pPr marL="0" indent="0">
              <a:buNone/>
            </a:pPr>
            <a:r>
              <a:rPr lang="en-US" sz="2200" dirty="0">
                <a:latin typeface="Cambria Math" panose="02040503050406030204" pitchFamily="18" charset="0"/>
                <a:ea typeface="Cambria Math" panose="02040503050406030204" pitchFamily="18" charset="0"/>
              </a:rPr>
              <a:t>    </a:t>
            </a:r>
            <a:r>
              <a:rPr lang="en-US" sz="2200" dirty="0" err="1">
                <a:latin typeface="Cambria Math" panose="02040503050406030204" pitchFamily="18" charset="0"/>
                <a:ea typeface="Cambria Math" panose="02040503050406030204" pitchFamily="18" charset="0"/>
              </a:rPr>
              <a:t>lon</a:t>
            </a:r>
            <a:r>
              <a:rPr lang="en-US" sz="2200" dirty="0">
                <a:latin typeface="Cambria Math" panose="02040503050406030204" pitchFamily="18" charset="0"/>
                <a:ea typeface="Cambria Math" panose="02040503050406030204" pitchFamily="18" charset="0"/>
              </a:rPr>
              <a:t> = </a:t>
            </a:r>
            <a:r>
              <a:rPr lang="en-US" sz="2200" dirty="0" err="1">
                <a:latin typeface="Cambria Math" panose="02040503050406030204" pitchFamily="18" charset="0"/>
                <a:ea typeface="Cambria Math" panose="02040503050406030204" pitchFamily="18" charset="0"/>
              </a:rPr>
              <a:t>x_lon</a:t>
            </a:r>
            <a:r>
              <a:rPr lang="en-US" sz="2200" dirty="0">
                <a:latin typeface="Cambria Math" panose="02040503050406030204" pitchFamily="18" charset="0"/>
                <a:ea typeface="Cambria Math" panose="02040503050406030204" pitchFamily="18" charset="0"/>
              </a:rPr>
              <a:t> + atan2(y, cos(</a:t>
            </a:r>
            <a:r>
              <a:rPr lang="en-US" sz="2200" dirty="0" err="1">
                <a:latin typeface="Cambria Math" panose="02040503050406030204" pitchFamily="18" charset="0"/>
                <a:ea typeface="Cambria Math" panose="02040503050406030204" pitchFamily="18" charset="0"/>
              </a:rPr>
              <a:t>x_lat</a:t>
            </a:r>
            <a:r>
              <a:rPr lang="en-US" sz="2200" dirty="0">
                <a:latin typeface="Cambria Math" panose="02040503050406030204" pitchFamily="18" charset="0"/>
                <a:ea typeface="Cambria Math" panose="02040503050406030204" pitchFamily="18" charset="0"/>
              </a:rPr>
              <a:t>) + x)</a:t>
            </a:r>
          </a:p>
          <a:p>
            <a:pPr marL="0" indent="0">
              <a:buNone/>
            </a:pPr>
            <a:r>
              <a:rPr lang="en-US" sz="2200" dirty="0">
                <a:latin typeface="Cambria Math" panose="02040503050406030204" pitchFamily="18" charset="0"/>
                <a:ea typeface="Cambria Math" panose="02040503050406030204" pitchFamily="18" charset="0"/>
              </a:rPr>
              <a:t>    </a:t>
            </a:r>
            <a:r>
              <a:rPr lang="en-US" sz="2200" dirty="0" err="1">
                <a:latin typeface="Cambria Math" panose="02040503050406030204" pitchFamily="18" charset="0"/>
                <a:ea typeface="Cambria Math" panose="02040503050406030204" pitchFamily="18" charset="0"/>
              </a:rPr>
              <a:t>lon</a:t>
            </a:r>
            <a:r>
              <a:rPr lang="en-US" sz="2200" dirty="0">
                <a:latin typeface="Cambria Math" panose="02040503050406030204" pitchFamily="18" charset="0"/>
                <a:ea typeface="Cambria Math" panose="02040503050406030204" pitchFamily="18" charset="0"/>
              </a:rPr>
              <a:t> = (</a:t>
            </a:r>
            <a:r>
              <a:rPr lang="en-US" sz="2200" dirty="0" err="1">
                <a:latin typeface="Cambria Math" panose="02040503050406030204" pitchFamily="18" charset="0"/>
                <a:ea typeface="Cambria Math" panose="02040503050406030204" pitchFamily="18" charset="0"/>
              </a:rPr>
              <a:t>lon</a:t>
            </a:r>
            <a:r>
              <a:rPr lang="en-US" sz="2200" dirty="0">
                <a:latin typeface="Cambria Math" panose="02040503050406030204" pitchFamily="18" charset="0"/>
                <a:ea typeface="Cambria Math" panose="02040503050406030204" pitchFamily="18" charset="0"/>
              </a:rPr>
              <a:t> + 3*pi) % (2*pi) - pi</a:t>
            </a:r>
          </a:p>
          <a:p>
            <a:pPr marL="0" indent="0">
              <a:buNone/>
            </a:pPr>
            <a:r>
              <a:rPr lang="en-US" sz="2200" dirty="0">
                <a:latin typeface="Cambria Math" panose="02040503050406030204" pitchFamily="18" charset="0"/>
                <a:ea typeface="Cambria Math" panose="02040503050406030204" pitchFamily="18" charset="0"/>
              </a:rPr>
              <a:t>    midpoint = Point(latitude=degrees(</a:t>
            </a:r>
            <a:r>
              <a:rPr lang="en-US" sz="2200" dirty="0" err="1">
                <a:latin typeface="Cambria Math" panose="02040503050406030204" pitchFamily="18" charset="0"/>
                <a:ea typeface="Cambria Math" panose="02040503050406030204" pitchFamily="18" charset="0"/>
              </a:rPr>
              <a:t>lat</a:t>
            </a:r>
            <a:r>
              <a:rPr lang="en-US" sz="2200" dirty="0">
                <a:latin typeface="Cambria Math" panose="02040503050406030204" pitchFamily="18" charset="0"/>
                <a:ea typeface="Cambria Math" panose="02040503050406030204" pitchFamily="18" charset="0"/>
              </a:rPr>
              <a:t>), longitude=degrees(</a:t>
            </a:r>
            <a:r>
              <a:rPr lang="en-US" sz="2200" dirty="0" err="1">
                <a:latin typeface="Cambria Math" panose="02040503050406030204" pitchFamily="18" charset="0"/>
                <a:ea typeface="Cambria Math" panose="02040503050406030204" pitchFamily="18" charset="0"/>
              </a:rPr>
              <a:t>lon</a:t>
            </a:r>
            <a:r>
              <a:rPr lang="en-US" sz="2200" dirty="0">
                <a:latin typeface="Cambria Math" panose="02040503050406030204" pitchFamily="18" charset="0"/>
                <a:ea typeface="Cambria Math" panose="02040503050406030204" pitchFamily="18" charset="0"/>
              </a:rPr>
              <a:t>))</a:t>
            </a:r>
          </a:p>
          <a:p>
            <a:pPr marL="0" indent="0">
              <a:buNone/>
            </a:pPr>
            <a:r>
              <a:rPr lang="en-US" sz="2200" dirty="0"/>
              <a:t>Where Point is a function imported from </a:t>
            </a:r>
            <a:r>
              <a:rPr lang="en-US" sz="2200" dirty="0" err="1"/>
              <a:t>geopy.point</a:t>
            </a:r>
            <a:r>
              <a:rPr lang="en-US" sz="2200" dirty="0"/>
              <a:t> package in python 2.7</a:t>
            </a:r>
          </a:p>
          <a:p>
            <a:endParaRPr lang="en-US" dirty="0"/>
          </a:p>
        </p:txBody>
      </p:sp>
    </p:spTree>
    <p:extLst>
      <p:ext uri="{BB962C8B-B14F-4D97-AF65-F5344CB8AC3E}">
        <p14:creationId xmlns:p14="http://schemas.microsoft.com/office/powerpoint/2010/main" val="1977382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8ABB-CCDF-B54E-8D26-3CC13D64F2CB}"/>
              </a:ext>
            </a:extLst>
          </p:cNvPr>
          <p:cNvSpPr>
            <a:spLocks noGrp="1"/>
          </p:cNvSpPr>
          <p:nvPr>
            <p:ph type="title"/>
          </p:nvPr>
        </p:nvSpPr>
        <p:spPr/>
        <p:txBody>
          <a:bodyPr/>
          <a:lstStyle/>
          <a:p>
            <a:r>
              <a:rPr lang="en-US" dirty="0">
                <a:solidFill>
                  <a:schemeClr val="accent1"/>
                </a:solidFill>
                <a:latin typeface="+mn-lt"/>
              </a:rPr>
              <a:t>Formulas Used cont.</a:t>
            </a:r>
          </a:p>
        </p:txBody>
      </p:sp>
      <p:sp>
        <p:nvSpPr>
          <p:cNvPr id="3" name="Content Placeholder 2">
            <a:extLst>
              <a:ext uri="{FF2B5EF4-FFF2-40B4-BE49-F238E27FC236}">
                <a16:creationId xmlns:a16="http://schemas.microsoft.com/office/drawing/2014/main" id="{6ABEE28A-BC1E-DD4C-B9CE-B7927C3E563A}"/>
              </a:ext>
            </a:extLst>
          </p:cNvPr>
          <p:cNvSpPr>
            <a:spLocks noGrp="1"/>
          </p:cNvSpPr>
          <p:nvPr>
            <p:ph idx="1"/>
          </p:nvPr>
        </p:nvSpPr>
        <p:spPr/>
        <p:txBody>
          <a:bodyPr>
            <a:normAutofit/>
          </a:bodyPr>
          <a:lstStyle/>
          <a:p>
            <a:pPr>
              <a:buFont typeface="Wingdings" pitchFamily="2" charset="2"/>
              <a:buChar char="§"/>
            </a:pPr>
            <a:r>
              <a:rPr lang="en-IN" sz="2200" i="1" u="sng" dirty="0"/>
              <a:t>Haversine Formula: </a:t>
            </a:r>
            <a:r>
              <a:rPr lang="en-IN" sz="2200" dirty="0"/>
              <a:t>It determines the great-circle distance between two points on a sphere given their longitudes and latitudes.</a:t>
            </a:r>
          </a:p>
          <a:p>
            <a:pPr marL="0" indent="0" fontAlgn="ctr">
              <a:buNone/>
            </a:pPr>
            <a:r>
              <a:rPr lang="es-ES" sz="2200" dirty="0"/>
              <a:t>	</a:t>
            </a:r>
            <a:r>
              <a:rPr lang="es-ES" sz="2200" dirty="0">
                <a:latin typeface="Cambria Math" panose="02040503050406030204" pitchFamily="18" charset="0"/>
                <a:ea typeface="Cambria Math" panose="02040503050406030204" pitchFamily="18" charset="0"/>
              </a:rPr>
              <a:t>a = sin²(</a:t>
            </a:r>
            <a:r>
              <a:rPr lang="es-ES" sz="2200" dirty="0" err="1">
                <a:latin typeface="Cambria Math" panose="02040503050406030204" pitchFamily="18" charset="0"/>
                <a:ea typeface="Cambria Math" panose="02040503050406030204" pitchFamily="18" charset="0"/>
              </a:rPr>
              <a:t>Δφ</a:t>
            </a:r>
            <a:r>
              <a:rPr lang="es-ES" sz="2200" dirty="0">
                <a:latin typeface="Cambria Math" panose="02040503050406030204" pitchFamily="18" charset="0"/>
                <a:ea typeface="Cambria Math" panose="02040503050406030204" pitchFamily="18" charset="0"/>
              </a:rPr>
              <a:t>/2) + </a:t>
            </a:r>
            <a:r>
              <a:rPr lang="es-ES" sz="2200" dirty="0" err="1">
                <a:latin typeface="Cambria Math" panose="02040503050406030204" pitchFamily="18" charset="0"/>
                <a:ea typeface="Cambria Math" panose="02040503050406030204" pitchFamily="18" charset="0"/>
              </a:rPr>
              <a:t>cos</a:t>
            </a:r>
            <a:r>
              <a:rPr lang="es-ES" sz="2200" dirty="0">
                <a:latin typeface="Cambria Math" panose="02040503050406030204" pitchFamily="18" charset="0"/>
                <a:ea typeface="Cambria Math" panose="02040503050406030204" pitchFamily="18" charset="0"/>
              </a:rPr>
              <a:t> φ</a:t>
            </a:r>
            <a:r>
              <a:rPr lang="es-ES" sz="2200" baseline="-25000" dirty="0">
                <a:latin typeface="Cambria Math" panose="02040503050406030204" pitchFamily="18" charset="0"/>
                <a:ea typeface="Cambria Math" panose="02040503050406030204" pitchFamily="18" charset="0"/>
              </a:rPr>
              <a:t>1</a:t>
            </a:r>
            <a:r>
              <a:rPr lang="es-ES" sz="2200" dirty="0">
                <a:latin typeface="Cambria Math" panose="02040503050406030204" pitchFamily="18" charset="0"/>
                <a:ea typeface="Cambria Math" panose="02040503050406030204" pitchFamily="18" charset="0"/>
              </a:rPr>
              <a:t> ⋅ </a:t>
            </a:r>
            <a:r>
              <a:rPr lang="es-ES" sz="2200" dirty="0" err="1">
                <a:latin typeface="Cambria Math" panose="02040503050406030204" pitchFamily="18" charset="0"/>
                <a:ea typeface="Cambria Math" panose="02040503050406030204" pitchFamily="18" charset="0"/>
              </a:rPr>
              <a:t>cos</a:t>
            </a:r>
            <a:r>
              <a:rPr lang="es-ES" sz="2200" dirty="0">
                <a:latin typeface="Cambria Math" panose="02040503050406030204" pitchFamily="18" charset="0"/>
                <a:ea typeface="Cambria Math" panose="02040503050406030204" pitchFamily="18" charset="0"/>
              </a:rPr>
              <a:t> φ</a:t>
            </a:r>
            <a:r>
              <a:rPr lang="es-ES" sz="2200" baseline="-25000" dirty="0">
                <a:latin typeface="Cambria Math" panose="02040503050406030204" pitchFamily="18" charset="0"/>
                <a:ea typeface="Cambria Math" panose="02040503050406030204" pitchFamily="18" charset="0"/>
              </a:rPr>
              <a:t>2</a:t>
            </a:r>
            <a:r>
              <a:rPr lang="es-ES" sz="2200" dirty="0">
                <a:latin typeface="Cambria Math" panose="02040503050406030204" pitchFamily="18" charset="0"/>
                <a:ea typeface="Cambria Math" panose="02040503050406030204" pitchFamily="18" charset="0"/>
              </a:rPr>
              <a:t> ⋅ sin²(</a:t>
            </a:r>
            <a:r>
              <a:rPr lang="es-ES" sz="2200" dirty="0" err="1">
                <a:latin typeface="Cambria Math" panose="02040503050406030204" pitchFamily="18" charset="0"/>
                <a:ea typeface="Cambria Math" panose="02040503050406030204" pitchFamily="18" charset="0"/>
              </a:rPr>
              <a:t>Δλ</a:t>
            </a:r>
            <a:r>
              <a:rPr lang="es-ES" sz="2200" dirty="0">
                <a:latin typeface="Cambria Math" panose="02040503050406030204" pitchFamily="18" charset="0"/>
                <a:ea typeface="Cambria Math" panose="02040503050406030204" pitchFamily="18" charset="0"/>
              </a:rPr>
              <a:t>/2)</a:t>
            </a:r>
            <a:endParaRPr lang="en-US" sz="2200" dirty="0">
              <a:latin typeface="Cambria Math" panose="02040503050406030204" pitchFamily="18" charset="0"/>
              <a:ea typeface="Cambria Math" panose="02040503050406030204" pitchFamily="18" charset="0"/>
            </a:endParaRPr>
          </a:p>
          <a:p>
            <a:pPr marL="0" indent="0" fontAlgn="ctr">
              <a:buNone/>
            </a:pPr>
            <a:r>
              <a:rPr lang="en-IN" sz="2200" dirty="0">
                <a:latin typeface="Cambria Math" panose="02040503050406030204" pitchFamily="18" charset="0"/>
                <a:ea typeface="Cambria Math" panose="02040503050406030204" pitchFamily="18" charset="0"/>
              </a:rPr>
              <a:t>	c = 2 ⋅ </a:t>
            </a:r>
            <a:r>
              <a:rPr lang="en-IN" sz="2200" dirty="0" err="1">
                <a:latin typeface="Cambria Math" panose="02040503050406030204" pitchFamily="18" charset="0"/>
                <a:ea typeface="Cambria Math" panose="02040503050406030204" pitchFamily="18" charset="0"/>
              </a:rPr>
              <a:t>asin</a:t>
            </a:r>
            <a:r>
              <a:rPr lang="en-IN" sz="2200" dirty="0">
                <a:latin typeface="Cambria Math" panose="02040503050406030204" pitchFamily="18" charset="0"/>
                <a:ea typeface="Cambria Math" panose="02040503050406030204" pitchFamily="18" charset="0"/>
              </a:rPr>
              <a:t>( √a )</a:t>
            </a:r>
            <a:endParaRPr lang="en-US" sz="2200" dirty="0">
              <a:latin typeface="Cambria Math" panose="02040503050406030204" pitchFamily="18" charset="0"/>
              <a:ea typeface="Cambria Math" panose="02040503050406030204" pitchFamily="18" charset="0"/>
            </a:endParaRPr>
          </a:p>
          <a:p>
            <a:pPr marL="0" indent="0" fontAlgn="ctr">
              <a:spcAft>
                <a:spcPts val="1200"/>
              </a:spcAft>
              <a:buNone/>
            </a:pPr>
            <a:r>
              <a:rPr lang="en-IN" sz="2200" dirty="0">
                <a:latin typeface="Cambria Math" panose="02040503050406030204" pitchFamily="18" charset="0"/>
                <a:ea typeface="Cambria Math" panose="02040503050406030204" pitchFamily="18" charset="0"/>
              </a:rPr>
              <a:t>	R = 6371*1000</a:t>
            </a:r>
          </a:p>
          <a:p>
            <a:pPr marL="0" indent="0" fontAlgn="ctr">
              <a:buNone/>
            </a:pPr>
            <a:r>
              <a:rPr lang="en-IN" sz="2200" dirty="0"/>
              <a:t>Where a = square of half of the chord length between the points</a:t>
            </a:r>
          </a:p>
          <a:p>
            <a:pPr marL="457200" lvl="1" indent="0" algn="just">
              <a:buNone/>
            </a:pPr>
            <a:r>
              <a:rPr lang="en-IN" sz="2200" dirty="0"/>
              <a:t>	       c = angular distance in radians</a:t>
            </a:r>
          </a:p>
          <a:p>
            <a:pPr marL="457200" lvl="1" indent="0" algn="just">
              <a:buNone/>
            </a:pPr>
            <a:r>
              <a:rPr lang="en-IN" sz="2200" dirty="0"/>
              <a:t>	       R = radius of Earth in km</a:t>
            </a:r>
          </a:p>
          <a:p>
            <a:pPr marL="457200" lvl="1" indent="0" algn="just">
              <a:buNone/>
            </a:pPr>
            <a:r>
              <a:rPr lang="en-IN" sz="2200" dirty="0"/>
              <a:t>	       </a:t>
            </a:r>
            <a:r>
              <a:rPr lang="es-ES" sz="2200" dirty="0" err="1">
                <a:latin typeface="Times New Roman" panose="02020603050405020304" pitchFamily="18" charset="0"/>
              </a:rPr>
              <a:t>φ</a:t>
            </a:r>
            <a:r>
              <a:rPr lang="es-ES" sz="2200" dirty="0">
                <a:latin typeface="Times New Roman" panose="02020603050405020304" pitchFamily="18" charset="0"/>
              </a:rPr>
              <a:t> = </a:t>
            </a:r>
            <a:r>
              <a:rPr lang="es-ES" sz="2200" dirty="0" err="1">
                <a:latin typeface="Times New Roman" panose="02020603050405020304" pitchFamily="18" charset="0"/>
              </a:rPr>
              <a:t>latitude</a:t>
            </a:r>
            <a:r>
              <a:rPr lang="es-ES" sz="2200" dirty="0">
                <a:latin typeface="Times New Roman" panose="02020603050405020304" pitchFamily="18" charset="0"/>
              </a:rPr>
              <a:t> in </a:t>
            </a:r>
            <a:r>
              <a:rPr lang="es-ES" sz="2200" dirty="0" err="1">
                <a:latin typeface="Times New Roman" panose="02020603050405020304" pitchFamily="18" charset="0"/>
              </a:rPr>
              <a:t>radians</a:t>
            </a:r>
            <a:endParaRPr lang="es-ES" sz="2200" dirty="0">
              <a:latin typeface="Times New Roman" panose="02020603050405020304" pitchFamily="18" charset="0"/>
            </a:endParaRPr>
          </a:p>
          <a:p>
            <a:pPr marL="457200" lvl="1" indent="0" algn="just">
              <a:buNone/>
            </a:pPr>
            <a:r>
              <a:rPr lang="es-ES" sz="2200" dirty="0">
                <a:latin typeface="Times New Roman" panose="02020603050405020304" pitchFamily="18" charset="0"/>
              </a:rPr>
              <a:t>	      </a:t>
            </a:r>
            <a:r>
              <a:rPr lang="es-ES" sz="2200" dirty="0" err="1">
                <a:latin typeface="Times New Roman" panose="02020603050405020304" pitchFamily="18" charset="0"/>
              </a:rPr>
              <a:t>λ</a:t>
            </a:r>
            <a:r>
              <a:rPr lang="es-ES" sz="2200" dirty="0">
                <a:latin typeface="Times New Roman" panose="02020603050405020304" pitchFamily="18" charset="0"/>
              </a:rPr>
              <a:t> = </a:t>
            </a:r>
            <a:r>
              <a:rPr lang="es-ES" sz="2200" dirty="0" err="1">
                <a:latin typeface="Times New Roman" panose="02020603050405020304" pitchFamily="18" charset="0"/>
              </a:rPr>
              <a:t>longitude</a:t>
            </a:r>
            <a:r>
              <a:rPr lang="es-ES" sz="2200" dirty="0">
                <a:latin typeface="Times New Roman" panose="02020603050405020304" pitchFamily="18" charset="0"/>
              </a:rPr>
              <a:t> in </a:t>
            </a:r>
            <a:r>
              <a:rPr lang="es-ES" sz="2200" dirty="0" err="1">
                <a:latin typeface="Times New Roman" panose="02020603050405020304" pitchFamily="18" charset="0"/>
              </a:rPr>
              <a:t>radians</a:t>
            </a:r>
            <a:endParaRPr lang="en-IN" sz="2200" dirty="0"/>
          </a:p>
          <a:p>
            <a:pPr marL="0" indent="0" fontAlgn="ctr">
              <a:buNone/>
            </a:pPr>
            <a:endParaRPr lang="en-US" sz="2200" dirty="0"/>
          </a:p>
          <a:p>
            <a:pPr marL="0" indent="0">
              <a:buNone/>
            </a:pPr>
            <a:endParaRPr lang="en-US" sz="2200" dirty="0"/>
          </a:p>
        </p:txBody>
      </p:sp>
    </p:spTree>
    <p:extLst>
      <p:ext uri="{BB962C8B-B14F-4D97-AF65-F5344CB8AC3E}">
        <p14:creationId xmlns:p14="http://schemas.microsoft.com/office/powerpoint/2010/main" val="3905611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5B00-9718-584D-BCF2-0500650168D1}"/>
              </a:ext>
            </a:extLst>
          </p:cNvPr>
          <p:cNvSpPr>
            <a:spLocks noGrp="1"/>
          </p:cNvSpPr>
          <p:nvPr>
            <p:ph type="title"/>
          </p:nvPr>
        </p:nvSpPr>
        <p:spPr/>
        <p:txBody>
          <a:bodyPr/>
          <a:lstStyle/>
          <a:p>
            <a:r>
              <a:rPr lang="en-US" dirty="0">
                <a:solidFill>
                  <a:schemeClr val="accent1"/>
                </a:solidFill>
                <a:latin typeface="+mn-lt"/>
              </a:rPr>
              <a:t>Structure of Our Assignment</a:t>
            </a:r>
          </a:p>
        </p:txBody>
      </p:sp>
      <p:sp>
        <p:nvSpPr>
          <p:cNvPr id="3" name="Content Placeholder 2">
            <a:extLst>
              <a:ext uri="{FF2B5EF4-FFF2-40B4-BE49-F238E27FC236}">
                <a16:creationId xmlns:a16="http://schemas.microsoft.com/office/drawing/2014/main" id="{98C9B2BF-F9E4-C64A-958E-C1917A7F4384}"/>
              </a:ext>
            </a:extLst>
          </p:cNvPr>
          <p:cNvSpPr>
            <a:spLocks noGrp="1"/>
          </p:cNvSpPr>
          <p:nvPr>
            <p:ph idx="1"/>
          </p:nvPr>
        </p:nvSpPr>
        <p:spPr/>
        <p:txBody>
          <a:bodyPr>
            <a:normAutofit/>
          </a:bodyPr>
          <a:lstStyle/>
          <a:p>
            <a:pPr marL="0" indent="0">
              <a:buNone/>
            </a:pPr>
            <a:r>
              <a:rPr lang="en-US" sz="2200" dirty="0"/>
              <a:t>We structured our assignment which has the below mentioned python files in the order mentioned here:</a:t>
            </a:r>
          </a:p>
          <a:p>
            <a:pPr>
              <a:buFont typeface="Wingdings" pitchFamily="2" charset="2"/>
              <a:buChar char="§"/>
            </a:pPr>
            <a:r>
              <a:rPr lang="en-US" sz="2200" dirty="0"/>
              <a:t> The main program file to run is </a:t>
            </a:r>
            <a:r>
              <a:rPr lang="en-US" sz="2200" dirty="0" err="1"/>
              <a:t>MatchingProbeData.py</a:t>
            </a:r>
            <a:r>
              <a:rPr lang="en-US" sz="2200" dirty="0"/>
              <a:t>, which imports the files</a:t>
            </a:r>
          </a:p>
          <a:p>
            <a:pPr marL="0" indent="0">
              <a:buNone/>
            </a:pPr>
            <a:r>
              <a:rPr lang="en-US" sz="2200" dirty="0"/>
              <a:t>	- </a:t>
            </a:r>
            <a:r>
              <a:rPr lang="en-US" sz="2200" dirty="0" err="1"/>
              <a:t>ProbeInfo.py</a:t>
            </a:r>
            <a:r>
              <a:rPr lang="en-US" sz="2200" dirty="0"/>
              <a:t> </a:t>
            </a:r>
          </a:p>
          <a:p>
            <a:pPr marL="0" indent="0">
              <a:buNone/>
            </a:pPr>
            <a:r>
              <a:rPr lang="en-US" sz="2200" dirty="0"/>
              <a:t>	- </a:t>
            </a:r>
            <a:r>
              <a:rPr lang="en-US" sz="2200" dirty="0" err="1"/>
              <a:t>MapInfo.py</a:t>
            </a:r>
            <a:r>
              <a:rPr lang="en-US" sz="2200" dirty="0"/>
              <a:t>, which imports the file</a:t>
            </a:r>
          </a:p>
          <a:p>
            <a:pPr marL="0" indent="0">
              <a:buNone/>
            </a:pPr>
            <a:r>
              <a:rPr lang="en-US" sz="2200" dirty="0"/>
              <a:t>		- </a:t>
            </a:r>
            <a:r>
              <a:rPr lang="en-US" sz="2200" dirty="0" err="1"/>
              <a:t>LinkInfo.py</a:t>
            </a:r>
            <a:r>
              <a:rPr lang="en-US" sz="2200" dirty="0"/>
              <a:t>.</a:t>
            </a:r>
          </a:p>
          <a:p>
            <a:pPr>
              <a:buFont typeface="Wingdings" pitchFamily="2" charset="2"/>
              <a:buChar char="§"/>
            </a:pPr>
            <a:r>
              <a:rPr lang="en-US" sz="2200" dirty="0"/>
              <a:t>The intermediate result file Partition6467MatchedPoints.csv is created which contains the probe points that were matched to the link data.</a:t>
            </a:r>
          </a:p>
          <a:p>
            <a:pPr>
              <a:buFont typeface="Wingdings" pitchFamily="2" charset="2"/>
              <a:buChar char="§"/>
            </a:pPr>
            <a:r>
              <a:rPr lang="en-US" sz="2200" dirty="0"/>
              <a:t>The final result file Partition6467SlopeValues.csv is created which has the slopes calculated </a:t>
            </a:r>
          </a:p>
          <a:p>
            <a:pPr marL="0" indent="0">
              <a:buNone/>
            </a:pPr>
            <a:endParaRPr lang="en-US" sz="2200" dirty="0"/>
          </a:p>
        </p:txBody>
      </p:sp>
    </p:spTree>
    <p:extLst>
      <p:ext uri="{BB962C8B-B14F-4D97-AF65-F5344CB8AC3E}">
        <p14:creationId xmlns:p14="http://schemas.microsoft.com/office/powerpoint/2010/main" val="309367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6F8F-84B3-A44B-9E3B-21CE35E00615}"/>
              </a:ext>
            </a:extLst>
          </p:cNvPr>
          <p:cNvSpPr>
            <a:spLocks noGrp="1"/>
          </p:cNvSpPr>
          <p:nvPr>
            <p:ph type="title"/>
          </p:nvPr>
        </p:nvSpPr>
        <p:spPr/>
        <p:txBody>
          <a:bodyPr/>
          <a:lstStyle/>
          <a:p>
            <a:r>
              <a:rPr lang="en-US" dirty="0">
                <a:solidFill>
                  <a:schemeClr val="accent1"/>
                </a:solidFill>
                <a:latin typeface="+mn-lt"/>
              </a:rPr>
              <a:t>Working Flow of Our Assignment</a:t>
            </a:r>
          </a:p>
        </p:txBody>
      </p:sp>
      <p:sp>
        <p:nvSpPr>
          <p:cNvPr id="3" name="Content Placeholder 2">
            <a:extLst>
              <a:ext uri="{FF2B5EF4-FFF2-40B4-BE49-F238E27FC236}">
                <a16:creationId xmlns:a16="http://schemas.microsoft.com/office/drawing/2014/main" id="{0F4DAB0D-0CCF-6D44-BF2A-BD54240BEB85}"/>
              </a:ext>
            </a:extLst>
          </p:cNvPr>
          <p:cNvSpPr>
            <a:spLocks noGrp="1"/>
          </p:cNvSpPr>
          <p:nvPr>
            <p:ph idx="1"/>
          </p:nvPr>
        </p:nvSpPr>
        <p:spPr/>
        <p:txBody>
          <a:bodyPr/>
          <a:lstStyle/>
          <a:p>
            <a:pPr marL="0" indent="0">
              <a:spcAft>
                <a:spcPts val="1300"/>
              </a:spcAft>
              <a:buNone/>
            </a:pPr>
            <a:r>
              <a:rPr lang="en-US" sz="2200" dirty="0">
                <a:cs typeface="Calibri" panose="020F0502020204030204" pitchFamily="34" charset="0"/>
              </a:rPr>
              <a:t>The working approach we followed in our assignment is as follows:</a:t>
            </a:r>
          </a:p>
          <a:p>
            <a:pPr>
              <a:buFont typeface="Wingdings" pitchFamily="2" charset="2"/>
              <a:buChar char="§"/>
            </a:pPr>
            <a:r>
              <a:rPr lang="en-US" sz="2200" dirty="0">
                <a:cs typeface="Calibri" panose="020F0502020204030204" pitchFamily="34" charset="0"/>
              </a:rPr>
              <a:t>Partition6467linkdata.csv file is read using </a:t>
            </a:r>
            <a:r>
              <a:rPr lang="en-US" sz="2200" dirty="0" err="1">
                <a:cs typeface="Calibri" panose="020F0502020204030204" pitchFamily="34" charset="0"/>
              </a:rPr>
              <a:t>MatchingProbeData.py</a:t>
            </a:r>
            <a:r>
              <a:rPr lang="en-US" sz="2200" dirty="0">
                <a:cs typeface="Calibri" panose="020F0502020204030204" pitchFamily="34" charset="0"/>
              </a:rPr>
              <a:t> file</a:t>
            </a:r>
          </a:p>
          <a:p>
            <a:pPr>
              <a:buFont typeface="Wingdings" pitchFamily="2" charset="2"/>
              <a:buChar char="§"/>
            </a:pPr>
            <a:r>
              <a:rPr lang="en-US" sz="2200" dirty="0">
                <a:cs typeface="Calibri" panose="020F0502020204030204" pitchFamily="34" charset="0"/>
              </a:rPr>
              <a:t>The data is read by using open() and reader() functions </a:t>
            </a:r>
          </a:p>
          <a:p>
            <a:pPr>
              <a:buFont typeface="Wingdings" pitchFamily="2" charset="2"/>
              <a:buChar char="§"/>
            </a:pPr>
            <a:r>
              <a:rPr lang="en-US" sz="2200" dirty="0">
                <a:cs typeface="Calibri" panose="020F0502020204030204" pitchFamily="34" charset="0"/>
              </a:rPr>
              <a:t>Data is fetched in the columns and assigned to respective variables </a:t>
            </a:r>
          </a:p>
          <a:p>
            <a:pPr>
              <a:buFont typeface="Wingdings" pitchFamily="2" charset="2"/>
              <a:buChar char="§"/>
            </a:pPr>
            <a:r>
              <a:rPr lang="en-US" sz="2200" dirty="0">
                <a:cs typeface="Calibri" panose="020F0502020204030204" pitchFamily="34" charset="0"/>
              </a:rPr>
              <a:t>The function </a:t>
            </a:r>
            <a:r>
              <a:rPr lang="en-US" sz="2200" dirty="0" err="1">
                <a:cs typeface="Calibri" panose="020F0502020204030204" pitchFamily="34" charset="0"/>
              </a:rPr>
              <a:t>obtain_probeInfo</a:t>
            </a:r>
            <a:r>
              <a:rPr lang="en-US" sz="2200" dirty="0">
                <a:cs typeface="Calibri" panose="020F0502020204030204" pitchFamily="34" charset="0"/>
              </a:rPr>
              <a:t>() is used to read data from file Partition6467Probepoints.csv</a:t>
            </a:r>
          </a:p>
          <a:p>
            <a:pPr>
              <a:buFont typeface="Wingdings" pitchFamily="2" charset="2"/>
              <a:buChar char="§"/>
            </a:pPr>
            <a:r>
              <a:rPr lang="en-US" sz="2200" dirty="0">
                <a:cs typeface="Calibri" panose="020F0502020204030204" pitchFamily="34" charset="0"/>
              </a:rPr>
              <a:t>After the values are fetched in respective variables the distance is calculated to perform map match.</a:t>
            </a:r>
          </a:p>
          <a:p>
            <a:pPr>
              <a:buFont typeface="Wingdings" pitchFamily="2" charset="2"/>
              <a:buChar char="§"/>
            </a:pPr>
            <a:r>
              <a:rPr lang="en-US" sz="2200" dirty="0">
                <a:cs typeface="Calibri" panose="020F0502020204030204" pitchFamily="34" charset="0"/>
              </a:rPr>
              <a:t>The formulas used for calculating distance are as detailed in the previous slides</a:t>
            </a:r>
          </a:p>
          <a:p>
            <a:endParaRPr lang="en-US" dirty="0"/>
          </a:p>
        </p:txBody>
      </p:sp>
    </p:spTree>
    <p:extLst>
      <p:ext uri="{BB962C8B-B14F-4D97-AF65-F5344CB8AC3E}">
        <p14:creationId xmlns:p14="http://schemas.microsoft.com/office/powerpoint/2010/main" val="4064591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46AD-D24F-6C4D-99BD-1144381EC7EA}"/>
              </a:ext>
            </a:extLst>
          </p:cNvPr>
          <p:cNvSpPr>
            <a:spLocks noGrp="1"/>
          </p:cNvSpPr>
          <p:nvPr>
            <p:ph type="title"/>
          </p:nvPr>
        </p:nvSpPr>
        <p:spPr/>
        <p:txBody>
          <a:bodyPr/>
          <a:lstStyle/>
          <a:p>
            <a:r>
              <a:rPr lang="en-US" dirty="0">
                <a:solidFill>
                  <a:schemeClr val="accent1"/>
                </a:solidFill>
                <a:latin typeface="+mn-lt"/>
              </a:rPr>
              <a:t>Working Flow </a:t>
            </a:r>
            <a:r>
              <a:rPr lang="en-US" dirty="0" err="1">
                <a:solidFill>
                  <a:schemeClr val="accent1"/>
                </a:solidFill>
                <a:latin typeface="+mn-lt"/>
              </a:rPr>
              <a:t>cont</a:t>
            </a:r>
            <a:r>
              <a:rPr lang="en-US" dirty="0">
                <a:solidFill>
                  <a:schemeClr val="accent1"/>
                </a:solidFill>
                <a:latin typeface="+mn-lt"/>
              </a:rPr>
              <a:t>…</a:t>
            </a:r>
            <a:endParaRPr lang="en-US" dirty="0"/>
          </a:p>
        </p:txBody>
      </p:sp>
      <p:sp>
        <p:nvSpPr>
          <p:cNvPr id="3" name="Content Placeholder 2">
            <a:extLst>
              <a:ext uri="{FF2B5EF4-FFF2-40B4-BE49-F238E27FC236}">
                <a16:creationId xmlns:a16="http://schemas.microsoft.com/office/drawing/2014/main" id="{BB1841F3-B444-C14D-8918-D89092115B23}"/>
              </a:ext>
            </a:extLst>
          </p:cNvPr>
          <p:cNvSpPr>
            <a:spLocks noGrp="1"/>
          </p:cNvSpPr>
          <p:nvPr>
            <p:ph idx="1"/>
          </p:nvPr>
        </p:nvSpPr>
        <p:spPr/>
        <p:txBody>
          <a:bodyPr>
            <a:normAutofit/>
          </a:bodyPr>
          <a:lstStyle/>
          <a:p>
            <a:pPr>
              <a:lnSpc>
                <a:spcPct val="100000"/>
              </a:lnSpc>
              <a:buFont typeface="Wingdings" pitchFamily="2" charset="2"/>
              <a:buChar char="§"/>
            </a:pPr>
            <a:r>
              <a:rPr lang="en-US" sz="2200" dirty="0">
                <a:cs typeface="Calibri" panose="020F0502020204030204" pitchFamily="34" charset="0"/>
              </a:rPr>
              <a:t>Haversine function in python file is then called to compute the distance from reference and then from probe data the fetched latitude and longitude are passed to the distance function to compute the distance.</a:t>
            </a:r>
          </a:p>
          <a:p>
            <a:pPr>
              <a:lnSpc>
                <a:spcPct val="100000"/>
              </a:lnSpc>
              <a:buFont typeface="Wingdings" pitchFamily="2" charset="2"/>
              <a:buChar char="§"/>
            </a:pPr>
            <a:r>
              <a:rPr lang="en-US" sz="2200" dirty="0">
                <a:cs typeface="Calibri" panose="020F0502020204030204" pitchFamily="34" charset="0"/>
              </a:rPr>
              <a:t>Latitude and longitude are fetched from probe points, to compute the distance to latitude and longitude of every node in the link.</a:t>
            </a:r>
          </a:p>
          <a:p>
            <a:pPr>
              <a:lnSpc>
                <a:spcPct val="100000"/>
              </a:lnSpc>
              <a:buFont typeface="Wingdings" pitchFamily="2" charset="2"/>
              <a:buChar char="§"/>
            </a:pPr>
            <a:r>
              <a:rPr lang="en-US" sz="2200" dirty="0">
                <a:cs typeface="Calibri" panose="020F0502020204030204" pitchFamily="34" charset="0"/>
              </a:rPr>
              <a:t>Minimum distance is then calculated using </a:t>
            </a:r>
            <a:r>
              <a:rPr lang="en-US" sz="2200" dirty="0" err="1">
                <a:cs typeface="Calibri" panose="020F0502020204030204" pitchFamily="34" charset="0"/>
              </a:rPr>
              <a:t>fetchClosest_connection</a:t>
            </a:r>
            <a:r>
              <a:rPr lang="en-US" sz="2200" dirty="0">
                <a:cs typeface="Calibri" panose="020F0502020204030204" pitchFamily="34" charset="0"/>
              </a:rPr>
              <a:t> function. This calculated distance is then used to determine the point map-matched with the link.</a:t>
            </a:r>
          </a:p>
          <a:p>
            <a:pPr>
              <a:lnSpc>
                <a:spcPct val="100000"/>
              </a:lnSpc>
              <a:buFont typeface="Wingdings" pitchFamily="2" charset="2"/>
              <a:buChar char="§"/>
            </a:pPr>
            <a:r>
              <a:rPr lang="en-US" sz="2200" dirty="0">
                <a:cs typeface="Calibri" panose="020F0502020204030204" pitchFamily="34" charset="0"/>
              </a:rPr>
              <a:t>If the link distance is less than minimum distance for any link then the point is matched to that link.</a:t>
            </a:r>
          </a:p>
          <a:p>
            <a:pPr>
              <a:lnSpc>
                <a:spcPct val="100000"/>
              </a:lnSpc>
              <a:buFont typeface="Wingdings" pitchFamily="2" charset="2"/>
              <a:buChar char="§"/>
            </a:pPr>
            <a:r>
              <a:rPr lang="en-US" sz="2200" dirty="0">
                <a:cs typeface="Calibri" panose="020F0502020204030204" pitchFamily="34" charset="0"/>
              </a:rPr>
              <a:t>The result obtained from above task is saved in </a:t>
            </a:r>
            <a:r>
              <a:rPr lang="en-US" sz="2200" dirty="0"/>
              <a:t>Partition6467MatchedPoints.csv</a:t>
            </a:r>
            <a:r>
              <a:rPr lang="en-US" sz="2200" dirty="0">
                <a:cs typeface="Calibri" panose="020F0502020204030204" pitchFamily="34" charset="0"/>
              </a:rPr>
              <a:t> file.</a:t>
            </a:r>
          </a:p>
          <a:p>
            <a:endParaRPr lang="en-US" dirty="0"/>
          </a:p>
        </p:txBody>
      </p:sp>
    </p:spTree>
    <p:extLst>
      <p:ext uri="{BB962C8B-B14F-4D97-AF65-F5344CB8AC3E}">
        <p14:creationId xmlns:p14="http://schemas.microsoft.com/office/powerpoint/2010/main" val="2387516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E6E4-A060-8148-8F94-5E7B70302F99}"/>
              </a:ext>
            </a:extLst>
          </p:cNvPr>
          <p:cNvSpPr>
            <a:spLocks noGrp="1"/>
          </p:cNvSpPr>
          <p:nvPr>
            <p:ph type="title"/>
          </p:nvPr>
        </p:nvSpPr>
        <p:spPr/>
        <p:txBody>
          <a:bodyPr/>
          <a:lstStyle/>
          <a:p>
            <a:r>
              <a:rPr lang="en-US" dirty="0">
                <a:solidFill>
                  <a:schemeClr val="accent1"/>
                </a:solidFill>
                <a:latin typeface="+mn-lt"/>
              </a:rPr>
              <a:t>Working Flow </a:t>
            </a:r>
            <a:r>
              <a:rPr lang="en-US" dirty="0" err="1">
                <a:solidFill>
                  <a:schemeClr val="accent1"/>
                </a:solidFill>
                <a:latin typeface="+mn-lt"/>
              </a:rPr>
              <a:t>cont</a:t>
            </a:r>
            <a:r>
              <a:rPr lang="en-US" dirty="0">
                <a:solidFill>
                  <a:schemeClr val="accent1"/>
                </a:solidFill>
                <a:latin typeface="+mn-lt"/>
              </a:rPr>
              <a:t>…</a:t>
            </a:r>
          </a:p>
        </p:txBody>
      </p:sp>
      <p:sp>
        <p:nvSpPr>
          <p:cNvPr id="3" name="Content Placeholder 2">
            <a:extLst>
              <a:ext uri="{FF2B5EF4-FFF2-40B4-BE49-F238E27FC236}">
                <a16:creationId xmlns:a16="http://schemas.microsoft.com/office/drawing/2014/main" id="{1722FED0-474B-E546-9C31-588ECCB4C301}"/>
              </a:ext>
            </a:extLst>
          </p:cNvPr>
          <p:cNvSpPr>
            <a:spLocks noGrp="1"/>
          </p:cNvSpPr>
          <p:nvPr>
            <p:ph idx="1"/>
          </p:nvPr>
        </p:nvSpPr>
        <p:spPr>
          <a:xfrm>
            <a:off x="838200" y="1825625"/>
            <a:ext cx="10618076" cy="4667250"/>
          </a:xfrm>
        </p:spPr>
        <p:txBody>
          <a:bodyPr>
            <a:normAutofit fontScale="77500" lnSpcReduction="20000"/>
          </a:bodyPr>
          <a:lstStyle/>
          <a:p>
            <a:pPr>
              <a:buFont typeface="Wingdings" pitchFamily="2" charset="2"/>
              <a:buChar char="§"/>
            </a:pPr>
            <a:r>
              <a:rPr lang="en-US" sz="2600" dirty="0"/>
              <a:t>Calculating the Slope</a:t>
            </a:r>
          </a:p>
          <a:p>
            <a:pPr lvl="2">
              <a:buFont typeface="Courier New" panose="02070309020205020404" pitchFamily="49" charset="0"/>
              <a:buChar char="o"/>
            </a:pPr>
            <a:r>
              <a:rPr lang="en-IN" sz="2600" dirty="0"/>
              <a:t>To calculate the slope, altitude is used from the probe data.  Then hypotenuse is calculated using haversine function. Once both the values are obtained, slope is then calculated </a:t>
            </a:r>
          </a:p>
          <a:p>
            <a:pPr lvl="2">
              <a:buFont typeface="Courier New" panose="02070309020205020404" pitchFamily="49" charset="0"/>
              <a:buChar char="o"/>
            </a:pPr>
            <a:r>
              <a:rPr lang="en-IN" sz="2600" dirty="0"/>
              <a:t>Derived Slope = altitude/hypotenuse</a:t>
            </a:r>
          </a:p>
          <a:p>
            <a:pPr>
              <a:buFont typeface="Wingdings" pitchFamily="2" charset="2"/>
              <a:buChar char="§"/>
            </a:pPr>
            <a:r>
              <a:rPr lang="en-IN" sz="2600" dirty="0"/>
              <a:t>The output is displayed on the console when ‘</a:t>
            </a:r>
            <a:r>
              <a:rPr lang="en-IN" sz="2600" dirty="0" err="1"/>
              <a:t>MatchingProbeData.py</a:t>
            </a:r>
            <a:r>
              <a:rPr lang="en-IN" sz="2600" dirty="0"/>
              <a:t>’ is executed</a:t>
            </a:r>
          </a:p>
          <a:p>
            <a:pPr>
              <a:buFont typeface="Wingdings" pitchFamily="2" charset="2"/>
              <a:buChar char="§"/>
            </a:pPr>
            <a:r>
              <a:rPr lang="en-IN" sz="2600" dirty="0"/>
              <a:t>To evaluate derived road slope with surveyed slope in link data file following tasks are performed:</a:t>
            </a:r>
          </a:p>
          <a:p>
            <a:pPr lvl="2">
              <a:buFont typeface="Courier New" panose="02070309020205020404" pitchFamily="49" charset="0"/>
              <a:buChar char="o"/>
            </a:pPr>
            <a:r>
              <a:rPr lang="en-IN" sz="2600" dirty="0"/>
              <a:t>If the slope is less than 1 or it is less than -1, distance is then printed between the probes.</a:t>
            </a:r>
          </a:p>
          <a:p>
            <a:pPr lvl="2">
              <a:buFont typeface="Courier New" panose="02070309020205020404" pitchFamily="49" charset="0"/>
              <a:buChar char="o"/>
            </a:pPr>
            <a:r>
              <a:rPr lang="en-IN" sz="2600" dirty="0"/>
              <a:t>If the surveyed slope information is not available, derived slope is then printed along with the statement ‘Surveyed slope: N/A’.</a:t>
            </a:r>
          </a:p>
          <a:p>
            <a:pPr lvl="2">
              <a:buFont typeface="Courier New" panose="02070309020205020404" pitchFamily="49" charset="0"/>
              <a:buChar char="o"/>
            </a:pPr>
            <a:r>
              <a:rPr lang="en-IN" sz="2600" dirty="0"/>
              <a:t>If probe points are same ‘X’ is then printed as slope cannot be calculated for such probe points.</a:t>
            </a:r>
          </a:p>
          <a:p>
            <a:pPr lvl="2">
              <a:buFont typeface="Courier New" panose="02070309020205020404" pitchFamily="49" charset="0"/>
              <a:buChar char="o"/>
            </a:pPr>
            <a:r>
              <a:rPr lang="en-IN" sz="2600" dirty="0"/>
              <a:t>If after calculating road slope for each road link, if surveyed information is available both of them are printed in console.</a:t>
            </a:r>
          </a:p>
          <a:p>
            <a:pPr>
              <a:buFont typeface="Wingdings" pitchFamily="2" charset="2"/>
              <a:buChar char="§"/>
            </a:pPr>
            <a:r>
              <a:rPr lang="en-US" sz="2400" dirty="0"/>
              <a:t>Result of the above task is printed on the console</a:t>
            </a:r>
            <a:endParaRPr lang="en-IN" sz="2400" dirty="0"/>
          </a:p>
        </p:txBody>
      </p:sp>
    </p:spTree>
    <p:extLst>
      <p:ext uri="{BB962C8B-B14F-4D97-AF65-F5344CB8AC3E}">
        <p14:creationId xmlns:p14="http://schemas.microsoft.com/office/powerpoint/2010/main" val="1410532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4E944A-CD31-894A-B92A-8C0D9D9B4DEA}"/>
              </a:ext>
            </a:extLst>
          </p:cNvPr>
          <p:cNvSpPr>
            <a:spLocks noGrp="1"/>
          </p:cNvSpPr>
          <p:nvPr>
            <p:ph type="title"/>
          </p:nvPr>
        </p:nvSpPr>
        <p:spPr>
          <a:xfrm>
            <a:off x="966952" y="1204108"/>
            <a:ext cx="2669406" cy="1781175"/>
          </a:xfrm>
        </p:spPr>
        <p:txBody>
          <a:bodyPr>
            <a:normAutofit/>
          </a:bodyPr>
          <a:lstStyle/>
          <a:p>
            <a:r>
              <a:rPr lang="en-US" sz="3200" dirty="0">
                <a:solidFill>
                  <a:schemeClr val="accent1"/>
                </a:solidFill>
                <a:latin typeface="+mn-lt"/>
              </a:rPr>
              <a:t>Slope Approach</a:t>
            </a:r>
          </a:p>
        </p:txBody>
      </p:sp>
      <p:sp>
        <p:nvSpPr>
          <p:cNvPr id="3" name="Content Placeholder 2">
            <a:extLst>
              <a:ext uri="{FF2B5EF4-FFF2-40B4-BE49-F238E27FC236}">
                <a16:creationId xmlns:a16="http://schemas.microsoft.com/office/drawing/2014/main" id="{5C992937-53DE-F549-AAC2-125DEFCA0B80}"/>
              </a:ext>
            </a:extLst>
          </p:cNvPr>
          <p:cNvSpPr>
            <a:spLocks noGrp="1"/>
          </p:cNvSpPr>
          <p:nvPr>
            <p:ph idx="1"/>
          </p:nvPr>
        </p:nvSpPr>
        <p:spPr>
          <a:xfrm>
            <a:off x="717422" y="3705187"/>
            <a:ext cx="3342509" cy="2365757"/>
          </a:xfrm>
        </p:spPr>
        <p:txBody>
          <a:bodyPr>
            <a:normAutofit/>
          </a:bodyPr>
          <a:lstStyle/>
          <a:p>
            <a:pPr marL="0" indent="0">
              <a:buNone/>
            </a:pPr>
            <a:r>
              <a:rPr lang="en-IN" sz="1600" dirty="0"/>
              <a:t>The image shows an example of the slope between the reference and Probe point, By levelling we can find the difference between the probe and reference node also difference in the height.</a:t>
            </a:r>
          </a:p>
          <a:p>
            <a:pPr marL="0" indent="0">
              <a:buNone/>
            </a:pPr>
            <a:endParaRPr lang="en-US" sz="1600" dirty="0"/>
          </a:p>
        </p:txBody>
      </p:sp>
      <p:pic>
        <p:nvPicPr>
          <p:cNvPr id="4" name="Picture 3">
            <a:extLst>
              <a:ext uri="{FF2B5EF4-FFF2-40B4-BE49-F238E27FC236}">
                <a16:creationId xmlns:a16="http://schemas.microsoft.com/office/drawing/2014/main" id="{198DDC24-DEC9-B940-A9A5-9B1AF50BD4B6}"/>
              </a:ext>
            </a:extLst>
          </p:cNvPr>
          <p:cNvPicPr>
            <a:picLocks noChangeAspect="1"/>
          </p:cNvPicPr>
          <p:nvPr/>
        </p:nvPicPr>
        <p:blipFill>
          <a:blip r:embed="rId2"/>
          <a:stretch>
            <a:fillRect/>
          </a:stretch>
        </p:blipFill>
        <p:spPr>
          <a:xfrm>
            <a:off x="4766634" y="1204109"/>
            <a:ext cx="7377825" cy="3662084"/>
          </a:xfrm>
          <a:prstGeom prst="rect">
            <a:avLst/>
          </a:prstGeom>
        </p:spPr>
      </p:pic>
    </p:spTree>
    <p:extLst>
      <p:ext uri="{BB962C8B-B14F-4D97-AF65-F5344CB8AC3E}">
        <p14:creationId xmlns:p14="http://schemas.microsoft.com/office/powerpoint/2010/main" val="3351169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E0DBDC-2ABF-9A47-AAEF-7558D50AA597}"/>
              </a:ext>
            </a:extLst>
          </p:cNvPr>
          <p:cNvSpPr>
            <a:spLocks noGrp="1"/>
          </p:cNvSpPr>
          <p:nvPr>
            <p:ph type="title"/>
          </p:nvPr>
        </p:nvSpPr>
        <p:spPr>
          <a:xfrm>
            <a:off x="966952" y="1204108"/>
            <a:ext cx="2669406" cy="1781175"/>
          </a:xfrm>
        </p:spPr>
        <p:txBody>
          <a:bodyPr>
            <a:normAutofit/>
          </a:bodyPr>
          <a:lstStyle/>
          <a:p>
            <a:r>
              <a:rPr lang="en-US" sz="3200" dirty="0">
                <a:solidFill>
                  <a:schemeClr val="accent1"/>
                </a:solidFill>
                <a:latin typeface="+mn-lt"/>
              </a:rPr>
              <a:t>Slope Calculation</a:t>
            </a:r>
          </a:p>
        </p:txBody>
      </p:sp>
      <p:sp>
        <p:nvSpPr>
          <p:cNvPr id="10" name="Content Placeholder 9">
            <a:extLst>
              <a:ext uri="{FF2B5EF4-FFF2-40B4-BE49-F238E27FC236}">
                <a16:creationId xmlns:a16="http://schemas.microsoft.com/office/drawing/2014/main" id="{046F8D1B-8DB1-4B30-B59C-FB885D4CA498}"/>
              </a:ext>
            </a:extLst>
          </p:cNvPr>
          <p:cNvSpPr>
            <a:spLocks noGrp="1"/>
          </p:cNvSpPr>
          <p:nvPr>
            <p:ph idx="1"/>
          </p:nvPr>
        </p:nvSpPr>
        <p:spPr>
          <a:xfrm>
            <a:off x="717423" y="3728835"/>
            <a:ext cx="3023812" cy="2476500"/>
          </a:xfrm>
        </p:spPr>
        <p:txBody>
          <a:bodyPr>
            <a:normAutofit/>
          </a:bodyPr>
          <a:lstStyle/>
          <a:p>
            <a:pPr marL="0" indent="0">
              <a:buNone/>
            </a:pPr>
            <a:r>
              <a:rPr lang="en-US" sz="1600" dirty="0"/>
              <a:t>The Slope calculation is picturized as shown, by using the approach shown in the previous slide </a:t>
            </a:r>
          </a:p>
        </p:txBody>
      </p:sp>
      <p:pic>
        <p:nvPicPr>
          <p:cNvPr id="8" name="Content Placeholder 4">
            <a:extLst>
              <a:ext uri="{FF2B5EF4-FFF2-40B4-BE49-F238E27FC236}">
                <a16:creationId xmlns:a16="http://schemas.microsoft.com/office/drawing/2014/main" id="{C994967E-85FB-3D48-8F24-86515E7887B1}"/>
              </a:ext>
            </a:extLst>
          </p:cNvPr>
          <p:cNvPicPr>
            <a:picLocks noChangeAspect="1"/>
          </p:cNvPicPr>
          <p:nvPr/>
        </p:nvPicPr>
        <p:blipFill>
          <a:blip r:embed="rId2"/>
          <a:stretch>
            <a:fillRect/>
          </a:stretch>
        </p:blipFill>
        <p:spPr>
          <a:xfrm>
            <a:off x="4309461" y="507928"/>
            <a:ext cx="7017523" cy="5274535"/>
          </a:xfrm>
          <a:prstGeom prst="rect">
            <a:avLst/>
          </a:prstGeom>
        </p:spPr>
      </p:pic>
    </p:spTree>
    <p:extLst>
      <p:ext uri="{BB962C8B-B14F-4D97-AF65-F5344CB8AC3E}">
        <p14:creationId xmlns:p14="http://schemas.microsoft.com/office/powerpoint/2010/main" val="1896818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CEFAC7-D814-7844-81A2-7A6272478916}"/>
              </a:ext>
            </a:extLst>
          </p:cNvPr>
          <p:cNvSpPr>
            <a:spLocks noGrp="1"/>
          </p:cNvSpPr>
          <p:nvPr>
            <p:ph type="title"/>
          </p:nvPr>
        </p:nvSpPr>
        <p:spPr>
          <a:xfrm>
            <a:off x="966951" y="1204108"/>
            <a:ext cx="2722179" cy="1948705"/>
          </a:xfrm>
        </p:spPr>
        <p:txBody>
          <a:bodyPr>
            <a:normAutofit/>
          </a:bodyPr>
          <a:lstStyle/>
          <a:p>
            <a:r>
              <a:rPr lang="en-US" sz="3200" dirty="0">
                <a:solidFill>
                  <a:schemeClr val="accent1"/>
                </a:solidFill>
                <a:latin typeface="+mn-lt"/>
              </a:rPr>
              <a:t>Intermediate Result File</a:t>
            </a:r>
          </a:p>
        </p:txBody>
      </p:sp>
      <p:sp>
        <p:nvSpPr>
          <p:cNvPr id="3" name="Content Placeholder 2">
            <a:extLst>
              <a:ext uri="{FF2B5EF4-FFF2-40B4-BE49-F238E27FC236}">
                <a16:creationId xmlns:a16="http://schemas.microsoft.com/office/drawing/2014/main" id="{6969D120-44AC-6C4C-9833-206BC8AB787E}"/>
              </a:ext>
            </a:extLst>
          </p:cNvPr>
          <p:cNvSpPr>
            <a:spLocks noGrp="1"/>
          </p:cNvSpPr>
          <p:nvPr>
            <p:ph idx="1"/>
          </p:nvPr>
        </p:nvSpPr>
        <p:spPr>
          <a:xfrm>
            <a:off x="655830" y="3705187"/>
            <a:ext cx="3465694" cy="2378041"/>
          </a:xfrm>
        </p:spPr>
        <p:txBody>
          <a:bodyPr>
            <a:normAutofit/>
          </a:bodyPr>
          <a:lstStyle/>
          <a:p>
            <a:pPr marL="0" indent="0">
              <a:buNone/>
            </a:pPr>
            <a:r>
              <a:rPr lang="en-US" sz="1600" dirty="0"/>
              <a:t>The intermediate result file Partition6467MatchedPoints.csv is created which contains the probe points that were matched to the link data.</a:t>
            </a:r>
          </a:p>
          <a:p>
            <a:pPr marL="0" indent="0">
              <a:buNone/>
            </a:pPr>
            <a:endParaRPr lang="en-US" sz="1600" dirty="0"/>
          </a:p>
          <a:p>
            <a:endParaRPr lang="en-US" sz="1600" dirty="0"/>
          </a:p>
        </p:txBody>
      </p:sp>
      <p:pic>
        <p:nvPicPr>
          <p:cNvPr id="5" name="Picture 4" descr="A close up of a device&#13;&#10;&#13;&#10;Description automatically generated">
            <a:extLst>
              <a:ext uri="{FF2B5EF4-FFF2-40B4-BE49-F238E27FC236}">
                <a16:creationId xmlns:a16="http://schemas.microsoft.com/office/drawing/2014/main" id="{DA0B0BF8-E6F5-4E4E-A050-24C0FEB1EECA}"/>
              </a:ext>
            </a:extLst>
          </p:cNvPr>
          <p:cNvPicPr>
            <a:picLocks noChangeAspect="1"/>
          </p:cNvPicPr>
          <p:nvPr/>
        </p:nvPicPr>
        <p:blipFill rotWithShape="1">
          <a:blip r:embed="rId2"/>
          <a:srcRect l="-811" t="25688" r="72"/>
          <a:stretch/>
        </p:blipFill>
        <p:spPr>
          <a:xfrm>
            <a:off x="4166472" y="1204108"/>
            <a:ext cx="7808011" cy="3959807"/>
          </a:xfrm>
          <a:prstGeom prst="rect">
            <a:avLst/>
          </a:prstGeom>
        </p:spPr>
      </p:pic>
    </p:spTree>
    <p:extLst>
      <p:ext uri="{BB962C8B-B14F-4D97-AF65-F5344CB8AC3E}">
        <p14:creationId xmlns:p14="http://schemas.microsoft.com/office/powerpoint/2010/main" val="3167525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B53175-D322-AA4F-8419-DA0E28B407D3}"/>
              </a:ext>
            </a:extLst>
          </p:cNvPr>
          <p:cNvSpPr>
            <a:spLocks noGrp="1"/>
          </p:cNvSpPr>
          <p:nvPr>
            <p:ph type="title"/>
          </p:nvPr>
        </p:nvSpPr>
        <p:spPr>
          <a:xfrm>
            <a:off x="966952" y="1204108"/>
            <a:ext cx="2669406" cy="1781175"/>
          </a:xfrm>
        </p:spPr>
        <p:txBody>
          <a:bodyPr>
            <a:normAutofit/>
          </a:bodyPr>
          <a:lstStyle/>
          <a:p>
            <a:r>
              <a:rPr lang="en-US" sz="3200" dirty="0">
                <a:solidFill>
                  <a:schemeClr val="accent1"/>
                </a:solidFill>
                <a:latin typeface="+mn-lt"/>
              </a:rPr>
              <a:t>Final Result File</a:t>
            </a:r>
          </a:p>
        </p:txBody>
      </p:sp>
      <p:sp>
        <p:nvSpPr>
          <p:cNvPr id="10" name="Content Placeholder 9">
            <a:extLst>
              <a:ext uri="{FF2B5EF4-FFF2-40B4-BE49-F238E27FC236}">
                <a16:creationId xmlns:a16="http://schemas.microsoft.com/office/drawing/2014/main" id="{DA6F7B17-A0D0-43A5-82E2-39D28C73B1C1}"/>
              </a:ext>
            </a:extLst>
          </p:cNvPr>
          <p:cNvSpPr>
            <a:spLocks noGrp="1"/>
          </p:cNvSpPr>
          <p:nvPr>
            <p:ph idx="1"/>
          </p:nvPr>
        </p:nvSpPr>
        <p:spPr>
          <a:xfrm>
            <a:off x="728037" y="3404422"/>
            <a:ext cx="3192322" cy="1840240"/>
          </a:xfrm>
        </p:spPr>
        <p:txBody>
          <a:bodyPr>
            <a:normAutofit/>
          </a:bodyPr>
          <a:lstStyle/>
          <a:p>
            <a:pPr marL="0" indent="0">
              <a:buNone/>
            </a:pPr>
            <a:r>
              <a:rPr lang="en-US" sz="1600" dirty="0"/>
              <a:t>The final result file Partition6467SlopeValues.csv is created which has the slopes calculated</a:t>
            </a:r>
          </a:p>
        </p:txBody>
      </p:sp>
      <p:pic>
        <p:nvPicPr>
          <p:cNvPr id="8" name="Content Placeholder 4">
            <a:extLst>
              <a:ext uri="{FF2B5EF4-FFF2-40B4-BE49-F238E27FC236}">
                <a16:creationId xmlns:a16="http://schemas.microsoft.com/office/drawing/2014/main" id="{7385BBBB-FB8C-5D4E-8816-DD7FE1029464}"/>
              </a:ext>
            </a:extLst>
          </p:cNvPr>
          <p:cNvPicPr>
            <a:picLocks noChangeAspect="1"/>
          </p:cNvPicPr>
          <p:nvPr/>
        </p:nvPicPr>
        <p:blipFill rotWithShape="1">
          <a:blip r:embed="rId2"/>
          <a:srcRect t="19797" r="436"/>
          <a:stretch/>
        </p:blipFill>
        <p:spPr>
          <a:xfrm>
            <a:off x="8572379" y="504498"/>
            <a:ext cx="3405620" cy="6029310"/>
          </a:xfrm>
          <a:prstGeom prst="rect">
            <a:avLst/>
          </a:prstGeom>
        </p:spPr>
      </p:pic>
      <p:sp>
        <p:nvSpPr>
          <p:cNvPr id="6" name="TextBox 5">
            <a:extLst>
              <a:ext uri="{FF2B5EF4-FFF2-40B4-BE49-F238E27FC236}">
                <a16:creationId xmlns:a16="http://schemas.microsoft.com/office/drawing/2014/main" id="{16B7EE68-35F1-844C-9168-818E12549E72}"/>
              </a:ext>
            </a:extLst>
          </p:cNvPr>
          <p:cNvSpPr txBox="1"/>
          <p:nvPr/>
        </p:nvSpPr>
        <p:spPr>
          <a:xfrm>
            <a:off x="4309460" y="1051033"/>
            <a:ext cx="4262919" cy="2862322"/>
          </a:xfrm>
          <a:prstGeom prst="rect">
            <a:avLst/>
          </a:prstGeom>
          <a:noFill/>
        </p:spPr>
        <p:txBody>
          <a:bodyPr wrap="square" rtlCol="0">
            <a:spAutoFit/>
          </a:bodyPr>
          <a:lstStyle/>
          <a:p>
            <a:r>
              <a:rPr lang="en-IN" dirty="0"/>
              <a:t>Format of </a:t>
            </a:r>
            <a:r>
              <a:rPr lang="en-IN" dirty="0" err="1"/>
              <a:t>SlopeValues.csv</a:t>
            </a:r>
            <a:endParaRPr lang="en-IN" dirty="0"/>
          </a:p>
          <a:p>
            <a:endParaRPr lang="en-IN" dirty="0"/>
          </a:p>
          <a:p>
            <a:r>
              <a:rPr lang="en-IN" dirty="0" err="1"/>
              <a:t>linkPVID</a:t>
            </a:r>
            <a:r>
              <a:rPr lang="en-IN" dirty="0"/>
              <a:t>, </a:t>
            </a:r>
            <a:r>
              <a:rPr lang="en-IN" dirty="0" err="1"/>
              <a:t>derivedSlope</a:t>
            </a:r>
            <a:r>
              <a:rPr lang="en-IN" dirty="0"/>
              <a:t>, </a:t>
            </a:r>
            <a:r>
              <a:rPr lang="en-IN" dirty="0" err="1"/>
              <a:t>surveyedSlope</a:t>
            </a:r>
            <a:endParaRPr lang="en-IN" dirty="0"/>
          </a:p>
          <a:p>
            <a:endParaRPr lang="en-IN" dirty="0"/>
          </a:p>
          <a:p>
            <a:pPr marL="285750" indent="-285750">
              <a:buFont typeface="Wingdings" pitchFamily="2" charset="2"/>
              <a:buChar char="§"/>
            </a:pPr>
            <a:r>
              <a:rPr lang="en-IN" i="1" u="sng" dirty="0" err="1"/>
              <a:t>linkPVID</a:t>
            </a:r>
            <a:r>
              <a:rPr lang="en-IN" dirty="0"/>
              <a:t> is a unique identifier for a link.</a:t>
            </a:r>
          </a:p>
          <a:p>
            <a:pPr marL="285750" indent="-285750">
              <a:buFont typeface="Wingdings" pitchFamily="2" charset="2"/>
              <a:buChar char="§"/>
            </a:pPr>
            <a:r>
              <a:rPr lang="en-IN" i="1" u="sng" dirty="0" err="1"/>
              <a:t>derivedSlope</a:t>
            </a:r>
            <a:r>
              <a:rPr lang="en-IN" dirty="0"/>
              <a:t> is the slope calculated for a probe point.</a:t>
            </a:r>
          </a:p>
          <a:p>
            <a:pPr marL="285750" indent="-285750">
              <a:buFont typeface="Wingdings" pitchFamily="2" charset="2"/>
              <a:buChar char="§"/>
            </a:pPr>
            <a:r>
              <a:rPr lang="en-IN" i="1" u="sng" dirty="0" err="1"/>
              <a:t>surveyedSlope</a:t>
            </a:r>
            <a:r>
              <a:rPr lang="en-IN" dirty="0"/>
              <a:t>   is the slope for a specific link.</a:t>
            </a:r>
          </a:p>
          <a:p>
            <a:endParaRPr lang="en-US" dirty="0"/>
          </a:p>
        </p:txBody>
      </p:sp>
    </p:spTree>
    <p:extLst>
      <p:ext uri="{BB962C8B-B14F-4D97-AF65-F5344CB8AC3E}">
        <p14:creationId xmlns:p14="http://schemas.microsoft.com/office/powerpoint/2010/main" val="307477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7FB3-72AC-2E4C-80AF-91C223E29FCD}"/>
              </a:ext>
            </a:extLst>
          </p:cNvPr>
          <p:cNvSpPr>
            <a:spLocks noGrp="1"/>
          </p:cNvSpPr>
          <p:nvPr>
            <p:ph type="title"/>
          </p:nvPr>
        </p:nvSpPr>
        <p:spPr>
          <a:xfrm>
            <a:off x="838200" y="154918"/>
            <a:ext cx="10515600" cy="1325563"/>
          </a:xfrm>
        </p:spPr>
        <p:txBody>
          <a:bodyPr/>
          <a:lstStyle/>
          <a:p>
            <a:r>
              <a:rPr lang="en-US" dirty="0">
                <a:solidFill>
                  <a:schemeClr val="accent1"/>
                </a:solidFill>
                <a:latin typeface="+mn-lt"/>
              </a:rPr>
              <a:t>Index</a:t>
            </a:r>
          </a:p>
        </p:txBody>
      </p:sp>
      <p:graphicFrame>
        <p:nvGraphicFramePr>
          <p:cNvPr id="4" name="Content Placeholder 3">
            <a:extLst>
              <a:ext uri="{FF2B5EF4-FFF2-40B4-BE49-F238E27FC236}">
                <a16:creationId xmlns:a16="http://schemas.microsoft.com/office/drawing/2014/main" id="{E07BB135-050B-1C42-8EC9-D8334A5C8C1B}"/>
              </a:ext>
            </a:extLst>
          </p:cNvPr>
          <p:cNvGraphicFramePr>
            <a:graphicFrameLocks noGrp="1"/>
          </p:cNvGraphicFramePr>
          <p:nvPr>
            <p:ph idx="1"/>
            <p:extLst>
              <p:ext uri="{D42A27DB-BD31-4B8C-83A1-F6EECF244321}">
                <p14:modId xmlns:p14="http://schemas.microsoft.com/office/powerpoint/2010/main" val="3263495922"/>
              </p:ext>
            </p:extLst>
          </p:nvPr>
        </p:nvGraphicFramePr>
        <p:xfrm>
          <a:off x="838200" y="1373603"/>
          <a:ext cx="8347842" cy="5119272"/>
        </p:xfrm>
        <a:graphic>
          <a:graphicData uri="http://schemas.openxmlformats.org/drawingml/2006/table">
            <a:tbl>
              <a:tblPr firstRow="1" bandRow="1">
                <a:tableStyleId>{5C22544A-7EE6-4342-B048-85BDC9FD1C3A}</a:tableStyleId>
              </a:tblPr>
              <a:tblGrid>
                <a:gridCol w="4173921">
                  <a:extLst>
                    <a:ext uri="{9D8B030D-6E8A-4147-A177-3AD203B41FA5}">
                      <a16:colId xmlns:a16="http://schemas.microsoft.com/office/drawing/2014/main" val="3862595643"/>
                    </a:ext>
                  </a:extLst>
                </a:gridCol>
                <a:gridCol w="4173921">
                  <a:extLst>
                    <a:ext uri="{9D8B030D-6E8A-4147-A177-3AD203B41FA5}">
                      <a16:colId xmlns:a16="http://schemas.microsoft.com/office/drawing/2014/main" val="2013451083"/>
                    </a:ext>
                  </a:extLst>
                </a:gridCol>
              </a:tblGrid>
              <a:tr h="426606">
                <a:tc>
                  <a:txBody>
                    <a:bodyPr/>
                    <a:lstStyle/>
                    <a:p>
                      <a:r>
                        <a:rPr lang="en-US" dirty="0"/>
                        <a:t>Content</a:t>
                      </a:r>
                    </a:p>
                  </a:txBody>
                  <a:tcPr/>
                </a:tc>
                <a:tc>
                  <a:txBody>
                    <a:bodyPr/>
                    <a:lstStyle/>
                    <a:p>
                      <a:r>
                        <a:rPr lang="en-US" dirty="0"/>
                        <a:t>Slide Number</a:t>
                      </a:r>
                    </a:p>
                  </a:txBody>
                  <a:tcPr/>
                </a:tc>
                <a:extLst>
                  <a:ext uri="{0D108BD9-81ED-4DB2-BD59-A6C34878D82A}">
                    <a16:rowId xmlns:a16="http://schemas.microsoft.com/office/drawing/2014/main" val="2267406871"/>
                  </a:ext>
                </a:extLst>
              </a:tr>
              <a:tr h="426606">
                <a:tc>
                  <a:txBody>
                    <a:bodyPr/>
                    <a:lstStyle/>
                    <a:p>
                      <a:r>
                        <a:rPr lang="en-US" dirty="0"/>
                        <a:t>Assignment 2</a:t>
                      </a:r>
                    </a:p>
                  </a:txBody>
                  <a:tcPr/>
                </a:tc>
                <a:tc>
                  <a:txBody>
                    <a:bodyPr/>
                    <a:lstStyle/>
                    <a:p>
                      <a:r>
                        <a:rPr lang="en-US" dirty="0"/>
                        <a:t>3</a:t>
                      </a:r>
                    </a:p>
                  </a:txBody>
                  <a:tcPr/>
                </a:tc>
                <a:extLst>
                  <a:ext uri="{0D108BD9-81ED-4DB2-BD59-A6C34878D82A}">
                    <a16:rowId xmlns:a16="http://schemas.microsoft.com/office/drawing/2014/main" val="1213939518"/>
                  </a:ext>
                </a:extLst>
              </a:tr>
              <a:tr h="426606">
                <a:tc>
                  <a:txBody>
                    <a:bodyPr/>
                    <a:lstStyle/>
                    <a:p>
                      <a:r>
                        <a:rPr lang="en-US" dirty="0"/>
                        <a:t>Understanding about the Probe data</a:t>
                      </a:r>
                    </a:p>
                  </a:txBody>
                  <a:tcPr/>
                </a:tc>
                <a:tc>
                  <a:txBody>
                    <a:bodyPr/>
                    <a:lstStyle/>
                    <a:p>
                      <a:r>
                        <a:rPr lang="en-US" dirty="0"/>
                        <a:t>4</a:t>
                      </a:r>
                    </a:p>
                  </a:txBody>
                  <a:tcPr/>
                </a:tc>
                <a:extLst>
                  <a:ext uri="{0D108BD9-81ED-4DB2-BD59-A6C34878D82A}">
                    <a16:rowId xmlns:a16="http://schemas.microsoft.com/office/drawing/2014/main" val="2821568703"/>
                  </a:ext>
                </a:extLst>
              </a:tr>
              <a:tr h="426606">
                <a:tc>
                  <a:txBody>
                    <a:bodyPr/>
                    <a:lstStyle/>
                    <a:p>
                      <a:r>
                        <a:rPr lang="en-US" dirty="0"/>
                        <a:t>Understanding about the Map Matching</a:t>
                      </a:r>
                    </a:p>
                  </a:txBody>
                  <a:tcPr/>
                </a:tc>
                <a:tc>
                  <a:txBody>
                    <a:bodyPr/>
                    <a:lstStyle/>
                    <a:p>
                      <a:r>
                        <a:rPr lang="en-US" dirty="0"/>
                        <a:t>5</a:t>
                      </a:r>
                    </a:p>
                  </a:txBody>
                  <a:tcPr/>
                </a:tc>
                <a:extLst>
                  <a:ext uri="{0D108BD9-81ED-4DB2-BD59-A6C34878D82A}">
                    <a16:rowId xmlns:a16="http://schemas.microsoft.com/office/drawing/2014/main" val="2821542806"/>
                  </a:ext>
                </a:extLst>
              </a:tr>
              <a:tr h="426606">
                <a:tc>
                  <a:txBody>
                    <a:bodyPr/>
                    <a:lstStyle/>
                    <a:p>
                      <a:r>
                        <a:rPr lang="en-US" dirty="0"/>
                        <a:t>Approaches </a:t>
                      </a:r>
                    </a:p>
                  </a:txBody>
                  <a:tcPr/>
                </a:tc>
                <a:tc>
                  <a:txBody>
                    <a:bodyPr/>
                    <a:lstStyle/>
                    <a:p>
                      <a:r>
                        <a:rPr lang="en-US" dirty="0"/>
                        <a:t>6 </a:t>
                      </a:r>
                    </a:p>
                  </a:txBody>
                  <a:tcPr/>
                </a:tc>
                <a:extLst>
                  <a:ext uri="{0D108BD9-81ED-4DB2-BD59-A6C34878D82A}">
                    <a16:rowId xmlns:a16="http://schemas.microsoft.com/office/drawing/2014/main" val="4064028201"/>
                  </a:ext>
                </a:extLst>
              </a:tr>
              <a:tr h="426606">
                <a:tc>
                  <a:txBody>
                    <a:bodyPr/>
                    <a:lstStyle/>
                    <a:p>
                      <a:r>
                        <a:rPr lang="en-US" dirty="0"/>
                        <a:t>Matching Probe data to appropriate link</a:t>
                      </a:r>
                    </a:p>
                  </a:txBody>
                  <a:tcPr/>
                </a:tc>
                <a:tc>
                  <a:txBody>
                    <a:bodyPr/>
                    <a:lstStyle/>
                    <a:p>
                      <a:r>
                        <a:rPr lang="en-US" dirty="0"/>
                        <a:t>9</a:t>
                      </a:r>
                    </a:p>
                  </a:txBody>
                  <a:tcPr/>
                </a:tc>
                <a:extLst>
                  <a:ext uri="{0D108BD9-81ED-4DB2-BD59-A6C34878D82A}">
                    <a16:rowId xmlns:a16="http://schemas.microsoft.com/office/drawing/2014/main" val="2284684587"/>
                  </a:ext>
                </a:extLst>
              </a:tr>
              <a:tr h="426606">
                <a:tc>
                  <a:txBody>
                    <a:bodyPr/>
                    <a:lstStyle/>
                    <a:p>
                      <a:r>
                        <a:rPr lang="en-US" dirty="0"/>
                        <a:t>Formulas Used</a:t>
                      </a:r>
                    </a:p>
                  </a:txBody>
                  <a:tcPr/>
                </a:tc>
                <a:tc>
                  <a:txBody>
                    <a:bodyPr/>
                    <a:lstStyle/>
                    <a:p>
                      <a:r>
                        <a:rPr lang="en-US" dirty="0"/>
                        <a:t>10</a:t>
                      </a:r>
                    </a:p>
                  </a:txBody>
                  <a:tcPr/>
                </a:tc>
                <a:extLst>
                  <a:ext uri="{0D108BD9-81ED-4DB2-BD59-A6C34878D82A}">
                    <a16:rowId xmlns:a16="http://schemas.microsoft.com/office/drawing/2014/main" val="2281894061"/>
                  </a:ext>
                </a:extLst>
              </a:tr>
              <a:tr h="426606">
                <a:tc>
                  <a:txBody>
                    <a:bodyPr/>
                    <a:lstStyle/>
                    <a:p>
                      <a:r>
                        <a:rPr lang="en-US" dirty="0"/>
                        <a:t>Structure of our Assignment</a:t>
                      </a:r>
                    </a:p>
                  </a:txBody>
                  <a:tcPr/>
                </a:tc>
                <a:tc>
                  <a:txBody>
                    <a:bodyPr/>
                    <a:lstStyle/>
                    <a:p>
                      <a:r>
                        <a:rPr lang="en-US" dirty="0"/>
                        <a:t>12</a:t>
                      </a:r>
                    </a:p>
                  </a:txBody>
                  <a:tcPr/>
                </a:tc>
                <a:extLst>
                  <a:ext uri="{0D108BD9-81ED-4DB2-BD59-A6C34878D82A}">
                    <a16:rowId xmlns:a16="http://schemas.microsoft.com/office/drawing/2014/main" val="4240295012"/>
                  </a:ext>
                </a:extLst>
              </a:tr>
              <a:tr h="426606">
                <a:tc>
                  <a:txBody>
                    <a:bodyPr/>
                    <a:lstStyle/>
                    <a:p>
                      <a:r>
                        <a:rPr lang="en-US" dirty="0"/>
                        <a:t>Working Flow of Our Assignment</a:t>
                      </a:r>
                    </a:p>
                  </a:txBody>
                  <a:tcPr/>
                </a:tc>
                <a:tc>
                  <a:txBody>
                    <a:bodyPr/>
                    <a:lstStyle/>
                    <a:p>
                      <a:r>
                        <a:rPr lang="en-US" dirty="0"/>
                        <a:t>13</a:t>
                      </a:r>
                    </a:p>
                  </a:txBody>
                  <a:tcPr/>
                </a:tc>
                <a:extLst>
                  <a:ext uri="{0D108BD9-81ED-4DB2-BD59-A6C34878D82A}">
                    <a16:rowId xmlns:a16="http://schemas.microsoft.com/office/drawing/2014/main" val="69544581"/>
                  </a:ext>
                </a:extLst>
              </a:tr>
              <a:tr h="426606">
                <a:tc>
                  <a:txBody>
                    <a:bodyPr/>
                    <a:lstStyle/>
                    <a:p>
                      <a:r>
                        <a:rPr lang="en-US" dirty="0"/>
                        <a:t>Slope Approach</a:t>
                      </a:r>
                    </a:p>
                  </a:txBody>
                  <a:tcPr/>
                </a:tc>
                <a:tc>
                  <a:txBody>
                    <a:bodyPr/>
                    <a:lstStyle/>
                    <a:p>
                      <a:r>
                        <a:rPr lang="en-US" dirty="0"/>
                        <a:t>16</a:t>
                      </a:r>
                    </a:p>
                  </a:txBody>
                  <a:tcPr/>
                </a:tc>
                <a:extLst>
                  <a:ext uri="{0D108BD9-81ED-4DB2-BD59-A6C34878D82A}">
                    <a16:rowId xmlns:a16="http://schemas.microsoft.com/office/drawing/2014/main" val="3874165602"/>
                  </a:ext>
                </a:extLst>
              </a:tr>
              <a:tr h="426606">
                <a:tc>
                  <a:txBody>
                    <a:bodyPr/>
                    <a:lstStyle/>
                    <a:p>
                      <a:r>
                        <a:rPr lang="en-US" dirty="0"/>
                        <a:t>Results / Outputs</a:t>
                      </a:r>
                    </a:p>
                  </a:txBody>
                  <a:tcPr/>
                </a:tc>
                <a:tc>
                  <a:txBody>
                    <a:bodyPr/>
                    <a:lstStyle/>
                    <a:p>
                      <a:r>
                        <a:rPr lang="en-US" dirty="0"/>
                        <a:t>18</a:t>
                      </a:r>
                    </a:p>
                  </a:txBody>
                  <a:tcPr/>
                </a:tc>
                <a:extLst>
                  <a:ext uri="{0D108BD9-81ED-4DB2-BD59-A6C34878D82A}">
                    <a16:rowId xmlns:a16="http://schemas.microsoft.com/office/drawing/2014/main" val="2639421026"/>
                  </a:ext>
                </a:extLst>
              </a:tr>
              <a:tr h="426606">
                <a:tc>
                  <a:txBody>
                    <a:bodyPr/>
                    <a:lstStyle/>
                    <a:p>
                      <a:r>
                        <a:rPr lang="en-US" dirty="0"/>
                        <a:t>References</a:t>
                      </a:r>
                    </a:p>
                  </a:txBody>
                  <a:tcPr/>
                </a:tc>
                <a:tc>
                  <a:txBody>
                    <a:bodyPr/>
                    <a:lstStyle/>
                    <a:p>
                      <a:r>
                        <a:rPr lang="en-US" dirty="0"/>
                        <a:t>21</a:t>
                      </a:r>
                    </a:p>
                  </a:txBody>
                  <a:tcPr/>
                </a:tc>
                <a:extLst>
                  <a:ext uri="{0D108BD9-81ED-4DB2-BD59-A6C34878D82A}">
                    <a16:rowId xmlns:a16="http://schemas.microsoft.com/office/drawing/2014/main" val="1460443881"/>
                  </a:ext>
                </a:extLst>
              </a:tr>
            </a:tbl>
          </a:graphicData>
        </a:graphic>
      </p:graphicFrame>
    </p:spTree>
    <p:extLst>
      <p:ext uri="{BB962C8B-B14F-4D97-AF65-F5344CB8AC3E}">
        <p14:creationId xmlns:p14="http://schemas.microsoft.com/office/powerpoint/2010/main" val="2876810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C51504-E4A9-774C-9776-DE3EEE30C439}"/>
              </a:ext>
            </a:extLst>
          </p:cNvPr>
          <p:cNvSpPr>
            <a:spLocks noGrp="1"/>
          </p:cNvSpPr>
          <p:nvPr>
            <p:ph type="title"/>
          </p:nvPr>
        </p:nvSpPr>
        <p:spPr>
          <a:xfrm>
            <a:off x="966952" y="1204108"/>
            <a:ext cx="2669406" cy="1781175"/>
          </a:xfrm>
        </p:spPr>
        <p:txBody>
          <a:bodyPr>
            <a:normAutofit/>
          </a:bodyPr>
          <a:lstStyle/>
          <a:p>
            <a:r>
              <a:rPr lang="en-US" sz="3200" dirty="0">
                <a:solidFill>
                  <a:schemeClr val="accent1"/>
                </a:solidFill>
                <a:latin typeface="+mn-lt"/>
              </a:rPr>
              <a:t>Output in the Console</a:t>
            </a:r>
          </a:p>
        </p:txBody>
      </p:sp>
      <p:sp>
        <p:nvSpPr>
          <p:cNvPr id="10" name="Content Placeholder 9">
            <a:extLst>
              <a:ext uri="{FF2B5EF4-FFF2-40B4-BE49-F238E27FC236}">
                <a16:creationId xmlns:a16="http://schemas.microsoft.com/office/drawing/2014/main" id="{13D1BA1B-E336-40EA-835C-DFCBB7F88577}"/>
              </a:ext>
            </a:extLst>
          </p:cNvPr>
          <p:cNvSpPr>
            <a:spLocks noGrp="1"/>
          </p:cNvSpPr>
          <p:nvPr>
            <p:ph idx="1"/>
          </p:nvPr>
        </p:nvSpPr>
        <p:spPr>
          <a:xfrm>
            <a:off x="717423" y="3429000"/>
            <a:ext cx="2669407" cy="2427333"/>
          </a:xfrm>
        </p:spPr>
        <p:txBody>
          <a:bodyPr>
            <a:normAutofit/>
          </a:bodyPr>
          <a:lstStyle/>
          <a:p>
            <a:pPr marL="0" indent="0">
              <a:buNone/>
            </a:pPr>
            <a:r>
              <a:rPr lang="en-US" sz="1600" dirty="0"/>
              <a:t>The calculated slope and the Surveyed slope are printed to the console output.</a:t>
            </a:r>
          </a:p>
        </p:txBody>
      </p:sp>
      <p:pic>
        <p:nvPicPr>
          <p:cNvPr id="8" name="Content Placeholder 4">
            <a:extLst>
              <a:ext uri="{FF2B5EF4-FFF2-40B4-BE49-F238E27FC236}">
                <a16:creationId xmlns:a16="http://schemas.microsoft.com/office/drawing/2014/main" id="{C6FC3AEF-96A5-4C49-B702-C9B24C12D6F6}"/>
              </a:ext>
            </a:extLst>
          </p:cNvPr>
          <p:cNvPicPr>
            <a:picLocks noChangeAspect="1"/>
          </p:cNvPicPr>
          <p:nvPr/>
        </p:nvPicPr>
        <p:blipFill>
          <a:blip r:embed="rId2"/>
          <a:stretch>
            <a:fillRect/>
          </a:stretch>
        </p:blipFill>
        <p:spPr>
          <a:xfrm>
            <a:off x="4209639" y="1072055"/>
            <a:ext cx="7748435" cy="4319752"/>
          </a:xfrm>
          <a:prstGeom prst="rect">
            <a:avLst/>
          </a:prstGeom>
        </p:spPr>
      </p:pic>
    </p:spTree>
    <p:extLst>
      <p:ext uri="{BB962C8B-B14F-4D97-AF65-F5344CB8AC3E}">
        <p14:creationId xmlns:p14="http://schemas.microsoft.com/office/powerpoint/2010/main" val="3953233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F85A-687A-FC4C-97DE-C87A70A569E1}"/>
              </a:ext>
            </a:extLst>
          </p:cNvPr>
          <p:cNvSpPr>
            <a:spLocks noGrp="1"/>
          </p:cNvSpPr>
          <p:nvPr>
            <p:ph type="title"/>
          </p:nvPr>
        </p:nvSpPr>
        <p:spPr>
          <a:xfrm>
            <a:off x="762001" y="803325"/>
            <a:ext cx="5314536" cy="1325563"/>
          </a:xfrm>
        </p:spPr>
        <p:txBody>
          <a:bodyPr>
            <a:normAutofit/>
          </a:bodyPr>
          <a:lstStyle/>
          <a:p>
            <a:r>
              <a:rPr lang="en-US" dirty="0">
                <a:solidFill>
                  <a:schemeClr val="accent1"/>
                </a:solidFill>
                <a:latin typeface="+mn-lt"/>
              </a:rPr>
              <a:t>Map Matching </a:t>
            </a:r>
          </a:p>
        </p:txBody>
      </p:sp>
      <p:sp>
        <p:nvSpPr>
          <p:cNvPr id="12" name="Content Placeholder 11">
            <a:extLst>
              <a:ext uri="{FF2B5EF4-FFF2-40B4-BE49-F238E27FC236}">
                <a16:creationId xmlns:a16="http://schemas.microsoft.com/office/drawing/2014/main" id="{D05FBAC8-C7B7-41E4-8FBC-6FCBDF58C91D}"/>
              </a:ext>
            </a:extLst>
          </p:cNvPr>
          <p:cNvSpPr>
            <a:spLocks noGrp="1"/>
          </p:cNvSpPr>
          <p:nvPr>
            <p:ph idx="1"/>
          </p:nvPr>
        </p:nvSpPr>
        <p:spPr>
          <a:xfrm>
            <a:off x="762000" y="2279018"/>
            <a:ext cx="5691352" cy="3375920"/>
          </a:xfrm>
        </p:spPr>
        <p:txBody>
          <a:bodyPr anchor="t">
            <a:normAutofit/>
          </a:bodyPr>
          <a:lstStyle/>
          <a:p>
            <a:pPr marL="0" indent="0">
              <a:buNone/>
            </a:pPr>
            <a:r>
              <a:rPr lang="en-US" sz="2200" dirty="0"/>
              <a:t>The final result of map matching in actuality would be as picturized here. </a:t>
            </a:r>
          </a:p>
          <a:p>
            <a:r>
              <a:rPr lang="en-US" sz="2200" dirty="0"/>
              <a:t>The raw probe points trajectory is depicted in red line.</a:t>
            </a:r>
          </a:p>
          <a:p>
            <a:r>
              <a:rPr lang="en-US" sz="2200" dirty="0"/>
              <a:t>The actual road link to which these probe points are matched to is depicted in black line.</a:t>
            </a:r>
          </a:p>
        </p:txBody>
      </p:sp>
      <p:sp>
        <p:nvSpPr>
          <p:cNvPr id="15" name="Freeform: Shape 1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6">
            <a:extLst>
              <a:ext uri="{FF2B5EF4-FFF2-40B4-BE49-F238E27FC236}">
                <a16:creationId xmlns:a16="http://schemas.microsoft.com/office/drawing/2014/main" id="{AB9E13C9-19FF-AF48-AD4D-645AFEA3B78B}"/>
              </a:ext>
            </a:extLst>
          </p:cNvPr>
          <p:cNvPicPr>
            <a:picLocks noChangeAspect="1"/>
          </p:cNvPicPr>
          <p:nvPr/>
        </p:nvPicPr>
        <p:blipFill rotWithShape="1">
          <a:blip r:embed="rId2"/>
          <a:srcRect t="16348" r="-1" b="-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314652700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6F64-8A3F-DC4B-B33E-643A5E29ACDF}"/>
              </a:ext>
            </a:extLst>
          </p:cNvPr>
          <p:cNvSpPr>
            <a:spLocks noGrp="1"/>
          </p:cNvSpPr>
          <p:nvPr>
            <p:ph type="title"/>
          </p:nvPr>
        </p:nvSpPr>
        <p:spPr/>
        <p:txBody>
          <a:bodyPr/>
          <a:lstStyle/>
          <a:p>
            <a:r>
              <a:rPr lang="en-US" dirty="0">
                <a:solidFill>
                  <a:schemeClr val="accent1"/>
                </a:solidFill>
                <a:latin typeface="+mn-lt"/>
              </a:rPr>
              <a:t>References</a:t>
            </a:r>
          </a:p>
        </p:txBody>
      </p:sp>
      <p:sp>
        <p:nvSpPr>
          <p:cNvPr id="3" name="Content Placeholder 2">
            <a:extLst>
              <a:ext uri="{FF2B5EF4-FFF2-40B4-BE49-F238E27FC236}">
                <a16:creationId xmlns:a16="http://schemas.microsoft.com/office/drawing/2014/main" id="{74875DB1-99B6-5342-8656-B9CE09A56A95}"/>
              </a:ext>
            </a:extLst>
          </p:cNvPr>
          <p:cNvSpPr>
            <a:spLocks noGrp="1"/>
          </p:cNvSpPr>
          <p:nvPr>
            <p:ph idx="1"/>
          </p:nvPr>
        </p:nvSpPr>
        <p:spPr/>
        <p:txBody>
          <a:bodyPr>
            <a:normAutofit/>
          </a:bodyPr>
          <a:lstStyle/>
          <a:p>
            <a:pPr>
              <a:buFont typeface="Wingdings" pitchFamily="2" charset="2"/>
              <a:buChar char="§"/>
            </a:pPr>
            <a:r>
              <a:rPr lang="en-US" sz="2200" dirty="0"/>
              <a:t>https://</a:t>
            </a:r>
            <a:r>
              <a:rPr lang="en-US" sz="2200" dirty="0" err="1"/>
              <a:t>infolab.usc.edu</a:t>
            </a:r>
            <a:r>
              <a:rPr lang="en-US" sz="2200" dirty="0"/>
              <a:t>/csci587/Fall2016/papers/Map-Matching%20for%20Low-Sampling-Rate%20GPS%20Trajectories.pdf</a:t>
            </a:r>
          </a:p>
          <a:p>
            <a:pPr>
              <a:buFont typeface="Wingdings" pitchFamily="2" charset="2"/>
              <a:buChar char="§"/>
            </a:pPr>
            <a:r>
              <a:rPr lang="en-US" sz="2200" dirty="0"/>
              <a:t>https://www.movable-type.co.uk/scripts/latlong.html</a:t>
            </a:r>
          </a:p>
          <a:p>
            <a:pPr>
              <a:buFont typeface="Wingdings" pitchFamily="2" charset="2"/>
              <a:buChar char="§"/>
            </a:pPr>
            <a:r>
              <a:rPr lang="en-US" sz="2200" dirty="0"/>
              <a:t>http://web.mit.edu/jaillet/www/general/map_matching_itsc2012-final.pdf</a:t>
            </a:r>
          </a:p>
          <a:p>
            <a:pPr>
              <a:buFont typeface="Wingdings" pitchFamily="2" charset="2"/>
              <a:buChar char="§"/>
            </a:pPr>
            <a:r>
              <a:rPr lang="en-US" sz="2200" dirty="0"/>
              <a:t>https://blog.mapbox.com/matching-gps-traces-to-a-map-73730197d0e2 </a:t>
            </a:r>
          </a:p>
          <a:p>
            <a:pPr>
              <a:buFont typeface="Wingdings" pitchFamily="2" charset="2"/>
              <a:buChar char="§"/>
            </a:pPr>
            <a:r>
              <a:rPr lang="en-US" sz="2200" dirty="0"/>
              <a:t>https://www.researchgate.net/publication/226834033_An_off-line_map-matching_algorithm_for_incomplete_map_databases </a:t>
            </a:r>
          </a:p>
          <a:p>
            <a:pPr>
              <a:buFont typeface="Wingdings" pitchFamily="2" charset="2"/>
              <a:buChar char="§"/>
            </a:pPr>
            <a:endParaRPr lang="en-US" sz="2200" dirty="0"/>
          </a:p>
          <a:p>
            <a:pPr>
              <a:buFont typeface="Wingdings" pitchFamily="2" charset="2"/>
              <a:buChar char="§"/>
            </a:pPr>
            <a:endParaRPr lang="en-US" sz="2200" dirty="0"/>
          </a:p>
        </p:txBody>
      </p:sp>
    </p:spTree>
    <p:extLst>
      <p:ext uri="{BB962C8B-B14F-4D97-AF65-F5344CB8AC3E}">
        <p14:creationId xmlns:p14="http://schemas.microsoft.com/office/powerpoint/2010/main" val="37339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FD80-A918-3542-B384-78120C1D47C2}"/>
              </a:ext>
            </a:extLst>
          </p:cNvPr>
          <p:cNvSpPr>
            <a:spLocks noGrp="1"/>
          </p:cNvSpPr>
          <p:nvPr>
            <p:ph type="title"/>
          </p:nvPr>
        </p:nvSpPr>
        <p:spPr/>
        <p:txBody>
          <a:bodyPr/>
          <a:lstStyle/>
          <a:p>
            <a:r>
              <a:rPr lang="en-US" dirty="0">
                <a:solidFill>
                  <a:schemeClr val="accent1"/>
                </a:solidFill>
                <a:latin typeface="+mn-lt"/>
              </a:rPr>
              <a:t>Assignment 2</a:t>
            </a:r>
          </a:p>
        </p:txBody>
      </p:sp>
      <p:sp>
        <p:nvSpPr>
          <p:cNvPr id="3" name="Content Placeholder 2">
            <a:extLst>
              <a:ext uri="{FF2B5EF4-FFF2-40B4-BE49-F238E27FC236}">
                <a16:creationId xmlns:a16="http://schemas.microsoft.com/office/drawing/2014/main" id="{922095E5-BF10-714D-A172-9BF57D855049}"/>
              </a:ext>
            </a:extLst>
          </p:cNvPr>
          <p:cNvSpPr>
            <a:spLocks noGrp="1"/>
          </p:cNvSpPr>
          <p:nvPr>
            <p:ph idx="1"/>
          </p:nvPr>
        </p:nvSpPr>
        <p:spPr/>
        <p:txBody>
          <a:bodyPr/>
          <a:lstStyle/>
          <a:p>
            <a:pPr marL="0" indent="0">
              <a:buNone/>
            </a:pPr>
            <a:r>
              <a:rPr lang="en-US" u="sng" dirty="0"/>
              <a:t>Input:</a:t>
            </a:r>
          </a:p>
          <a:p>
            <a:pPr marL="457200" lvl="1" indent="0" algn="just">
              <a:buNone/>
            </a:pPr>
            <a:r>
              <a:rPr lang="en-US" sz="2200" dirty="0"/>
              <a:t>Probe data which includes:</a:t>
            </a:r>
          </a:p>
          <a:p>
            <a:pPr lvl="1" algn="just">
              <a:buFont typeface="Wingdings" pitchFamily="2" charset="2"/>
              <a:buChar char="§"/>
            </a:pPr>
            <a:r>
              <a:rPr lang="en-IN" sz="2200" dirty="0"/>
              <a:t>Raw probe points from part of the Germany collected in 9 months</a:t>
            </a:r>
          </a:p>
          <a:p>
            <a:pPr lvl="1" algn="just">
              <a:buFont typeface="Wingdings" pitchFamily="2" charset="2"/>
              <a:buChar char="§"/>
            </a:pPr>
            <a:r>
              <a:rPr lang="en-IN" sz="2200" dirty="0"/>
              <a:t>Link data for links that probe points can be map matched to</a:t>
            </a:r>
          </a:p>
          <a:p>
            <a:pPr marL="457200" lvl="1" indent="0" algn="just">
              <a:buNone/>
            </a:pPr>
            <a:endParaRPr lang="en-IN" sz="2200" dirty="0"/>
          </a:p>
          <a:p>
            <a:pPr marL="0" indent="0">
              <a:buNone/>
            </a:pPr>
            <a:r>
              <a:rPr lang="en-IN" u="sng" dirty="0"/>
              <a:t>Task:</a:t>
            </a:r>
          </a:p>
          <a:p>
            <a:pPr lvl="1" algn="just">
              <a:buFont typeface="Wingdings" pitchFamily="2" charset="2"/>
              <a:buChar char="§"/>
            </a:pPr>
            <a:r>
              <a:rPr lang="en-IN" sz="2200" dirty="0"/>
              <a:t>Map-Matched probe points to road links</a:t>
            </a:r>
          </a:p>
          <a:p>
            <a:pPr lvl="1" algn="just">
              <a:buFont typeface="Wingdings" pitchFamily="2" charset="2"/>
              <a:buChar char="§"/>
            </a:pPr>
            <a:r>
              <a:rPr lang="en-IN" sz="2200" dirty="0"/>
              <a:t>Derive road slope for each road link</a:t>
            </a:r>
          </a:p>
          <a:p>
            <a:pPr lvl="1" algn="just">
              <a:buFont typeface="Wingdings" pitchFamily="2" charset="2"/>
              <a:buChar char="§"/>
            </a:pPr>
            <a:r>
              <a:rPr lang="en-IN" sz="2200" dirty="0"/>
              <a:t>Evaluate the derived road slope with surveyed road slope in link data file</a:t>
            </a:r>
          </a:p>
          <a:p>
            <a:pPr marL="0" indent="0">
              <a:buNone/>
            </a:pPr>
            <a:endParaRPr lang="en-IN" sz="2200" dirty="0"/>
          </a:p>
          <a:p>
            <a:pPr marL="0" indent="0">
              <a:buNone/>
            </a:pPr>
            <a:endParaRPr lang="en-US" dirty="0"/>
          </a:p>
        </p:txBody>
      </p:sp>
    </p:spTree>
    <p:extLst>
      <p:ext uri="{BB962C8B-B14F-4D97-AF65-F5344CB8AC3E}">
        <p14:creationId xmlns:p14="http://schemas.microsoft.com/office/powerpoint/2010/main" val="19274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734A-77BE-CA49-BC67-0B52D85FB54A}"/>
              </a:ext>
            </a:extLst>
          </p:cNvPr>
          <p:cNvSpPr>
            <a:spLocks noGrp="1"/>
          </p:cNvSpPr>
          <p:nvPr>
            <p:ph type="title"/>
          </p:nvPr>
        </p:nvSpPr>
        <p:spPr/>
        <p:txBody>
          <a:bodyPr>
            <a:normAutofit/>
          </a:bodyPr>
          <a:lstStyle/>
          <a:p>
            <a:r>
              <a:rPr lang="en-US" dirty="0">
                <a:solidFill>
                  <a:schemeClr val="accent1"/>
                </a:solidFill>
                <a:latin typeface="+mn-lt"/>
              </a:rPr>
              <a:t>Understanding about the Probe data</a:t>
            </a:r>
          </a:p>
        </p:txBody>
      </p:sp>
      <p:sp>
        <p:nvSpPr>
          <p:cNvPr id="3" name="Content Placeholder 2">
            <a:extLst>
              <a:ext uri="{FF2B5EF4-FFF2-40B4-BE49-F238E27FC236}">
                <a16:creationId xmlns:a16="http://schemas.microsoft.com/office/drawing/2014/main" id="{F45397F9-F89E-204D-98BC-7E4DECF7B74A}"/>
              </a:ext>
            </a:extLst>
          </p:cNvPr>
          <p:cNvSpPr>
            <a:spLocks noGrp="1"/>
          </p:cNvSpPr>
          <p:nvPr>
            <p:ph idx="1"/>
          </p:nvPr>
        </p:nvSpPr>
        <p:spPr/>
        <p:txBody>
          <a:bodyPr>
            <a:normAutofit fontScale="92500" lnSpcReduction="10000"/>
          </a:bodyPr>
          <a:lstStyle/>
          <a:p>
            <a:pPr>
              <a:buFont typeface="Wingdings" pitchFamily="2" charset="2"/>
              <a:buChar char="§"/>
            </a:pPr>
            <a:r>
              <a:rPr lang="en-US" sz="2400" dirty="0"/>
              <a:t>Data that is generated by monitoring the position of individual moving objects (i.e., probes) over space and time</a:t>
            </a:r>
          </a:p>
          <a:p>
            <a:pPr>
              <a:buFont typeface="Wingdings" pitchFamily="2" charset="2"/>
              <a:buChar char="§"/>
            </a:pPr>
            <a:r>
              <a:rPr lang="en-US" sz="2400" dirty="0"/>
              <a:t>Moving objects: vehicles (cars, buses, trains, bikes, ships, etc.), pedestrians</a:t>
            </a:r>
          </a:p>
          <a:p>
            <a:pPr>
              <a:buFont typeface="Wingdings" pitchFamily="2" charset="2"/>
              <a:buChar char="§"/>
            </a:pPr>
            <a:r>
              <a:rPr lang="en-US" sz="2400" dirty="0"/>
              <a:t>Data for each probe is a time series of locations (x1, y1, t1), (x2, y2, t2), …</a:t>
            </a:r>
          </a:p>
          <a:p>
            <a:pPr>
              <a:buFont typeface="Wingdings" pitchFamily="2" charset="2"/>
              <a:buChar char="§"/>
            </a:pPr>
            <a:r>
              <a:rPr lang="en-US" sz="2400" dirty="0"/>
              <a:t>Other common attributes: probe id, speed, heading </a:t>
            </a:r>
          </a:p>
          <a:p>
            <a:pPr>
              <a:buFont typeface="Wingdings" pitchFamily="2" charset="2"/>
              <a:buChar char="§"/>
            </a:pPr>
            <a:r>
              <a:rPr lang="en-US" sz="2400" dirty="0"/>
              <a:t>Probe data is an emerging source of information on transport demand patterns and performance of the transport network</a:t>
            </a:r>
          </a:p>
          <a:p>
            <a:pPr>
              <a:buFont typeface="Wingdings" pitchFamily="2" charset="2"/>
              <a:buChar char="§"/>
            </a:pPr>
            <a:r>
              <a:rPr lang="en-IN" sz="2400" dirty="0"/>
              <a:t>Probe data is useful in many ways:</a:t>
            </a:r>
          </a:p>
          <a:p>
            <a:pPr lvl="2" algn="just">
              <a:buFont typeface="Courier New" panose="02070309020205020404" pitchFamily="49" charset="0"/>
              <a:buChar char="o"/>
            </a:pPr>
            <a:r>
              <a:rPr lang="en-IN" sz="2400" dirty="0"/>
              <a:t>Determine traffic speeds or travel time of road segments</a:t>
            </a:r>
          </a:p>
          <a:p>
            <a:pPr lvl="2" algn="just">
              <a:buFont typeface="Courier New" panose="02070309020205020404" pitchFamily="49" charset="0"/>
              <a:buChar char="o"/>
            </a:pPr>
            <a:r>
              <a:rPr lang="en-IN" sz="2400" dirty="0"/>
              <a:t>For transportation planning</a:t>
            </a:r>
          </a:p>
          <a:p>
            <a:pPr lvl="2" algn="just">
              <a:buFont typeface="Courier New" panose="02070309020205020404" pitchFamily="49" charset="0"/>
              <a:buChar char="o"/>
            </a:pPr>
            <a:r>
              <a:rPr lang="en-IN" sz="2400" dirty="0"/>
              <a:t>Map refinement/Creation</a:t>
            </a:r>
          </a:p>
          <a:p>
            <a:pPr lvl="2" algn="just">
              <a:buFont typeface="Courier New" panose="02070309020205020404" pitchFamily="49" charset="0"/>
              <a:buChar char="o"/>
            </a:pPr>
            <a:r>
              <a:rPr lang="en-IN" sz="2400" dirty="0"/>
              <a:t>Intersection delay analysis</a:t>
            </a:r>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627505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E844-F629-EB48-A56F-D5950529C2FA}"/>
              </a:ext>
            </a:extLst>
          </p:cNvPr>
          <p:cNvSpPr>
            <a:spLocks noGrp="1"/>
          </p:cNvSpPr>
          <p:nvPr>
            <p:ph type="title"/>
          </p:nvPr>
        </p:nvSpPr>
        <p:spPr/>
        <p:txBody>
          <a:bodyPr/>
          <a:lstStyle/>
          <a:p>
            <a:r>
              <a:rPr lang="en-US" dirty="0">
                <a:solidFill>
                  <a:schemeClr val="accent1"/>
                </a:solidFill>
                <a:latin typeface="+mn-lt"/>
              </a:rPr>
              <a:t>Understanding about the Map Matching</a:t>
            </a:r>
          </a:p>
        </p:txBody>
      </p:sp>
      <p:sp>
        <p:nvSpPr>
          <p:cNvPr id="3" name="Content Placeholder 2">
            <a:extLst>
              <a:ext uri="{FF2B5EF4-FFF2-40B4-BE49-F238E27FC236}">
                <a16:creationId xmlns:a16="http://schemas.microsoft.com/office/drawing/2014/main" id="{32BBEC6E-2887-D74F-9551-64554DEE7741}"/>
              </a:ext>
            </a:extLst>
          </p:cNvPr>
          <p:cNvSpPr>
            <a:spLocks noGrp="1"/>
          </p:cNvSpPr>
          <p:nvPr>
            <p:ph idx="1"/>
          </p:nvPr>
        </p:nvSpPr>
        <p:spPr>
          <a:xfrm>
            <a:off x="354724" y="1848343"/>
            <a:ext cx="10515600" cy="4351338"/>
          </a:xfrm>
        </p:spPr>
        <p:txBody>
          <a:bodyPr>
            <a:normAutofit/>
          </a:bodyPr>
          <a:lstStyle/>
          <a:p>
            <a:pPr lvl="1">
              <a:buFont typeface="Wingdings" pitchFamily="2" charset="2"/>
              <a:buChar char="§"/>
            </a:pPr>
            <a:r>
              <a:rPr lang="en-IN" sz="2200" dirty="0"/>
              <a:t>Map matching is performed by obtaining probe data and thus mapping it to the map using the given information like latitude, longitude, timestamp, elevation etc.</a:t>
            </a:r>
          </a:p>
          <a:p>
            <a:pPr lvl="1">
              <a:buFont typeface="Wingdings" pitchFamily="2" charset="2"/>
              <a:buChar char="§"/>
            </a:pPr>
            <a:r>
              <a:rPr lang="en-IN" sz="2200" dirty="0"/>
              <a:t>It helps in identifying inaccuracy of positioning, off the road locations, error of a GPS point etc. The error of GPS point is corrected by snapping the GPS point onto the road network.</a:t>
            </a:r>
          </a:p>
          <a:p>
            <a:pPr lvl="1">
              <a:buFont typeface="Wingdings" pitchFamily="2" charset="2"/>
              <a:buChar char="§"/>
            </a:pPr>
            <a:r>
              <a:rPr lang="en-IN" sz="2200" dirty="0"/>
              <a:t>Map-matching algorithm integrate probe data with road link data to identify the correct link on which a vehicle is travelling and to determine the location of vehicle on a link.</a:t>
            </a:r>
          </a:p>
          <a:p>
            <a:pPr lvl="1">
              <a:buFont typeface="Wingdings" pitchFamily="2" charset="2"/>
              <a:buChar char="§"/>
            </a:pPr>
            <a:r>
              <a:rPr lang="en-IN" sz="2200" dirty="0"/>
              <a:t>There are several algorithms present to perform map-matching which are:</a:t>
            </a:r>
          </a:p>
          <a:p>
            <a:pPr lvl="2">
              <a:buFont typeface="Courier New" panose="02070309020205020404" pitchFamily="49" charset="0"/>
              <a:buChar char="o"/>
            </a:pPr>
            <a:r>
              <a:rPr lang="en-IN" sz="2200" dirty="0"/>
              <a:t>Probabilistic theory</a:t>
            </a:r>
          </a:p>
          <a:p>
            <a:pPr lvl="2">
              <a:buFont typeface="Courier New" panose="02070309020205020404" pitchFamily="49" charset="0"/>
              <a:buChar char="o"/>
            </a:pPr>
            <a:r>
              <a:rPr lang="en-IN" sz="2200" dirty="0"/>
              <a:t>Kalman filter</a:t>
            </a:r>
          </a:p>
          <a:p>
            <a:pPr lvl="2">
              <a:buFont typeface="Courier New" panose="02070309020205020404" pitchFamily="49" charset="0"/>
              <a:buChar char="o"/>
            </a:pPr>
            <a:r>
              <a:rPr lang="en-IN" sz="2200" dirty="0"/>
              <a:t>Fuzzy logic etc.</a:t>
            </a:r>
          </a:p>
          <a:p>
            <a:endParaRPr lang="en-US" dirty="0"/>
          </a:p>
        </p:txBody>
      </p:sp>
    </p:spTree>
    <p:extLst>
      <p:ext uri="{BB962C8B-B14F-4D97-AF65-F5344CB8AC3E}">
        <p14:creationId xmlns:p14="http://schemas.microsoft.com/office/powerpoint/2010/main" val="1097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E762-034B-1A4D-B65F-CAB8C3D7E39F}"/>
              </a:ext>
            </a:extLst>
          </p:cNvPr>
          <p:cNvSpPr>
            <a:spLocks noGrp="1"/>
          </p:cNvSpPr>
          <p:nvPr>
            <p:ph type="title"/>
          </p:nvPr>
        </p:nvSpPr>
        <p:spPr/>
        <p:txBody>
          <a:bodyPr/>
          <a:lstStyle/>
          <a:p>
            <a:r>
              <a:rPr lang="en-IN" dirty="0">
                <a:solidFill>
                  <a:schemeClr val="accent1"/>
                </a:solidFill>
                <a:latin typeface="+mn-lt"/>
              </a:rPr>
              <a:t>First Approach </a:t>
            </a:r>
            <a:endParaRPr lang="en-US" dirty="0">
              <a:solidFill>
                <a:schemeClr val="accent1"/>
              </a:solidFill>
              <a:latin typeface="+mn-lt"/>
            </a:endParaRPr>
          </a:p>
        </p:txBody>
      </p:sp>
      <p:sp>
        <p:nvSpPr>
          <p:cNvPr id="3" name="Content Placeholder 2">
            <a:extLst>
              <a:ext uri="{FF2B5EF4-FFF2-40B4-BE49-F238E27FC236}">
                <a16:creationId xmlns:a16="http://schemas.microsoft.com/office/drawing/2014/main" id="{E0F4E58B-B22A-CC4D-82FB-C8660CCA33FF}"/>
              </a:ext>
            </a:extLst>
          </p:cNvPr>
          <p:cNvSpPr>
            <a:spLocks noGrp="1"/>
          </p:cNvSpPr>
          <p:nvPr>
            <p:ph idx="1"/>
          </p:nvPr>
        </p:nvSpPr>
        <p:spPr/>
        <p:txBody>
          <a:bodyPr/>
          <a:lstStyle/>
          <a:p>
            <a:pPr marL="0" indent="0">
              <a:lnSpc>
                <a:spcPct val="150000"/>
              </a:lnSpc>
              <a:buNone/>
            </a:pPr>
            <a:r>
              <a:rPr lang="en-IN" sz="2200" dirty="0"/>
              <a:t>Our initial approach was:</a:t>
            </a:r>
          </a:p>
          <a:p>
            <a:pPr>
              <a:lnSpc>
                <a:spcPct val="150000"/>
              </a:lnSpc>
              <a:buFont typeface="Wingdings" pitchFamily="2" charset="2"/>
              <a:buChar char="§"/>
            </a:pPr>
            <a:r>
              <a:rPr lang="en-IN" sz="2200" dirty="0"/>
              <a:t>Draw links using the link data provided and try to plot the probe data on the link and find the matched points and find slope and distance</a:t>
            </a:r>
          </a:p>
          <a:p>
            <a:pPr>
              <a:lnSpc>
                <a:spcPct val="150000"/>
              </a:lnSpc>
              <a:buFont typeface="Wingdings" pitchFamily="2" charset="2"/>
              <a:buChar char="§"/>
            </a:pPr>
            <a:r>
              <a:rPr lang="en-IN" sz="2200" dirty="0"/>
              <a:t>But this approach was wrong because the probe data will not be exactly on the link and so we are not able to proceed further</a:t>
            </a:r>
          </a:p>
          <a:p>
            <a:endParaRPr lang="en-US" dirty="0"/>
          </a:p>
        </p:txBody>
      </p:sp>
    </p:spTree>
    <p:extLst>
      <p:ext uri="{BB962C8B-B14F-4D97-AF65-F5344CB8AC3E}">
        <p14:creationId xmlns:p14="http://schemas.microsoft.com/office/powerpoint/2010/main" val="3832443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D18-322E-9345-84E4-715047588C47}"/>
              </a:ext>
            </a:extLst>
          </p:cNvPr>
          <p:cNvSpPr>
            <a:spLocks noGrp="1"/>
          </p:cNvSpPr>
          <p:nvPr>
            <p:ph type="title"/>
          </p:nvPr>
        </p:nvSpPr>
        <p:spPr/>
        <p:txBody>
          <a:bodyPr/>
          <a:lstStyle/>
          <a:p>
            <a:r>
              <a:rPr lang="en-IN" dirty="0">
                <a:solidFill>
                  <a:schemeClr val="accent1"/>
                </a:solidFill>
                <a:latin typeface="+mn-lt"/>
              </a:rPr>
              <a:t>Second Approach </a:t>
            </a:r>
            <a:endParaRPr lang="en-US" dirty="0">
              <a:solidFill>
                <a:schemeClr val="accent1"/>
              </a:solidFill>
              <a:latin typeface="+mn-lt"/>
            </a:endParaRPr>
          </a:p>
        </p:txBody>
      </p:sp>
      <p:sp>
        <p:nvSpPr>
          <p:cNvPr id="3" name="Content Placeholder 2">
            <a:extLst>
              <a:ext uri="{FF2B5EF4-FFF2-40B4-BE49-F238E27FC236}">
                <a16:creationId xmlns:a16="http://schemas.microsoft.com/office/drawing/2014/main" id="{A4F26153-B5FF-B247-BD21-84427CACAA18}"/>
              </a:ext>
            </a:extLst>
          </p:cNvPr>
          <p:cNvSpPr>
            <a:spLocks noGrp="1"/>
          </p:cNvSpPr>
          <p:nvPr>
            <p:ph idx="1"/>
          </p:nvPr>
        </p:nvSpPr>
        <p:spPr/>
        <p:txBody>
          <a:bodyPr/>
          <a:lstStyle/>
          <a:p>
            <a:pPr marL="0" indent="0">
              <a:buNone/>
            </a:pPr>
            <a:endParaRPr lang="en-IN" sz="2200" dirty="0"/>
          </a:p>
          <a:p>
            <a:pPr>
              <a:lnSpc>
                <a:spcPct val="150000"/>
              </a:lnSpc>
              <a:buFont typeface="Wingdings" pitchFamily="2" charset="2"/>
              <a:buChar char="§"/>
            </a:pPr>
            <a:r>
              <a:rPr lang="en-IN" sz="2200" dirty="0"/>
              <a:t>In this we assumed that we need to find a threshold, or region within which if the probe data is located form the link we can consider them.</a:t>
            </a:r>
          </a:p>
          <a:p>
            <a:pPr>
              <a:lnSpc>
                <a:spcPct val="150000"/>
              </a:lnSpc>
              <a:buFont typeface="Wingdings" pitchFamily="2" charset="2"/>
              <a:buChar char="§"/>
            </a:pPr>
            <a:r>
              <a:rPr lang="en-IN" sz="2200" dirty="0"/>
              <a:t>And for finding the shortest path we can use any shortest path algorithm.</a:t>
            </a:r>
          </a:p>
          <a:p>
            <a:pPr>
              <a:lnSpc>
                <a:spcPct val="150000"/>
              </a:lnSpc>
              <a:buFont typeface="Wingdings" pitchFamily="2" charset="2"/>
              <a:buChar char="§"/>
            </a:pPr>
            <a:r>
              <a:rPr lang="en-IN" sz="2200" dirty="0"/>
              <a:t>But in this method we are not able to complete or conclude as we already have distance given in link data so we don’t require any shortest path algorithm.</a:t>
            </a:r>
          </a:p>
          <a:p>
            <a:endParaRPr lang="en-US" dirty="0"/>
          </a:p>
        </p:txBody>
      </p:sp>
    </p:spTree>
    <p:extLst>
      <p:ext uri="{BB962C8B-B14F-4D97-AF65-F5344CB8AC3E}">
        <p14:creationId xmlns:p14="http://schemas.microsoft.com/office/powerpoint/2010/main" val="321747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8D83-F5D5-3649-BA5B-C260473FDA9D}"/>
              </a:ext>
            </a:extLst>
          </p:cNvPr>
          <p:cNvSpPr>
            <a:spLocks noGrp="1"/>
          </p:cNvSpPr>
          <p:nvPr>
            <p:ph type="title"/>
          </p:nvPr>
        </p:nvSpPr>
        <p:spPr/>
        <p:txBody>
          <a:bodyPr/>
          <a:lstStyle/>
          <a:p>
            <a:r>
              <a:rPr lang="en-US" dirty="0">
                <a:solidFill>
                  <a:schemeClr val="accent1"/>
                </a:solidFill>
                <a:latin typeface="+mn-lt"/>
              </a:rPr>
              <a:t>Final Approach</a:t>
            </a:r>
          </a:p>
        </p:txBody>
      </p:sp>
      <p:sp>
        <p:nvSpPr>
          <p:cNvPr id="3" name="Content Placeholder 2">
            <a:extLst>
              <a:ext uri="{FF2B5EF4-FFF2-40B4-BE49-F238E27FC236}">
                <a16:creationId xmlns:a16="http://schemas.microsoft.com/office/drawing/2014/main" id="{0ED3ED7E-DC98-1F41-8E98-3B03AD2C51B1}"/>
              </a:ext>
            </a:extLst>
          </p:cNvPr>
          <p:cNvSpPr>
            <a:spLocks noGrp="1"/>
          </p:cNvSpPr>
          <p:nvPr>
            <p:ph idx="1"/>
          </p:nvPr>
        </p:nvSpPr>
        <p:spPr/>
        <p:txBody>
          <a:bodyPr>
            <a:normAutofit/>
          </a:bodyPr>
          <a:lstStyle/>
          <a:p>
            <a:pPr>
              <a:lnSpc>
                <a:spcPct val="150000"/>
              </a:lnSpc>
              <a:buFont typeface="Wingdings" pitchFamily="2" charset="2"/>
              <a:buChar char="§"/>
            </a:pPr>
            <a:r>
              <a:rPr lang="en-US" sz="2200" dirty="0"/>
              <a:t>We referred to this paper - </a:t>
            </a:r>
            <a:r>
              <a:rPr lang="en-IN" sz="2200" dirty="0"/>
              <a:t>Map-Matching for Low Sampling Rate GPS Trajectories - </a:t>
            </a:r>
            <a:r>
              <a:rPr lang="en-IN" sz="2200" i="1" dirty="0">
                <a:solidFill>
                  <a:schemeClr val="accent6">
                    <a:lumMod val="75000"/>
                  </a:schemeClr>
                </a:solidFill>
              </a:rPr>
              <a:t>http://infolab.usc.edu/csci587/Fall2016/papers/Map-Matching%20for%20Low-Sampling-Rate%20GPS%20Trajectories.pdf</a:t>
            </a:r>
            <a:r>
              <a:rPr lang="en-US" sz="2200" i="1" dirty="0"/>
              <a:t>  - </a:t>
            </a:r>
            <a:r>
              <a:rPr lang="en-US" sz="2200" dirty="0"/>
              <a:t>in implementing our assignment.</a:t>
            </a:r>
          </a:p>
          <a:p>
            <a:pPr>
              <a:lnSpc>
                <a:spcPct val="150000"/>
              </a:lnSpc>
              <a:buFont typeface="Wingdings" pitchFamily="2" charset="2"/>
              <a:buChar char="§"/>
            </a:pPr>
            <a:r>
              <a:rPr lang="en-IN" sz="2200" dirty="0"/>
              <a:t>According to this approach we made a region to track the next point.</a:t>
            </a:r>
          </a:p>
          <a:p>
            <a:pPr>
              <a:lnSpc>
                <a:spcPct val="150000"/>
              </a:lnSpc>
              <a:buFont typeface="Wingdings" pitchFamily="2" charset="2"/>
              <a:buChar char="§"/>
            </a:pPr>
            <a:r>
              <a:rPr lang="en-IN" sz="2200" dirty="0"/>
              <a:t>Using probe point location checked they are in the region to connect with the link.</a:t>
            </a:r>
          </a:p>
          <a:p>
            <a:pPr>
              <a:lnSpc>
                <a:spcPct val="150000"/>
              </a:lnSpc>
              <a:buFont typeface="Wingdings" pitchFamily="2" charset="2"/>
              <a:buChar char="§"/>
            </a:pPr>
            <a:r>
              <a:rPr lang="en-IN" sz="2200" dirty="0"/>
              <a:t>And calculated the distance and slope using the matched points we obtained.</a:t>
            </a:r>
          </a:p>
          <a:p>
            <a:pPr>
              <a:lnSpc>
                <a:spcPct val="150000"/>
              </a:lnSpc>
              <a:buFont typeface="Wingdings" pitchFamily="2" charset="2"/>
              <a:buChar char="§"/>
            </a:pPr>
            <a:r>
              <a:rPr lang="en-IN" sz="2200" dirty="0"/>
              <a:t>In the following slides we will explain the logic we used in this approach.</a:t>
            </a:r>
          </a:p>
          <a:p>
            <a:endParaRPr lang="en-US" sz="2200" i="1" dirty="0"/>
          </a:p>
        </p:txBody>
      </p:sp>
    </p:spTree>
    <p:extLst>
      <p:ext uri="{BB962C8B-B14F-4D97-AF65-F5344CB8AC3E}">
        <p14:creationId xmlns:p14="http://schemas.microsoft.com/office/powerpoint/2010/main" val="4228796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8664-F453-2846-944F-15CCCFD8386D}"/>
              </a:ext>
            </a:extLst>
          </p:cNvPr>
          <p:cNvSpPr>
            <a:spLocks noGrp="1"/>
          </p:cNvSpPr>
          <p:nvPr>
            <p:ph type="title"/>
          </p:nvPr>
        </p:nvSpPr>
        <p:spPr/>
        <p:txBody>
          <a:bodyPr/>
          <a:lstStyle/>
          <a:p>
            <a:r>
              <a:rPr lang="en-US" dirty="0">
                <a:solidFill>
                  <a:schemeClr val="accent1"/>
                </a:solidFill>
                <a:latin typeface="+mn-lt"/>
              </a:rPr>
              <a:t>Matching the probe point to appropriate link</a:t>
            </a:r>
          </a:p>
        </p:txBody>
      </p:sp>
      <p:sp>
        <p:nvSpPr>
          <p:cNvPr id="3" name="Content Placeholder 2">
            <a:extLst>
              <a:ext uri="{FF2B5EF4-FFF2-40B4-BE49-F238E27FC236}">
                <a16:creationId xmlns:a16="http://schemas.microsoft.com/office/drawing/2014/main" id="{D5B95E2F-F189-4745-9016-B2A50E1FDF9B}"/>
              </a:ext>
            </a:extLst>
          </p:cNvPr>
          <p:cNvSpPr>
            <a:spLocks noGrp="1"/>
          </p:cNvSpPr>
          <p:nvPr>
            <p:ph idx="1"/>
          </p:nvPr>
        </p:nvSpPr>
        <p:spPr/>
        <p:txBody>
          <a:bodyPr>
            <a:normAutofit lnSpcReduction="10000"/>
          </a:bodyPr>
          <a:lstStyle/>
          <a:p>
            <a:pPr marL="0" indent="0">
              <a:buNone/>
            </a:pPr>
            <a:r>
              <a:rPr lang="en-US" sz="2200" u="sng" dirty="0"/>
              <a:t>Steps followed in our approach:</a:t>
            </a:r>
          </a:p>
          <a:p>
            <a:pPr marL="457200" indent="-457200">
              <a:buFont typeface="+mj-lt"/>
              <a:buAutoNum type="arabicPeriod"/>
            </a:pPr>
            <a:r>
              <a:rPr lang="en-US" sz="2200" dirty="0"/>
              <a:t>Consider a probe point at a time.</a:t>
            </a:r>
          </a:p>
          <a:p>
            <a:pPr marL="457200" indent="-457200">
              <a:buFont typeface="+mj-lt"/>
              <a:buAutoNum type="arabicPeriod"/>
            </a:pPr>
            <a:r>
              <a:rPr lang="en-US" sz="2200" dirty="0"/>
              <a:t>Iterate this point within all given links to find the link which has minimum distance from probe.</a:t>
            </a:r>
          </a:p>
          <a:p>
            <a:pPr marL="457200" indent="-457200">
              <a:buFont typeface="+mj-lt"/>
              <a:buAutoNum type="arabicPeriod"/>
            </a:pPr>
            <a:r>
              <a:rPr lang="en-US" sz="2200" dirty="0"/>
              <a:t>To find the distance between link and probe, find the midpoint of the link. Find the distance from this midpoint to probe point.</a:t>
            </a:r>
          </a:p>
          <a:p>
            <a:pPr marL="457200" indent="-457200">
              <a:buFont typeface="+mj-lt"/>
              <a:buAutoNum type="arabicPeriod"/>
            </a:pPr>
            <a:r>
              <a:rPr lang="en-US" sz="2200" dirty="0"/>
              <a:t>Store this distance as minimum distance.</a:t>
            </a:r>
          </a:p>
          <a:p>
            <a:pPr marL="457200" indent="-457200">
              <a:buFont typeface="+mj-lt"/>
              <a:buAutoNum type="arabicPeriod"/>
            </a:pPr>
            <a:r>
              <a:rPr lang="en-US" sz="2200" dirty="0"/>
              <a:t>Following the above 2 steps through out the iteration and if a distance is found whose value is less than pre stored minimum distance then substitute minimum distance with new distance.</a:t>
            </a:r>
          </a:p>
          <a:p>
            <a:pPr marL="457200" indent="-457200">
              <a:buFont typeface="+mj-lt"/>
              <a:buAutoNum type="arabicPeriod"/>
            </a:pPr>
            <a:r>
              <a:rPr lang="en-US" sz="2200" dirty="0"/>
              <a:t>Link for which the minimum distance obtained is the link to which that particular probe point belongs to.</a:t>
            </a:r>
          </a:p>
          <a:p>
            <a:endParaRPr lang="en-US" dirty="0"/>
          </a:p>
        </p:txBody>
      </p:sp>
    </p:spTree>
    <p:extLst>
      <p:ext uri="{BB962C8B-B14F-4D97-AF65-F5344CB8AC3E}">
        <p14:creationId xmlns:p14="http://schemas.microsoft.com/office/powerpoint/2010/main" val="3869284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1504</Words>
  <Application>Microsoft Macintosh PowerPoint</Application>
  <PresentationFormat>Widescreen</PresentationFormat>
  <Paragraphs>172</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 Math</vt:lpstr>
      <vt:lpstr>Courier New</vt:lpstr>
      <vt:lpstr>Times New Roman</vt:lpstr>
      <vt:lpstr>Wingdings</vt:lpstr>
      <vt:lpstr>Office Theme</vt:lpstr>
      <vt:lpstr>Probe Data Analysis for Road Slope</vt:lpstr>
      <vt:lpstr>Index</vt:lpstr>
      <vt:lpstr>Assignment 2</vt:lpstr>
      <vt:lpstr>Understanding about the Probe data</vt:lpstr>
      <vt:lpstr>Understanding about the Map Matching</vt:lpstr>
      <vt:lpstr>First Approach </vt:lpstr>
      <vt:lpstr>Second Approach </vt:lpstr>
      <vt:lpstr>Final Approach</vt:lpstr>
      <vt:lpstr>Matching the probe point to appropriate link</vt:lpstr>
      <vt:lpstr>Formulas Used: To find the midpoint between 2 geospatial points</vt:lpstr>
      <vt:lpstr>Formulas Used cont.</vt:lpstr>
      <vt:lpstr>Structure of Our Assignment</vt:lpstr>
      <vt:lpstr>Working Flow of Our Assignment</vt:lpstr>
      <vt:lpstr>Working Flow cont…</vt:lpstr>
      <vt:lpstr>Working Flow cont…</vt:lpstr>
      <vt:lpstr>Slope Approach</vt:lpstr>
      <vt:lpstr>Slope Calculation</vt:lpstr>
      <vt:lpstr>Intermediate Result File</vt:lpstr>
      <vt:lpstr>Final Result File</vt:lpstr>
      <vt:lpstr>Output in the Console</vt:lpstr>
      <vt:lpstr>Map Matching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Probe Data Analysis for Road Slope</dc:title>
  <dc:creator>Adarsh M V</dc:creator>
  <cp:lastModifiedBy>Adarsh M V</cp:lastModifiedBy>
  <cp:revision>7</cp:revision>
  <dcterms:created xsi:type="dcterms:W3CDTF">2019-03-08T15:35:41Z</dcterms:created>
  <dcterms:modified xsi:type="dcterms:W3CDTF">2019-03-09T07:23:42Z</dcterms:modified>
</cp:coreProperties>
</file>