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78" r:id="rId5"/>
    <p:sldId id="276" r:id="rId6"/>
    <p:sldId id="259" r:id="rId7"/>
    <p:sldId id="260" r:id="rId8"/>
    <p:sldId id="261" r:id="rId9"/>
    <p:sldId id="275" r:id="rId10"/>
    <p:sldId id="277" r:id="rId11"/>
    <p:sldId id="262" r:id="rId12"/>
    <p:sldId id="263" r:id="rId13"/>
    <p:sldId id="280" r:id="rId14"/>
    <p:sldId id="264" r:id="rId15"/>
    <p:sldId id="265" r:id="rId16"/>
    <p:sldId id="274" r:id="rId17"/>
    <p:sldId id="279"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82" autoAdjust="0"/>
    <p:restoredTop sz="94660"/>
  </p:normalViewPr>
  <p:slideViewPr>
    <p:cSldViewPr snapToGrid="0">
      <p:cViewPr varScale="1">
        <p:scale>
          <a:sx n="85" d="100"/>
          <a:sy n="85" d="100"/>
        </p:scale>
        <p:origin x="91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HP\Desktop\yeshas\yeshas%20final%20yr%20project%20timelin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Project</a:t>
            </a:r>
            <a:r>
              <a:rPr lang="en-IN" baseline="0"/>
              <a:t> Timeline</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tx>
            <c:strRef>
              <c:f>Sheet1!$B$1</c:f>
              <c:strCache>
                <c:ptCount val="1"/>
                <c:pt idx="0">
                  <c:v>Start date</c:v>
                </c:pt>
              </c:strCache>
            </c:strRef>
          </c:tx>
          <c:spPr>
            <a:noFill/>
            <a:ln>
              <a:noFill/>
            </a:ln>
            <a:effectLst/>
          </c:spPr>
          <c:invertIfNegative val="0"/>
          <c:cat>
            <c:strRef>
              <c:f>Sheet1!$A$2:$A$6</c:f>
              <c:strCache>
                <c:ptCount val="5"/>
                <c:pt idx="0">
                  <c:v>Review-0 (Finalisation of title and commencement of project work)</c:v>
                </c:pt>
                <c:pt idx="1">
                  <c:v>Review-1</c:v>
                </c:pt>
                <c:pt idx="2">
                  <c:v>Review-2</c:v>
                </c:pt>
                <c:pt idx="3">
                  <c:v>Review-3</c:v>
                </c:pt>
                <c:pt idx="4">
                  <c:v>Final Viva-Voce</c:v>
                </c:pt>
              </c:strCache>
            </c:strRef>
          </c:cat>
          <c:val>
            <c:numRef>
              <c:f>Sheet1!$B$2:$B$6</c:f>
              <c:numCache>
                <c:formatCode>m/d/yyyy</c:formatCode>
                <c:ptCount val="5"/>
                <c:pt idx="0">
                  <c:v>45547</c:v>
                </c:pt>
                <c:pt idx="1">
                  <c:v>45559</c:v>
                </c:pt>
                <c:pt idx="2">
                  <c:v>45580</c:v>
                </c:pt>
                <c:pt idx="3">
                  <c:v>45615</c:v>
                </c:pt>
                <c:pt idx="4">
                  <c:v>45643</c:v>
                </c:pt>
              </c:numCache>
            </c:numRef>
          </c:val>
          <c:extLst xmlns:c16r2="http://schemas.microsoft.com/office/drawing/2015/06/chart">
            <c:ext xmlns:c16="http://schemas.microsoft.com/office/drawing/2014/chart" uri="{C3380CC4-5D6E-409C-BE32-E72D297353CC}">
              <c16:uniqueId val="{00000000-25FD-4E09-A7DB-18EFB5DF368B}"/>
            </c:ext>
          </c:extLst>
        </c:ser>
        <c:ser>
          <c:idx val="1"/>
          <c:order val="1"/>
          <c:tx>
            <c:strRef>
              <c:f>Sheet1!$D$1</c:f>
              <c:strCache>
                <c:ptCount val="1"/>
                <c:pt idx="0">
                  <c:v>Duration</c:v>
                </c:pt>
              </c:strCache>
            </c:strRef>
          </c:tx>
          <c:spPr>
            <a:solidFill>
              <a:schemeClr val="accent2"/>
            </a:solidFill>
            <a:ln>
              <a:noFill/>
            </a:ln>
            <a:effectLst/>
          </c:spPr>
          <c:invertIfNegative val="0"/>
          <c:cat>
            <c:strRef>
              <c:f>Sheet1!$A$2:$A$6</c:f>
              <c:strCache>
                <c:ptCount val="5"/>
                <c:pt idx="0">
                  <c:v>Review-0 (Finalisation of title and commencement of project work)</c:v>
                </c:pt>
                <c:pt idx="1">
                  <c:v>Review-1</c:v>
                </c:pt>
                <c:pt idx="2">
                  <c:v>Review-2</c:v>
                </c:pt>
                <c:pt idx="3">
                  <c:v>Review-3</c:v>
                </c:pt>
                <c:pt idx="4">
                  <c:v>Final Viva-Voce</c:v>
                </c:pt>
              </c:strCache>
            </c:strRef>
          </c:cat>
          <c:val>
            <c:numRef>
              <c:f>Sheet1!$D$2:$D$6</c:f>
              <c:numCache>
                <c:formatCode>General</c:formatCode>
                <c:ptCount val="5"/>
                <c:pt idx="0">
                  <c:v>7</c:v>
                </c:pt>
                <c:pt idx="1">
                  <c:v>4</c:v>
                </c:pt>
                <c:pt idx="2">
                  <c:v>7</c:v>
                </c:pt>
                <c:pt idx="3">
                  <c:v>4</c:v>
                </c:pt>
                <c:pt idx="4">
                  <c:v>4</c:v>
                </c:pt>
              </c:numCache>
            </c:numRef>
          </c:val>
          <c:extLst xmlns:c16r2="http://schemas.microsoft.com/office/drawing/2015/06/chart">
            <c:ext xmlns:c16="http://schemas.microsoft.com/office/drawing/2014/chart" uri="{C3380CC4-5D6E-409C-BE32-E72D297353CC}">
              <c16:uniqueId val="{00000001-25FD-4E09-A7DB-18EFB5DF368B}"/>
            </c:ext>
          </c:extLst>
        </c:ser>
        <c:dLbls>
          <c:showLegendKey val="0"/>
          <c:showVal val="0"/>
          <c:showCatName val="0"/>
          <c:showSerName val="0"/>
          <c:showPercent val="0"/>
          <c:showBubbleSize val="0"/>
        </c:dLbls>
        <c:gapWidth val="150"/>
        <c:overlap val="100"/>
        <c:axId val="393448768"/>
        <c:axId val="393442496"/>
      </c:barChart>
      <c:catAx>
        <c:axId val="393448768"/>
        <c:scaling>
          <c:orientation val="maxMin"/>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Progress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3442496"/>
        <c:crosses val="autoZero"/>
        <c:auto val="1"/>
        <c:lblAlgn val="ctr"/>
        <c:lblOffset val="100"/>
        <c:noMultiLvlLbl val="0"/>
      </c:catAx>
      <c:valAx>
        <c:axId val="393442496"/>
        <c:scaling>
          <c:orientation val="minMax"/>
        </c:scaling>
        <c:delete val="0"/>
        <c:axPos val="t"/>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Date</a:t>
                </a:r>
              </a:p>
            </c:rich>
          </c:tx>
          <c:layout>
            <c:manualLayout>
              <c:xMode val="edge"/>
              <c:yMode val="edge"/>
              <c:x val="0.58549938721096906"/>
              <c:y val="0.1038182164777928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m/d/yyyy"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344876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22-01-2025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22/01/2025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22/01/2025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22/01/2025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22/01/2025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lnSpc>
                <a:spcPct val="107000"/>
              </a:lnSpc>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AUTOMOBILE TYRE HEALTH MONITORING SYSTEM</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algn="l">
              <a:spcBef>
                <a:spcPts val="0"/>
              </a:spcBef>
              <a:buClr>
                <a:srgbClr val="17365D"/>
              </a:buClr>
              <a:buSzPts val="2000"/>
            </a:pPr>
            <a:r>
              <a:rPr lang="en-GB" dirty="0">
                <a:latin typeface="Cambria" panose="02040503050406030204" pitchFamily="18" charset="0"/>
                <a:ea typeface="Cambria" panose="02040503050406030204" pitchFamily="18" charset="0"/>
              </a:rPr>
              <a:t>Batch Number: CST-G07</a:t>
            </a:r>
          </a:p>
          <a:p>
            <a:pPr marL="0" lvl="0" indent="0" algn="l" rtl="0">
              <a:spcBef>
                <a:spcPts val="0"/>
              </a:spcBef>
              <a:spcAft>
                <a:spcPts val="0"/>
              </a:spcAft>
              <a:buClr>
                <a:srgbClr val="17365D"/>
              </a:buClr>
              <a:buSzPts val="2000"/>
              <a:buNone/>
            </a:pP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502889634"/>
              </p:ext>
            </p:extLst>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 xmlns:a16="http://schemas.microsoft.com/office/drawing/2014/main" val="20000"/>
                    </a:ext>
                  </a:extLst>
                </a:gridCol>
                <a:gridCol w="3333675">
                  <a:extLst>
                    <a:ext uri="{9D8B030D-6E8A-4147-A177-3AD203B41FA5}">
                      <a16:colId xmlns=""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smtClean="0"/>
                        <a:t>20211CST0061</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ADARSHA SG</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1"/>
                  </a:ext>
                </a:extLst>
              </a:tr>
              <a:tr h="306243">
                <a:tc>
                  <a:txBody>
                    <a:bodyPr/>
                    <a:lstStyle/>
                    <a:p>
                      <a:pPr marL="0" marR="0" lvl="0" indent="0" algn="ctr" rtl="0">
                        <a:spcBef>
                          <a:spcPts val="0"/>
                        </a:spcBef>
                        <a:spcAft>
                          <a:spcPts val="0"/>
                        </a:spcAft>
                        <a:buNone/>
                      </a:pPr>
                      <a:r>
                        <a:rPr lang="en-US" sz="1800" u="none" strike="noStrike" cap="none" dirty="0" smtClean="0"/>
                        <a:t>20211CST0075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smtClean="0"/>
                        <a:t>RAHUL</a:t>
                      </a:r>
                      <a:r>
                        <a:rPr lang="en-US" sz="1800" u="none" strike="noStrike" cap="none" baseline="0" dirty="0" smtClean="0"/>
                        <a:t> ASHOK</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2"/>
                  </a:ext>
                </a:extLst>
              </a:tr>
              <a:tr h="306243">
                <a:tc>
                  <a:txBody>
                    <a:bodyPr/>
                    <a:lstStyle/>
                    <a:p>
                      <a:pPr marL="0" marR="0" lvl="0" indent="0" algn="ctr" rtl="0">
                        <a:spcBef>
                          <a:spcPts val="0"/>
                        </a:spcBef>
                        <a:spcAft>
                          <a:spcPts val="0"/>
                        </a:spcAft>
                        <a:buNone/>
                      </a:pPr>
                      <a:r>
                        <a:rPr lang="en-US" sz="1800" u="none" strike="noStrike" cap="none" dirty="0" smtClean="0"/>
                        <a:t>20211CST0083</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smtClean="0"/>
                        <a:t>DINAKAR</a:t>
                      </a:r>
                      <a:r>
                        <a:rPr lang="en-US" sz="1800" u="none" strike="noStrike" cap="none" baseline="0" dirty="0" smtClean="0"/>
                        <a:t> </a:t>
                      </a:r>
                      <a:r>
                        <a:rPr lang="en-US" sz="1800" u="none" strike="noStrike" cap="none" baseline="0" dirty="0"/>
                        <a:t>S</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3"/>
                  </a:ext>
                </a:extLst>
              </a:tr>
              <a:tr h="306243">
                <a:tc>
                  <a:txBody>
                    <a:bodyPr/>
                    <a:lstStyle/>
                    <a:p>
                      <a:pPr marL="0" marR="0" lvl="0" indent="0" algn="ctr" rtl="0">
                        <a:spcBef>
                          <a:spcPts val="0"/>
                        </a:spcBef>
                        <a:spcAft>
                          <a:spcPts val="0"/>
                        </a:spcAft>
                        <a:buNone/>
                      </a:pPr>
                      <a:r>
                        <a:rPr lang="en-US" sz="1800" u="none" strike="noStrike" cap="none" dirty="0" smtClean="0"/>
                        <a:t>20211CST0084</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smtClean="0"/>
                        <a:t>DIWAKAR</a:t>
                      </a:r>
                      <a:r>
                        <a:rPr lang="en-US" sz="1800" u="none" strike="noStrike" cap="none" baseline="0" dirty="0" smtClean="0"/>
                        <a:t> S</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Under </a:t>
            </a: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the Supervision of</a:t>
            </a: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Dr. </a:t>
            </a:r>
            <a:r>
              <a:rPr lang="en-US" sz="1700" b="1" dirty="0" err="1">
                <a:solidFill>
                  <a:srgbClr val="17365D"/>
                </a:solidFill>
                <a:latin typeface="Cambria" panose="02040503050406030204" pitchFamily="18" charset="0"/>
                <a:ea typeface="Cambria" panose="02040503050406030204" pitchFamily="18" charset="0"/>
                <a:cs typeface="Verdana"/>
                <a:sym typeface="Verdana"/>
              </a:rPr>
              <a:t>Madhusudhan</a:t>
            </a:r>
            <a:r>
              <a:rPr lang="en-US" sz="1700" b="1" dirty="0">
                <a:solidFill>
                  <a:srgbClr val="17365D"/>
                </a:solidFill>
                <a:latin typeface="Cambria" panose="02040503050406030204" pitchFamily="18" charset="0"/>
                <a:ea typeface="Cambria" panose="02040503050406030204" pitchFamily="18" charset="0"/>
                <a:cs typeface="Verdana"/>
                <a:sym typeface="Verdana"/>
              </a:rPr>
              <a:t> </a:t>
            </a:r>
            <a:r>
              <a:rPr lang="en-US" sz="1700" b="1" dirty="0" smtClean="0">
                <a:solidFill>
                  <a:srgbClr val="17365D"/>
                </a:solidFill>
                <a:latin typeface="Cambria" panose="02040503050406030204" pitchFamily="18" charset="0"/>
                <a:ea typeface="Cambria" panose="02040503050406030204" pitchFamily="18" charset="0"/>
                <a:cs typeface="Verdana"/>
                <a:sym typeface="Verdana"/>
              </a:rPr>
              <a:t>M </a:t>
            </a:r>
            <a:r>
              <a:rPr lang="en-US" sz="1700" b="1" dirty="0">
                <a:solidFill>
                  <a:srgbClr val="17365D"/>
                </a:solidFill>
                <a:latin typeface="Cambria" panose="02040503050406030204" pitchFamily="18" charset="0"/>
                <a:ea typeface="Cambria" panose="02040503050406030204" pitchFamily="18" charset="0"/>
                <a:cs typeface="Verdana"/>
                <a:sym typeface="Verdana"/>
              </a:rPr>
              <a:t>V</a:t>
            </a:r>
          </a:p>
          <a:p>
            <a:pPr marL="0" marR="0" lvl="0" indent="0" algn="l" rtl="0">
              <a:spcBef>
                <a:spcPts val="340"/>
              </a:spcBef>
              <a:spcAft>
                <a:spcPts val="0"/>
              </a:spcAft>
              <a:buClr>
                <a:srgbClr val="17365D"/>
              </a:buClr>
              <a:buSzPts val="1700"/>
              <a:buFont typeface="Arial"/>
              <a:buNone/>
            </a:pPr>
            <a:r>
              <a:rPr lang="en-US"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                   Associate Professor - CSE</a:t>
            </a:r>
            <a:endParaRPr lang="en-US" sz="12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School of Computer Science and Engineering</a:t>
            </a:r>
            <a:endParaRPr lang="en-US" sz="12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Presidency University</a:t>
            </a:r>
            <a:endParaRPr lang="en-US" sz="12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Review-4</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  </a:t>
            </a:r>
            <a:r>
              <a:rPr lang="en-US" sz="2000" b="1" i="0" u="none" strike="noStrike" cap="none" dirty="0" err="1">
                <a:latin typeface="Cambria" panose="02040503050406030204" pitchFamily="18" charset="0"/>
                <a:ea typeface="Cambria" panose="02040503050406030204" pitchFamily="18" charset="0"/>
                <a:cs typeface="Verdana"/>
                <a:sym typeface="Verdana"/>
              </a:rPr>
              <a:t>B.Tech</a:t>
            </a:r>
            <a:r>
              <a:rPr lang="en-US" sz="2000" b="1" i="0" u="none" strike="noStrike" cap="none" dirty="0">
                <a:latin typeface="Cambria" panose="02040503050406030204" pitchFamily="18" charset="0"/>
                <a:ea typeface="Cambria" panose="02040503050406030204" pitchFamily="18" charset="0"/>
                <a:cs typeface="Verdana"/>
                <a:sym typeface="Verdana"/>
              </a:rPr>
              <a:t> Computer Science and Technology [</a:t>
            </a:r>
            <a:r>
              <a:rPr lang="en-US" sz="2000" b="1" i="0" u="none" strike="noStrike" cap="none" dirty="0" err="1">
                <a:latin typeface="Cambria" panose="02040503050406030204" pitchFamily="18" charset="0"/>
                <a:ea typeface="Cambria" panose="02040503050406030204" pitchFamily="18" charset="0"/>
                <a:cs typeface="Verdana"/>
                <a:sym typeface="Verdana"/>
              </a:rPr>
              <a:t>Spl</a:t>
            </a:r>
            <a:r>
              <a:rPr lang="en-US" sz="2000" b="1" i="0" u="none" strike="noStrike" cap="none" dirty="0">
                <a:latin typeface="Cambria" panose="02040503050406030204" pitchFamily="18" charset="0"/>
                <a:ea typeface="Cambria" panose="02040503050406030204" pitchFamily="18" charset="0"/>
                <a:cs typeface="Verdana"/>
                <a:sym typeface="Verdana"/>
              </a:rPr>
              <a:t> in AI &amp; ML] </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latin typeface="Cambria" panose="02040503050406030204" pitchFamily="18" charset="0"/>
                <a:ea typeface="Cambria" panose="02040503050406030204" pitchFamily="18" charset="0"/>
                <a:cs typeface="Verdana"/>
                <a:sym typeface="Verdana"/>
              </a:rPr>
              <a:t>Dr. </a:t>
            </a:r>
            <a:r>
              <a:rPr lang="en-US" sz="2000" b="1" dirty="0" err="1">
                <a:latin typeface="Cambria" panose="02040503050406030204" pitchFamily="18" charset="0"/>
                <a:ea typeface="Cambria" panose="02040503050406030204" pitchFamily="18" charset="0"/>
                <a:cs typeface="Verdana"/>
                <a:sym typeface="Verdana"/>
              </a:rPr>
              <a:t>Saira</a:t>
            </a:r>
            <a:r>
              <a:rPr lang="en-US" sz="2000" b="1" dirty="0">
                <a:latin typeface="Cambria" panose="02040503050406030204" pitchFamily="18" charset="0"/>
                <a:ea typeface="Cambria" panose="02040503050406030204" pitchFamily="18" charset="0"/>
                <a:cs typeface="Verdana"/>
                <a:sym typeface="Verdana"/>
              </a:rPr>
              <a:t> </a:t>
            </a:r>
            <a:r>
              <a:rPr lang="en-US" sz="2000" b="1" dirty="0" err="1" smtClean="0">
                <a:latin typeface="Cambria" panose="02040503050406030204" pitchFamily="18" charset="0"/>
                <a:ea typeface="Cambria" panose="02040503050406030204" pitchFamily="18" charset="0"/>
                <a:cs typeface="Verdana"/>
                <a:sym typeface="Verdana"/>
              </a:rPr>
              <a:t>Banu</a:t>
            </a:r>
            <a:r>
              <a:rPr lang="en-US" sz="2000" b="1" dirty="0" smtClean="0">
                <a:latin typeface="Cambria" panose="02040503050406030204" pitchFamily="18" charset="0"/>
                <a:ea typeface="Cambria" panose="02040503050406030204" pitchFamily="18" charset="0"/>
                <a:cs typeface="Verdana"/>
                <a:sym typeface="Verdana"/>
              </a:rPr>
              <a:t> </a:t>
            </a:r>
            <a:r>
              <a:rPr lang="en-US" sz="2000" b="1" dirty="0" err="1" smtClean="0">
                <a:latin typeface="Cambria" panose="02040503050406030204" pitchFamily="18" charset="0"/>
                <a:ea typeface="Cambria" panose="02040503050406030204" pitchFamily="18" charset="0"/>
                <a:cs typeface="Verdana"/>
                <a:sym typeface="Verdana"/>
              </a:rPr>
              <a:t>Atham</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solidFill>
                  <a:srgbClr val="17365D"/>
                </a:solidFill>
                <a:latin typeface="Cambria" panose="02040503050406030204" pitchFamily="18" charset="0"/>
                <a:ea typeface="Cambria" panose="02040503050406030204" pitchFamily="18" charset="0"/>
                <a:cs typeface="Verdana"/>
                <a:sym typeface="Verdana"/>
              </a:rPr>
              <a:t> </a:t>
            </a:r>
            <a:r>
              <a:rPr lang="en-US" sz="2000" b="1" dirty="0">
                <a:latin typeface="Cambria" panose="02040503050406030204" pitchFamily="18" charset="0"/>
                <a:ea typeface="Cambria" panose="02040503050406030204" pitchFamily="18" charset="0"/>
                <a:cs typeface="Verdana"/>
                <a:sym typeface="Verdana"/>
              </a:rPr>
              <a:t>Dr. </a:t>
            </a:r>
            <a:r>
              <a:rPr lang="en-US" sz="2000" b="1" dirty="0" err="1">
                <a:latin typeface="Cambria" panose="02040503050406030204" pitchFamily="18" charset="0"/>
                <a:ea typeface="Cambria" panose="02040503050406030204" pitchFamily="18" charset="0"/>
                <a:cs typeface="Verdana"/>
                <a:sym typeface="Verdana"/>
              </a:rPr>
              <a:t>Madhusudhan</a:t>
            </a:r>
            <a:r>
              <a:rPr lang="en-US" sz="2000" b="1" dirty="0">
                <a:latin typeface="Cambria" panose="02040503050406030204" pitchFamily="18" charset="0"/>
                <a:ea typeface="Cambria" panose="02040503050406030204" pitchFamily="18" charset="0"/>
                <a:cs typeface="Verdana"/>
                <a:sym typeface="Verdana"/>
              </a:rPr>
              <a:t> M V</a:t>
            </a:r>
            <a:endParaRPr lang="en-US" sz="2000" b="1" i="0" u="none" strike="noStrike" cap="none" dirty="0">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 xmlns:a16="http://schemas.microsoft.com/office/drawing/2014/main" id="{15C84BCC-0DB1-FDE0-3402-D7F5BF535CDB}"/>
              </a:ext>
            </a:extLst>
          </p:cNvPr>
          <p:cNvSpPr>
            <a:spLocks noGrp="1"/>
          </p:cNvSpPr>
          <p:nvPr>
            <p:ph idx="1"/>
          </p:nvPr>
        </p:nvSpPr>
        <p:spPr/>
        <p:txBody>
          <a:bodyPr/>
          <a:lstStyle/>
          <a:p>
            <a:r>
              <a:rPr lang="en-IN" sz="2000" b="1" dirty="0">
                <a:latin typeface="Times New Roman" panose="02020603050405020304" pitchFamily="18" charset="0"/>
                <a:cs typeface="Times New Roman" panose="02020603050405020304" pitchFamily="18" charset="0"/>
              </a:rPr>
              <a:t>Hardware Components</a:t>
            </a:r>
            <a:r>
              <a:rPr lang="en-IN" sz="20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TPMS (Tire Pressure Monitoring System) Sensors</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Antenna</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Display Unit (Driver’s Cabin)</a:t>
            </a:r>
          </a:p>
          <a:p>
            <a:pPr marL="0" indent="0">
              <a:buNone/>
            </a:pP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Mobile Devices</a:t>
            </a:r>
          </a:p>
          <a:p>
            <a:pPr marL="0" indent="0">
              <a:buNone/>
            </a:pP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Vehicle </a:t>
            </a:r>
            <a:r>
              <a:rPr lang="en-IN" sz="1600" dirty="0">
                <a:latin typeface="Times New Roman" panose="02020603050405020304" pitchFamily="18" charset="0"/>
                <a:cs typeface="Times New Roman" panose="02020603050405020304" pitchFamily="18" charset="0"/>
              </a:rPr>
              <a:t>Monitoring Unit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Power </a:t>
            </a:r>
            <a:r>
              <a:rPr lang="en-IN" sz="1600" dirty="0">
                <a:latin typeface="Times New Roman" panose="02020603050405020304" pitchFamily="18" charset="0"/>
                <a:cs typeface="Times New Roman" panose="02020603050405020304" pitchFamily="18" charset="0"/>
              </a:rPr>
              <a:t>Supply</a:t>
            </a:r>
          </a:p>
          <a:p>
            <a:r>
              <a:rPr lang="en-IN" sz="2000" b="1" dirty="0">
                <a:latin typeface="Times New Roman" panose="02020603050405020304" pitchFamily="18" charset="0"/>
                <a:cs typeface="Times New Roman" panose="02020603050405020304" pitchFamily="18" charset="0"/>
              </a:rPr>
              <a:t>Software Components</a:t>
            </a:r>
            <a:r>
              <a:rPr lang="en-IN" sz="20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TPMS Software</a:t>
            </a:r>
          </a:p>
          <a:p>
            <a:pPr marL="0" indent="0">
              <a:buNone/>
            </a:pP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Communication </a:t>
            </a:r>
            <a:r>
              <a:rPr lang="en-IN" sz="1600" dirty="0">
                <a:latin typeface="Times New Roman" panose="02020603050405020304" pitchFamily="18" charset="0"/>
                <a:cs typeface="Times New Roman" panose="02020603050405020304" pitchFamily="18" charset="0"/>
              </a:rPr>
              <a:t>Protocols</a:t>
            </a:r>
          </a:p>
          <a:p>
            <a:pPr marL="0" indent="0">
              <a:buNone/>
            </a:pP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Data Processing Software</a:t>
            </a:r>
          </a:p>
          <a:p>
            <a:pPr marL="0" indent="0">
              <a:buNone/>
            </a:pP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Mobile App (Android/iOS)</a:t>
            </a:r>
          </a:p>
          <a:p>
            <a:pPr marL="0" indent="0">
              <a:buNone/>
            </a:pP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Cloud-Based </a:t>
            </a:r>
            <a:r>
              <a:rPr lang="en-IN" sz="1600" dirty="0">
                <a:latin typeface="Times New Roman" panose="02020603050405020304" pitchFamily="18" charset="0"/>
                <a:cs typeface="Times New Roman" panose="02020603050405020304" pitchFamily="18" charset="0"/>
              </a:rPr>
              <a:t>Monitoring Platform</a:t>
            </a:r>
          </a:p>
          <a:p>
            <a:pPr marL="0" indent="0">
              <a:buNone/>
            </a:pP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Operating </a:t>
            </a:r>
            <a:r>
              <a:rPr lang="en-IN" sz="1600" dirty="0">
                <a:latin typeface="Times New Roman" panose="02020603050405020304" pitchFamily="18" charset="0"/>
                <a:cs typeface="Times New Roman" panose="02020603050405020304" pitchFamily="18" charset="0"/>
              </a:rPr>
              <a:t>System Support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Programming Languages</a:t>
            </a:r>
          </a:p>
          <a:p>
            <a:pPr marL="0" indent="0">
              <a:buNone/>
            </a:pPr>
            <a:endParaRPr lang="en-IN" sz="1600" dirty="0"/>
          </a:p>
        </p:txBody>
      </p:sp>
    </p:spTree>
    <p:extLst>
      <p:ext uri="{BB962C8B-B14F-4D97-AF65-F5344CB8AC3E}">
        <p14:creationId xmlns:p14="http://schemas.microsoft.com/office/powerpoint/2010/main" val="825552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graphicFrame>
        <p:nvGraphicFramePr>
          <p:cNvPr id="4" name="Content Placeholder 3">
            <a:extLst>
              <a:ext uri="{FF2B5EF4-FFF2-40B4-BE49-F238E27FC236}">
                <a16:creationId xmlns="" xmlns:a16="http://schemas.microsoft.com/office/drawing/2014/main" id="{B5EA604D-4FB5-788B-DD26-1A943D6CA1AE}"/>
              </a:ext>
            </a:extLst>
          </p:cNvPr>
          <p:cNvGraphicFramePr>
            <a:graphicFrameLocks noGrp="1"/>
          </p:cNvGraphicFramePr>
          <p:nvPr>
            <p:ph idx="1"/>
            <p:extLst>
              <p:ext uri="{D42A27DB-BD31-4B8C-83A1-F6EECF244321}">
                <p14:modId xmlns:p14="http://schemas.microsoft.com/office/powerpoint/2010/main" val="2825190931"/>
              </p:ext>
            </p:extLst>
          </p:nvPr>
        </p:nvGraphicFramePr>
        <p:xfrm>
          <a:off x="1008403" y="1048996"/>
          <a:ext cx="10335664" cy="46766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a:xfrm>
            <a:off x="812800" y="1358781"/>
            <a:ext cx="10668000" cy="4737217"/>
          </a:xfrm>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The "Automobile </a:t>
            </a:r>
            <a:r>
              <a:rPr lang="en-US" sz="1800" dirty="0" err="1">
                <a:latin typeface="Times New Roman" panose="02020603050405020304" pitchFamily="18" charset="0"/>
                <a:cs typeface="Times New Roman" panose="02020603050405020304" pitchFamily="18" charset="0"/>
              </a:rPr>
              <a:t>Tyre</a:t>
            </a:r>
            <a:r>
              <a:rPr lang="en-US" sz="1800" dirty="0">
                <a:latin typeface="Times New Roman" panose="02020603050405020304" pitchFamily="18" charset="0"/>
                <a:cs typeface="Times New Roman" panose="02020603050405020304" pitchFamily="18" charset="0"/>
              </a:rPr>
              <a:t> Health Monitoring System" project aims to deliver several key outcomes that will enhance vehicle safety, efficiency, and operational performance. Here are the expected outcomes of the project</a:t>
            </a:r>
            <a:r>
              <a:rPr lang="en-US" sz="1800" dirty="0" smtClean="0">
                <a:latin typeface="Times New Roman" panose="02020603050405020304" pitchFamily="18" charset="0"/>
                <a:cs typeface="Times New Roman" panose="02020603050405020304" pitchFamily="18" charset="0"/>
              </a:rPr>
              <a:t>:</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IN" sz="1800" b="1" dirty="0">
                <a:latin typeface="Times New Roman" panose="02020603050405020304" pitchFamily="18" charset="0"/>
                <a:cs typeface="Times New Roman" panose="02020603050405020304" pitchFamily="18" charset="0"/>
              </a:rPr>
              <a:t>Improved Vehicle Safety</a:t>
            </a:r>
            <a:endParaRPr lang="en-US" sz="1800" b="1" dirty="0">
              <a:latin typeface="Times New Roman" panose="02020603050405020304" pitchFamily="18" charset="0"/>
              <a:cs typeface="Times New Roman" panose="02020603050405020304" pitchFamily="18" charset="0"/>
            </a:endParaRPr>
          </a:p>
          <a:p>
            <a:pPr algn="just"/>
            <a:r>
              <a:rPr lang="en-IN" sz="1800" b="1" dirty="0">
                <a:latin typeface="Times New Roman" panose="02020603050405020304" pitchFamily="18" charset="0"/>
                <a:cs typeface="Times New Roman" panose="02020603050405020304" pitchFamily="18" charset="0"/>
              </a:rPr>
              <a:t>Reduced Tyre-related Accidents</a:t>
            </a:r>
            <a:endParaRPr lang="en-US" sz="1800" b="1" dirty="0">
              <a:latin typeface="Times New Roman" panose="02020603050405020304" pitchFamily="18" charset="0"/>
              <a:cs typeface="Times New Roman" panose="02020603050405020304" pitchFamily="18" charset="0"/>
            </a:endParaRPr>
          </a:p>
          <a:p>
            <a:pPr algn="just"/>
            <a:r>
              <a:rPr lang="en-IN" sz="1800" b="1" dirty="0">
                <a:latin typeface="Times New Roman" panose="02020603050405020304" pitchFamily="18" charset="0"/>
                <a:cs typeface="Times New Roman" panose="02020603050405020304" pitchFamily="18" charset="0"/>
              </a:rPr>
              <a:t>Enhanced Fuel Efficiency</a:t>
            </a:r>
            <a:endParaRPr lang="en-US" sz="1800" b="1" dirty="0">
              <a:latin typeface="Times New Roman" panose="02020603050405020304" pitchFamily="18" charset="0"/>
              <a:cs typeface="Times New Roman" panose="02020603050405020304" pitchFamily="18" charset="0"/>
            </a:endParaRPr>
          </a:p>
          <a:p>
            <a:pPr algn="just"/>
            <a:r>
              <a:rPr lang="en-IN" sz="1800" b="1" dirty="0">
                <a:latin typeface="Times New Roman" panose="02020603050405020304" pitchFamily="18" charset="0"/>
                <a:cs typeface="Times New Roman" panose="02020603050405020304" pitchFamily="18" charset="0"/>
              </a:rPr>
              <a:t>Extended Tyre Lifespan</a:t>
            </a:r>
            <a:endParaRPr lang="en-US" sz="1800" b="1"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Cost Savings for Fleet Management</a:t>
            </a:r>
          </a:p>
          <a:p>
            <a:pPr algn="just"/>
            <a:r>
              <a:rPr lang="en-IN" sz="1800" b="1" dirty="0">
                <a:latin typeface="Times New Roman" panose="02020603050405020304" pitchFamily="18" charset="0"/>
                <a:cs typeface="Times New Roman" panose="02020603050405020304" pitchFamily="18" charset="0"/>
              </a:rPr>
              <a:t>Minimized Vehicle Downtime</a:t>
            </a:r>
            <a:endParaRPr lang="en-US" sz="1800" b="1" dirty="0">
              <a:latin typeface="Times New Roman" panose="02020603050405020304" pitchFamily="18" charset="0"/>
              <a:cs typeface="Times New Roman" panose="02020603050405020304" pitchFamily="18" charset="0"/>
            </a:endParaRPr>
          </a:p>
          <a:p>
            <a:pPr algn="just"/>
            <a:r>
              <a:rPr lang="en-IN" sz="1800" b="1" dirty="0">
                <a:latin typeface="Times New Roman" panose="02020603050405020304" pitchFamily="18" charset="0"/>
                <a:cs typeface="Times New Roman" panose="02020603050405020304" pitchFamily="18" charset="0"/>
              </a:rPr>
              <a:t>Environmental Benefits</a:t>
            </a:r>
            <a:endParaRPr lang="en-US" sz="1800" b="1" dirty="0">
              <a:latin typeface="Times New Roman" panose="02020603050405020304" pitchFamily="18" charset="0"/>
              <a:cs typeface="Times New Roman" panose="02020603050405020304" pitchFamily="18" charset="0"/>
            </a:endParaRPr>
          </a:p>
          <a:p>
            <a:pPr algn="just"/>
            <a:r>
              <a:rPr lang="en-IN" sz="1800" b="1" dirty="0">
                <a:latin typeface="Times New Roman" panose="02020603050405020304" pitchFamily="18" charset="0"/>
                <a:cs typeface="Times New Roman" panose="02020603050405020304" pitchFamily="18" charset="0"/>
              </a:rPr>
              <a:t>Enhanced Fleet Safety Compliance</a:t>
            </a:r>
            <a:endParaRPr lang="en-GB"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endParaRPr lang="en-IN" dirty="0"/>
          </a:p>
        </p:txBody>
      </p:sp>
      <p:sp>
        <p:nvSpPr>
          <p:cNvPr id="3" name="Content Placeholder 2"/>
          <p:cNvSpPr>
            <a:spLocks noGrp="1"/>
          </p:cNvSpPr>
          <p:nvPr>
            <p:ph idx="1"/>
          </p:nvPr>
        </p:nvSpPr>
        <p:spPr/>
        <p:txBody>
          <a:bodyPr/>
          <a:lstStyle/>
          <a:p>
            <a:pPr indent="-190500" algn="just">
              <a:spcBef>
                <a:spcPts val="0"/>
              </a:spcBef>
              <a:buSzPct val="100000"/>
              <a:buNone/>
            </a:pPr>
            <a:endParaRPr lang="en-US" dirty="0" smtClean="0">
              <a:latin typeface="Cambria" panose="02040503050406030204" pitchFamily="18" charset="0"/>
              <a:ea typeface="Cambria" panose="02040503050406030204" pitchFamily="18" charset="0"/>
            </a:endParaRPr>
          </a:p>
          <a:p>
            <a:pPr indent="-190500" algn="just">
              <a:spcBef>
                <a:spcPts val="0"/>
              </a:spcBef>
              <a:buSzPct val="100000"/>
              <a:buNone/>
            </a:pPr>
            <a:r>
              <a:rPr lang="en-US" dirty="0" smtClean="0">
                <a:latin typeface="Cambria" panose="02040503050406030204" pitchFamily="18" charset="0"/>
                <a:ea typeface="Cambria" panose="02040503050406030204" pitchFamily="18" charset="0"/>
              </a:rPr>
              <a:t>The </a:t>
            </a:r>
            <a:r>
              <a:rPr lang="en-US" dirty="0" err="1">
                <a:latin typeface="Cambria" panose="02040503050406030204" pitchFamily="18" charset="0"/>
                <a:ea typeface="Cambria" panose="02040503050406030204" pitchFamily="18" charset="0"/>
              </a:rPr>
              <a:t>Github</a:t>
            </a:r>
            <a:r>
              <a:rPr lang="en-US" dirty="0">
                <a:latin typeface="Cambria" panose="02040503050406030204" pitchFamily="18" charset="0"/>
                <a:ea typeface="Cambria" panose="02040503050406030204" pitchFamily="18" charset="0"/>
              </a:rPr>
              <a:t> link provided should have public access permission.</a:t>
            </a:r>
          </a:p>
          <a:p>
            <a:pPr indent="-190500" algn="just">
              <a:spcBef>
                <a:spcPts val="0"/>
              </a:spcBef>
              <a:buSzPct val="100000"/>
              <a:buNone/>
            </a:pPr>
            <a:endParaRPr lang="en-US" dirty="0">
              <a:latin typeface="Cambria" panose="02040503050406030204" pitchFamily="18" charset="0"/>
              <a:ea typeface="Cambria" panose="02040503050406030204" pitchFamily="18" charset="0"/>
            </a:endParaRPr>
          </a:p>
          <a:p>
            <a:pPr indent="-190500" algn="just">
              <a:spcBef>
                <a:spcPts val="0"/>
              </a:spcBef>
              <a:buSzPct val="100000"/>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a:t>
            </a:r>
            <a:r>
              <a:rPr lang="en-US" b="1" dirty="0" smtClean="0">
                <a:solidFill>
                  <a:schemeClr val="accent2">
                    <a:lumMod val="75000"/>
                  </a:schemeClr>
                </a:solidFill>
                <a:latin typeface="Cambria" panose="02040503050406030204" pitchFamily="18" charset="0"/>
                <a:ea typeface="Cambria" panose="02040503050406030204" pitchFamily="18" charset="0"/>
              </a:rPr>
              <a:t>Link</a:t>
            </a:r>
            <a:r>
              <a:rPr lang="en-US" b="1" dirty="0">
                <a:solidFill>
                  <a:schemeClr val="accent2">
                    <a:lumMod val="75000"/>
                  </a:schemeClr>
                </a:solidFill>
                <a:latin typeface="Cambria" panose="02040503050406030204" pitchFamily="18" charset="0"/>
                <a:ea typeface="Cambria" panose="02040503050406030204" pitchFamily="18" charset="0"/>
              </a:rPr>
              <a:t> : </a:t>
            </a:r>
            <a:endParaRPr lang="en-US" b="1" dirty="0" smtClean="0">
              <a:solidFill>
                <a:schemeClr val="accent2">
                  <a:lumMod val="75000"/>
                </a:schemeClr>
              </a:solidFill>
              <a:latin typeface="Cambria" panose="02040503050406030204" pitchFamily="18" charset="0"/>
              <a:ea typeface="Cambria" panose="02040503050406030204" pitchFamily="18" charset="0"/>
            </a:endParaRPr>
          </a:p>
          <a:p>
            <a:pPr indent="-190500" algn="just">
              <a:spcBef>
                <a:spcPts val="0"/>
              </a:spcBef>
              <a:buSzPct val="100000"/>
              <a:buNone/>
            </a:pPr>
            <a:r>
              <a:rPr lang="en-US" b="1" dirty="0" smtClean="0">
                <a:solidFill>
                  <a:srgbClr val="0070C0"/>
                </a:solidFill>
                <a:latin typeface="Cambria" panose="02040503050406030204" pitchFamily="18" charset="0"/>
                <a:ea typeface="Cambria" panose="02040503050406030204" pitchFamily="18" charset="0"/>
              </a:rPr>
              <a:t>https</a:t>
            </a:r>
            <a:r>
              <a:rPr lang="en-US" b="1" dirty="0">
                <a:solidFill>
                  <a:srgbClr val="0070C0"/>
                </a:solidFill>
                <a:latin typeface="Cambria" panose="02040503050406030204" pitchFamily="18" charset="0"/>
                <a:ea typeface="Cambria" panose="02040503050406030204" pitchFamily="18" charset="0"/>
              </a:rPr>
              <a:t>://github.com/Adarsha-sg/Tyre-pressure-monitoring-system</a:t>
            </a:r>
            <a:endParaRPr lang="en-IN" dirty="0">
              <a:solidFill>
                <a:srgbClr val="0070C0"/>
              </a:solidFill>
            </a:endParaRPr>
          </a:p>
        </p:txBody>
      </p:sp>
    </p:spTree>
    <p:extLst>
      <p:ext uri="{BB962C8B-B14F-4D97-AF65-F5344CB8AC3E}">
        <p14:creationId xmlns:p14="http://schemas.microsoft.com/office/powerpoint/2010/main" val="3317018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marL="0" indent="0" algn="just">
              <a:buNone/>
            </a:pP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Automobile Tyre health monitoring system is an important part of vehicle performance and efficiency, and incorrect tyre pressure can cause heat and mechanical overload and tyre failure, posing a possible hazard to the rider and their surroundings. While installing a monitoring system in larger vehicles is simple, compressing and installing one in commercial vehicles without sacrificing performance or accuracy is a problem. </a:t>
            </a:r>
            <a:endParaRPr lang="en-IN" sz="19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IN" sz="1900" dirty="0" smtClean="0">
                <a:effectLst/>
                <a:latin typeface="Times New Roman" panose="02020603050405020304" pitchFamily="18" charset="0"/>
                <a:ea typeface="Calibri" panose="020F0502020204030204" pitchFamily="34" charset="0"/>
                <a:cs typeface="Times New Roman" panose="02020603050405020304" pitchFamily="18" charset="0"/>
              </a:rPr>
              <a:t>The </a:t>
            </a: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suggested device would integrate alerting and tyre health monitoring features to provide users with a smooth experience of inflating the tyre without a lengthy operation. The device is planned to be compatible with most vehicles, resulting in more secure and effective trips for riders. Furthermore, having the device placed in large vehicles can aid to extend tyre life, reduce fuel consumption, and improve overall vehicle stability. </a:t>
            </a:r>
            <a:endParaRPr lang="en-IN" sz="19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IN" sz="1900" dirty="0" smtClean="0">
                <a:effectLst/>
                <a:latin typeface="Times New Roman" panose="02020603050405020304" pitchFamily="18" charset="0"/>
                <a:ea typeface="Calibri" panose="020F0502020204030204" pitchFamily="34" charset="0"/>
                <a:cs typeface="Times New Roman" panose="02020603050405020304" pitchFamily="18" charset="0"/>
              </a:rPr>
              <a:t>Furthermore</a:t>
            </a: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 the gadget can save drivers both money and time by detecting and correcting any tyre faults early on, avoiding the need for expensive repairs or replacements. Moreover, the gadget is simple to integrate into the existing vehicle system, making it a comfortable and cost-effective alternative for drivers. Tyre health monitoring tools can also assist other driver in keeping track of their tyre's condition and avoiding any unexpected accidents.</a:t>
            </a:r>
          </a:p>
          <a:p>
            <a:pPr marL="0" indent="0">
              <a:buNone/>
            </a:pPr>
            <a:endParaRPr lang="en-GB" dirty="0"/>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684613" y="963539"/>
            <a:ext cx="10668000" cy="5155249"/>
          </a:xfrm>
        </p:spPr>
        <p:txBody>
          <a:bodyPr>
            <a:normAutofit fontScale="25000" lnSpcReduction="20000"/>
          </a:bodyPr>
          <a:lstStyle/>
          <a:p>
            <a:pPr algn="just">
              <a:lnSpc>
                <a:spcPct val="107000"/>
              </a:lnSpc>
              <a:spcAft>
                <a:spcPts val="455"/>
              </a:spcAft>
            </a:pP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Federal motor vehicle safety standards; tire pressure monitoring systems; controls and displays; Volume: NHTSA-2005–20586; National Highway Traffic Safety Administration: Jersey, NJ, USA, 2005. </a:t>
            </a:r>
            <a:endParaRPr lang="en-IN" sz="5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455"/>
              </a:spcAft>
            </a:pP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Fleming, B. Tire pressure-monitoring systems rollout (Automotive Electronics). </a:t>
            </a:r>
            <a:r>
              <a:rPr lang="en-IN" sz="5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IEEE Veh. Technol. Mag. </a:t>
            </a:r>
            <a:r>
              <a:rPr lang="en-IN" sz="5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2009</a:t>
            </a: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5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a:t>
            </a: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6–10.  </a:t>
            </a:r>
            <a:endParaRPr lang="en-IN" sz="5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455"/>
              </a:spcAft>
            </a:pPr>
            <a:r>
              <a:rPr lang="en-IN" sz="5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Manla</a:t>
            </a: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 White, N.M.; Tudor, J. Harvesting energy from vehicle wheels. In Proceedings of the Solid-State Sensors, Actuators and Microsystems Conference, Denver, CO, USA, 21–25 June 2009.  </a:t>
            </a:r>
            <a:endParaRPr lang="en-IN" sz="5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455"/>
              </a:spcAft>
            </a:pP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Onoda, T. IEA policies-G8 recommendations and an afterwards. </a:t>
            </a:r>
            <a:r>
              <a:rPr lang="en-IN" sz="5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Energy Policy </a:t>
            </a:r>
            <a:r>
              <a:rPr lang="en-IN" sz="5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2009</a:t>
            </a: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5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37</a:t>
            </a: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3823.  </a:t>
            </a:r>
            <a:endParaRPr lang="en-IN" sz="5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455"/>
              </a:spcAft>
            </a:pP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Rui, X.H.; Jin, Y.; Feng, X.Y.; Zhang, L.C.; Chen, C.H. A comparative study on the low-temperature performance of LiFePO4/C and Li3V2(PO4)3/C cathodes for lithium-ion batteries. </a:t>
            </a:r>
            <a:r>
              <a:rPr lang="en-IN" sz="5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 Power Sources </a:t>
            </a:r>
            <a:r>
              <a:rPr lang="en-IN" sz="5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2010</a:t>
            </a: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5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196</a:t>
            </a: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2109.  </a:t>
            </a:r>
            <a:endParaRPr lang="en-IN" sz="5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455"/>
              </a:spcAft>
            </a:pP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Zhang, S.S.; Xu, K.; Jow, T.R. The low temperature performance of Li-ion batteries. </a:t>
            </a:r>
            <a:r>
              <a:rPr lang="en-IN" sz="5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 Power Sources </a:t>
            </a:r>
            <a:r>
              <a:rPr lang="en-IN" sz="5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2003</a:t>
            </a: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5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115</a:t>
            </a: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137.  </a:t>
            </a:r>
            <a:endParaRPr lang="en-IN" sz="5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455"/>
              </a:spcAft>
            </a:pP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Roundy, S. Energy Harvesting for Tire Pressure Monitoring Systems, Design Considerations. In Proceedings of the Power MEMS + </a:t>
            </a:r>
            <a:r>
              <a:rPr lang="en-IN" sz="5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microMEMS</a:t>
            </a: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Sendai, Japan, 9–12 November 2008. </a:t>
            </a:r>
            <a:endParaRPr lang="en-IN" sz="5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455"/>
              </a:spcAft>
            </a:pPr>
            <a:r>
              <a:rPr lang="en-IN" sz="5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Löhndorf</a:t>
            </a: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 </a:t>
            </a:r>
            <a:r>
              <a:rPr lang="en-IN" sz="5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KvisterØy</a:t>
            </a: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 Westby, E.; Halvorsen, E. Evaluation of Energy Harvesting Concepts for Tire Pressure Monitoring Systems. In Proceedings of the Technical Digest </a:t>
            </a:r>
            <a:r>
              <a:rPr lang="en-IN" sz="5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PowerMEMS</a:t>
            </a: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2007, Freiburg, Germany, 28–29 November 2007; pp. 331–334. </a:t>
            </a:r>
            <a:endParaRPr lang="en-IN" sz="5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455"/>
              </a:spcAft>
            </a:pP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 evaluation of existing tire pressure monitoring system, US department of transportation.</a:t>
            </a:r>
            <a:endParaRPr lang="en-IN" sz="5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455"/>
              </a:spcAft>
            </a:pP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Tire pressure monitoring system using wireless communication </a:t>
            </a:r>
            <a:r>
              <a:rPr lang="en-IN" sz="5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communication</a:t>
            </a: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Akshay </a:t>
            </a:r>
            <a:r>
              <a:rPr lang="en-IN" sz="5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Vishnoi</a:t>
            </a: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Sanju Rani, Deeksha Singhal, Ashish Singh, </a:t>
            </a:r>
            <a:r>
              <a:rPr lang="en-IN" sz="5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Kshitij</a:t>
            </a: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5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Shinghal</a:t>
            </a: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International Journal of Scientific Research and Management Studies (IJSRMS) ISSN: 23493771 Volume 2 Issue 2.</a:t>
            </a:r>
            <a:endParaRPr lang="en-IN" sz="5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455"/>
              </a:spcAft>
            </a:pP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Designing a Pseudo Tire Pressure Monitoring System Transmitter using Software Defined Radios Stella </a:t>
            </a:r>
            <a:r>
              <a:rPr lang="en-IN" sz="5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Banou</a:t>
            </a: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,Felicia Gabriel ,Adriana Reyes ,Syed </a:t>
            </a:r>
            <a:r>
              <a:rPr lang="en-IN" sz="5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Shehroz</a:t>
            </a: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Hussain Major Qualifying Project completed in partial </a:t>
            </a:r>
            <a:r>
              <a:rPr lang="en-IN" sz="5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fulfillment</a:t>
            </a: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of the Bachelor of Science degree at Worcester Polytechnic Institute.</a:t>
            </a:r>
            <a:endParaRPr lang="en-IN" sz="5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455"/>
              </a:spcAft>
            </a:pPr>
            <a:r>
              <a:rPr lang="en-IN"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Tire pressure management system. Jennifer Drain ,Rodney Hall ,Christopher Pentland ,Michael Snedeker ,Aaron Thurber University of Arizona.</a:t>
            </a:r>
            <a:endParaRPr lang="en-IN" sz="5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 xmlns:a16="http://schemas.microsoft.com/office/drawing/2014/main"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 xmlns:a16="http://schemas.microsoft.com/office/drawing/2014/main" id="{3C900654-FE81-B9E2-6A00-4AF0EE77A8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3327" y="1157600"/>
            <a:ext cx="5480344" cy="2021436"/>
          </a:xfrm>
          <a:prstGeom prst="rect">
            <a:avLst/>
          </a:prstGeom>
        </p:spPr>
      </p:pic>
      <p:sp>
        <p:nvSpPr>
          <p:cNvPr id="3" name="TextBox 2"/>
          <p:cNvSpPr txBox="1"/>
          <p:nvPr/>
        </p:nvSpPr>
        <p:spPr>
          <a:xfrm>
            <a:off x="812800" y="3193635"/>
            <a:ext cx="10775297" cy="2739211"/>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SDG 3: Good Health and Well-being</a:t>
            </a:r>
            <a:endParaRPr lang="en-IN"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ATHMS contributes directly to reducing road accidents and minimizing the injuries and fatalities caused due to </a:t>
            </a:r>
            <a:r>
              <a:rPr lang="en-US" sz="1400" dirty="0" err="1">
                <a:latin typeface="Times New Roman" panose="02020603050405020304" pitchFamily="18" charset="0"/>
                <a:cs typeface="Times New Roman" panose="02020603050405020304" pitchFamily="18" charset="0"/>
              </a:rPr>
              <a:t>tyre</a:t>
            </a:r>
            <a:r>
              <a:rPr lang="en-US" sz="1400" dirty="0">
                <a:latin typeface="Times New Roman" panose="02020603050405020304" pitchFamily="18" charset="0"/>
                <a:cs typeface="Times New Roman" panose="02020603050405020304" pitchFamily="18" charset="0"/>
              </a:rPr>
              <a:t> failures. Since it optimizes the </a:t>
            </a:r>
            <a:r>
              <a:rPr lang="en-US" sz="1400" dirty="0" err="1">
                <a:latin typeface="Times New Roman" panose="02020603050405020304" pitchFamily="18" charset="0"/>
                <a:cs typeface="Times New Roman" panose="02020603050405020304" pitchFamily="18" charset="0"/>
              </a:rPr>
              <a:t>tyre</a:t>
            </a:r>
            <a:r>
              <a:rPr lang="en-US" sz="1400" dirty="0">
                <a:latin typeface="Times New Roman" panose="02020603050405020304" pitchFamily="18" charset="0"/>
                <a:cs typeface="Times New Roman" panose="02020603050405020304" pitchFamily="18" charset="0"/>
              </a:rPr>
              <a:t> conditions, it prevents the blowouts and </a:t>
            </a:r>
            <a:r>
              <a:rPr lang="en-US" sz="1400" dirty="0" err="1">
                <a:latin typeface="Times New Roman" panose="02020603050405020304" pitchFamily="18" charset="0"/>
                <a:cs typeface="Times New Roman" panose="02020603050405020304" pitchFamily="18" charset="0"/>
              </a:rPr>
              <a:t>tyre</a:t>
            </a:r>
            <a:r>
              <a:rPr lang="en-US" sz="1400" dirty="0">
                <a:latin typeface="Times New Roman" panose="02020603050405020304" pitchFamily="18" charset="0"/>
                <a:cs typeface="Times New Roman" panose="02020603050405020304" pitchFamily="18" charset="0"/>
              </a:rPr>
              <a:t>-related accidents that enhance the road safety level in general.</a:t>
            </a:r>
            <a:endParaRPr lang="en-IN" sz="1400" dirty="0">
              <a:latin typeface="Times New Roman" panose="02020603050405020304" pitchFamily="18" charset="0"/>
              <a:cs typeface="Times New Roman" panose="02020603050405020304" pitchFamily="18" charset="0"/>
            </a:endParaRPr>
          </a:p>
          <a:p>
            <a:r>
              <a:rPr lang="en-US" sz="1400" dirty="0" err="1">
                <a:latin typeface="Times New Roman" panose="02020603050405020304" pitchFamily="18" charset="0"/>
                <a:cs typeface="Times New Roman" panose="02020603050405020304" pitchFamily="18" charset="0"/>
              </a:rPr>
              <a:t>Tyre</a:t>
            </a:r>
            <a:r>
              <a:rPr lang="en-US" sz="1400" dirty="0">
                <a:latin typeface="Times New Roman" panose="02020603050405020304" pitchFamily="18" charset="0"/>
                <a:cs typeface="Times New Roman" panose="02020603050405020304" pitchFamily="18" charset="0"/>
              </a:rPr>
              <a:t> pressure, temperature, and tread wear can be monitored in real time, and issues are detected </a:t>
            </a:r>
            <a:r>
              <a:rPr lang="en-US" sz="1400" dirty="0" err="1">
                <a:latin typeface="Times New Roman" panose="02020603050405020304" pitchFamily="18" charset="0"/>
                <a:cs typeface="Times New Roman" panose="02020603050405020304" pitchFamily="18" charset="0"/>
              </a:rPr>
              <a:t>early.This</a:t>
            </a:r>
            <a:r>
              <a:rPr lang="en-US" sz="1400" dirty="0">
                <a:latin typeface="Times New Roman" panose="02020603050405020304" pitchFamily="18" charset="0"/>
                <a:cs typeface="Times New Roman" panose="02020603050405020304" pitchFamily="18" charset="0"/>
              </a:rPr>
              <a:t> enables timely intervention to prevent accidents. It can also aid emergency response services by giving accurate information about the vehicles involved in accidents.</a:t>
            </a:r>
            <a:endParaRPr lang="en-IN"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SDG 9: Industry, Innovation, and Infrastructure</a:t>
            </a:r>
            <a:endParaRPr lang="en-IN" sz="1400" b="1"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ATHMS is a significant innovation in the safety of vehicles. The system integrates sensors, AI, and wireless communication technologies and plays a role in the development of smart infrastructure and smart </a:t>
            </a:r>
            <a:r>
              <a:rPr lang="en-US" sz="1400" dirty="0" err="1">
                <a:latin typeface="Times New Roman" panose="02020603050405020304" pitchFamily="18" charset="0"/>
                <a:cs typeface="Times New Roman" panose="02020603050405020304" pitchFamily="18" charset="0"/>
              </a:rPr>
              <a:t>vehicles.The</a:t>
            </a:r>
            <a:r>
              <a:rPr lang="en-US" sz="1400" dirty="0">
                <a:latin typeface="Times New Roman" panose="02020603050405020304" pitchFamily="18" charset="0"/>
                <a:cs typeface="Times New Roman" panose="02020603050405020304" pitchFamily="18" charset="0"/>
              </a:rPr>
              <a:t> ATHMS can be integrated with smart road infrastructure to provide V2I communication, which is a facilitator of the intelligent transport system. This interaction could lead to better traffic management, reduced congestion, and enhanced efficiency in transportation networks.</a:t>
            </a:r>
            <a:endParaRPr lang="en-IN" sz="1400" dirty="0">
              <a:latin typeface="Times New Roman" panose="02020603050405020304" pitchFamily="18" charset="0"/>
              <a:cs typeface="Times New Roman" panose="02020603050405020304" pitchFamily="18" charset="0"/>
            </a:endParaRPr>
          </a:p>
          <a:p>
            <a:r>
              <a:rPr lang="en-US" dirty="0"/>
              <a:t> </a:t>
            </a:r>
            <a:endParaRPr lang="en-IN" dirty="0"/>
          </a:p>
        </p:txBody>
      </p:sp>
    </p:spTree>
    <p:extLst>
      <p:ext uri="{BB962C8B-B14F-4D97-AF65-F5344CB8AC3E}">
        <p14:creationId xmlns:p14="http://schemas.microsoft.com/office/powerpoint/2010/main" val="3795449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mapping with SDG</a:t>
            </a:r>
            <a:endParaRPr lang="en-IN" dirty="0"/>
          </a:p>
        </p:txBody>
      </p:sp>
      <p:sp>
        <p:nvSpPr>
          <p:cNvPr id="3" name="Content Placeholder 2"/>
          <p:cNvSpPr>
            <a:spLocks noGrp="1"/>
          </p:cNvSpPr>
          <p:nvPr>
            <p:ph idx="1"/>
          </p:nvPr>
        </p:nvSpPr>
        <p:spPr>
          <a:xfrm>
            <a:off x="812800" y="1290414"/>
            <a:ext cx="10668000" cy="4469451"/>
          </a:xfrm>
        </p:spPr>
        <p:txBody>
          <a:bodyPr>
            <a:normAutofit fontScale="32500" lnSpcReduction="20000"/>
          </a:bodyPr>
          <a:lstStyle/>
          <a:p>
            <a:pPr marL="0" indent="0">
              <a:buNone/>
            </a:pPr>
            <a:r>
              <a:rPr lang="en-US" sz="4300" b="1" dirty="0">
                <a:latin typeface="Times New Roman" panose="02020603050405020304" pitchFamily="18" charset="0"/>
                <a:cs typeface="Times New Roman" panose="02020603050405020304" pitchFamily="18" charset="0"/>
              </a:rPr>
              <a:t>SDG 11: Sustainable Cities and Communities</a:t>
            </a:r>
            <a:endParaRPr lang="en-IN" sz="4300" b="1" dirty="0">
              <a:latin typeface="Times New Roman" panose="02020603050405020304" pitchFamily="18" charset="0"/>
              <a:cs typeface="Times New Roman" panose="02020603050405020304" pitchFamily="18" charset="0"/>
            </a:endParaRPr>
          </a:p>
          <a:p>
            <a:pPr marL="0" indent="0">
              <a:buNone/>
            </a:pPr>
            <a:r>
              <a:rPr lang="en-US" sz="4300" dirty="0">
                <a:latin typeface="Times New Roman" panose="02020603050405020304" pitchFamily="18" charset="0"/>
                <a:cs typeface="Times New Roman" panose="02020603050405020304" pitchFamily="18" charset="0"/>
              </a:rPr>
              <a:t>ATHMS can contribute to making the urban transportation environment safer and more efficient. The system contributes to reducing pollution and emissions caused by </a:t>
            </a:r>
            <a:r>
              <a:rPr lang="en-US" sz="4300" dirty="0" err="1">
                <a:latin typeface="Times New Roman" panose="02020603050405020304" pitchFamily="18" charset="0"/>
                <a:cs typeface="Times New Roman" panose="02020603050405020304" pitchFamily="18" charset="0"/>
              </a:rPr>
              <a:t>tyre</a:t>
            </a:r>
            <a:r>
              <a:rPr lang="en-US" sz="4300" dirty="0">
                <a:latin typeface="Times New Roman" panose="02020603050405020304" pitchFamily="18" charset="0"/>
                <a:cs typeface="Times New Roman" panose="02020603050405020304" pitchFamily="18" charset="0"/>
              </a:rPr>
              <a:t> wear and tear through monitoring </a:t>
            </a:r>
            <a:r>
              <a:rPr lang="en-US" sz="4300" dirty="0" err="1">
                <a:latin typeface="Times New Roman" panose="02020603050405020304" pitchFamily="18" charset="0"/>
                <a:cs typeface="Times New Roman" panose="02020603050405020304" pitchFamily="18" charset="0"/>
              </a:rPr>
              <a:t>tyre</a:t>
            </a:r>
            <a:r>
              <a:rPr lang="en-US" sz="4300" dirty="0">
                <a:latin typeface="Times New Roman" panose="02020603050405020304" pitchFamily="18" charset="0"/>
                <a:cs typeface="Times New Roman" panose="02020603050405020304" pitchFamily="18" charset="0"/>
              </a:rPr>
              <a:t> </a:t>
            </a:r>
            <a:r>
              <a:rPr lang="en-US" sz="4300" dirty="0" err="1">
                <a:latin typeface="Times New Roman" panose="02020603050405020304" pitchFamily="18" charset="0"/>
                <a:cs typeface="Times New Roman" panose="02020603050405020304" pitchFamily="18" charset="0"/>
              </a:rPr>
              <a:t>health.The</a:t>
            </a:r>
            <a:r>
              <a:rPr lang="en-US" sz="4300" dirty="0">
                <a:latin typeface="Times New Roman" panose="02020603050405020304" pitchFamily="18" charset="0"/>
                <a:cs typeface="Times New Roman" panose="02020603050405020304" pitchFamily="18" charset="0"/>
              </a:rPr>
              <a:t> real time data generated by ATHMS would provide the city planners and policy makers with information on the condition of roads and how their vehicles are performing so that urban roads can be planned and maintained while promoting sustainable mobility.</a:t>
            </a:r>
            <a:endParaRPr lang="en-IN" sz="4300" dirty="0">
              <a:latin typeface="Times New Roman" panose="02020603050405020304" pitchFamily="18" charset="0"/>
              <a:cs typeface="Times New Roman" panose="02020603050405020304" pitchFamily="18" charset="0"/>
            </a:endParaRPr>
          </a:p>
          <a:p>
            <a:pPr marL="0" indent="0">
              <a:buNone/>
            </a:pPr>
            <a:endParaRPr lang="en-IN" sz="4300" dirty="0">
              <a:latin typeface="Times New Roman" panose="02020603050405020304" pitchFamily="18" charset="0"/>
              <a:cs typeface="Times New Roman" panose="02020603050405020304" pitchFamily="18" charset="0"/>
            </a:endParaRPr>
          </a:p>
          <a:p>
            <a:pPr marL="0" indent="0">
              <a:buNone/>
            </a:pPr>
            <a:r>
              <a:rPr lang="en-US" sz="4300" b="1" dirty="0">
                <a:latin typeface="Times New Roman" panose="02020603050405020304" pitchFamily="18" charset="0"/>
                <a:cs typeface="Times New Roman" panose="02020603050405020304" pitchFamily="18" charset="0"/>
              </a:rPr>
              <a:t>SDG 12: Responsible Consumption and Production</a:t>
            </a:r>
            <a:endParaRPr lang="en-IN" sz="4300" b="1" dirty="0">
              <a:latin typeface="Times New Roman" panose="02020603050405020304" pitchFamily="18" charset="0"/>
              <a:cs typeface="Times New Roman" panose="02020603050405020304" pitchFamily="18" charset="0"/>
            </a:endParaRPr>
          </a:p>
          <a:p>
            <a:pPr marL="0" indent="0">
              <a:buNone/>
            </a:pPr>
            <a:r>
              <a:rPr lang="en-US" sz="4300" dirty="0">
                <a:latin typeface="Times New Roman" panose="02020603050405020304" pitchFamily="18" charset="0"/>
                <a:cs typeface="Times New Roman" panose="02020603050405020304" pitchFamily="18" charset="0"/>
              </a:rPr>
              <a:t>ATHMS promotes sustainable vehicle behavior by increasing </a:t>
            </a:r>
            <a:r>
              <a:rPr lang="en-US" sz="4300" dirty="0" err="1">
                <a:latin typeface="Times New Roman" panose="02020603050405020304" pitchFamily="18" charset="0"/>
                <a:cs typeface="Times New Roman" panose="02020603050405020304" pitchFamily="18" charset="0"/>
              </a:rPr>
              <a:t>tyre</a:t>
            </a:r>
            <a:r>
              <a:rPr lang="en-US" sz="4300" dirty="0">
                <a:latin typeface="Times New Roman" panose="02020603050405020304" pitchFamily="18" charset="0"/>
                <a:cs typeface="Times New Roman" panose="02020603050405020304" pitchFamily="18" charset="0"/>
              </a:rPr>
              <a:t> life, saving waste, and enhancing fuel economy. This is in line with the objective of reducing the vehicle's environmental </a:t>
            </a:r>
            <a:r>
              <a:rPr lang="en-US" sz="4300" dirty="0" err="1">
                <a:latin typeface="Times New Roman" panose="02020603050405020304" pitchFamily="18" charset="0"/>
                <a:cs typeface="Times New Roman" panose="02020603050405020304" pitchFamily="18" charset="0"/>
              </a:rPr>
              <a:t>footprint.The</a:t>
            </a:r>
            <a:r>
              <a:rPr lang="en-US" sz="4300" dirty="0">
                <a:latin typeface="Times New Roman" panose="02020603050405020304" pitchFamily="18" charset="0"/>
                <a:cs typeface="Times New Roman" panose="02020603050405020304" pitchFamily="18" charset="0"/>
              </a:rPr>
              <a:t> reduction of waste through </a:t>
            </a:r>
            <a:r>
              <a:rPr lang="en-US" sz="4300" dirty="0" err="1">
                <a:latin typeface="Times New Roman" panose="02020603050405020304" pitchFamily="18" charset="0"/>
                <a:cs typeface="Times New Roman" panose="02020603050405020304" pitchFamily="18" charset="0"/>
              </a:rPr>
              <a:t>tyre</a:t>
            </a:r>
            <a:r>
              <a:rPr lang="en-US" sz="4300" dirty="0">
                <a:latin typeface="Times New Roman" panose="02020603050405020304" pitchFamily="18" charset="0"/>
                <a:cs typeface="Times New Roman" panose="02020603050405020304" pitchFamily="18" charset="0"/>
              </a:rPr>
              <a:t> wastage and prevention of premature wear with the subsequent replacement requirements by ATHMS contributes to this</a:t>
            </a:r>
            <a:endParaRPr lang="en-IN" sz="4300" dirty="0">
              <a:latin typeface="Times New Roman" panose="02020603050405020304" pitchFamily="18" charset="0"/>
              <a:cs typeface="Times New Roman" panose="02020603050405020304" pitchFamily="18" charset="0"/>
            </a:endParaRPr>
          </a:p>
          <a:p>
            <a:pPr marL="0" indent="0">
              <a:buNone/>
            </a:pPr>
            <a:r>
              <a:rPr lang="en-US" sz="4300" dirty="0" smtClean="0">
                <a:latin typeface="Times New Roman" panose="02020603050405020304" pitchFamily="18" charset="0"/>
                <a:cs typeface="Times New Roman" panose="02020603050405020304" pitchFamily="18" charset="0"/>
              </a:rPr>
              <a:t>effect</a:t>
            </a:r>
            <a:r>
              <a:rPr lang="en-US" sz="4300" dirty="0">
                <a:latin typeface="Times New Roman" panose="02020603050405020304" pitchFamily="18" charset="0"/>
                <a:cs typeface="Times New Roman" panose="02020603050405020304" pitchFamily="18" charset="0"/>
              </a:rPr>
              <a:t>. Additionally, through </a:t>
            </a:r>
            <a:r>
              <a:rPr lang="en-US" sz="4300" dirty="0" err="1">
                <a:latin typeface="Times New Roman" panose="02020603050405020304" pitchFamily="18" charset="0"/>
                <a:cs typeface="Times New Roman" panose="02020603050405020304" pitchFamily="18" charset="0"/>
              </a:rPr>
              <a:t>tyre</a:t>
            </a:r>
            <a:r>
              <a:rPr lang="en-US" sz="4300" dirty="0">
                <a:latin typeface="Times New Roman" panose="02020603050405020304" pitchFamily="18" charset="0"/>
                <a:cs typeface="Times New Roman" panose="02020603050405020304" pitchFamily="18" charset="0"/>
              </a:rPr>
              <a:t> pressure and temperature monitoring, the system contributes to improving fuel efficiency, thereby promoting responsible consumption.</a:t>
            </a:r>
            <a:endParaRPr lang="en-IN" sz="4300" dirty="0">
              <a:latin typeface="Times New Roman" panose="02020603050405020304" pitchFamily="18" charset="0"/>
              <a:cs typeface="Times New Roman" panose="02020603050405020304" pitchFamily="18" charset="0"/>
            </a:endParaRPr>
          </a:p>
          <a:p>
            <a:pPr marL="0" indent="0">
              <a:buNone/>
            </a:pPr>
            <a:endParaRPr lang="en-IN" sz="4300" dirty="0">
              <a:latin typeface="Times New Roman" panose="02020603050405020304" pitchFamily="18" charset="0"/>
              <a:cs typeface="Times New Roman" panose="02020603050405020304" pitchFamily="18" charset="0"/>
            </a:endParaRPr>
          </a:p>
          <a:p>
            <a:pPr marL="0" indent="0">
              <a:buNone/>
            </a:pPr>
            <a:r>
              <a:rPr lang="en-US" sz="4300" b="1" dirty="0">
                <a:latin typeface="Times New Roman" panose="02020603050405020304" pitchFamily="18" charset="0"/>
                <a:cs typeface="Times New Roman" panose="02020603050405020304" pitchFamily="18" charset="0"/>
              </a:rPr>
              <a:t>SDG 13 Climate Action</a:t>
            </a:r>
            <a:endParaRPr lang="en-IN" sz="4300" b="1" dirty="0">
              <a:latin typeface="Times New Roman" panose="02020603050405020304" pitchFamily="18" charset="0"/>
              <a:cs typeface="Times New Roman" panose="02020603050405020304" pitchFamily="18" charset="0"/>
            </a:endParaRPr>
          </a:p>
          <a:p>
            <a:pPr marL="0" indent="0">
              <a:buNone/>
            </a:pPr>
            <a:r>
              <a:rPr lang="en-US" sz="4300" dirty="0">
                <a:latin typeface="Times New Roman" panose="02020603050405020304" pitchFamily="18" charset="0"/>
                <a:cs typeface="Times New Roman" panose="02020603050405020304" pitchFamily="18" charset="0"/>
              </a:rPr>
              <a:t>ATHMS reduces climate change in that it encourages the use of energy-efficient cars and decreases the greenhouse gases that are related to the wear of </a:t>
            </a:r>
            <a:r>
              <a:rPr lang="en-US" sz="4300" dirty="0" err="1">
                <a:latin typeface="Times New Roman" panose="02020603050405020304" pitchFamily="18" charset="0"/>
                <a:cs typeface="Times New Roman" panose="02020603050405020304" pitchFamily="18" charset="0"/>
              </a:rPr>
              <a:t>tyres.ATHMS</a:t>
            </a:r>
            <a:r>
              <a:rPr lang="en-US" sz="4300" dirty="0">
                <a:latin typeface="Times New Roman" panose="02020603050405020304" pitchFamily="18" charset="0"/>
                <a:cs typeface="Times New Roman" panose="02020603050405020304" pitchFamily="18" charset="0"/>
              </a:rPr>
              <a:t> reduces rolling resistance by ensuring that </a:t>
            </a:r>
            <a:r>
              <a:rPr lang="en-US" sz="4300" dirty="0" err="1">
                <a:latin typeface="Times New Roman" panose="02020603050405020304" pitchFamily="18" charset="0"/>
                <a:cs typeface="Times New Roman" panose="02020603050405020304" pitchFamily="18" charset="0"/>
              </a:rPr>
              <a:t>tyres</a:t>
            </a:r>
            <a:r>
              <a:rPr lang="en-US" sz="4300" dirty="0">
                <a:latin typeface="Times New Roman" panose="02020603050405020304" pitchFamily="18" charset="0"/>
                <a:cs typeface="Times New Roman" panose="02020603050405020304" pitchFamily="18" charset="0"/>
              </a:rPr>
              <a:t> are properly inflated and maintained. This helps in lowering fuel consumption and CO2 emissions, thereby contributing to climate action through improve vehicle energy efficiency.</a:t>
            </a:r>
            <a:endParaRPr lang="en-IN" sz="4300" dirty="0">
              <a:latin typeface="Times New Roman" panose="02020603050405020304" pitchFamily="18" charset="0"/>
              <a:cs typeface="Times New Roman" panose="02020603050405020304" pitchFamily="18" charset="0"/>
            </a:endParaRPr>
          </a:p>
          <a:p>
            <a:pPr marL="0" indent="0">
              <a:buNone/>
            </a:pPr>
            <a:r>
              <a:rPr lang="en-US" sz="4300" dirty="0">
                <a:latin typeface="Times New Roman" panose="02020603050405020304" pitchFamily="18" charset="0"/>
                <a:cs typeface="Times New Roman" panose="02020603050405020304" pitchFamily="18" charset="0"/>
              </a:rPr>
              <a:t> </a:t>
            </a:r>
            <a:endParaRPr lang="en-IN" sz="4300" dirty="0">
              <a:latin typeface="Times New Roman" panose="02020603050405020304" pitchFamily="18" charset="0"/>
              <a:cs typeface="Times New Roman" panose="02020603050405020304" pitchFamily="18" charset="0"/>
            </a:endParaRPr>
          </a:p>
          <a:p>
            <a:pPr marL="0" indent="0">
              <a:buNone/>
            </a:pPr>
            <a:r>
              <a:rPr lang="en-US" sz="4300" b="1" dirty="0">
                <a:latin typeface="Times New Roman" panose="02020603050405020304" pitchFamily="18" charset="0"/>
                <a:cs typeface="Times New Roman" panose="02020603050405020304" pitchFamily="18" charset="0"/>
              </a:rPr>
              <a:t>SDG 17: Partnerships for the </a:t>
            </a:r>
            <a:r>
              <a:rPr lang="en-US" sz="4300" b="1" dirty="0" smtClean="0">
                <a:latin typeface="Times New Roman" panose="02020603050405020304" pitchFamily="18" charset="0"/>
                <a:cs typeface="Times New Roman" panose="02020603050405020304" pitchFamily="18" charset="0"/>
              </a:rPr>
              <a:t>Goals</a:t>
            </a:r>
            <a:endParaRPr lang="en-IN" sz="4300" b="1" dirty="0">
              <a:latin typeface="Times New Roman" panose="02020603050405020304" pitchFamily="18" charset="0"/>
              <a:cs typeface="Times New Roman" panose="02020603050405020304" pitchFamily="18" charset="0"/>
            </a:endParaRPr>
          </a:p>
          <a:p>
            <a:pPr marL="0" indent="0">
              <a:buNone/>
            </a:pPr>
            <a:r>
              <a:rPr lang="en-US" sz="4300" dirty="0" smtClean="0">
                <a:latin typeface="Times New Roman" panose="02020603050405020304" pitchFamily="18" charset="0"/>
                <a:cs typeface="Times New Roman" panose="02020603050405020304" pitchFamily="18" charset="0"/>
              </a:rPr>
              <a:t>The </a:t>
            </a:r>
            <a:r>
              <a:rPr lang="en-US" sz="4300" dirty="0">
                <a:latin typeface="Times New Roman" panose="02020603050405020304" pitchFamily="18" charset="0"/>
                <a:cs typeface="Times New Roman" panose="02020603050405020304" pitchFamily="18" charset="0"/>
              </a:rPr>
              <a:t>successful deployment and maintenance of ATHMS require a collaboration between government, private sector, and technology providers.</a:t>
            </a:r>
            <a:endParaRPr lang="en-IN" sz="4300" dirty="0">
              <a:latin typeface="Times New Roman" panose="02020603050405020304" pitchFamily="18" charset="0"/>
              <a:cs typeface="Times New Roman" panose="02020603050405020304" pitchFamily="18" charset="0"/>
            </a:endParaRPr>
          </a:p>
          <a:p>
            <a:pPr marL="0" indent="0">
              <a:buNone/>
            </a:pPr>
            <a:r>
              <a:rPr lang="en-US" sz="4300" dirty="0">
                <a:latin typeface="Times New Roman" panose="02020603050405020304" pitchFamily="18" charset="0"/>
                <a:cs typeface="Times New Roman" panose="02020603050405020304" pitchFamily="18" charset="0"/>
              </a:rPr>
              <a:t>Public-private partnerships could also quicken the development and application of ATHMS, raising money, conducting research, and employing expertise. Such partnerships might also be extended to devising standardized safety protocols and regulations for </a:t>
            </a:r>
            <a:r>
              <a:rPr lang="en-US" sz="4300" dirty="0" err="1">
                <a:latin typeface="Times New Roman" panose="02020603050405020304" pitchFamily="18" charset="0"/>
                <a:cs typeface="Times New Roman" panose="02020603050405020304" pitchFamily="18" charset="0"/>
              </a:rPr>
              <a:t>tyre</a:t>
            </a:r>
            <a:r>
              <a:rPr lang="en-US" sz="4300" dirty="0">
                <a:latin typeface="Times New Roman" panose="02020603050405020304" pitchFamily="18" charset="0"/>
                <a:cs typeface="Times New Roman" panose="02020603050405020304" pitchFamily="18" charset="0"/>
              </a:rPr>
              <a:t> health monitoring.</a:t>
            </a:r>
            <a:endParaRPr lang="en-IN" sz="43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79108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72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algn="just"/>
            <a:endParaRPr lang="en-IN" sz="1400" b="0" i="0" u="none" strike="noStrike" dirty="0">
              <a:solidFill>
                <a:srgbClr val="000000"/>
              </a:solidFill>
              <a:effectLst/>
              <a:latin typeface="Times New Roman" panose="02020603050405020304" pitchFamily="18" charset="0"/>
            </a:endParaRPr>
          </a:p>
          <a:p>
            <a:pPr algn="just"/>
            <a:r>
              <a:rPr lang="en-IN" sz="1400" b="0" i="0" u="none" strike="noStrike" dirty="0">
                <a:solidFill>
                  <a:srgbClr val="000000"/>
                </a:solidFill>
                <a:effectLst/>
                <a:latin typeface="Times New Roman" panose="02020603050405020304" pitchFamily="18" charset="0"/>
              </a:rPr>
              <a:t>A Tyre Pressure Monitoring System is a safety device that measures, identifies and warns the driver when one or more tyre is significantly under-inflated[1]. Tyres are one of the most critical safety features on a vehicle and most people ignore them. There is a flat tyre for every 50,000Km driven with more than half due to under- inflation and three-fourths of all tyre problems are due to a slow loss of pressure by way of a slow leak or under inflation[2]</a:t>
            </a:r>
          </a:p>
          <a:p>
            <a:pPr marL="0" indent="0" algn="just">
              <a:buNone/>
            </a:pPr>
            <a:r>
              <a:rPr lang="en-IN" sz="1400" b="0" i="0" u="none" strike="noStrike" dirty="0">
                <a:solidFill>
                  <a:srgbClr val="000000"/>
                </a:solidFill>
                <a:effectLst/>
                <a:latin typeface="-webkit-standard"/>
              </a:rPr>
              <a:t> </a:t>
            </a:r>
          </a:p>
          <a:p>
            <a:pPr algn="just"/>
            <a:r>
              <a:rPr lang="en-IN" sz="1400" b="0" i="0" u="none" strike="noStrike" dirty="0">
                <a:solidFill>
                  <a:srgbClr val="000000"/>
                </a:solidFill>
                <a:effectLst/>
                <a:latin typeface="Times New Roman" panose="02020603050405020304" pitchFamily="18" charset="0"/>
              </a:rPr>
              <a:t>Automobiles play a major role in our daily life, which are used to transport goods and people to another place. For example, In remote places when the tyre is punctured its quite difficult to repair it. Various designs were developed by inventors which are utilized by major automakers. India faces the majority number of accidents and unintentional dead in the world. In India, there are several kinds of places like undulating area plateaus, and appropriate to indecent road services accidents are additional and death rate due to these accidents are added[3]. When people are overinflating a tube-type tyre, there is a considerable stretching at the joints. When the tyre is worn out, any small object can easily puncture it. If you overinflate a tyre, there is a greater heat build inside due to more friction, which again makes it prone to puncture[4]. Tubeless tyres, rim bending, weak sidewalls, broken cords, rust build up can also cause punctures by external objects.</a:t>
            </a:r>
            <a:endParaRPr lang="en-IN" sz="1400" b="0" i="0" u="none" strike="noStrike" dirty="0">
              <a:solidFill>
                <a:srgbClr val="000000"/>
              </a:solidFill>
              <a:effectLst/>
              <a:latin typeface="-webkit-standard"/>
            </a:endParaRPr>
          </a:p>
          <a:p>
            <a:pPr marL="0" indent="0" algn="just">
              <a:buNone/>
            </a:pPr>
            <a:endParaRPr lang="en-IN" sz="1400" b="0" i="0" u="none" strike="noStrike" dirty="0">
              <a:solidFill>
                <a:srgbClr val="000000"/>
              </a:solidFill>
              <a:effectLst/>
              <a:latin typeface="-webkit-standard"/>
            </a:endParaRPr>
          </a:p>
          <a:p>
            <a:pPr algn="just"/>
            <a:r>
              <a:rPr lang="en-IN" sz="1400" b="0" i="0" u="none" strike="noStrike" dirty="0">
                <a:solidFill>
                  <a:srgbClr val="000000"/>
                </a:solidFill>
                <a:effectLst/>
                <a:latin typeface="Times New Roman" panose="02020603050405020304" pitchFamily="18" charset="0"/>
              </a:rPr>
              <a:t>Image processing plays a crucial role in capturing density of the tyre. In this paper, some of the methods used to monitor and detect puncture where reviewed and compared based on image acquisition and processing. So, a new advancement in pressure monitoring and automatic puncture detection to make it as comfort as to reduce the manual work[5]. Automatic puncture detection using MATLAB image processing technique.</a:t>
            </a:r>
            <a:endParaRPr lang="en-IN" sz="1400" b="0" i="0" u="none" strike="noStrike" dirty="0">
              <a:solidFill>
                <a:srgbClr val="000000"/>
              </a:solidFill>
              <a:effectLst/>
              <a:latin typeface="-webkit-standard"/>
            </a:endParaRPr>
          </a:p>
          <a:p>
            <a:pPr marL="0" indent="0">
              <a:buNone/>
            </a:pP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812799" y="1143001"/>
            <a:ext cx="10869127" cy="5295121"/>
          </a:xfrm>
        </p:spPr>
        <p:txBody>
          <a:bodyPr>
            <a:normAutofit/>
          </a:bodyPr>
          <a:lstStyle/>
          <a:p>
            <a:pPr algn="just"/>
            <a:r>
              <a:rPr lang="en-IN" sz="1400" b="0" i="0" u="none" strike="noStrike" dirty="0">
                <a:solidFill>
                  <a:srgbClr val="000000"/>
                </a:solidFill>
                <a:effectLst/>
                <a:latin typeface="Times New Roman" panose="02020603050405020304" pitchFamily="18" charset="0"/>
              </a:rPr>
              <a:t>Elsasser Devin, Garrot Riley et al, proposed an idea of </a:t>
            </a:r>
            <a:r>
              <a:rPr lang="en-IN" sz="1400" b="1" i="0" u="none" strike="noStrike" dirty="0">
                <a:solidFill>
                  <a:srgbClr val="000000"/>
                </a:solidFill>
                <a:effectLst/>
                <a:latin typeface="Times New Roman" panose="02020603050405020304" pitchFamily="18" charset="0"/>
              </a:rPr>
              <a:t>“An evaluation of existing tyre pressure monitoring system”</a:t>
            </a:r>
            <a:r>
              <a:rPr lang="en-IN" sz="1400" b="0" i="0" u="none" strike="noStrike" dirty="0">
                <a:solidFill>
                  <a:srgbClr val="000000"/>
                </a:solidFill>
                <a:effectLst/>
                <a:latin typeface="Times New Roman" panose="02020603050405020304" pitchFamily="18" charset="0"/>
              </a:rPr>
              <a:t> [9] where evaluating tyre through two main methods, I. Wheel based TPMS, and II. Pressure sensor based TPMS.</a:t>
            </a:r>
          </a:p>
          <a:p>
            <a:pPr marL="0" indent="0" algn="just">
              <a:buNone/>
            </a:pPr>
            <a:r>
              <a:rPr lang="en-IN" sz="1400" b="0" i="0" u="none" strike="noStrike" dirty="0">
                <a:solidFill>
                  <a:srgbClr val="000000"/>
                </a:solidFill>
                <a:effectLst/>
                <a:latin typeface="-webkit-standard"/>
              </a:rPr>
              <a:t> </a:t>
            </a:r>
          </a:p>
          <a:p>
            <a:pPr algn="just"/>
            <a:r>
              <a:rPr lang="en-IN" sz="1400" b="0" i="0" u="none" strike="noStrike" dirty="0" err="1">
                <a:solidFill>
                  <a:srgbClr val="000000"/>
                </a:solidFill>
                <a:effectLst/>
                <a:latin typeface="Times New Roman" panose="02020603050405020304" pitchFamily="18" charset="0"/>
              </a:rPr>
              <a:t>Akshay</a:t>
            </a:r>
            <a:r>
              <a:rPr lang="en-IN" sz="1400" b="0" i="0" u="none" strike="noStrike" dirty="0">
                <a:solidFill>
                  <a:srgbClr val="000000"/>
                </a:solidFill>
                <a:effectLst/>
                <a:latin typeface="Times New Roman" panose="02020603050405020304" pitchFamily="18" charset="0"/>
              </a:rPr>
              <a:t> </a:t>
            </a:r>
            <a:r>
              <a:rPr lang="en-IN" sz="1400" b="0" i="0" u="none" strike="noStrike" dirty="0" err="1">
                <a:solidFill>
                  <a:srgbClr val="000000"/>
                </a:solidFill>
                <a:effectLst/>
                <a:latin typeface="Times New Roman" panose="02020603050405020304" pitchFamily="18" charset="0"/>
              </a:rPr>
              <a:t>Vishnoi</a:t>
            </a:r>
            <a:r>
              <a:rPr lang="en-IN" sz="1400" b="0" i="0" u="none" strike="noStrike" dirty="0">
                <a:solidFill>
                  <a:srgbClr val="000000"/>
                </a:solidFill>
                <a:effectLst/>
                <a:latin typeface="Times New Roman" panose="02020603050405020304" pitchFamily="18" charset="0"/>
              </a:rPr>
              <a:t>, Sanju Rani et al, suggested a method of </a:t>
            </a:r>
            <a:r>
              <a:rPr lang="en-IN" sz="1400" b="1" i="0" u="none" strike="noStrike" dirty="0">
                <a:solidFill>
                  <a:srgbClr val="000000"/>
                </a:solidFill>
                <a:effectLst/>
                <a:latin typeface="Times New Roman" panose="02020603050405020304" pitchFamily="18" charset="0"/>
              </a:rPr>
              <a:t>“Tyre pressure monitoring system using wireless communication” </a:t>
            </a:r>
            <a:r>
              <a:rPr lang="en-IN" sz="1400" b="0" i="0" u="none" strike="noStrike" dirty="0">
                <a:solidFill>
                  <a:srgbClr val="000000"/>
                </a:solidFill>
                <a:effectLst/>
                <a:latin typeface="Times New Roman" panose="02020603050405020304" pitchFamily="18" charset="0"/>
              </a:rPr>
              <a:t>[10] where the tyre is monitored through a honking alarm and display via Lcd.</a:t>
            </a:r>
            <a:r>
              <a:rPr lang="en-IN" sz="1400" b="0" i="0" u="none" strike="noStrike" dirty="0">
                <a:solidFill>
                  <a:srgbClr val="000000"/>
                </a:solidFill>
                <a:effectLst/>
                <a:latin typeface="-webkit-standard"/>
              </a:rPr>
              <a:t> </a:t>
            </a:r>
          </a:p>
          <a:p>
            <a:pPr marL="0" indent="0" algn="just">
              <a:buNone/>
            </a:pPr>
            <a:endParaRPr lang="en-IN" sz="1400" b="0" i="0" u="none" strike="noStrike" dirty="0">
              <a:solidFill>
                <a:srgbClr val="000000"/>
              </a:solidFill>
              <a:effectLst/>
              <a:latin typeface="-webkit-standard"/>
            </a:endParaRPr>
          </a:p>
          <a:p>
            <a:pPr algn="just"/>
            <a:r>
              <a:rPr lang="en-IN" sz="1400" b="0" i="0" u="none" strike="noStrike" dirty="0">
                <a:solidFill>
                  <a:srgbClr val="000000"/>
                </a:solidFill>
                <a:effectLst/>
                <a:latin typeface="Times New Roman" panose="02020603050405020304" pitchFamily="18" charset="0"/>
              </a:rPr>
              <a:t>Stella </a:t>
            </a:r>
            <a:r>
              <a:rPr lang="en-IN" sz="1400" b="0" i="0" u="none" strike="noStrike" dirty="0" err="1">
                <a:solidFill>
                  <a:srgbClr val="000000"/>
                </a:solidFill>
                <a:effectLst/>
                <a:latin typeface="Times New Roman" panose="02020603050405020304" pitchFamily="18" charset="0"/>
              </a:rPr>
              <a:t>banou</a:t>
            </a:r>
            <a:r>
              <a:rPr lang="en-IN" sz="1400" b="0" i="0" u="none" strike="noStrike" dirty="0">
                <a:solidFill>
                  <a:srgbClr val="000000"/>
                </a:solidFill>
                <a:effectLst/>
                <a:latin typeface="Times New Roman" panose="02020603050405020304" pitchFamily="18" charset="0"/>
              </a:rPr>
              <a:t> et al, formulated </a:t>
            </a:r>
            <a:r>
              <a:rPr lang="en-IN" sz="1400" b="1" i="0" u="none" strike="noStrike" dirty="0">
                <a:solidFill>
                  <a:srgbClr val="000000"/>
                </a:solidFill>
                <a:effectLst/>
                <a:latin typeface="Times New Roman" panose="02020603050405020304" pitchFamily="18" charset="0"/>
              </a:rPr>
              <a:t>“Designing a Pseudo Tyre Pressure Monitoring System Transmitter using Software Defined Radios” </a:t>
            </a:r>
            <a:r>
              <a:rPr lang="en-IN" sz="1400" b="0" i="0" u="none" strike="noStrike" dirty="0">
                <a:solidFill>
                  <a:srgbClr val="000000"/>
                </a:solidFill>
                <a:effectLst/>
                <a:latin typeface="Times New Roman" panose="02020603050405020304" pitchFamily="18" charset="0"/>
              </a:rPr>
              <a:t>[11]</a:t>
            </a:r>
            <a:r>
              <a:rPr lang="en-IN" sz="1400" b="1" i="0" u="none" strike="noStrike" dirty="0">
                <a:solidFill>
                  <a:srgbClr val="000000"/>
                </a:solidFill>
                <a:effectLst/>
                <a:latin typeface="Times New Roman" panose="02020603050405020304" pitchFamily="18" charset="0"/>
              </a:rPr>
              <a:t> </a:t>
            </a:r>
            <a:r>
              <a:rPr lang="en-IN" sz="1400" b="0" i="0" u="none" strike="noStrike" dirty="0">
                <a:solidFill>
                  <a:srgbClr val="000000"/>
                </a:solidFill>
                <a:effectLst/>
                <a:latin typeface="Times New Roman" panose="02020603050405020304" pitchFamily="18" charset="0"/>
              </a:rPr>
              <a:t>where this team used an amplifying receiver to read signals as well as decode data.</a:t>
            </a:r>
            <a:r>
              <a:rPr lang="en-IN" sz="1400" b="0" i="0" u="none" strike="noStrike" dirty="0">
                <a:solidFill>
                  <a:srgbClr val="000000"/>
                </a:solidFill>
                <a:effectLst/>
                <a:latin typeface="-webkit-standard"/>
              </a:rPr>
              <a:t> </a:t>
            </a:r>
          </a:p>
          <a:p>
            <a:pPr marL="0" indent="0" algn="just">
              <a:buNone/>
            </a:pPr>
            <a:endParaRPr lang="en-IN" sz="1400" b="0" i="0" u="none" strike="noStrike" dirty="0">
              <a:solidFill>
                <a:srgbClr val="000000"/>
              </a:solidFill>
              <a:effectLst/>
              <a:latin typeface="-webkit-standard"/>
            </a:endParaRPr>
          </a:p>
          <a:p>
            <a:pPr algn="just"/>
            <a:r>
              <a:rPr lang="en-IN" sz="1400" b="0" i="0" u="none" strike="noStrike" dirty="0">
                <a:solidFill>
                  <a:srgbClr val="000000"/>
                </a:solidFill>
                <a:effectLst/>
                <a:latin typeface="Times New Roman" panose="02020603050405020304" pitchFamily="18" charset="0"/>
              </a:rPr>
              <a:t>Jennifer Drain, Rodney Hall et al, designed </a:t>
            </a:r>
            <a:r>
              <a:rPr lang="en-IN" sz="1400" b="1" i="0" u="none" strike="noStrike" dirty="0">
                <a:solidFill>
                  <a:srgbClr val="000000"/>
                </a:solidFill>
                <a:effectLst/>
                <a:latin typeface="Times New Roman" panose="02020603050405020304" pitchFamily="18" charset="0"/>
              </a:rPr>
              <a:t>“Tyre pressure management system” </a:t>
            </a:r>
            <a:r>
              <a:rPr lang="en-IN" sz="1400" b="0" i="0" u="none" strike="noStrike" dirty="0">
                <a:solidFill>
                  <a:srgbClr val="000000"/>
                </a:solidFill>
                <a:effectLst/>
                <a:latin typeface="Times New Roman" panose="02020603050405020304" pitchFamily="18" charset="0"/>
              </a:rPr>
              <a:t>where</a:t>
            </a:r>
            <a:r>
              <a:rPr lang="en-IN" sz="1400" b="1" i="0" u="none" strike="noStrike" dirty="0">
                <a:solidFill>
                  <a:srgbClr val="000000"/>
                </a:solidFill>
                <a:effectLst/>
                <a:latin typeface="Times New Roman" panose="02020603050405020304" pitchFamily="18" charset="0"/>
              </a:rPr>
              <a:t> </a:t>
            </a:r>
            <a:r>
              <a:rPr lang="en-IN" sz="1400" b="0" i="0" u="none" strike="noStrike" dirty="0">
                <a:solidFill>
                  <a:srgbClr val="000000"/>
                </a:solidFill>
                <a:effectLst/>
                <a:latin typeface="Times New Roman" panose="02020603050405020304" pitchFamily="18" charset="0"/>
              </a:rPr>
              <a:t>the system takes periodic tyre pressure readings and makes adjustments according to the desired pressure setting.[12]</a:t>
            </a:r>
            <a:endParaRPr lang="en-IN" sz="1400" b="0" i="0" u="none" strike="noStrike" dirty="0">
              <a:solidFill>
                <a:srgbClr val="000000"/>
              </a:solidFill>
              <a:effectLst/>
              <a:latin typeface="-webkit-standard"/>
            </a:endParaRPr>
          </a:p>
          <a:p>
            <a:pPr marL="0" indent="0" algn="just">
              <a:buNone/>
            </a:pPr>
            <a:endParaRPr lang="en-IN" sz="1400" b="0" i="0" u="none" strike="noStrike" dirty="0">
              <a:solidFill>
                <a:srgbClr val="000000"/>
              </a:solidFill>
              <a:effectLst/>
              <a:latin typeface="-webkit-standard"/>
            </a:endParaRPr>
          </a:p>
          <a:p>
            <a:pPr algn="just"/>
            <a:r>
              <a:rPr lang="en-IN" sz="1400" b="0" i="0" u="none" strike="noStrike" dirty="0">
                <a:solidFill>
                  <a:srgbClr val="000000"/>
                </a:solidFill>
                <a:effectLst/>
                <a:latin typeface="Times New Roman" panose="02020603050405020304" pitchFamily="18" charset="0"/>
              </a:rPr>
              <a:t>In the year 2008, </a:t>
            </a:r>
            <a:r>
              <a:rPr lang="en-IN" sz="1400" b="0" i="0" u="none" strike="noStrike" dirty="0" err="1">
                <a:solidFill>
                  <a:srgbClr val="000000"/>
                </a:solidFill>
                <a:effectLst/>
                <a:latin typeface="Times New Roman" panose="02020603050405020304" pitchFamily="18" charset="0"/>
              </a:rPr>
              <a:t>Odafe</a:t>
            </a:r>
            <a:r>
              <a:rPr lang="en-IN" sz="1400" b="0" i="0" u="none" strike="noStrike" dirty="0">
                <a:solidFill>
                  <a:srgbClr val="000000"/>
                </a:solidFill>
                <a:effectLst/>
                <a:latin typeface="Times New Roman" panose="02020603050405020304" pitchFamily="18" charset="0"/>
              </a:rPr>
              <a:t> </a:t>
            </a:r>
            <a:r>
              <a:rPr lang="en-IN" sz="1400" b="0" i="0" u="none" strike="noStrike" dirty="0" err="1">
                <a:solidFill>
                  <a:srgbClr val="000000"/>
                </a:solidFill>
                <a:effectLst/>
                <a:latin typeface="Times New Roman" panose="02020603050405020304" pitchFamily="18" charset="0"/>
              </a:rPr>
              <a:t>Ojenikoh</a:t>
            </a:r>
            <a:r>
              <a:rPr lang="en-IN" sz="1400" b="1" i="0" u="none" strike="noStrike" dirty="0">
                <a:solidFill>
                  <a:srgbClr val="000000"/>
                </a:solidFill>
                <a:effectLst/>
                <a:latin typeface="Times New Roman" panose="02020603050405020304" pitchFamily="18" charset="0"/>
              </a:rPr>
              <a:t> </a:t>
            </a:r>
            <a:r>
              <a:rPr lang="en-IN" sz="1400" b="0" i="0" u="none" strike="noStrike" dirty="0">
                <a:solidFill>
                  <a:srgbClr val="000000"/>
                </a:solidFill>
                <a:effectLst/>
                <a:latin typeface="Times New Roman" panose="02020603050405020304" pitchFamily="18" charset="0"/>
              </a:rPr>
              <a:t>proposed</a:t>
            </a:r>
            <a:r>
              <a:rPr lang="en-IN" sz="1400" b="1" i="0" u="none" strike="noStrike" dirty="0">
                <a:solidFill>
                  <a:srgbClr val="000000"/>
                </a:solidFill>
                <a:effectLst/>
                <a:latin typeface="Times New Roman" panose="02020603050405020304" pitchFamily="18" charset="0"/>
              </a:rPr>
              <a:t> “Wireless tyre pressure monitoring system using </a:t>
            </a:r>
            <a:r>
              <a:rPr lang="en-IN" sz="1400" b="1" i="0" u="none" strike="noStrike" dirty="0" err="1">
                <a:solidFill>
                  <a:srgbClr val="000000"/>
                </a:solidFill>
                <a:effectLst/>
                <a:latin typeface="Times New Roman" panose="02020603050405020304" pitchFamily="18" charset="0"/>
              </a:rPr>
              <a:t>zigbee</a:t>
            </a:r>
            <a:r>
              <a:rPr lang="en-IN" sz="1400" b="1" i="0" u="none" strike="noStrike" dirty="0">
                <a:solidFill>
                  <a:srgbClr val="000000"/>
                </a:solidFill>
                <a:effectLst/>
                <a:latin typeface="Times New Roman" panose="02020603050405020304" pitchFamily="18" charset="0"/>
              </a:rPr>
              <a:t>” </a:t>
            </a:r>
            <a:r>
              <a:rPr lang="en-IN" sz="1400" b="0" i="0" u="none" strike="noStrike" dirty="0">
                <a:solidFill>
                  <a:srgbClr val="000000"/>
                </a:solidFill>
                <a:effectLst/>
                <a:latin typeface="Times New Roman" panose="02020603050405020304" pitchFamily="18" charset="0"/>
              </a:rPr>
              <a:t>where a typical TPMS is battery powered sensors with transmitters within the tyre rim[13]. A radio frequency  communication protocol called </a:t>
            </a:r>
            <a:r>
              <a:rPr lang="en-IN" sz="1400" b="0" i="0" u="none" strike="noStrike" dirty="0" err="1">
                <a:solidFill>
                  <a:srgbClr val="000000"/>
                </a:solidFill>
                <a:effectLst/>
                <a:latin typeface="Times New Roman" panose="02020603050405020304" pitchFamily="18" charset="0"/>
              </a:rPr>
              <a:t>zigbee</a:t>
            </a:r>
            <a:r>
              <a:rPr lang="en-IN" sz="1400" b="0" i="0" u="none" strike="noStrike" dirty="0">
                <a:solidFill>
                  <a:srgbClr val="000000"/>
                </a:solidFill>
                <a:effectLst/>
                <a:latin typeface="Times New Roman" panose="02020603050405020304" pitchFamily="18" charset="0"/>
              </a:rPr>
              <a:t> is used in the wireless TPMS.</a:t>
            </a:r>
            <a:endParaRPr lang="en-IN" sz="1400" b="0" i="0" u="none" strike="noStrike" dirty="0">
              <a:solidFill>
                <a:srgbClr val="000000"/>
              </a:solidFill>
              <a:effectLst/>
              <a:latin typeface="-webkit-standard"/>
            </a:endParaRPr>
          </a:p>
          <a:p>
            <a:pPr marL="0" indent="0" algn="l">
              <a:buNone/>
            </a:pPr>
            <a:r>
              <a:rPr lang="en-IN" sz="1400" b="0" i="0" u="none" strike="noStrike" dirty="0">
                <a:solidFill>
                  <a:srgbClr val="000000"/>
                </a:solidFill>
                <a:effectLst/>
                <a:latin typeface="-webkit-standard"/>
              </a:rPr>
              <a:t> </a:t>
            </a:r>
          </a:p>
          <a:p>
            <a:pPr algn="just"/>
            <a:r>
              <a:rPr lang="en-IN" sz="1400" b="0" i="0" u="none" strike="noStrike" dirty="0">
                <a:solidFill>
                  <a:srgbClr val="000000"/>
                </a:solidFill>
                <a:effectLst/>
                <a:latin typeface="Times New Roman" panose="02020603050405020304" pitchFamily="18" charset="0"/>
              </a:rPr>
              <a:t>Hua, H., </a:t>
            </a:r>
            <a:r>
              <a:rPr lang="en-IN" sz="1400" b="0" i="0" u="none" strike="noStrike" dirty="0" err="1">
                <a:solidFill>
                  <a:srgbClr val="000000"/>
                </a:solidFill>
                <a:effectLst/>
                <a:latin typeface="Times New Roman" panose="02020603050405020304" pitchFamily="18" charset="0"/>
              </a:rPr>
              <a:t>Papastergiou</a:t>
            </a:r>
            <a:r>
              <a:rPr lang="en-IN" sz="1400" b="0" i="0" u="none" strike="noStrike" dirty="0">
                <a:solidFill>
                  <a:srgbClr val="000000"/>
                </a:solidFill>
                <a:effectLst/>
                <a:latin typeface="Times New Roman" panose="02020603050405020304" pitchFamily="18" charset="0"/>
              </a:rPr>
              <a:t>, et al, formulated </a:t>
            </a:r>
            <a:r>
              <a:rPr lang="en-IN" sz="1400" b="1" i="0" u="none" strike="noStrike" dirty="0">
                <a:solidFill>
                  <a:srgbClr val="000000"/>
                </a:solidFill>
                <a:effectLst/>
                <a:latin typeface="Times New Roman" panose="02020603050405020304" pitchFamily="18" charset="0"/>
              </a:rPr>
              <a:t>“Mechanical properties of Stell </a:t>
            </a:r>
            <a:r>
              <a:rPr lang="en-IN" sz="1400" b="1" i="0" u="none" strike="noStrike" dirty="0" err="1">
                <a:solidFill>
                  <a:srgbClr val="000000"/>
                </a:solidFill>
                <a:effectLst/>
                <a:latin typeface="Times New Roman" panose="02020603050405020304" pitchFamily="18" charset="0"/>
              </a:rPr>
              <a:t>fiber</a:t>
            </a:r>
            <a:r>
              <a:rPr lang="en-IN" sz="1400" b="1" i="0" u="none" strike="noStrike" dirty="0">
                <a:solidFill>
                  <a:srgbClr val="000000"/>
                </a:solidFill>
                <a:effectLst/>
                <a:latin typeface="Times New Roman" panose="02020603050405020304" pitchFamily="18" charset="0"/>
              </a:rPr>
              <a:t> Reinforced concrete(SFRC) using blended Recycled Tyre Steel Cords (RTSC) and Recycled Tyre Steel Fibres (RTSF)”</a:t>
            </a:r>
            <a:r>
              <a:rPr lang="en-IN" sz="1400" b="0" i="0" u="none" strike="noStrike" dirty="0">
                <a:solidFill>
                  <a:srgbClr val="000000"/>
                </a:solidFill>
                <a:effectLst/>
                <a:latin typeface="Times New Roman" panose="02020603050405020304" pitchFamily="18" charset="0"/>
              </a:rPr>
              <a:t> where most of the solution focus on solving the problem during the tyre designing stage (selection of tyre, materials and chemical composition) or at the stage of post-</a:t>
            </a:r>
            <a:r>
              <a:rPr lang="en-IN" sz="1400" b="0" i="0" u="none" strike="noStrike" dirty="0" err="1">
                <a:solidFill>
                  <a:srgbClr val="000000"/>
                </a:solidFill>
                <a:effectLst/>
                <a:latin typeface="Times New Roman" panose="02020603050405020304" pitchFamily="18" charset="0"/>
              </a:rPr>
              <a:t>manfacturing</a:t>
            </a:r>
            <a:r>
              <a:rPr lang="en-IN" sz="1400" b="0" i="0" u="none" strike="noStrike" dirty="0">
                <a:solidFill>
                  <a:srgbClr val="000000"/>
                </a:solidFill>
                <a:effectLst/>
                <a:latin typeface="Times New Roman" panose="02020603050405020304" pitchFamily="18" charset="0"/>
              </a:rPr>
              <a:t> activities like utilization methods and recycling.[15]</a:t>
            </a:r>
            <a:endParaRPr lang="en-IN" sz="1400" b="0" i="0" u="none" strike="noStrike" dirty="0">
              <a:solidFill>
                <a:srgbClr val="000000"/>
              </a:solidFill>
              <a:effectLst/>
              <a:latin typeface="-webkit-standard"/>
            </a:endParaRPr>
          </a:p>
          <a:p>
            <a:pPr marL="0" indent="0" algn="just">
              <a:lnSpc>
                <a:spcPct val="107000"/>
              </a:lnSpc>
              <a:buNone/>
            </a:pP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7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7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4DD79C-E5B8-64F4-EC99-E5E9A50D4675}"/>
              </a:ext>
            </a:extLst>
          </p:cNvPr>
          <p:cNvSpPr>
            <a:spLocks noGrp="1"/>
          </p:cNvSpPr>
          <p:nvPr>
            <p:ph type="title"/>
          </p:nvPr>
        </p:nvSpPr>
        <p:spPr/>
        <p:txBody>
          <a:bodyPr/>
          <a:lstStyle/>
          <a:p>
            <a:r>
              <a:rPr lang="en-GB" dirty="0"/>
              <a:t>Literature Review</a:t>
            </a:r>
            <a:endParaRPr lang="en-IN" dirty="0"/>
          </a:p>
        </p:txBody>
      </p:sp>
      <p:sp>
        <p:nvSpPr>
          <p:cNvPr id="3" name="Content Placeholder 2">
            <a:extLst>
              <a:ext uri="{FF2B5EF4-FFF2-40B4-BE49-F238E27FC236}">
                <a16:creationId xmlns="" xmlns:a16="http://schemas.microsoft.com/office/drawing/2014/main" id="{2F336A4B-CAFA-92D8-F8B8-054100E7A4E7}"/>
              </a:ext>
            </a:extLst>
          </p:cNvPr>
          <p:cNvSpPr>
            <a:spLocks noGrp="1"/>
          </p:cNvSpPr>
          <p:nvPr>
            <p:ph idx="1"/>
          </p:nvPr>
        </p:nvSpPr>
        <p:spPr>
          <a:xfrm>
            <a:off x="812800" y="1358781"/>
            <a:ext cx="10668000" cy="4737217"/>
          </a:xfrm>
        </p:spPr>
        <p:txBody>
          <a:bodyPr>
            <a:noAutofit/>
          </a:bodyPr>
          <a:lstStyle/>
          <a:p>
            <a:pPr algn="just"/>
            <a:r>
              <a:rPr lang="en-IN" sz="1200" b="0" i="0" u="none" strike="noStrike" dirty="0">
                <a:effectLst/>
                <a:latin typeface="Times New Roman" panose="02020603050405020304" pitchFamily="18" charset="0"/>
                <a:cs typeface="Times New Roman" panose="02020603050405020304" pitchFamily="18" charset="0"/>
              </a:rPr>
              <a:t> Jansen S., </a:t>
            </a:r>
            <a:r>
              <a:rPr lang="en-IN" sz="1200" b="0" i="0" u="none" strike="noStrike" dirty="0" err="1">
                <a:effectLst/>
                <a:latin typeface="Times New Roman" panose="02020603050405020304" pitchFamily="18" charset="0"/>
                <a:cs typeface="Times New Roman" panose="02020603050405020304" pitchFamily="18" charset="0"/>
              </a:rPr>
              <a:t>Schmeitz</a:t>
            </a:r>
            <a:r>
              <a:rPr lang="en-IN" sz="1200" b="0" i="0" u="none" strike="noStrike" dirty="0">
                <a:effectLst/>
                <a:latin typeface="Times New Roman" panose="02020603050405020304" pitchFamily="18" charset="0"/>
                <a:cs typeface="Times New Roman" panose="02020603050405020304" pitchFamily="18" charset="0"/>
              </a:rPr>
              <a:t> A. et al, designed the theory </a:t>
            </a:r>
            <a:r>
              <a:rPr lang="en-IN" sz="1200" b="1" i="0" u="none" strike="noStrike" dirty="0">
                <a:effectLst/>
                <a:latin typeface="Times New Roman" panose="02020603050405020304" pitchFamily="18" charset="0"/>
                <a:cs typeface="Times New Roman" panose="02020603050405020304" pitchFamily="18" charset="0"/>
              </a:rPr>
              <a:t>“Study on some safety-related aspects of tyre </a:t>
            </a:r>
            <a:r>
              <a:rPr lang="en-IN" sz="1200" b="1" i="0" u="none" strike="noStrike" dirty="0" err="1">
                <a:effectLst/>
                <a:latin typeface="Times New Roman" panose="02020603050405020304" pitchFamily="18" charset="0"/>
                <a:cs typeface="Times New Roman" panose="02020603050405020304" pitchFamily="18" charset="0"/>
              </a:rPr>
              <a:t>use”</a:t>
            </a:r>
            <a:r>
              <a:rPr lang="en-IN" sz="1200" b="0" i="0" u="none" strike="noStrike" dirty="0" err="1">
                <a:effectLst/>
                <a:latin typeface="Times New Roman" panose="02020603050405020304" pitchFamily="18" charset="0"/>
                <a:cs typeface="Times New Roman" panose="02020603050405020304" pitchFamily="18" charset="0"/>
              </a:rPr>
              <a:t>where</a:t>
            </a:r>
            <a:r>
              <a:rPr lang="en-IN" sz="1200" b="0" i="0" u="none" strike="noStrike" dirty="0">
                <a:effectLst/>
                <a:latin typeface="Times New Roman" panose="02020603050405020304" pitchFamily="18" charset="0"/>
                <a:cs typeface="Times New Roman" panose="02020603050405020304" pitchFamily="18" charset="0"/>
              </a:rPr>
              <a:t> poor tyre maintenance accounts for approximately 30% of all road accidents[17] so regular tyre checks can help identify potential issues, such as underinflation, uneven wear, and damage.</a:t>
            </a:r>
          </a:p>
          <a:p>
            <a:pPr marL="0" indent="0" algn="l">
              <a:buNone/>
            </a:pPr>
            <a:r>
              <a:rPr lang="en-IN" sz="1200" b="0" i="0" u="none" strike="noStrike" dirty="0">
                <a:effectLst/>
                <a:latin typeface="Times New Roman" panose="02020603050405020304" pitchFamily="18" charset="0"/>
                <a:cs typeface="Times New Roman" panose="02020603050405020304" pitchFamily="18" charset="0"/>
              </a:rPr>
              <a:t> </a:t>
            </a:r>
          </a:p>
          <a:p>
            <a:pPr algn="just"/>
            <a:r>
              <a:rPr lang="en-IN" sz="1200" b="0" i="0" u="none" strike="noStrike" dirty="0">
                <a:effectLst/>
                <a:latin typeface="Times New Roman" panose="02020603050405020304" pitchFamily="18" charset="0"/>
                <a:cs typeface="Times New Roman" panose="02020603050405020304" pitchFamily="18" charset="0"/>
              </a:rPr>
              <a:t>Toma M., Andreescu C et al, formulated </a:t>
            </a:r>
            <a:r>
              <a:rPr lang="en-IN" sz="1200" b="1" i="0" u="none" strike="noStrike" dirty="0">
                <a:effectLst/>
                <a:latin typeface="Times New Roman" panose="02020603050405020304" pitchFamily="18" charset="0"/>
                <a:cs typeface="Times New Roman" panose="02020603050405020304" pitchFamily="18" charset="0"/>
              </a:rPr>
              <a:t>“Influence of tyre inflation pressure on the results of diagnosing brakes and suspension”</a:t>
            </a:r>
            <a:r>
              <a:rPr lang="en-IN" sz="1200" b="0" i="0" u="none" strike="noStrike" dirty="0">
                <a:effectLst/>
                <a:latin typeface="Times New Roman" panose="02020603050405020304" pitchFamily="18" charset="0"/>
                <a:cs typeface="Times New Roman" panose="02020603050405020304" pitchFamily="18" charset="0"/>
              </a:rPr>
              <a:t> where when tyres are under-inflated, they can exhibit unusual wear patterns, which can be misinterpreted as brake or suspension issues[18]. Conversely, an uneven tyre wear can be masked by incorrect tyre pressure, making it harder to identify underlying problems. </a:t>
            </a:r>
          </a:p>
          <a:p>
            <a:pPr marL="0" indent="0" algn="l">
              <a:buNone/>
            </a:pPr>
            <a:r>
              <a:rPr lang="en-IN" sz="1200" b="0" i="0" u="none" strike="noStrike" dirty="0">
                <a:effectLst/>
                <a:latin typeface="Times New Roman" panose="02020603050405020304" pitchFamily="18" charset="0"/>
                <a:cs typeface="Times New Roman" panose="02020603050405020304" pitchFamily="18" charset="0"/>
              </a:rPr>
              <a:t> </a:t>
            </a:r>
          </a:p>
          <a:p>
            <a:pPr algn="just"/>
            <a:r>
              <a:rPr lang="en-IN" sz="1200" b="0" i="0" u="none" strike="noStrike" dirty="0">
                <a:effectLst/>
                <a:latin typeface="Times New Roman" panose="02020603050405020304" pitchFamily="18" charset="0"/>
                <a:cs typeface="Times New Roman" panose="02020603050405020304" pitchFamily="18" charset="0"/>
              </a:rPr>
              <a:t> </a:t>
            </a:r>
            <a:r>
              <a:rPr lang="en-IN" sz="1200" b="0" i="0" u="none" strike="noStrike" dirty="0" err="1">
                <a:effectLst/>
                <a:latin typeface="Times New Roman" panose="02020603050405020304" pitchFamily="18" charset="0"/>
                <a:cs typeface="Times New Roman" panose="02020603050405020304" pitchFamily="18" charset="0"/>
              </a:rPr>
              <a:t>Kasprzak</a:t>
            </a:r>
            <a:r>
              <a:rPr lang="en-IN" sz="1200" b="0" i="0" u="none" strike="noStrike" dirty="0">
                <a:effectLst/>
                <a:latin typeface="Times New Roman" panose="02020603050405020304" pitchFamily="18" charset="0"/>
                <a:cs typeface="Times New Roman" panose="02020603050405020304" pitchFamily="18" charset="0"/>
              </a:rPr>
              <a:t>, E., Lewis, K., and Milliken D ,proposed the method </a:t>
            </a:r>
            <a:r>
              <a:rPr lang="en-IN" sz="1200" b="1" i="0" u="none" strike="noStrike" dirty="0">
                <a:effectLst/>
                <a:latin typeface="Times New Roman" panose="02020603050405020304" pitchFamily="18" charset="0"/>
                <a:cs typeface="Times New Roman" panose="02020603050405020304" pitchFamily="18" charset="0"/>
              </a:rPr>
              <a:t>“Inflation Pressure Effects in the Non-dimensional Tyre Model”</a:t>
            </a:r>
            <a:r>
              <a:rPr lang="en-IN" sz="1200" b="0" i="0" u="none" strike="noStrike" dirty="0">
                <a:effectLst/>
                <a:latin typeface="Times New Roman" panose="02020603050405020304" pitchFamily="18" charset="0"/>
                <a:cs typeface="Times New Roman" panose="02020603050405020304" pitchFamily="18" charset="0"/>
              </a:rPr>
              <a:t> where Increasing inflation pressure reduces aligning torque which, when fitted to a car, reduces the steering effort and rigid body aligning torque[19].</a:t>
            </a:r>
          </a:p>
          <a:p>
            <a:pPr marL="0" indent="0" algn="l">
              <a:buNone/>
            </a:pPr>
            <a:r>
              <a:rPr lang="en-IN" sz="1200" b="0" i="0" u="none" strike="noStrike" dirty="0">
                <a:effectLst/>
                <a:latin typeface="Times New Roman" panose="02020603050405020304" pitchFamily="18" charset="0"/>
                <a:cs typeface="Times New Roman" panose="02020603050405020304" pitchFamily="18" charset="0"/>
              </a:rPr>
              <a:t> </a:t>
            </a:r>
          </a:p>
          <a:p>
            <a:pPr algn="just"/>
            <a:r>
              <a:rPr lang="en-IN" sz="1200" b="0" i="0" u="none" strike="noStrike" dirty="0">
                <a:effectLst/>
                <a:latin typeface="Times New Roman" panose="02020603050405020304" pitchFamily="18" charset="0"/>
                <a:cs typeface="Times New Roman" panose="02020603050405020304" pitchFamily="18" charset="0"/>
              </a:rPr>
              <a:t> </a:t>
            </a:r>
            <a:r>
              <a:rPr lang="en-IN" sz="1200" b="0" i="0" u="none" strike="noStrike" dirty="0" err="1">
                <a:effectLst/>
                <a:latin typeface="Times New Roman" panose="02020603050405020304" pitchFamily="18" charset="0"/>
                <a:cs typeface="Times New Roman" panose="02020603050405020304" pitchFamily="18" charset="0"/>
              </a:rPr>
              <a:t>Godlewska</a:t>
            </a:r>
            <a:r>
              <a:rPr lang="en-IN" sz="1200" b="0" i="0" u="none" strike="noStrike" dirty="0">
                <a:effectLst/>
                <a:latin typeface="Times New Roman" panose="02020603050405020304" pitchFamily="18" charset="0"/>
                <a:cs typeface="Times New Roman" panose="02020603050405020304" pitchFamily="18" charset="0"/>
              </a:rPr>
              <a:t> J, suggested </a:t>
            </a:r>
            <a:r>
              <a:rPr lang="en-IN" sz="1200" b="1" i="0" u="none" strike="noStrike" dirty="0">
                <a:effectLst/>
                <a:latin typeface="Times New Roman" panose="02020603050405020304" pitchFamily="18" charset="0"/>
                <a:cs typeface="Times New Roman" panose="02020603050405020304" pitchFamily="18" charset="0"/>
              </a:rPr>
              <a:t>“Recovery and Recycling of Waste Tyres in Poland”</a:t>
            </a:r>
            <a:r>
              <a:rPr lang="en-IN" sz="1200" b="0" i="0" u="none" strike="noStrike" dirty="0">
                <a:effectLst/>
                <a:latin typeface="Times New Roman" panose="02020603050405020304" pitchFamily="18" charset="0"/>
                <a:cs typeface="Times New Roman" panose="02020603050405020304" pitchFamily="18" charset="0"/>
              </a:rPr>
              <a:t> where In Poland, recovery and recycling of waste tyres are primarily done through energy recovery and rubber reuse. Energy recovery involves generating electricity or heat from waste tyres[20].</a:t>
            </a:r>
            <a:endParaRPr lang="en-IN" sz="1200" dirty="0">
              <a:latin typeface="Times New Roman" panose="02020603050405020304" pitchFamily="18" charset="0"/>
              <a:cs typeface="Times New Roman" panose="02020603050405020304" pitchFamily="18" charset="0"/>
            </a:endParaRPr>
          </a:p>
          <a:p>
            <a:pPr marL="0" indent="0" algn="just">
              <a:buNone/>
            </a:pPr>
            <a:r>
              <a:rPr lang="en-IN" sz="1200" b="0" i="0" u="none" strike="noStrike" dirty="0">
                <a:effectLst/>
                <a:latin typeface="Times New Roman" panose="02020603050405020304" pitchFamily="18" charset="0"/>
                <a:cs typeface="Times New Roman" panose="02020603050405020304" pitchFamily="18" charset="0"/>
              </a:rPr>
              <a:t> </a:t>
            </a:r>
          </a:p>
          <a:p>
            <a:pPr algn="just"/>
            <a:r>
              <a:rPr lang="en-IN" sz="1200" b="0" i="0" u="none" strike="noStrike" dirty="0">
                <a:effectLst/>
                <a:latin typeface="Times New Roman" panose="02020603050405020304" pitchFamily="18" charset="0"/>
                <a:cs typeface="Times New Roman" panose="02020603050405020304" pitchFamily="18" charset="0"/>
              </a:rPr>
              <a:t> </a:t>
            </a:r>
            <a:r>
              <a:rPr lang="en-IN" sz="1200" b="0" i="0" u="none" strike="noStrike" dirty="0" err="1">
                <a:effectLst/>
                <a:latin typeface="Times New Roman" panose="02020603050405020304" pitchFamily="18" charset="0"/>
                <a:cs typeface="Times New Roman" panose="02020603050405020304" pitchFamily="18" charset="0"/>
              </a:rPr>
              <a:t>Torretta</a:t>
            </a:r>
            <a:r>
              <a:rPr lang="en-IN" sz="1200" b="0" i="0" u="none" strike="noStrike" dirty="0">
                <a:effectLst/>
                <a:latin typeface="Times New Roman" panose="02020603050405020304" pitchFamily="18" charset="0"/>
                <a:cs typeface="Times New Roman" panose="02020603050405020304" pitchFamily="18" charset="0"/>
              </a:rPr>
              <a:t>, V., Rada, E.C et al, designed </a:t>
            </a:r>
            <a:r>
              <a:rPr lang="en-IN" sz="1200" b="1" i="0" u="none" strike="noStrike" dirty="0">
                <a:effectLst/>
                <a:latin typeface="Times New Roman" panose="02020603050405020304" pitchFamily="18" charset="0"/>
                <a:cs typeface="Times New Roman" panose="02020603050405020304" pitchFamily="18" charset="0"/>
              </a:rPr>
              <a:t>“Treatment and disposal of tyres: Two EU approaches”</a:t>
            </a:r>
            <a:r>
              <a:rPr lang="en-IN" sz="1200" b="0" i="0" u="none" strike="noStrike" dirty="0">
                <a:effectLst/>
                <a:latin typeface="Times New Roman" panose="02020603050405020304" pitchFamily="18" charset="0"/>
                <a:cs typeface="Times New Roman" panose="02020603050405020304" pitchFamily="18" charset="0"/>
              </a:rPr>
              <a:t> where The European Union has taken a proactive approach to address this issue. Two EU approaches are noteworthy: End-of-Life Tyre (ELT) recycling and multi-material packaging[21]. ELT recycling collects and recycles used tyres, diverting them from landfills and oceans. Multi-material packaging requires tyre manufacturers to ensure that tyres are designed for recyclability, reusability, or biodegradability.</a:t>
            </a:r>
            <a:endParaRPr lang="en-IN" sz="1200" dirty="0">
              <a:latin typeface="Times New Roman" panose="02020603050405020304" pitchFamily="18" charset="0"/>
              <a:cs typeface="Times New Roman" panose="02020603050405020304" pitchFamily="18" charset="0"/>
            </a:endParaRPr>
          </a:p>
          <a:p>
            <a:pPr marL="0" indent="0" algn="just">
              <a:buNone/>
            </a:pPr>
            <a:endParaRPr lang="en-IN" sz="1200" b="0" i="0" u="none" strike="noStrike" dirty="0">
              <a:effectLst/>
              <a:latin typeface="Times New Roman" panose="02020603050405020304" pitchFamily="18" charset="0"/>
              <a:cs typeface="Times New Roman" panose="02020603050405020304" pitchFamily="18" charset="0"/>
            </a:endParaRPr>
          </a:p>
          <a:p>
            <a:pPr algn="just"/>
            <a:r>
              <a:rPr lang="en-IN" sz="1200" b="0" i="0" u="none" strike="noStrike" dirty="0">
                <a:effectLst/>
                <a:latin typeface="Times New Roman" panose="02020603050405020304" pitchFamily="18" charset="0"/>
                <a:cs typeface="Times New Roman" panose="02020603050405020304" pitchFamily="18" charset="0"/>
              </a:rPr>
              <a:t> </a:t>
            </a:r>
            <a:r>
              <a:rPr lang="en-IN" sz="1200" b="0" i="0" u="none" strike="noStrike" dirty="0" err="1">
                <a:effectLst/>
                <a:latin typeface="Times New Roman" panose="02020603050405020304" pitchFamily="18" charset="0"/>
                <a:cs typeface="Times New Roman" panose="02020603050405020304" pitchFamily="18" charset="0"/>
              </a:rPr>
              <a:t>Wadmare</a:t>
            </a:r>
            <a:r>
              <a:rPr lang="en-IN" sz="1200" b="0" i="0" u="none" strike="noStrike" dirty="0">
                <a:effectLst/>
                <a:latin typeface="Times New Roman" panose="02020603050405020304" pitchFamily="18" charset="0"/>
                <a:cs typeface="Times New Roman" panose="02020603050405020304" pitchFamily="18" charset="0"/>
              </a:rPr>
              <a:t> A.V., </a:t>
            </a:r>
            <a:r>
              <a:rPr lang="en-IN" sz="1200" b="0" i="0" u="none" strike="noStrike" dirty="0" err="1">
                <a:effectLst/>
                <a:latin typeface="Times New Roman" panose="02020603050405020304" pitchFamily="18" charset="0"/>
                <a:cs typeface="Times New Roman" panose="02020603050405020304" pitchFamily="18" charset="0"/>
              </a:rPr>
              <a:t>Pandure</a:t>
            </a:r>
            <a:r>
              <a:rPr lang="en-IN" sz="1200" b="0" i="0" u="none" strike="noStrike" dirty="0">
                <a:effectLst/>
                <a:latin typeface="Times New Roman" panose="02020603050405020304" pitchFamily="18" charset="0"/>
                <a:cs typeface="Times New Roman" panose="02020603050405020304" pitchFamily="18" charset="0"/>
              </a:rPr>
              <a:t> P.S et al, formulated the method </a:t>
            </a:r>
            <a:r>
              <a:rPr lang="en-IN" sz="1200" b="1" i="0" u="none" strike="noStrike" dirty="0">
                <a:effectLst/>
                <a:latin typeface="Times New Roman" panose="02020603050405020304" pitchFamily="18" charset="0"/>
                <a:cs typeface="Times New Roman" panose="02020603050405020304" pitchFamily="18" charset="0"/>
              </a:rPr>
              <a:t>“Automatic Tyre Pressure Controlling and Self Inflating System”</a:t>
            </a:r>
            <a:r>
              <a:rPr lang="en-IN" sz="1200" b="0" i="0" u="none" strike="noStrike" dirty="0">
                <a:effectLst/>
                <a:latin typeface="Times New Roman" panose="02020603050405020304" pitchFamily="18" charset="0"/>
                <a:cs typeface="Times New Roman" panose="02020603050405020304" pitchFamily="18" charset="0"/>
              </a:rPr>
              <a:t> where the Automatic Tyre Pressure Controlling and Self-Inflating System is a cutting-edge technology designed to maintain optimal tyre pressure in vehicles[22]. It uses sensors to monitor tyre pressure and automatically inflates or deflates the tyres as needed.</a:t>
            </a: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783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4" name="Rectangle 1">
            <a:extLst>
              <a:ext uri="{FF2B5EF4-FFF2-40B4-BE49-F238E27FC236}">
                <a16:creationId xmlns="" xmlns:a16="http://schemas.microsoft.com/office/drawing/2014/main" id="{EBF090B2-4E85-188E-68BD-A78491A15DA6}"/>
              </a:ext>
            </a:extLst>
          </p:cNvPr>
          <p:cNvSpPr>
            <a:spLocks noGrp="1" noChangeArrowheads="1"/>
          </p:cNvSpPr>
          <p:nvPr>
            <p:ph idx="1"/>
          </p:nvPr>
        </p:nvSpPr>
        <p:spPr bwMode="auto">
          <a:xfrm>
            <a:off x="581025" y="1482198"/>
            <a:ext cx="11131550" cy="3914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algn="just">
              <a:buNone/>
            </a:pPr>
            <a:r>
              <a:rPr lang="en-IN" sz="1800" dirty="0">
                <a:latin typeface="Times New Roman" panose="02020603050405020304" pitchFamily="18" charset="0"/>
                <a:cs typeface="Times New Roman" panose="02020603050405020304" pitchFamily="18" charset="0"/>
              </a:rPr>
              <a:t>Entering the market can be challenging, and some drawbacks to consider include: </a:t>
            </a:r>
          </a:p>
          <a:p>
            <a:pPr algn="just"/>
            <a:r>
              <a:rPr lang="en-IN" sz="1800" b="1" dirty="0" smtClean="0">
                <a:latin typeface="Times New Roman" panose="02020603050405020304" pitchFamily="18" charset="0"/>
                <a:cs typeface="Times New Roman" panose="02020603050405020304" pitchFamily="18" charset="0"/>
              </a:rPr>
              <a:t> High </a:t>
            </a:r>
            <a:r>
              <a:rPr lang="en-IN" sz="1800" b="1" dirty="0">
                <a:latin typeface="Times New Roman" panose="02020603050405020304" pitchFamily="18" charset="0"/>
                <a:cs typeface="Times New Roman" panose="02020603050405020304" pitchFamily="18" charset="0"/>
              </a:rPr>
              <a:t>development costs, </a:t>
            </a:r>
          </a:p>
          <a:p>
            <a:pPr algn="just"/>
            <a:r>
              <a:rPr lang="en-IN" sz="1800" b="1" dirty="0" smtClean="0">
                <a:latin typeface="Times New Roman" panose="02020603050405020304" pitchFamily="18" charset="0"/>
                <a:cs typeface="Times New Roman" panose="02020603050405020304" pitchFamily="18" charset="0"/>
              </a:rPr>
              <a:t> complexity </a:t>
            </a:r>
            <a:r>
              <a:rPr lang="en-IN" sz="1800" b="1" dirty="0">
                <a:latin typeface="Times New Roman" panose="02020603050405020304" pitchFamily="18" charset="0"/>
                <a:cs typeface="Times New Roman" panose="02020603050405020304" pitchFamily="18" charset="0"/>
              </a:rPr>
              <a:t>in integrating with existing vehicle systems</a:t>
            </a:r>
            <a:r>
              <a:rPr lang="en-IN" sz="1800" dirty="0">
                <a:latin typeface="Times New Roman" panose="02020603050405020304" pitchFamily="18" charset="0"/>
                <a:cs typeface="Times New Roman" panose="02020603050405020304" pitchFamily="18" charset="0"/>
              </a:rPr>
              <a:t>, and </a:t>
            </a:r>
          </a:p>
          <a:p>
            <a:pPr algn="just"/>
            <a:r>
              <a:rPr lang="en-IN" sz="1800" b="1" dirty="0" smtClean="0">
                <a:latin typeface="Times New Roman" panose="02020603050405020304" pitchFamily="18" charset="0"/>
                <a:cs typeface="Times New Roman" panose="02020603050405020304" pitchFamily="18" charset="0"/>
              </a:rPr>
              <a:t> limited </a:t>
            </a:r>
            <a:r>
              <a:rPr lang="en-IN" sz="1800" b="1" dirty="0">
                <a:latin typeface="Times New Roman" panose="02020603050405020304" pitchFamily="18" charset="0"/>
                <a:cs typeface="Times New Roman" panose="02020603050405020304" pitchFamily="18" charset="0"/>
              </a:rPr>
              <a:t>consumer awareness </a:t>
            </a:r>
            <a:r>
              <a:rPr lang="en-IN" sz="1800" dirty="0">
                <a:latin typeface="Times New Roman" panose="02020603050405020304" pitchFamily="18" charset="0"/>
                <a:cs typeface="Times New Roman" panose="02020603050405020304" pitchFamily="18" charset="0"/>
              </a:rPr>
              <a:t>and understanding of the technology's benefits. </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r>
              <a:rPr lang="en-US" altLang="en-US" sz="1800" b="1" dirty="0" smtClean="0">
                <a:latin typeface="Times New Roman" panose="02020603050405020304" pitchFamily="18" charset="0"/>
                <a:cs typeface="Times New Roman" panose="02020603050405020304" pitchFamily="18" charset="0"/>
              </a:rPr>
              <a:t> Difficulty </a:t>
            </a:r>
            <a:r>
              <a:rPr lang="en-US" altLang="en-US" sz="1800" b="1" dirty="0">
                <a:latin typeface="Times New Roman" panose="02020603050405020304" pitchFamily="18" charset="0"/>
                <a:cs typeface="Times New Roman" panose="02020603050405020304" pitchFamily="18" charset="0"/>
              </a:rPr>
              <a:t>in Detecting </a:t>
            </a:r>
            <a:r>
              <a:rPr lang="en-US" altLang="en-US" sz="1800" b="1" dirty="0" smtClean="0">
                <a:latin typeface="Times New Roman" panose="02020603050405020304" pitchFamily="18" charset="0"/>
                <a:cs typeface="Times New Roman" panose="02020603050405020304" pitchFamily="18" charset="0"/>
              </a:rPr>
              <a:t>Punctures </a:t>
            </a:r>
          </a:p>
          <a:p>
            <a:pPr algn="just" eaLnBrk="0" fontAlgn="base" hangingPunct="0">
              <a:spcBef>
                <a:spcPct val="0"/>
              </a:spcBef>
              <a:spcAft>
                <a:spcPct val="0"/>
              </a:spcAft>
            </a:pPr>
            <a:r>
              <a:rPr lang="en-US" altLang="en-US" sz="1800" b="1" dirty="0" smtClean="0">
                <a:latin typeface="Times New Roman" panose="02020603050405020304" pitchFamily="18" charset="0"/>
                <a:cs typeface="Times New Roman" panose="02020603050405020304" pitchFamily="18" charset="0"/>
              </a:rPr>
              <a:t>Manual </a:t>
            </a:r>
            <a:r>
              <a:rPr lang="en-US" altLang="en-US" sz="1800" b="1" dirty="0">
                <a:latin typeface="Times New Roman" panose="02020603050405020304" pitchFamily="18" charset="0"/>
                <a:cs typeface="Times New Roman" panose="02020603050405020304" pitchFamily="18" charset="0"/>
              </a:rPr>
              <a:t>Monitoring </a:t>
            </a:r>
            <a:r>
              <a:rPr lang="en-US" altLang="en-US" sz="1800" b="1" dirty="0" smtClean="0">
                <a:latin typeface="Times New Roman" panose="02020603050405020304" pitchFamily="18" charset="0"/>
                <a:cs typeface="Times New Roman" panose="02020603050405020304" pitchFamily="18" charset="0"/>
              </a:rPr>
              <a:t>Burden</a:t>
            </a:r>
            <a:endParaRPr lang="en-US" altLang="en-US" sz="1800" b="1" dirty="0">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r>
              <a:rPr lang="en-US" altLang="en-US" sz="1800" b="1" dirty="0" smtClean="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Inaccurate Pressure </a:t>
            </a:r>
            <a:r>
              <a:rPr lang="en-US" altLang="en-US" sz="1800" b="1" dirty="0" smtClean="0">
                <a:latin typeface="Times New Roman" panose="02020603050405020304" pitchFamily="18" charset="0"/>
                <a:cs typeface="Times New Roman" panose="02020603050405020304" pitchFamily="18" charset="0"/>
              </a:rPr>
              <a:t>Levels</a:t>
            </a:r>
            <a:endParaRPr lang="en-US" altLang="en-US" sz="1800" dirty="0" smtClean="0">
              <a:latin typeface="Times New Roman" panose="02020603050405020304" pitchFamily="18" charset="0"/>
              <a:cs typeface="Times New Roman" panose="02020603050405020304" pitchFamily="18" charset="0"/>
            </a:endParaRPr>
          </a:p>
          <a:p>
            <a:pPr marL="0" indent="0" algn="just" eaLnBrk="0" fontAlgn="base" hangingPunct="0">
              <a:spcBef>
                <a:spcPct val="0"/>
              </a:spcBef>
              <a:spcAft>
                <a:spcPct val="0"/>
              </a:spcAft>
              <a:buNone/>
            </a:pPr>
            <a:endParaRPr lang="en-US" altLang="en-US" sz="1800" dirty="0">
              <a:latin typeface="Times New Roman" panose="02020603050405020304" pitchFamily="18" charset="0"/>
              <a:cs typeface="Times New Roman" panose="02020603050405020304" pitchFamily="18" charset="0"/>
            </a:endParaRPr>
          </a:p>
          <a:p>
            <a:pPr marL="0" lvl="0" indent="0" algn="just" eaLnBrk="0" fontAlgn="base" hangingPunct="0">
              <a:spcBef>
                <a:spcPct val="0"/>
              </a:spcBef>
              <a:spcAft>
                <a:spcPct val="0"/>
              </a:spcAft>
              <a:buNone/>
            </a:pPr>
            <a:r>
              <a:rPr lang="en-IN" sz="1800" dirty="0">
                <a:latin typeface="Times New Roman" panose="02020603050405020304" pitchFamily="18" charset="0"/>
                <a:cs typeface="Times New Roman" panose="02020603050405020304" pitchFamily="18" charset="0"/>
              </a:rPr>
              <a:t>Additionally, regulatory hurdles and certification requirements may pose significant barriers to market entry, particularly in regions with strict safety and quality standards.</a:t>
            </a:r>
          </a:p>
          <a:p>
            <a:pPr marL="0" indent="0" eaLnBrk="0" fontAlgn="base" hangingPunct="0">
              <a:spcBef>
                <a:spcPct val="0"/>
              </a:spcBef>
              <a:spcAft>
                <a:spcPct val="0"/>
              </a:spcAft>
              <a:buNone/>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fontScale="77500" lnSpcReduction="20000"/>
          </a:bodyPr>
          <a:lstStyle/>
          <a:p>
            <a:pPr algn="just">
              <a:lnSpc>
                <a:spcPct val="107000"/>
              </a:lnSpc>
              <a:spcAft>
                <a:spcPts val="800"/>
              </a:spcAft>
            </a:pPr>
            <a:r>
              <a:rPr lang="en-I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Implementing a </a:t>
            </a:r>
            <a:r>
              <a:rPr lang="en-IN" sz="2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Automobile tyre health monitoring system</a:t>
            </a:r>
            <a:r>
              <a:rPr lang="en-I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 the real world involves a combination of sensor technology, wireless communication, data processing, and user interface integration. The process typically starts with embedding sensors within the tyres or wheel assembly of vehicles during manufacturing or as an aftermarket installation. These sensors track major parameters like tyre pressure, temperature, and then transmit data wirelessly to the vehicle’s onboard system.</a:t>
            </a:r>
            <a:endParaRPr lang="en-IN" sz="23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practical applications, the most widely implemented form of Tyre Health Monitoring system(THMS) is the Tyre Pressure Monitoring System (TPMS), which is mandated in many regions, including the U.S. and EU, for all new vehicles. This system uses pressure sensors mounted inside each tyre or valve stem to measure inflation levels. When a tyre's pressure falls below a predetermined threshold, the system triggers an alert on the vehicle’s dashboard, warning the driver to take action.</a:t>
            </a:r>
            <a:endParaRPr lang="en-IN" sz="23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3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Advanced </a:t>
            </a:r>
            <a:r>
              <a:rPr lang="en-I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Tyre Health Monitoring systems, especially in commercial fleets, integrate not only pressure sensors but also temperature and tread wear monitoring. These systems are connected to cloud-based platforms, where data from multiple vehicles is aggregated and </a:t>
            </a:r>
            <a:r>
              <a:rPr lang="en-IN" sz="2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analyzed</a:t>
            </a:r>
            <a:r>
              <a:rPr lang="en-I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using predictive analytics. This allows fleet managers to monitor tyre health remotely, optimizing maintenance schedules and preventing costly blowouts. </a:t>
            </a:r>
            <a:endParaRPr lang="en-IN" sz="23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industries like logistics, where vehicles are subject to high usage, such systems are crucial for reducing downtime and maintenance costs, improving fuel efficiency, and ensuring driver </a:t>
            </a:r>
            <a:r>
              <a:rPr lang="en-IN" sz="23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safety.</a:t>
            </a:r>
            <a:r>
              <a:rPr lang="en-IN" sz="2300" dirty="0" smtClean="0">
                <a:effectLst/>
                <a:latin typeface="Times New Roman" panose="02020603050405020304" pitchFamily="18" charset="0"/>
                <a:cs typeface="Times New Roman" panose="02020603050405020304" pitchFamily="18" charset="0"/>
              </a:rPr>
              <a:t> </a:t>
            </a:r>
            <a:endParaRPr lang="en-IN" sz="2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710251" y="1076771"/>
            <a:ext cx="10668000" cy="4386839"/>
          </a:xfrm>
        </p:spPr>
        <p:txBody>
          <a:bodyPr>
            <a:normAutofit fontScale="70000" lnSpcReduction="20000"/>
          </a:bodyPr>
          <a:lstStyle/>
          <a:p>
            <a:pPr marL="0" indent="0">
              <a:buNone/>
            </a:pPr>
            <a:r>
              <a:rPr lang="en-US" sz="2000" b="1" dirty="0" smtClean="0">
                <a:latin typeface="Times New Roman" panose="02020603050405020304" pitchFamily="18" charset="0"/>
                <a:cs typeface="Times New Roman" panose="02020603050405020304" pitchFamily="18" charset="0"/>
              </a:rPr>
              <a:t>MAJOR </a:t>
            </a:r>
            <a:r>
              <a:rPr lang="en-US" sz="2000" b="1" dirty="0">
                <a:latin typeface="Times New Roman" panose="02020603050405020304" pitchFamily="18" charset="0"/>
                <a:cs typeface="Times New Roman" panose="02020603050405020304" pitchFamily="18" charset="0"/>
              </a:rPr>
              <a:t>OBJECTIVES</a:t>
            </a:r>
            <a:endParaRPr lang="en-IN" sz="2000" b="1"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The major objectives were as listed below:</a:t>
            </a:r>
            <a:endParaRPr lang="en-IN" sz="2000" dirty="0">
              <a:latin typeface="Times New Roman" panose="02020603050405020304" pitchFamily="18" charset="0"/>
              <a:cs typeface="Times New Roman" panose="02020603050405020304" pitchFamily="18" charset="0"/>
            </a:endParaRPr>
          </a:p>
          <a:p>
            <a:pPr lvl="2"/>
            <a:r>
              <a:rPr lang="en-US" sz="2000" dirty="0">
                <a:latin typeface="Times New Roman" panose="02020603050405020304" pitchFamily="18" charset="0"/>
                <a:cs typeface="Times New Roman" panose="02020603050405020304" pitchFamily="18" charset="0"/>
              </a:rPr>
              <a:t>Monitoring of </a:t>
            </a:r>
            <a:r>
              <a:rPr lang="en-US" sz="2000" dirty="0" err="1">
                <a:latin typeface="Times New Roman" panose="02020603050405020304" pitchFamily="18" charset="0"/>
                <a:cs typeface="Times New Roman" panose="02020603050405020304" pitchFamily="18" charset="0"/>
              </a:rPr>
              <a:t>Tyre</a:t>
            </a:r>
            <a:r>
              <a:rPr lang="en-US" sz="2000" dirty="0">
                <a:latin typeface="Times New Roman" panose="02020603050405020304" pitchFamily="18" charset="0"/>
                <a:cs typeface="Times New Roman" panose="02020603050405020304" pitchFamily="18" charset="0"/>
              </a:rPr>
              <a:t> Pressure.</a:t>
            </a:r>
            <a:endParaRPr lang="en-IN" sz="2000" dirty="0">
              <a:latin typeface="Times New Roman" panose="02020603050405020304" pitchFamily="18" charset="0"/>
              <a:cs typeface="Times New Roman" panose="02020603050405020304" pitchFamily="18" charset="0"/>
            </a:endParaRPr>
          </a:p>
          <a:p>
            <a:pPr lvl="2"/>
            <a:r>
              <a:rPr lang="en-US" sz="2000" dirty="0">
                <a:latin typeface="Times New Roman" panose="02020603050405020304" pitchFamily="18" charset="0"/>
                <a:cs typeface="Times New Roman" panose="02020603050405020304" pitchFamily="18" charset="0"/>
              </a:rPr>
              <a:t>Monitoring of </a:t>
            </a:r>
            <a:r>
              <a:rPr lang="en-US" sz="2000" dirty="0" err="1">
                <a:latin typeface="Times New Roman" panose="02020603050405020304" pitchFamily="18" charset="0"/>
                <a:cs typeface="Times New Roman" panose="02020603050405020304" pitchFamily="18" charset="0"/>
              </a:rPr>
              <a:t>Tyre</a:t>
            </a:r>
            <a:r>
              <a:rPr lang="en-US" sz="2000" dirty="0">
                <a:latin typeface="Times New Roman" panose="02020603050405020304" pitchFamily="18" charset="0"/>
                <a:cs typeface="Times New Roman" panose="02020603050405020304" pitchFamily="18" charset="0"/>
              </a:rPr>
              <a:t> Tread Wear.</a:t>
            </a:r>
            <a:endParaRPr lang="en-IN" sz="2000" dirty="0">
              <a:latin typeface="Times New Roman" panose="02020603050405020304" pitchFamily="18" charset="0"/>
              <a:cs typeface="Times New Roman" panose="02020603050405020304" pitchFamily="18" charset="0"/>
            </a:endParaRPr>
          </a:p>
          <a:p>
            <a:pPr lvl="2"/>
            <a:r>
              <a:rPr lang="en-US" sz="2000" dirty="0">
                <a:latin typeface="Times New Roman" panose="02020603050405020304" pitchFamily="18" charset="0"/>
                <a:cs typeface="Times New Roman" panose="02020603050405020304" pitchFamily="18" charset="0"/>
              </a:rPr>
              <a:t>Monitoring of </a:t>
            </a:r>
            <a:r>
              <a:rPr lang="en-US" sz="2000" dirty="0" err="1">
                <a:latin typeface="Times New Roman" panose="02020603050405020304" pitchFamily="18" charset="0"/>
                <a:cs typeface="Times New Roman" panose="02020603050405020304" pitchFamily="18" charset="0"/>
              </a:rPr>
              <a:t>Tyre</a:t>
            </a:r>
            <a:r>
              <a:rPr lang="en-US" sz="2000" dirty="0">
                <a:latin typeface="Times New Roman" panose="02020603050405020304" pitchFamily="18" charset="0"/>
                <a:cs typeface="Times New Roman" panose="02020603050405020304" pitchFamily="18" charset="0"/>
              </a:rPr>
              <a:t> Leak </a:t>
            </a:r>
            <a:r>
              <a:rPr lang="en-US" sz="2000" dirty="0" smtClean="0">
                <a:latin typeface="Times New Roman" panose="02020603050405020304" pitchFamily="18" charset="0"/>
                <a:cs typeface="Times New Roman" panose="02020603050405020304" pitchFamily="18" charset="0"/>
              </a:rPr>
              <a:t>detection.</a:t>
            </a:r>
            <a:endParaRPr lang="en-IN" sz="2000" dirty="0">
              <a:latin typeface="Times New Roman" panose="02020603050405020304" pitchFamily="18" charset="0"/>
              <a:cs typeface="Times New Roman" panose="02020603050405020304" pitchFamily="18" charset="0"/>
            </a:endParaRPr>
          </a:p>
          <a:p>
            <a:pPr marL="914400" lvl="2" indent="0">
              <a:buNone/>
            </a:pPr>
            <a:endParaRPr lang="en-US" sz="2000" b="1" dirty="0">
              <a:latin typeface="Times New Roman" panose="02020603050405020304" pitchFamily="18" charset="0"/>
              <a:cs typeface="Times New Roman" panose="02020603050405020304" pitchFamily="18" charset="0"/>
            </a:endParaRPr>
          </a:p>
          <a:p>
            <a:pPr marL="0" lvl="2" indent="0">
              <a:buNone/>
            </a:pPr>
            <a:r>
              <a:rPr lang="en-US" sz="2000" b="1" dirty="0" smtClean="0">
                <a:latin typeface="Times New Roman" panose="02020603050405020304" pitchFamily="18" charset="0"/>
                <a:cs typeface="Times New Roman" panose="02020603050405020304" pitchFamily="18" charset="0"/>
              </a:rPr>
              <a:t>MINOR </a:t>
            </a:r>
            <a:r>
              <a:rPr lang="en-US" sz="2000" b="1" dirty="0">
                <a:latin typeface="Times New Roman" panose="02020603050405020304" pitchFamily="18" charset="0"/>
                <a:cs typeface="Times New Roman" panose="02020603050405020304" pitchFamily="18" charset="0"/>
              </a:rPr>
              <a:t>OBJECTIVES</a:t>
            </a:r>
            <a:endParaRPr lang="en-IN" sz="2000" b="1"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cs typeface="Times New Roman" panose="02020603050405020304" pitchFamily="18" charset="0"/>
              </a:rPr>
              <a:t>minor objectives were listed below:</a:t>
            </a:r>
            <a:endParaRPr lang="en-IN" sz="2000" dirty="0">
              <a:latin typeface="Times New Roman" panose="02020603050405020304" pitchFamily="18" charset="0"/>
              <a:cs typeface="Times New Roman" panose="02020603050405020304" pitchFamily="18" charset="0"/>
            </a:endParaRPr>
          </a:p>
          <a:p>
            <a:pPr lvl="2"/>
            <a:r>
              <a:rPr lang="en-US" sz="2000" dirty="0">
                <a:latin typeface="Times New Roman" panose="02020603050405020304" pitchFamily="18" charset="0"/>
                <a:cs typeface="Times New Roman" panose="02020603050405020304" pitchFamily="18" charset="0"/>
              </a:rPr>
              <a:t>Lack of Real-Time Road Condition Information</a:t>
            </a:r>
            <a:endParaRPr lang="en-IN" sz="2000" dirty="0">
              <a:latin typeface="Times New Roman" panose="02020603050405020304" pitchFamily="18" charset="0"/>
              <a:cs typeface="Times New Roman" panose="02020603050405020304" pitchFamily="18" charset="0"/>
            </a:endParaRPr>
          </a:p>
          <a:p>
            <a:pPr lvl="2"/>
            <a:r>
              <a:rPr lang="en-US" sz="2000" dirty="0">
                <a:latin typeface="Times New Roman" panose="02020603050405020304" pitchFamily="18" charset="0"/>
                <a:cs typeface="Times New Roman" panose="02020603050405020304" pitchFamily="18" charset="0"/>
              </a:rPr>
              <a:t>Low Predictive Power</a:t>
            </a:r>
            <a:endParaRPr lang="en-IN" sz="2000" dirty="0">
              <a:latin typeface="Times New Roman" panose="02020603050405020304" pitchFamily="18" charset="0"/>
              <a:cs typeface="Times New Roman" panose="02020603050405020304" pitchFamily="18" charset="0"/>
            </a:endParaRPr>
          </a:p>
          <a:p>
            <a:pPr lvl="2"/>
            <a:r>
              <a:rPr lang="en-US" sz="2000" dirty="0">
                <a:latin typeface="Times New Roman" panose="02020603050405020304" pitchFamily="18" charset="0"/>
                <a:cs typeface="Times New Roman" panose="02020603050405020304" pitchFamily="18" charset="0"/>
              </a:rPr>
              <a:t>Integration into Autonomous Vehicles</a:t>
            </a:r>
            <a:endParaRPr lang="en-IN" sz="2000" dirty="0">
              <a:latin typeface="Times New Roman" panose="02020603050405020304" pitchFamily="18" charset="0"/>
              <a:cs typeface="Times New Roman" panose="02020603050405020304" pitchFamily="18" charset="0"/>
            </a:endParaRPr>
          </a:p>
          <a:p>
            <a:pPr lvl="2"/>
            <a:r>
              <a:rPr lang="en-US" sz="2000" dirty="0">
                <a:latin typeface="Times New Roman" panose="02020603050405020304" pitchFamily="18" charset="0"/>
                <a:cs typeface="Times New Roman" panose="02020603050405020304" pitchFamily="18" charset="0"/>
              </a:rPr>
              <a:t>Energy-Efficient Sensors</a:t>
            </a:r>
            <a:endParaRPr lang="en-IN" sz="2000" dirty="0">
              <a:latin typeface="Times New Roman" panose="02020603050405020304" pitchFamily="18" charset="0"/>
              <a:cs typeface="Times New Roman" panose="02020603050405020304" pitchFamily="18" charset="0"/>
            </a:endParaRPr>
          </a:p>
          <a:p>
            <a:pPr lvl="2"/>
            <a:r>
              <a:rPr lang="en-US" sz="2000" dirty="0">
                <a:latin typeface="Times New Roman" panose="02020603050405020304" pitchFamily="18" charset="0"/>
                <a:cs typeface="Times New Roman" panose="02020603050405020304" pitchFamily="18" charset="0"/>
              </a:rPr>
              <a:t>Lack of Standardization</a:t>
            </a:r>
            <a:endParaRPr lang="en-IN" sz="2000" dirty="0">
              <a:latin typeface="Times New Roman" panose="02020603050405020304" pitchFamily="18" charset="0"/>
              <a:cs typeface="Times New Roman" panose="02020603050405020304" pitchFamily="18" charset="0"/>
            </a:endParaRPr>
          </a:p>
          <a:p>
            <a:pPr lvl="2"/>
            <a:r>
              <a:rPr lang="en-US" sz="2000" dirty="0">
                <a:latin typeface="Times New Roman" panose="02020603050405020304" pitchFamily="18" charset="0"/>
                <a:cs typeface="Times New Roman" panose="02020603050405020304" pitchFamily="18" charset="0"/>
              </a:rPr>
              <a:t>Poor User Interface</a:t>
            </a:r>
            <a:endParaRPr lang="en-IN" sz="2000" dirty="0">
              <a:latin typeface="Times New Roman" panose="02020603050405020304" pitchFamily="18" charset="0"/>
              <a:cs typeface="Times New Roman" panose="02020603050405020304" pitchFamily="18" charset="0"/>
            </a:endParaRPr>
          </a:p>
          <a:p>
            <a:pPr lvl="2"/>
            <a:r>
              <a:rPr lang="en-US" sz="2000" dirty="0">
                <a:latin typeface="Times New Roman" panose="02020603050405020304" pitchFamily="18" charset="0"/>
                <a:cs typeface="Times New Roman" panose="02020603050405020304" pitchFamily="18" charset="0"/>
              </a:rPr>
              <a:t>Security and Privacy Concerns</a:t>
            </a:r>
            <a:endParaRPr lang="en-IN" sz="2000" dirty="0">
              <a:latin typeface="Times New Roman" panose="02020603050405020304" pitchFamily="18" charset="0"/>
              <a:cs typeface="Times New Roman" panose="02020603050405020304" pitchFamily="18" charset="0"/>
            </a:endParaRPr>
          </a:p>
          <a:p>
            <a:pPr lvl="2"/>
            <a:r>
              <a:rPr lang="en-US" sz="2000" dirty="0" err="1">
                <a:latin typeface="Times New Roman" panose="02020603050405020304" pitchFamily="18" charset="0"/>
                <a:cs typeface="Times New Roman" panose="02020603050405020304" pitchFamily="18" charset="0"/>
              </a:rPr>
              <a:t>Tyre</a:t>
            </a:r>
            <a:r>
              <a:rPr lang="en-US" sz="2000" dirty="0">
                <a:latin typeface="Times New Roman" panose="02020603050405020304" pitchFamily="18" charset="0"/>
                <a:cs typeface="Times New Roman" panose="02020603050405020304" pitchFamily="18" charset="0"/>
              </a:rPr>
              <a:t> Aging and Degradation</a:t>
            </a:r>
            <a:endParaRPr lang="en-IN" sz="2000" dirty="0">
              <a:latin typeface="Times New Roman" panose="02020603050405020304" pitchFamily="18" charset="0"/>
              <a:cs typeface="Times New Roman" panose="02020603050405020304" pitchFamily="18" charset="0"/>
            </a:endParaRPr>
          </a:p>
          <a:p>
            <a:pPr lvl="2"/>
            <a:r>
              <a:rPr lang="en-US" sz="2000" dirty="0">
                <a:latin typeface="Times New Roman" panose="02020603050405020304" pitchFamily="18" charset="0"/>
                <a:cs typeface="Times New Roman" panose="02020603050405020304" pitchFamily="18" charset="0"/>
              </a:rPr>
              <a:t>Impact of Variations in </a:t>
            </a:r>
            <a:r>
              <a:rPr lang="en-US" sz="2000" dirty="0" err="1">
                <a:latin typeface="Times New Roman" panose="02020603050405020304" pitchFamily="18" charset="0"/>
                <a:cs typeface="Times New Roman" panose="02020603050405020304" pitchFamily="18" charset="0"/>
              </a:rPr>
              <a:t>Tyre</a:t>
            </a:r>
            <a:r>
              <a:rPr lang="en-US" sz="2000" dirty="0">
                <a:latin typeface="Times New Roman" panose="02020603050405020304" pitchFamily="18" charset="0"/>
                <a:cs typeface="Times New Roman" panose="02020603050405020304" pitchFamily="18" charset="0"/>
              </a:rPr>
              <a:t> Manufacturing</a:t>
            </a:r>
            <a:endParaRPr lang="en-IN" sz="2000" dirty="0">
              <a:latin typeface="Times New Roman" panose="02020603050405020304" pitchFamily="18" charset="0"/>
              <a:cs typeface="Times New Roman" panose="02020603050405020304" pitchFamily="18" charset="0"/>
            </a:endParaRPr>
          </a:p>
          <a:p>
            <a:pPr lvl="2"/>
            <a:r>
              <a:rPr lang="en-US" sz="2000" dirty="0" err="1">
                <a:latin typeface="Times New Roman" panose="02020603050405020304" pitchFamily="18" charset="0"/>
                <a:cs typeface="Times New Roman" panose="02020603050405020304" pitchFamily="18" charset="0"/>
              </a:rPr>
              <a:t>Tyre</a:t>
            </a:r>
            <a:r>
              <a:rPr lang="en-US" sz="2000" dirty="0">
                <a:latin typeface="Times New Roman" panose="02020603050405020304" pitchFamily="18" charset="0"/>
                <a:cs typeface="Times New Roman" panose="02020603050405020304" pitchFamily="18" charset="0"/>
              </a:rPr>
              <a:t>-Road Interaction Modeling</a:t>
            </a:r>
            <a:endParaRPr lang="en-IN" sz="2000" dirty="0">
              <a:latin typeface="Times New Roman" panose="02020603050405020304" pitchFamily="18" charset="0"/>
              <a:cs typeface="Times New Roman" panose="02020603050405020304" pitchFamily="18" charset="0"/>
            </a:endParaRPr>
          </a:p>
          <a:p>
            <a:pPr marL="0" indent="0">
              <a:buNone/>
            </a:pPr>
            <a:r>
              <a:rPr lang="en-US" sz="3400" dirty="0">
                <a:latin typeface="Times New Roman" panose="02020603050405020304" pitchFamily="18" charset="0"/>
                <a:cs typeface="Times New Roman" panose="02020603050405020304" pitchFamily="18" charset="0"/>
              </a:rPr>
              <a:t> </a:t>
            </a:r>
            <a:endParaRPr lang="en-IN" sz="3400" dirty="0">
              <a:latin typeface="Times New Roman" panose="020206030504050203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a:xfrm>
            <a:off x="812800" y="1452785"/>
            <a:ext cx="10668000" cy="464321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methodology for the "Automobile </a:t>
            </a:r>
            <a:r>
              <a:rPr lang="en-US" sz="2000" dirty="0" err="1">
                <a:latin typeface="Times New Roman" panose="02020603050405020304" pitchFamily="18" charset="0"/>
                <a:cs typeface="Times New Roman" panose="02020603050405020304" pitchFamily="18" charset="0"/>
              </a:rPr>
              <a:t>Tyre</a:t>
            </a:r>
            <a:r>
              <a:rPr lang="en-US" sz="2000" dirty="0">
                <a:latin typeface="Times New Roman" panose="02020603050405020304" pitchFamily="18" charset="0"/>
                <a:cs typeface="Times New Roman" panose="02020603050405020304" pitchFamily="18" charset="0"/>
              </a:rPr>
              <a:t> Health Monitoring System" project is divided into several modules that work together to ensure continuous monitoring and quick response to </a:t>
            </a:r>
            <a:r>
              <a:rPr lang="en-US" sz="2000" dirty="0" err="1">
                <a:latin typeface="Times New Roman" panose="02020603050405020304" pitchFamily="18" charset="0"/>
                <a:cs typeface="Times New Roman" panose="02020603050405020304" pitchFamily="18" charset="0"/>
              </a:rPr>
              <a:t>tyre</a:t>
            </a:r>
            <a:r>
              <a:rPr lang="en-US" sz="2000" dirty="0">
                <a:latin typeface="Times New Roman" panose="02020603050405020304" pitchFamily="18" charset="0"/>
                <a:cs typeface="Times New Roman" panose="02020603050405020304" pitchFamily="18" charset="0"/>
              </a:rPr>
              <a:t> pressure and puncture issues in vehicles, especially for large fleets</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TPMS </a:t>
            </a:r>
            <a:r>
              <a:rPr lang="en-US" sz="2000" b="1" dirty="0" err="1">
                <a:latin typeface="Times New Roman" panose="02020603050405020304" pitchFamily="18" charset="0"/>
                <a:cs typeface="Times New Roman" panose="02020603050405020304" pitchFamily="18" charset="0"/>
              </a:rPr>
              <a:t>Sensors</a:t>
            </a:r>
            <a:r>
              <a:rPr lang="en-US" sz="2000" dirty="0" err="1">
                <a:latin typeface="Times New Roman" panose="02020603050405020304" pitchFamily="18" charset="0"/>
                <a:cs typeface="Times New Roman" panose="02020603050405020304" pitchFamily="18" charset="0"/>
              </a:rPr>
              <a:t>:Sensors</a:t>
            </a:r>
            <a:r>
              <a:rPr lang="en-US" sz="2000" dirty="0">
                <a:latin typeface="Times New Roman" panose="02020603050405020304" pitchFamily="18" charset="0"/>
                <a:cs typeface="Times New Roman" panose="02020603050405020304" pitchFamily="18" charset="0"/>
              </a:rPr>
              <a:t> are embedded inside the </a:t>
            </a:r>
            <a:r>
              <a:rPr lang="en-US" sz="2000" dirty="0" err="1">
                <a:latin typeface="Times New Roman" panose="02020603050405020304" pitchFamily="18" charset="0"/>
                <a:cs typeface="Times New Roman" panose="02020603050405020304" pitchFamily="18" charset="0"/>
              </a:rPr>
              <a:t>tyres</a:t>
            </a:r>
            <a:r>
              <a:rPr lang="en-US" sz="2000" dirty="0">
                <a:latin typeface="Times New Roman" panose="02020603050405020304" pitchFamily="18" charset="0"/>
                <a:cs typeface="Times New Roman" panose="02020603050405020304" pitchFamily="18" charset="0"/>
              </a:rPr>
              <a:t>, measuring air pressure and detecting punctures. These sensors transmit data wirelessly to a central display in the driver's cabin via an Android-based mobile system.</a:t>
            </a:r>
          </a:p>
          <a:p>
            <a:r>
              <a:rPr lang="en-US" sz="2000" dirty="0">
                <a:latin typeface="Times New Roman" panose="02020603050405020304" pitchFamily="18" charset="0"/>
                <a:cs typeface="Times New Roman" panose="02020603050405020304" pitchFamily="18" charset="0"/>
              </a:rPr>
              <a:t>The system uses a combination of radio signals and </a:t>
            </a:r>
            <a:r>
              <a:rPr lang="en-US" sz="2000" b="1" dirty="0">
                <a:latin typeface="Times New Roman" panose="02020603050405020304" pitchFamily="18" charset="0"/>
                <a:cs typeface="Times New Roman" panose="02020603050405020304" pitchFamily="18" charset="0"/>
              </a:rPr>
              <a:t>wireless communication</a:t>
            </a:r>
            <a:r>
              <a:rPr lang="en-US" sz="2000" dirty="0">
                <a:latin typeface="Times New Roman" panose="02020603050405020304" pitchFamily="18" charset="0"/>
                <a:cs typeface="Times New Roman" panose="02020603050405020304" pitchFamily="18" charset="0"/>
              </a:rPr>
              <a:t>, such as Wi-Fi, Bluetooth, and 3G/4G/5G networks, to relay information from the sensors to the display and internet platforms. This allows real-time monitoring and alert notifications to both drivers and fleet </a:t>
            </a:r>
            <a:r>
              <a:rPr lang="en-US" sz="2000" dirty="0" smtClean="0">
                <a:latin typeface="Times New Roman" panose="02020603050405020304" pitchFamily="18" charset="0"/>
                <a:cs typeface="Times New Roman" panose="02020603050405020304" pitchFamily="18" charset="0"/>
              </a:rPr>
              <a:t>managers.</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5" name="Image 6"/>
          <p:cNvPicPr>
            <a:picLocks noGrp="1"/>
          </p:cNvPicPr>
          <p:nvPr>
            <p:ph idx="1"/>
          </p:nvPr>
        </p:nvPicPr>
        <p:blipFill>
          <a:blip r:embed="rId2" cstate="print"/>
          <a:stretch>
            <a:fillRect/>
          </a:stretch>
        </p:blipFill>
        <p:spPr>
          <a:xfrm>
            <a:off x="2025353" y="1143000"/>
            <a:ext cx="8169780" cy="3950293"/>
          </a:xfrm>
          <a:prstGeom prst="rect">
            <a:avLst/>
          </a:prstGeom>
        </p:spPr>
      </p:pic>
      <p:sp>
        <p:nvSpPr>
          <p:cNvPr id="6" name="TextBox 5"/>
          <p:cNvSpPr txBox="1"/>
          <p:nvPr/>
        </p:nvSpPr>
        <p:spPr>
          <a:xfrm>
            <a:off x="3819970" y="5474293"/>
            <a:ext cx="5489003" cy="923330"/>
          </a:xfrm>
          <a:prstGeom prst="rect">
            <a:avLst/>
          </a:prstGeom>
          <a:noFill/>
        </p:spPr>
        <p:txBody>
          <a:bodyPr wrap="none" rtlCol="0">
            <a:spAutoFit/>
          </a:bodyPr>
          <a:lstStyle/>
          <a:p>
            <a:r>
              <a:rPr lang="en-US" dirty="0" smtClean="0"/>
              <a:t>Fig. Architecture </a:t>
            </a:r>
            <a:r>
              <a:rPr lang="en-US" dirty="0"/>
              <a:t>diagram involved with phases</a:t>
            </a:r>
            <a:endParaRPr lang="en-IN" dirty="0"/>
          </a:p>
          <a:p>
            <a:endParaRPr lang="en-IN" dirty="0"/>
          </a:p>
          <a:p>
            <a:endParaRPr lang="en-IN" dirty="0"/>
          </a:p>
        </p:txBody>
      </p:sp>
    </p:spTree>
    <p:extLst>
      <p:ext uri="{BB962C8B-B14F-4D97-AF65-F5344CB8AC3E}">
        <p14:creationId xmlns:p14="http://schemas.microsoft.com/office/powerpoint/2010/main" val="593898751"/>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Bioinformatics</Template>
  <TotalTime>1146</TotalTime>
  <Words>1261</Words>
  <Application>Microsoft Office PowerPoint</Application>
  <PresentationFormat>Widescreen</PresentationFormat>
  <Paragraphs>218</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Bookman Old Style</vt:lpstr>
      <vt:lpstr>Calibri</vt:lpstr>
      <vt:lpstr>Cambria</vt:lpstr>
      <vt:lpstr>Times New Roman</vt:lpstr>
      <vt:lpstr>Verdana</vt:lpstr>
      <vt:lpstr>-webkit-standard</vt:lpstr>
      <vt:lpstr>Bioinformatics</vt:lpstr>
      <vt:lpstr>AUTOMOBILE TYRE HEALTH MONITORING SYSTEM</vt:lpstr>
      <vt:lpstr>Introduction</vt:lpstr>
      <vt:lpstr>Literature Review</vt:lpstr>
      <vt:lpstr>Literature Review</vt:lpstr>
      <vt:lpstr>Existing method Drawback</vt:lpstr>
      <vt:lpstr>Proposed Method</vt:lpstr>
      <vt:lpstr>Objectives</vt:lpstr>
      <vt:lpstr>Methodology/Modules</vt:lpstr>
      <vt:lpstr>Architecture</vt:lpstr>
      <vt:lpstr>Hardware/software components</vt:lpstr>
      <vt:lpstr>Timeline of Project</vt:lpstr>
      <vt:lpstr>Expected Outcomes</vt:lpstr>
      <vt:lpstr>GitHub</vt:lpstr>
      <vt:lpstr>Conclusion</vt:lpstr>
      <vt:lpstr>References</vt:lpstr>
      <vt:lpstr>Project work mapping with SDG</vt:lpstr>
      <vt:lpstr>Project work mapping with SDG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pc</cp:lastModifiedBy>
  <cp:revision>41</cp:revision>
  <dcterms:created xsi:type="dcterms:W3CDTF">2023-03-16T03:26:27Z</dcterms:created>
  <dcterms:modified xsi:type="dcterms:W3CDTF">2025-01-22T16:04:02Z</dcterms:modified>
</cp:coreProperties>
</file>