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40464-698B-4372-BFD8-65D05A222464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8A1A2-96A3-4927-9CA1-B7E36754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2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Please don’t be intimidated by this slide, I am simply showing you what we did with the 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Hadoop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word count demo, where we turned a giant corpus into a matrix consist of potentially millions even billions of documents.   A two dimensional matrix is simply a table.  In our case, we have each column represent a document, and each row consist of words that appeared in that corpus.  If the a word didn’t appear in a particular document, that position in the matrix is 0, if the word appeared  1- n times, we put a corresponding # there.</a:t>
            </a:r>
          </a:p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As you can see the matrix can become very large, and since we can have millions of documents, the workload of doing the work may not fit on a signal machine. That’s why we needed a system like 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Hadoop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to distribute the workload across a cluster of computers for both Data and computation.</a:t>
            </a:r>
          </a:p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Document = context;    interchangeable. </a:t>
            </a:r>
          </a:p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D1 = c1</a:t>
            </a:r>
          </a:p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Counting words </a:t>
            </a:r>
          </a:p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M documents talk about a different subject than D for demo purposes. 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D2E9F31-DB57-490D-9BB6-38CB82A712D5}" type="slidenum">
              <a:rPr lang="en-US" sz="1200"/>
              <a:pPr/>
              <a:t>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EBD-5AF8-4F55-AB16-0BD74B4B39BD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86D-5049-417E-814A-E297EB21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2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EBD-5AF8-4F55-AB16-0BD74B4B39BD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86D-5049-417E-814A-E297EB21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0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EBD-5AF8-4F55-AB16-0BD74B4B39BD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86D-5049-417E-814A-E297EB21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5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EBD-5AF8-4F55-AB16-0BD74B4B39BD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86D-5049-417E-814A-E297EB21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4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EBD-5AF8-4F55-AB16-0BD74B4B39BD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86D-5049-417E-814A-E297EB21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3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EBD-5AF8-4F55-AB16-0BD74B4B39BD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86D-5049-417E-814A-E297EB21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8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EBD-5AF8-4F55-AB16-0BD74B4B39BD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86D-5049-417E-814A-E297EB21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1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EBD-5AF8-4F55-AB16-0BD74B4B39BD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86D-5049-417E-814A-E297EB21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0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EBD-5AF8-4F55-AB16-0BD74B4B39BD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86D-5049-417E-814A-E297EB21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2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EBD-5AF8-4F55-AB16-0BD74B4B39BD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86D-5049-417E-814A-E297EB21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2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0EBD-5AF8-4F55-AB16-0BD74B4B39BD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86D-5049-417E-814A-E297EB21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0EBD-5AF8-4F55-AB16-0BD74B4B39BD}" type="datetimeFigureOut">
              <a:rPr lang="en-US" smtClean="0"/>
              <a:t>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986D-5049-417E-814A-E297EB21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1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 txBox="1">
            <a:spLocks noChangeArrowheads="1"/>
          </p:cNvSpPr>
          <p:nvPr/>
        </p:nvSpPr>
        <p:spPr bwMode="auto">
          <a:xfrm>
            <a:off x="175472" y="141514"/>
            <a:ext cx="7315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3600" dirty="0" smtClean="0">
                <a:latin typeface="+mj-lt"/>
              </a:rPr>
              <a:t>Semantic Matrix Model</a:t>
            </a:r>
          </a:p>
        </p:txBody>
      </p:sp>
      <p:sp>
        <p:nvSpPr>
          <p:cNvPr id="5124" name="Rectangle 3"/>
          <p:cNvSpPr txBox="1">
            <a:spLocks noChangeArrowheads="1"/>
          </p:cNvSpPr>
          <p:nvPr/>
        </p:nvSpPr>
        <p:spPr bwMode="auto">
          <a:xfrm>
            <a:off x="188913" y="914401"/>
            <a:ext cx="5800725" cy="317023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163513" indent="-1635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1: </a:t>
            </a:r>
            <a:r>
              <a:rPr lang="en-US" sz="1800" b="1" i="1" u="sng" dirty="0">
                <a:latin typeface="+mn-lt"/>
              </a:rPr>
              <a:t>Human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machine </a:t>
            </a:r>
            <a:r>
              <a:rPr lang="en-US" sz="1800" b="1" i="1" u="sng" dirty="0">
                <a:latin typeface="+mn-lt"/>
              </a:rPr>
              <a:t>interface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for ABC </a:t>
            </a:r>
            <a:r>
              <a:rPr lang="en-US" sz="1800" b="1" i="1" u="sng" dirty="0">
                <a:latin typeface="+mn-lt"/>
              </a:rPr>
              <a:t>computer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applications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: A </a:t>
            </a:r>
            <a:r>
              <a:rPr lang="en-US" sz="1800" b="1" i="1" u="sng" dirty="0">
                <a:latin typeface="+mn-lt"/>
              </a:rPr>
              <a:t>survey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of </a:t>
            </a:r>
            <a:r>
              <a:rPr lang="en-US" sz="1800" b="1" i="1" u="sng" dirty="0">
                <a:latin typeface="+mn-lt"/>
              </a:rPr>
              <a:t>user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opinion of </a:t>
            </a:r>
            <a:r>
              <a:rPr lang="en-US" sz="1800" b="1" i="1" u="sng" dirty="0">
                <a:latin typeface="+mn-lt"/>
              </a:rPr>
              <a:t>computer</a:t>
            </a:r>
            <a:r>
              <a:rPr lang="en-US" sz="1800" b="1" i="1" dirty="0">
                <a:latin typeface="+mn-lt"/>
              </a:rPr>
              <a:t> </a:t>
            </a:r>
            <a:r>
              <a:rPr lang="en-US" sz="1800" b="1" i="1" u="sng" dirty="0">
                <a:latin typeface="+mn-lt"/>
              </a:rPr>
              <a:t>system</a:t>
            </a:r>
            <a:r>
              <a:rPr lang="en-US" sz="1800" b="1" i="1" dirty="0">
                <a:latin typeface="+mn-lt"/>
              </a:rPr>
              <a:t> </a:t>
            </a:r>
            <a:r>
              <a:rPr lang="en-US" sz="1800" b="1" i="1" u="sng" dirty="0">
                <a:latin typeface="+mn-lt"/>
              </a:rPr>
              <a:t>response</a:t>
            </a:r>
            <a:r>
              <a:rPr lang="en-US" sz="1800" b="1" i="1" dirty="0">
                <a:latin typeface="+mn-lt"/>
              </a:rPr>
              <a:t> </a:t>
            </a:r>
            <a:r>
              <a:rPr lang="en-US" sz="1800" b="1" i="1" u="sng" dirty="0">
                <a:latin typeface="+mn-lt"/>
              </a:rPr>
              <a:t>time</a:t>
            </a:r>
            <a:endParaRPr lang="en-US" sz="1800" i="1" dirty="0">
              <a:latin typeface="+mn-lt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3</a:t>
            </a:r>
            <a:r>
              <a:rPr lang="en-US" sz="1800" dirty="0">
                <a:latin typeface="+mn-lt"/>
              </a:rPr>
              <a:t>: The </a:t>
            </a:r>
            <a:r>
              <a:rPr lang="en-US" sz="1800" b="1" i="1" u="sng" dirty="0">
                <a:latin typeface="+mn-lt"/>
              </a:rPr>
              <a:t>EPS</a:t>
            </a:r>
            <a:r>
              <a:rPr lang="en-US" sz="1800" b="1" i="1" dirty="0">
                <a:latin typeface="+mn-lt"/>
              </a:rPr>
              <a:t> </a:t>
            </a:r>
            <a:r>
              <a:rPr lang="en-US" sz="1800" b="1" i="1" u="sng" dirty="0">
                <a:latin typeface="+mn-lt"/>
              </a:rPr>
              <a:t>user</a:t>
            </a:r>
            <a:r>
              <a:rPr lang="en-US" sz="1800" b="1" i="1" dirty="0">
                <a:latin typeface="+mn-lt"/>
              </a:rPr>
              <a:t> </a:t>
            </a:r>
            <a:r>
              <a:rPr lang="en-US" sz="1800" b="1" i="1" u="sng" dirty="0">
                <a:latin typeface="+mn-lt"/>
              </a:rPr>
              <a:t>interface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management </a:t>
            </a:r>
            <a:r>
              <a:rPr lang="en-US" sz="1800" b="1" i="1" u="sng" dirty="0">
                <a:latin typeface="+mn-lt"/>
              </a:rPr>
              <a:t>system</a:t>
            </a:r>
            <a:endParaRPr lang="en-US" sz="1800" i="1" dirty="0">
              <a:latin typeface="+mn-lt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4</a:t>
            </a:r>
            <a:r>
              <a:rPr lang="en-US" sz="1800" dirty="0">
                <a:latin typeface="+mn-lt"/>
              </a:rPr>
              <a:t>: </a:t>
            </a:r>
            <a:r>
              <a:rPr lang="en-US" sz="1800" b="1" i="1" dirty="0">
                <a:latin typeface="+mn-lt"/>
              </a:rPr>
              <a:t>System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and </a:t>
            </a:r>
            <a:r>
              <a:rPr lang="en-US" sz="1800" b="1" i="1" u="sng" dirty="0">
                <a:latin typeface="+mn-lt"/>
              </a:rPr>
              <a:t>human</a:t>
            </a:r>
            <a:r>
              <a:rPr lang="en-US" sz="1800" b="1" i="1" dirty="0">
                <a:latin typeface="+mn-lt"/>
              </a:rPr>
              <a:t> </a:t>
            </a:r>
            <a:r>
              <a:rPr lang="en-US" sz="1800" b="1" i="1" u="sng" dirty="0">
                <a:latin typeface="+mn-lt"/>
              </a:rPr>
              <a:t>system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engineering testing of </a:t>
            </a:r>
            <a:r>
              <a:rPr lang="en-US" sz="1800" b="1" i="1" u="sng" dirty="0">
                <a:latin typeface="+mn-lt"/>
              </a:rPr>
              <a:t>EPS</a:t>
            </a:r>
            <a:endParaRPr lang="en-US" sz="1800" i="1" dirty="0">
              <a:latin typeface="+mn-lt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5</a:t>
            </a:r>
            <a:r>
              <a:rPr lang="en-US" sz="1800" dirty="0">
                <a:latin typeface="+mn-lt"/>
              </a:rPr>
              <a:t>: Relation of </a:t>
            </a:r>
            <a:r>
              <a:rPr lang="en-US" sz="1800" b="1" i="1" u="sng" dirty="0">
                <a:latin typeface="+mn-lt"/>
              </a:rPr>
              <a:t>user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perceived </a:t>
            </a:r>
            <a:r>
              <a:rPr lang="en-US" sz="1800" b="1" i="1" u="sng" dirty="0">
                <a:latin typeface="+mn-lt"/>
              </a:rPr>
              <a:t>response time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to error measurement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+mn-lt"/>
              </a:rPr>
              <a:t>m1: The generation of random, binary, ordered </a:t>
            </a:r>
            <a:r>
              <a:rPr lang="en-US" sz="1800" b="1" i="1" u="sng" dirty="0">
                <a:latin typeface="+mn-lt"/>
              </a:rPr>
              <a:t>trees</a:t>
            </a:r>
            <a:endParaRPr lang="en-US" sz="1800" i="1" dirty="0">
              <a:latin typeface="+mn-lt"/>
            </a:endParaRP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+mn-lt"/>
              </a:rPr>
              <a:t>m2: The intersection </a:t>
            </a:r>
            <a:r>
              <a:rPr lang="en-US" sz="1800" b="1" i="1" u="sng" dirty="0">
                <a:latin typeface="+mn-lt"/>
              </a:rPr>
              <a:t>graph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of paths in </a:t>
            </a:r>
            <a:r>
              <a:rPr lang="en-US" sz="1800" b="1" i="1" u="sng" dirty="0">
                <a:latin typeface="+mn-lt"/>
              </a:rPr>
              <a:t>trees</a:t>
            </a:r>
            <a:endParaRPr lang="en-US" sz="1800" i="1" dirty="0">
              <a:latin typeface="+mn-lt"/>
            </a:endParaRP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+mn-lt"/>
              </a:rPr>
              <a:t>m3: </a:t>
            </a:r>
            <a:r>
              <a:rPr lang="en-US" sz="1800" b="1" i="1" u="sng" dirty="0">
                <a:latin typeface="+mn-lt"/>
              </a:rPr>
              <a:t>Graph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b="1" i="1" u="sng" dirty="0">
                <a:latin typeface="+mn-lt"/>
              </a:rPr>
              <a:t>minors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IV: Widths of </a:t>
            </a:r>
            <a:r>
              <a:rPr lang="en-US" sz="1800" b="1" i="1" u="sng" dirty="0">
                <a:latin typeface="+mn-lt"/>
              </a:rPr>
              <a:t>trees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and well-quasi-ordering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+mn-lt"/>
              </a:rPr>
              <a:t>m4: </a:t>
            </a:r>
            <a:r>
              <a:rPr lang="en-US" sz="1800" b="1" i="1" u="sng" dirty="0">
                <a:latin typeface="+mn-lt"/>
              </a:rPr>
              <a:t>Graph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b="1" i="1" u="sng" dirty="0">
                <a:latin typeface="+mn-lt"/>
              </a:rPr>
              <a:t>minor</a:t>
            </a:r>
            <a:r>
              <a:rPr lang="en-US" sz="1800" b="1" u="sng" dirty="0">
                <a:latin typeface="+mn-lt"/>
              </a:rPr>
              <a:t>s</a:t>
            </a:r>
            <a:r>
              <a:rPr lang="en-US" sz="1800" dirty="0">
                <a:latin typeface="+mn-lt"/>
              </a:rPr>
              <a:t>: A </a:t>
            </a:r>
            <a:r>
              <a:rPr lang="en-US" sz="1800" b="1" i="1" u="sng" dirty="0">
                <a:latin typeface="+mn-lt"/>
              </a:rPr>
              <a:t>survey</a:t>
            </a:r>
            <a:endParaRPr lang="en-US" sz="1800" i="1" dirty="0">
              <a:latin typeface="+mn-lt"/>
            </a:endParaRPr>
          </a:p>
        </p:txBody>
      </p:sp>
      <p:grpSp>
        <p:nvGrpSpPr>
          <p:cNvPr id="5125" name="Group 12"/>
          <p:cNvGrpSpPr>
            <a:grpSpLocks noChangeAspect="1"/>
          </p:cNvGrpSpPr>
          <p:nvPr/>
        </p:nvGrpSpPr>
        <p:grpSpPr bwMode="auto">
          <a:xfrm>
            <a:off x="3429000" y="4084640"/>
            <a:ext cx="5559426" cy="2763836"/>
            <a:chOff x="1223803" y="2132389"/>
            <a:chExt cx="7410750" cy="4018369"/>
          </a:xfrm>
        </p:grpSpPr>
        <p:pic>
          <p:nvPicPr>
            <p:cNvPr id="5136" name="Picture 3" descr="SVD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803" y="2237503"/>
              <a:ext cx="7410750" cy="3812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7" name="Rectangle 16"/>
            <p:cNvSpPr>
              <a:spLocks noChangeArrowheads="1"/>
            </p:cNvSpPr>
            <p:nvPr/>
          </p:nvSpPr>
          <p:spPr bwMode="auto">
            <a:xfrm>
              <a:off x="5312973" y="2132389"/>
              <a:ext cx="549730" cy="4018369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Rectangle 17"/>
            <p:cNvSpPr>
              <a:spLocks noChangeArrowheads="1"/>
            </p:cNvSpPr>
            <p:nvPr/>
          </p:nvSpPr>
          <p:spPr bwMode="auto">
            <a:xfrm>
              <a:off x="1364847" y="3459209"/>
              <a:ext cx="7032752" cy="274841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7" name="TextBox 21"/>
          <p:cNvSpPr txBox="1">
            <a:spLocks noChangeArrowheads="1"/>
          </p:cNvSpPr>
          <p:nvPr/>
        </p:nvSpPr>
        <p:spPr bwMode="auto">
          <a:xfrm>
            <a:off x="6388100" y="2084390"/>
            <a:ext cx="877888" cy="3698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/>
              <a:t>corpus</a:t>
            </a:r>
          </a:p>
        </p:txBody>
      </p:sp>
      <p:sp>
        <p:nvSpPr>
          <p:cNvPr id="5128" name="Rectangle 22"/>
          <p:cNvSpPr>
            <a:spLocks noChangeArrowheads="1"/>
          </p:cNvSpPr>
          <p:nvPr/>
        </p:nvSpPr>
        <p:spPr bwMode="auto">
          <a:xfrm>
            <a:off x="4919663" y="4330700"/>
            <a:ext cx="3979862" cy="2408238"/>
          </a:xfrm>
          <a:prstGeom prst="rect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TextBox 23"/>
          <p:cNvSpPr txBox="1">
            <a:spLocks noChangeArrowheads="1"/>
          </p:cNvSpPr>
          <p:nvPr/>
        </p:nvSpPr>
        <p:spPr bwMode="auto">
          <a:xfrm>
            <a:off x="216305" y="5980524"/>
            <a:ext cx="2631041" cy="40011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+mn-lt"/>
              </a:rPr>
              <a:t>Word-document matrix</a:t>
            </a:r>
          </a:p>
        </p:txBody>
      </p:sp>
      <p:cxnSp>
        <p:nvCxnSpPr>
          <p:cNvPr id="5130" name="Straight Arrow Connector 27"/>
          <p:cNvCxnSpPr>
            <a:cxnSpLocks noChangeShapeType="1"/>
            <a:stCxn id="5129" idx="3"/>
            <a:endCxn id="5128" idx="1"/>
          </p:cNvCxnSpPr>
          <p:nvPr/>
        </p:nvCxnSpPr>
        <p:spPr bwMode="auto">
          <a:xfrm flipV="1">
            <a:off x="2847346" y="5534819"/>
            <a:ext cx="2072317" cy="6457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Straight Arrow Connector 29"/>
          <p:cNvCxnSpPr>
            <a:cxnSpLocks noChangeShapeType="1"/>
            <a:stCxn id="5127" idx="1"/>
            <a:endCxn id="5124" idx="3"/>
          </p:cNvCxnSpPr>
          <p:nvPr/>
        </p:nvCxnSpPr>
        <p:spPr bwMode="auto">
          <a:xfrm flipH="1">
            <a:off x="5989639" y="2269334"/>
            <a:ext cx="398461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2" name="TextBox 32"/>
          <p:cNvSpPr txBox="1">
            <a:spLocks noChangeArrowheads="1"/>
          </p:cNvSpPr>
          <p:nvPr/>
        </p:nvSpPr>
        <p:spPr bwMode="auto">
          <a:xfrm>
            <a:off x="7274325" y="2667000"/>
            <a:ext cx="2121093" cy="4001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 dirty="0"/>
              <a:t>Document vector</a:t>
            </a:r>
          </a:p>
        </p:txBody>
      </p:sp>
      <p:sp>
        <p:nvSpPr>
          <p:cNvPr id="5133" name="TextBox 33"/>
          <p:cNvSpPr txBox="1">
            <a:spLocks noChangeArrowheads="1"/>
          </p:cNvSpPr>
          <p:nvPr/>
        </p:nvSpPr>
        <p:spPr bwMode="auto">
          <a:xfrm>
            <a:off x="627623" y="5205363"/>
            <a:ext cx="1598732" cy="4001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 dirty="0">
                <a:latin typeface="+mj-lt"/>
              </a:rPr>
              <a:t>Word vector</a:t>
            </a:r>
          </a:p>
        </p:txBody>
      </p:sp>
      <p:cxnSp>
        <p:nvCxnSpPr>
          <p:cNvPr id="5134" name="Straight Arrow Connector 36"/>
          <p:cNvCxnSpPr>
            <a:cxnSpLocks noChangeShapeType="1"/>
            <a:stCxn id="5133" idx="3"/>
            <a:endCxn id="5138" idx="1"/>
          </p:cNvCxnSpPr>
          <p:nvPr/>
        </p:nvCxnSpPr>
        <p:spPr bwMode="auto">
          <a:xfrm flipV="1">
            <a:off x="2226355" y="5091745"/>
            <a:ext cx="1308454" cy="3136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Straight Arrow Connector 38"/>
          <p:cNvCxnSpPr>
            <a:cxnSpLocks noChangeShapeType="1"/>
            <a:stCxn id="5132" idx="2"/>
            <a:endCxn id="5137" idx="0"/>
          </p:cNvCxnSpPr>
          <p:nvPr/>
        </p:nvCxnSpPr>
        <p:spPr bwMode="auto">
          <a:xfrm flipH="1">
            <a:off x="6702830" y="3067110"/>
            <a:ext cx="1632042" cy="10175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74384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Wenming Ye</dc:creator>
  <cp:lastModifiedBy>Wenming Ye</cp:lastModifiedBy>
  <cp:revision>2</cp:revision>
  <dcterms:created xsi:type="dcterms:W3CDTF">2012-06-12T14:40:52Z</dcterms:created>
  <dcterms:modified xsi:type="dcterms:W3CDTF">2012-06-12T14:41:44Z</dcterms:modified>
</cp:coreProperties>
</file>