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handoutMasterIdLst>
    <p:handoutMasterId r:id="rId21"/>
  </p:handoutMasterIdLst>
  <p:sldIdLst>
    <p:sldId id="257" r:id="rId2"/>
    <p:sldId id="293" r:id="rId3"/>
    <p:sldId id="259" r:id="rId4"/>
    <p:sldId id="338" r:id="rId5"/>
    <p:sldId id="364" r:id="rId6"/>
    <p:sldId id="379" r:id="rId7"/>
    <p:sldId id="383" r:id="rId8"/>
    <p:sldId id="380" r:id="rId9"/>
    <p:sldId id="365" r:id="rId10"/>
    <p:sldId id="260" r:id="rId11"/>
    <p:sldId id="361" r:id="rId12"/>
    <p:sldId id="366" r:id="rId13"/>
    <p:sldId id="335" r:id="rId14"/>
    <p:sldId id="267" r:id="rId15"/>
    <p:sldId id="377" r:id="rId16"/>
    <p:sldId id="398" r:id="rId17"/>
    <p:sldId id="399" r:id="rId18"/>
    <p:sldId id="334"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varScale="1">
        <p:scale>
          <a:sx n="88" d="100"/>
          <a:sy n="88" d="100"/>
        </p:scale>
        <p:origin x="-1282"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8AC504-24E1-4CED-922C-3570FF1AAB54}" type="datetimeFigureOut">
              <a:rPr lang="en-US" smtClean="0"/>
              <a:pPr/>
              <a:t>10/26/2023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25209E-7B3B-49D8-B489-95427CED8389}"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CE1667-BC0D-4A49-AD3E-9AE3D2BB7023}" type="datetimeFigureOut">
              <a:rPr lang="en-US" smtClean="0"/>
              <a:pPr/>
              <a:t>10/26/2023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12878-E9B4-4E52-B0AB-CDC16DC2633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C69C17E-0564-4F36-BEC8-A58C5A32D5FB}"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pPr/>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3BD53A-C75A-4020-AEAD-E930749DB37A}"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C3BD53A-C75A-4020-AEAD-E930749DB37A}"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pPr/>
              <a:t>13</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pPr/>
              <a:t>14</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pPr/>
              <a:t>18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42938" y="6215063"/>
            <a:ext cx="8001000" cy="1587"/>
          </a:xfrm>
          <a:prstGeom prst="line">
            <a:avLst/>
          </a:prstGeom>
          <a:ln w="34925">
            <a:solidFill>
              <a:srgbClr val="800000"/>
            </a:solidFill>
          </a:ln>
        </p:spPr>
        <p:style>
          <a:lnRef idx="1">
            <a:schemeClr val="accent1"/>
          </a:lnRef>
          <a:fillRef idx="0">
            <a:schemeClr val="accent1"/>
          </a:fillRef>
          <a:effectRef idx="0">
            <a:schemeClr val="accent1"/>
          </a:effectRef>
          <a:fontRef idx="minor">
            <a:schemeClr val="tx1"/>
          </a:fontRef>
        </p:style>
      </p:cxnSp>
      <p:pic>
        <p:nvPicPr>
          <p:cNvPr id="5" name="Picture 7"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6" name="Rounded Rectangle 5"/>
          <p:cNvSpPr/>
          <p:nvPr/>
        </p:nvSpPr>
        <p:spPr>
          <a:xfrm>
            <a:off x="714348" y="1142984"/>
            <a:ext cx="7715304" cy="150019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sp>
        <p:nvSpPr>
          <p:cNvPr id="7" name="Rounded Rectangle 6"/>
          <p:cNvSpPr/>
          <p:nvPr/>
        </p:nvSpPr>
        <p:spPr>
          <a:xfrm>
            <a:off x="785813" y="2714625"/>
            <a:ext cx="7643812"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685800" y="1244595"/>
            <a:ext cx="7772400" cy="1470025"/>
          </a:xfrm>
        </p:spPr>
        <p:txBody>
          <a:bodyPr/>
          <a:lstStyle>
            <a:lvl1pPr>
              <a:defRPr>
                <a:solidFill>
                  <a:schemeClr val="bg1"/>
                </a:solidFill>
              </a:defRPr>
            </a:lvl1pPr>
          </a:lstStyle>
          <a:p>
            <a:r>
              <a:rPr lang="en-US"/>
              <a:t>Click to edit Master title style</a:t>
            </a:r>
            <a:endParaRPr lang="en-IN"/>
          </a:p>
        </p:txBody>
      </p:sp>
      <p:sp>
        <p:nvSpPr>
          <p:cNvPr id="3" name="Subtitle 2"/>
          <p:cNvSpPr>
            <a:spLocks noGrp="1"/>
          </p:cNvSpPr>
          <p:nvPr>
            <p:ph type="subTitle" idx="1"/>
          </p:nvPr>
        </p:nvSpPr>
        <p:spPr>
          <a:xfrm>
            <a:off x="1371600" y="3248036"/>
            <a:ext cx="6400800" cy="1752600"/>
          </a:xfrm>
        </p:spPr>
        <p:txBody>
          <a:bodyPr/>
          <a:lstStyle>
            <a:lvl1pPr marL="0" indent="0" algn="ctr">
              <a:buNone/>
              <a:defRPr>
                <a:solidFill>
                  <a:srgbClr val="A5002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8" name="Date Placeholder 3"/>
          <p:cNvSpPr>
            <a:spLocks noGrp="1"/>
          </p:cNvSpPr>
          <p:nvPr>
            <p:ph type="dt" sz="half" idx="10"/>
          </p:nvPr>
        </p:nvSpPr>
        <p:spPr/>
        <p:txBody>
          <a:bodyPr/>
          <a:lstStyle>
            <a:lvl1pPr>
              <a:defRPr/>
            </a:lvl1pPr>
          </a:lstStyle>
          <a:p>
            <a:pPr>
              <a:defRPr/>
            </a:pPr>
            <a:fld id="{5DC44F4C-298C-413B-9B51-AA9592D1C925}" type="datetimeFigureOut">
              <a:rPr lang="en-US"/>
              <a:pPr>
                <a:defRPr/>
              </a:pPr>
              <a:t>10/26/2023</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5D639752-FE49-4895-AA88-0F73436AFFC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A9732F9E-4819-4205-96B1-F549C2F79A12}" type="datetimeFigureOut">
              <a:rPr lang="en-US"/>
              <a:pPr>
                <a:defRPr/>
              </a:pPr>
              <a:t>10/26/2023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9BEE15-89D9-4C78-B0A4-8CCB144C75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EEF33ADF-FD4A-430C-A9CF-A03CCEF31B8E}" type="datetimeFigureOut">
              <a:rPr lang="en-US"/>
              <a:pPr>
                <a:defRPr/>
              </a:pPr>
              <a:t>10/26/2023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195806-B69B-4447-8791-489A5AF9E67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642938" y="6215063"/>
            <a:ext cx="8001000" cy="1587"/>
          </a:xfrm>
          <a:prstGeom prst="line">
            <a:avLst/>
          </a:prstGeom>
          <a:ln w="34925">
            <a:solidFill>
              <a:srgbClr val="A50021"/>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500034" y="285728"/>
            <a:ext cx="8358246" cy="78581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pic>
        <p:nvPicPr>
          <p:cNvPr id="6" name="Picture 8"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7" name="Rounded Rectangle 6"/>
          <p:cNvSpPr/>
          <p:nvPr/>
        </p:nvSpPr>
        <p:spPr>
          <a:xfrm>
            <a:off x="479425" y="1130300"/>
            <a:ext cx="8358188"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a:p>
        </p:txBody>
      </p:sp>
      <p:sp>
        <p:nvSpPr>
          <p:cNvPr id="2" name="Title 1"/>
          <p:cNvSpPr>
            <a:spLocks noGrp="1"/>
          </p:cNvSpPr>
          <p:nvPr>
            <p:ph type="title"/>
          </p:nvPr>
        </p:nvSpPr>
        <p:spPr>
          <a:xfrm>
            <a:off x="457200" y="274638"/>
            <a:ext cx="8229600" cy="796908"/>
          </a:xfrm>
        </p:spPr>
        <p:txBody>
          <a:bodyPr/>
          <a:lstStyle>
            <a:lvl1pPr>
              <a:defRPr>
                <a:solidFill>
                  <a:schemeClr val="bg1"/>
                </a:solidFill>
              </a:defRPr>
            </a:lvl1pPr>
          </a:lstStyle>
          <a:p>
            <a:r>
              <a:rPr lang="en-US"/>
              <a:t>Click to edit Master title style</a:t>
            </a:r>
            <a:endParaRPr lang="en-IN" dirty="0"/>
          </a:p>
        </p:txBody>
      </p:sp>
      <p:sp>
        <p:nvSpPr>
          <p:cNvPr id="3" name="Content Placeholder 2"/>
          <p:cNvSpPr>
            <a:spLocks noGrp="1"/>
          </p:cNvSpPr>
          <p:nvPr>
            <p:ph idx="1"/>
          </p:nvPr>
        </p:nvSpPr>
        <p:spPr/>
        <p:txBody>
          <a:bodyPr/>
          <a:lstStyle>
            <a:lvl1pPr>
              <a:defRPr>
                <a:solidFill>
                  <a:srgbClr val="A50021"/>
                </a:solidFill>
              </a:defRPr>
            </a:lvl1pPr>
            <a:lvl2pPr>
              <a:defRPr>
                <a:solidFill>
                  <a:srgbClr val="A50021"/>
                </a:solidFill>
              </a:defRPr>
            </a:lvl2pPr>
            <a:lvl3pPr>
              <a:defRPr>
                <a:solidFill>
                  <a:srgbClr val="A50021"/>
                </a:solidFill>
              </a:defRPr>
            </a:lvl3pPr>
            <a:lvl4pPr>
              <a:defRPr>
                <a:solidFill>
                  <a:srgbClr val="A50021"/>
                </a:solidFill>
              </a:defRPr>
            </a:lvl4pPr>
            <a:lvl5pPr>
              <a:defRPr>
                <a:solidFill>
                  <a:srgbClr val="A5002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Date Placeholder 3"/>
          <p:cNvSpPr>
            <a:spLocks noGrp="1"/>
          </p:cNvSpPr>
          <p:nvPr>
            <p:ph type="dt" sz="half" idx="10"/>
          </p:nvPr>
        </p:nvSpPr>
        <p:spPr/>
        <p:txBody>
          <a:bodyPr/>
          <a:lstStyle>
            <a:lvl1pPr>
              <a:defRPr/>
            </a:lvl1pPr>
          </a:lstStyle>
          <a:p>
            <a:pPr>
              <a:defRPr/>
            </a:pPr>
            <a:fld id="{48A13DDB-16D6-4B89-893C-69C59981C03F}" type="datetimeFigureOut">
              <a:rPr lang="en-US"/>
              <a:pPr>
                <a:defRPr/>
              </a:pPr>
              <a:t>10/26/2023</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8913BBA4-8C18-4EFF-A774-D894C522E10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C0D6E1-8C55-4F86-8C3B-E7C4EF6D9982}" type="datetimeFigureOut">
              <a:rPr lang="en-US"/>
              <a:pPr>
                <a:defRPr/>
              </a:pPr>
              <a:t>10/26/2023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7DFA5C-41B7-4D9C-84BA-0C9CEFD2F17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642938" y="6215063"/>
            <a:ext cx="8001000" cy="1587"/>
          </a:xfrm>
          <a:prstGeom prst="line">
            <a:avLst/>
          </a:prstGeom>
          <a:ln w="34925">
            <a:solidFill>
              <a:srgbClr val="A50021"/>
            </a:solidFill>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500034" y="285728"/>
            <a:ext cx="8358246" cy="78581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pic>
        <p:nvPicPr>
          <p:cNvPr id="7" name="Picture 8"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8" name="Rounded Rectangle 7"/>
          <p:cNvSpPr/>
          <p:nvPr/>
        </p:nvSpPr>
        <p:spPr>
          <a:xfrm>
            <a:off x="479425" y="1130300"/>
            <a:ext cx="8358188"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a:p>
        </p:txBody>
      </p:sp>
      <p:sp>
        <p:nvSpPr>
          <p:cNvPr id="2" name="Title 1"/>
          <p:cNvSpPr>
            <a:spLocks noGrp="1"/>
          </p:cNvSpPr>
          <p:nvPr>
            <p:ph type="title"/>
          </p:nvPr>
        </p:nvSpPr>
        <p:spPr>
          <a:xfrm>
            <a:off x="457200" y="274638"/>
            <a:ext cx="8229600" cy="725470"/>
          </a:xfrm>
        </p:spPr>
        <p:txBody>
          <a:bodyPr/>
          <a:lstStyle>
            <a:lvl1pPr>
              <a:defRPr>
                <a:solidFill>
                  <a:schemeClr val="bg1"/>
                </a:solidFill>
              </a:defRPr>
            </a:lvl1p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solidFill>
                  <a:srgbClr val="A50021"/>
                </a:solidFill>
              </a:defRPr>
            </a:lvl1pPr>
            <a:lvl2pPr>
              <a:defRPr sz="2400">
                <a:solidFill>
                  <a:srgbClr val="A50021"/>
                </a:solidFill>
              </a:defRPr>
            </a:lvl2pPr>
            <a:lvl3pPr>
              <a:defRPr sz="2000">
                <a:solidFill>
                  <a:srgbClr val="A50021"/>
                </a:solidFill>
              </a:defRPr>
            </a:lvl3pPr>
            <a:lvl4pPr>
              <a:defRPr sz="1800">
                <a:solidFill>
                  <a:srgbClr val="A50021"/>
                </a:solidFill>
              </a:defRPr>
            </a:lvl4pPr>
            <a:lvl5pPr>
              <a:defRPr sz="1800">
                <a:solidFill>
                  <a:srgbClr val="A5002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solidFill>
                  <a:srgbClr val="A50021"/>
                </a:solidFill>
              </a:defRPr>
            </a:lvl1pPr>
            <a:lvl2pPr>
              <a:defRPr sz="2400">
                <a:solidFill>
                  <a:srgbClr val="A50021"/>
                </a:solidFill>
              </a:defRPr>
            </a:lvl2pPr>
            <a:lvl3pPr>
              <a:defRPr sz="2000">
                <a:solidFill>
                  <a:srgbClr val="A50021"/>
                </a:solidFill>
              </a:defRPr>
            </a:lvl3pPr>
            <a:lvl4pPr>
              <a:defRPr sz="1800">
                <a:solidFill>
                  <a:srgbClr val="A50021"/>
                </a:solidFill>
              </a:defRPr>
            </a:lvl4pPr>
            <a:lvl5pPr>
              <a:defRPr sz="1800">
                <a:solidFill>
                  <a:srgbClr val="A5002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Date Placeholder 4"/>
          <p:cNvSpPr>
            <a:spLocks noGrp="1"/>
          </p:cNvSpPr>
          <p:nvPr>
            <p:ph type="dt" sz="half" idx="10"/>
          </p:nvPr>
        </p:nvSpPr>
        <p:spPr/>
        <p:txBody>
          <a:bodyPr/>
          <a:lstStyle>
            <a:lvl1pPr>
              <a:defRPr/>
            </a:lvl1pPr>
          </a:lstStyle>
          <a:p>
            <a:pPr>
              <a:defRPr/>
            </a:pPr>
            <a:fld id="{8EBE1EDA-7C71-4028-89B9-49796BE5501D}" type="datetimeFigureOut">
              <a:rPr lang="en-US"/>
              <a:pPr>
                <a:defRPr/>
              </a:pPr>
              <a:t>10/26/2023</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pPr>
              <a:defRPr/>
            </a:pPr>
            <a:fld id="{900833A8-16DF-4549-987A-11EE4988CCC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p:nvPr/>
        </p:nvSpPr>
        <p:spPr>
          <a:xfrm>
            <a:off x="457200" y="274638"/>
            <a:ext cx="8229600" cy="725487"/>
          </a:xfrm>
          <a:prstGeom prst="rect">
            <a:avLst/>
          </a:prstGeom>
        </p:spPr>
        <p:txBody>
          <a:bodyPr anchor="ctr">
            <a:normAutofit lnSpcReduction="10000"/>
          </a:bodyPr>
          <a:lstStyle>
            <a:lvl1pPr>
              <a:defRPr>
                <a:solidFill>
                  <a:schemeClr val="bg1"/>
                </a:solidFill>
              </a:defRPr>
            </a:lvl1pPr>
          </a:lstStyle>
          <a:p>
            <a:pPr algn="ctr" fontAlgn="auto">
              <a:spcAft>
                <a:spcPts val="0"/>
              </a:spcAft>
              <a:defRPr/>
            </a:pPr>
            <a:r>
              <a:rPr lang="en-US" sz="4400">
                <a:latin typeface="+mj-lt"/>
                <a:ea typeface="+mj-ea"/>
                <a:cs typeface="+mj-cs"/>
              </a:rPr>
              <a:t>Click to edit Master title style</a:t>
            </a:r>
            <a:endParaRPr lang="en-IN" sz="4400">
              <a:latin typeface="+mj-lt"/>
              <a:ea typeface="+mj-ea"/>
              <a:cs typeface="+mj-cs"/>
            </a:endParaRPr>
          </a:p>
        </p:txBody>
      </p:sp>
      <p:cxnSp>
        <p:nvCxnSpPr>
          <p:cNvPr id="8" name="Straight Connector 7"/>
          <p:cNvCxnSpPr/>
          <p:nvPr/>
        </p:nvCxnSpPr>
        <p:spPr>
          <a:xfrm>
            <a:off x="642938" y="6215063"/>
            <a:ext cx="8001000" cy="1587"/>
          </a:xfrm>
          <a:prstGeom prst="line">
            <a:avLst/>
          </a:prstGeom>
          <a:ln w="34925">
            <a:solidFill>
              <a:srgbClr val="A50021"/>
            </a:solidFill>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500034" y="285728"/>
            <a:ext cx="8358246" cy="78581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pic>
        <p:nvPicPr>
          <p:cNvPr id="10" name="Picture 9"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11" name="Rounded Rectangle 10"/>
          <p:cNvSpPr/>
          <p:nvPr/>
        </p:nvSpPr>
        <p:spPr>
          <a:xfrm>
            <a:off x="479425" y="1130300"/>
            <a:ext cx="8358188"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A5002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A50021"/>
                </a:solidFill>
              </a:defRPr>
            </a:lvl1pPr>
            <a:lvl2pPr>
              <a:defRPr sz="2000">
                <a:solidFill>
                  <a:srgbClr val="A50021"/>
                </a:solidFill>
              </a:defRPr>
            </a:lvl2pPr>
            <a:lvl3pPr>
              <a:defRPr sz="1800">
                <a:solidFill>
                  <a:srgbClr val="A50021"/>
                </a:solidFill>
              </a:defRPr>
            </a:lvl3pPr>
            <a:lvl4pPr>
              <a:defRPr sz="1600">
                <a:solidFill>
                  <a:srgbClr val="A50021"/>
                </a:solidFill>
              </a:defRPr>
            </a:lvl4pPr>
            <a:lvl5pPr>
              <a:defRPr sz="1600">
                <a:solidFill>
                  <a:srgbClr val="A5002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A5002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A50021"/>
                </a:solidFill>
              </a:defRPr>
            </a:lvl1pPr>
            <a:lvl2pPr>
              <a:defRPr sz="2000">
                <a:solidFill>
                  <a:srgbClr val="A50021"/>
                </a:solidFill>
              </a:defRPr>
            </a:lvl2pPr>
            <a:lvl3pPr>
              <a:defRPr sz="1800">
                <a:solidFill>
                  <a:srgbClr val="A50021"/>
                </a:solidFill>
              </a:defRPr>
            </a:lvl3pPr>
            <a:lvl4pPr>
              <a:defRPr sz="1600">
                <a:solidFill>
                  <a:srgbClr val="A50021"/>
                </a:solidFill>
              </a:defRPr>
            </a:lvl4pPr>
            <a:lvl5pPr>
              <a:defRPr sz="1600">
                <a:solidFill>
                  <a:srgbClr val="A5002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Title 1"/>
          <p:cNvSpPr>
            <a:spLocks noGrp="1"/>
          </p:cNvSpPr>
          <p:nvPr>
            <p:ph type="title"/>
          </p:nvPr>
        </p:nvSpPr>
        <p:spPr>
          <a:xfrm>
            <a:off x="457200" y="274638"/>
            <a:ext cx="8229600" cy="796908"/>
          </a:xfrm>
        </p:spPr>
        <p:txBody>
          <a:bodyPr/>
          <a:lstStyle>
            <a:lvl1pPr>
              <a:defRPr>
                <a:solidFill>
                  <a:schemeClr val="bg1"/>
                </a:solidFill>
              </a:defRPr>
            </a:lvl1pPr>
          </a:lstStyle>
          <a:p>
            <a:r>
              <a:rPr lang="en-US"/>
              <a:t>Click to edit Master title style</a:t>
            </a:r>
            <a:endParaRPr lang="en-IN" dirty="0"/>
          </a:p>
        </p:txBody>
      </p:sp>
      <p:sp>
        <p:nvSpPr>
          <p:cNvPr id="12" name="Date Placeholder 6"/>
          <p:cNvSpPr>
            <a:spLocks noGrp="1"/>
          </p:cNvSpPr>
          <p:nvPr>
            <p:ph type="dt" sz="half" idx="10"/>
          </p:nvPr>
        </p:nvSpPr>
        <p:spPr/>
        <p:txBody>
          <a:bodyPr/>
          <a:lstStyle>
            <a:lvl1pPr>
              <a:defRPr/>
            </a:lvl1pPr>
          </a:lstStyle>
          <a:p>
            <a:pPr>
              <a:defRPr/>
            </a:pPr>
            <a:fld id="{D1953A05-066F-4A13-85CA-7D43FFB3F98B}" type="datetimeFigureOut">
              <a:rPr lang="en-US"/>
              <a:pPr>
                <a:defRPr/>
              </a:pPr>
              <a:t>10/26/2023</a:t>
            </a:fld>
            <a:endParaRPr lang="en-US"/>
          </a:p>
        </p:txBody>
      </p:sp>
      <p:sp>
        <p:nvSpPr>
          <p:cNvPr id="13" name="Footer Placeholder 7"/>
          <p:cNvSpPr>
            <a:spLocks noGrp="1"/>
          </p:cNvSpPr>
          <p:nvPr>
            <p:ph type="ftr" sz="quarter" idx="11"/>
          </p:nvPr>
        </p:nvSpPr>
        <p:spPr/>
        <p:txBody>
          <a:bodyPr/>
          <a:lstStyle>
            <a:lvl1pPr>
              <a:defRPr/>
            </a:lvl1pPr>
          </a:lstStyle>
          <a:p>
            <a:pPr>
              <a:defRPr/>
            </a:pPr>
            <a:endParaRPr lang="en-US"/>
          </a:p>
        </p:txBody>
      </p:sp>
      <p:sp>
        <p:nvSpPr>
          <p:cNvPr id="14" name="Slide Number Placeholder 8"/>
          <p:cNvSpPr>
            <a:spLocks noGrp="1"/>
          </p:cNvSpPr>
          <p:nvPr>
            <p:ph type="sldNum" sz="quarter" idx="12"/>
          </p:nvPr>
        </p:nvSpPr>
        <p:spPr/>
        <p:txBody>
          <a:bodyPr/>
          <a:lstStyle>
            <a:lvl1pPr>
              <a:defRPr/>
            </a:lvl1pPr>
          </a:lstStyle>
          <a:p>
            <a:pPr>
              <a:defRPr/>
            </a:pPr>
            <a:fld id="{76667FFC-031A-4269-9E62-7D5F250417F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642938" y="6215063"/>
            <a:ext cx="8001000" cy="1587"/>
          </a:xfrm>
          <a:prstGeom prst="line">
            <a:avLst/>
          </a:prstGeom>
          <a:ln w="34925">
            <a:solidFill>
              <a:srgbClr val="A50021"/>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500034" y="285728"/>
            <a:ext cx="8358246" cy="78581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pic>
        <p:nvPicPr>
          <p:cNvPr id="5" name="Picture 8"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6" name="Rounded Rectangle 5"/>
          <p:cNvSpPr/>
          <p:nvPr/>
        </p:nvSpPr>
        <p:spPr>
          <a:xfrm>
            <a:off x="479425" y="1130300"/>
            <a:ext cx="8358188"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a:p>
        </p:txBody>
      </p:sp>
      <p:sp>
        <p:nvSpPr>
          <p:cNvPr id="2" name="Title 1"/>
          <p:cNvSpPr>
            <a:spLocks noGrp="1"/>
          </p:cNvSpPr>
          <p:nvPr>
            <p:ph type="title"/>
          </p:nvPr>
        </p:nvSpPr>
        <p:spPr>
          <a:xfrm>
            <a:off x="457200" y="274638"/>
            <a:ext cx="8229600" cy="796908"/>
          </a:xfrm>
        </p:spPr>
        <p:txBody>
          <a:bodyPr/>
          <a:lstStyle>
            <a:lvl1pPr>
              <a:defRPr>
                <a:solidFill>
                  <a:schemeClr val="bg1"/>
                </a:solidFill>
              </a:defRPr>
            </a:lvl1pPr>
          </a:lstStyle>
          <a:p>
            <a:r>
              <a:rPr lang="en-US"/>
              <a:t>Click to edit Master title style</a:t>
            </a:r>
            <a:endParaRPr lang="en-IN"/>
          </a:p>
        </p:txBody>
      </p:sp>
      <p:sp>
        <p:nvSpPr>
          <p:cNvPr id="7" name="Date Placeholder 2"/>
          <p:cNvSpPr>
            <a:spLocks noGrp="1"/>
          </p:cNvSpPr>
          <p:nvPr>
            <p:ph type="dt" sz="half" idx="10"/>
          </p:nvPr>
        </p:nvSpPr>
        <p:spPr/>
        <p:txBody>
          <a:bodyPr/>
          <a:lstStyle>
            <a:lvl1pPr>
              <a:defRPr/>
            </a:lvl1pPr>
          </a:lstStyle>
          <a:p>
            <a:pPr>
              <a:defRPr/>
            </a:pPr>
            <a:fld id="{ED19E11A-79DE-4940-9DFA-C37A6240053D}" type="datetimeFigureOut">
              <a:rPr lang="en-US"/>
              <a:pPr>
                <a:defRPr/>
              </a:pPr>
              <a:t>10/26/2023</a:t>
            </a:fld>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pPr>
              <a:defRPr/>
            </a:pPr>
            <a:fld id="{066C6C9F-24CB-4D60-9AB2-7E32E2EB35E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0CCA3BF-085F-4A8E-B4AB-B47F0D581EBC}" type="datetimeFigureOut">
              <a:rPr lang="en-US"/>
              <a:pPr>
                <a:defRPr/>
              </a:pPr>
              <a:t>10/26/2023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3087BAB-5163-412C-B9B5-0EDC443F845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6E9445F-2F5E-4E9D-9BD1-34DE9B06D3CD}" type="datetimeFigureOut">
              <a:rPr lang="en-US"/>
              <a:pPr>
                <a:defRPr/>
              </a:pPr>
              <a:t>10/26/2023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DE91FED-610B-490A-A066-4CC79F497F2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77FA26C-E7A6-4858-8F06-E16C3A8B864F}" type="datetimeFigureOut">
              <a:rPr lang="en-US"/>
              <a:pPr>
                <a:defRPr/>
              </a:pPr>
              <a:t>10/26/2023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539A58-CBF9-4BCF-8770-2C84BA511F0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IN"/>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1B5B4C3-8287-4BAC-9F5C-ADD6219A4F41}" type="datetimeFigureOut">
              <a:rPr lang="en-US"/>
              <a:pPr>
                <a:defRPr/>
              </a:pPr>
              <a:t>10/26/2023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33E6E13-C493-4EEA-AFB0-FEFFBE71007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857232"/>
            <a:ext cx="7772400" cy="2077058"/>
          </a:xfrm>
        </p:spPr>
        <p:txBody>
          <a:bodyPr>
            <a:normAutofit/>
          </a:bodyPr>
          <a:lstStyle/>
          <a:p>
            <a:r>
              <a:rPr lang="en-IN" sz="3500" b="1" dirty="0" smtClean="0">
                <a:latin typeface="Book Antiqua" panose="02040602050305030304" pitchFamily="18" charset="0"/>
              </a:rPr>
              <a:t>Car Price Prediction Using Machine Learning</a:t>
            </a:r>
            <a:endParaRPr lang="en-IN" sz="3500" b="1" dirty="0">
              <a:latin typeface="Book Antiqua" panose="02040602050305030304" pitchFamily="18" charset="0"/>
            </a:endParaRPr>
          </a:p>
        </p:txBody>
      </p:sp>
      <p:sp>
        <p:nvSpPr>
          <p:cNvPr id="3" name="Subtitle 2"/>
          <p:cNvSpPr>
            <a:spLocks noGrp="1"/>
          </p:cNvSpPr>
          <p:nvPr>
            <p:ph type="subTitle" idx="1"/>
          </p:nvPr>
        </p:nvSpPr>
        <p:spPr>
          <a:xfrm>
            <a:off x="685800" y="2971800"/>
            <a:ext cx="8229576" cy="3129385"/>
          </a:xfrm>
        </p:spPr>
        <p:txBody>
          <a:bodyPr>
            <a:normAutofit fontScale="70000" lnSpcReduction="20000"/>
          </a:bodyPr>
          <a:lstStyle/>
          <a:p>
            <a:pPr algn="r"/>
            <a:r>
              <a:rPr lang="en-US" b="1" dirty="0">
                <a:solidFill>
                  <a:srgbClr val="FF0000"/>
                </a:solidFill>
                <a:latin typeface="Bookman Old Style" panose="02050604050505020204" pitchFamily="18" charset="0"/>
              </a:rPr>
              <a:t>Presented by : </a:t>
            </a:r>
            <a:r>
              <a:rPr lang="en-US" b="1" dirty="0" smtClean="0">
                <a:solidFill>
                  <a:schemeClr val="tx1"/>
                </a:solidFill>
                <a:latin typeface="Bookman Old Style" panose="02050604050505020204" pitchFamily="18" charset="0"/>
              </a:rPr>
              <a:t>Adarsh </a:t>
            </a:r>
            <a:r>
              <a:rPr lang="en-US" b="1" dirty="0" err="1" smtClean="0">
                <a:solidFill>
                  <a:schemeClr val="tx1"/>
                </a:solidFill>
                <a:latin typeface="Bookman Old Style" panose="02050604050505020204" pitchFamily="18" charset="0"/>
              </a:rPr>
              <a:t>Pandey</a:t>
            </a:r>
            <a:endParaRPr lang="en-US" b="1" dirty="0">
              <a:solidFill>
                <a:schemeClr val="tx1"/>
              </a:solidFill>
              <a:latin typeface="Bookman Old Style" panose="02050604050505020204" pitchFamily="18" charset="0"/>
            </a:endParaRPr>
          </a:p>
          <a:p>
            <a:pPr algn="r"/>
            <a:r>
              <a:rPr lang="en-US" b="1" dirty="0" err="1" smtClean="0">
                <a:solidFill>
                  <a:schemeClr val="tx1"/>
                </a:solidFill>
                <a:latin typeface="Bookman Old Style" panose="02050604050505020204" pitchFamily="18" charset="0"/>
              </a:rPr>
              <a:t>Jayesh</a:t>
            </a:r>
            <a:r>
              <a:rPr lang="en-US" b="1" dirty="0" smtClean="0">
                <a:solidFill>
                  <a:schemeClr val="tx1"/>
                </a:solidFill>
                <a:latin typeface="Bookman Old Style" panose="02050604050505020204" pitchFamily="18" charset="0"/>
              </a:rPr>
              <a:t> </a:t>
            </a:r>
            <a:r>
              <a:rPr lang="en-US" b="1" dirty="0" err="1" smtClean="0">
                <a:solidFill>
                  <a:schemeClr val="tx1"/>
                </a:solidFill>
                <a:latin typeface="Bookman Old Style" panose="02050604050505020204" pitchFamily="18" charset="0"/>
              </a:rPr>
              <a:t>Wagh</a:t>
            </a:r>
            <a:endParaRPr lang="en-US" b="1" dirty="0">
              <a:solidFill>
                <a:schemeClr val="tx1"/>
              </a:solidFill>
              <a:latin typeface="Bookman Old Style" panose="02050604050505020204" pitchFamily="18" charset="0"/>
            </a:endParaRPr>
          </a:p>
          <a:p>
            <a:pPr algn="r"/>
            <a:r>
              <a:rPr lang="en-US" b="1" dirty="0" err="1" smtClean="0">
                <a:solidFill>
                  <a:schemeClr val="tx1"/>
                </a:solidFill>
                <a:latin typeface="Bookman Old Style" panose="02050604050505020204" pitchFamily="18" charset="0"/>
              </a:rPr>
              <a:t>Sahil</a:t>
            </a:r>
            <a:r>
              <a:rPr lang="en-US" b="1" dirty="0" smtClean="0">
                <a:solidFill>
                  <a:schemeClr val="tx1"/>
                </a:solidFill>
                <a:latin typeface="Bookman Old Style" panose="02050604050505020204" pitchFamily="18" charset="0"/>
              </a:rPr>
              <a:t> </a:t>
            </a:r>
            <a:r>
              <a:rPr lang="en-US" b="1" dirty="0" err="1" smtClean="0">
                <a:solidFill>
                  <a:schemeClr val="tx1"/>
                </a:solidFill>
                <a:latin typeface="Bookman Old Style" panose="02050604050505020204" pitchFamily="18" charset="0"/>
              </a:rPr>
              <a:t>Goankar</a:t>
            </a:r>
            <a:endParaRPr lang="en-US" b="1" dirty="0" smtClean="0">
              <a:solidFill>
                <a:schemeClr val="tx1"/>
              </a:solidFill>
              <a:latin typeface="Bookman Old Style" panose="02050604050505020204" pitchFamily="18" charset="0"/>
            </a:endParaRPr>
          </a:p>
          <a:p>
            <a:pPr algn="r"/>
            <a:r>
              <a:rPr lang="en-US" b="1" dirty="0" smtClean="0">
                <a:latin typeface="Bookman Old Style" panose="02050604050505020204" pitchFamily="18" charset="0"/>
              </a:rPr>
              <a:t>		</a:t>
            </a:r>
            <a:r>
              <a:rPr lang="en-US" b="1" dirty="0" smtClean="0">
                <a:solidFill>
                  <a:schemeClr val="tx1"/>
                </a:solidFill>
                <a:latin typeface="Bookman Old Style" panose="02050604050505020204" pitchFamily="18" charset="0"/>
              </a:rPr>
              <a:t>B.E. (Computer Engineering)</a:t>
            </a:r>
          </a:p>
          <a:p>
            <a:pPr algn="r"/>
            <a:r>
              <a:rPr lang="en-US" b="1" dirty="0">
                <a:solidFill>
                  <a:schemeClr val="tx1"/>
                </a:solidFill>
                <a:latin typeface="Bookman Old Style" panose="02050604050505020204" pitchFamily="18" charset="0"/>
              </a:rPr>
              <a:t>		      	</a:t>
            </a:r>
            <a:r>
              <a:rPr lang="en-US" b="1" dirty="0" smtClean="0">
                <a:solidFill>
                  <a:schemeClr val="tx1"/>
                </a:solidFill>
                <a:latin typeface="Bookman Old Style" panose="02050604050505020204" pitchFamily="18" charset="0"/>
              </a:rPr>
              <a:t>PIN:ARMIET/CS20PA004</a:t>
            </a:r>
            <a:endParaRPr lang="en-US" b="1" dirty="0">
              <a:solidFill>
                <a:schemeClr val="tx1"/>
              </a:solidFill>
              <a:latin typeface="Bookman Old Style" panose="02050604050505020204" pitchFamily="18" charset="0"/>
            </a:endParaRPr>
          </a:p>
          <a:p>
            <a:pPr algn="r"/>
            <a:r>
              <a:rPr lang="en-US" b="1" dirty="0" smtClean="0">
                <a:solidFill>
                  <a:schemeClr val="tx1"/>
                </a:solidFill>
                <a:latin typeface="Bookman Old Style" panose="02050604050505020204" pitchFamily="18" charset="0"/>
              </a:rPr>
              <a:t>ARMIET/CS20WJ009</a:t>
            </a:r>
            <a:endParaRPr lang="en-US" b="1" dirty="0">
              <a:solidFill>
                <a:schemeClr val="tx1"/>
              </a:solidFill>
              <a:latin typeface="Bookman Old Style" panose="02050604050505020204" pitchFamily="18" charset="0"/>
            </a:endParaRPr>
          </a:p>
          <a:p>
            <a:pPr algn="r"/>
            <a:r>
              <a:rPr lang="en-US" b="1" dirty="0" smtClean="0">
                <a:solidFill>
                  <a:schemeClr val="tx1"/>
                </a:solidFill>
                <a:latin typeface="Bookman Old Style" panose="02050604050505020204" pitchFamily="18" charset="0"/>
              </a:rPr>
              <a:t>ARMIET/CS20GS006</a:t>
            </a:r>
            <a:endParaRPr lang="en-US" b="1" dirty="0">
              <a:solidFill>
                <a:schemeClr val="tx1"/>
              </a:solidFill>
              <a:latin typeface="Bookman Old Style" panose="02050604050505020204" pitchFamily="18" charset="0"/>
            </a:endParaRPr>
          </a:p>
          <a:p>
            <a:pPr algn="r"/>
            <a:r>
              <a:rPr lang="en-US" b="1" dirty="0" smtClean="0">
                <a:solidFill>
                  <a:schemeClr val="tx1"/>
                </a:solidFill>
                <a:latin typeface="Bookman Old Style" panose="02050604050505020204" pitchFamily="18" charset="0"/>
              </a:rPr>
              <a:t>Semester- </a:t>
            </a:r>
            <a:r>
              <a:rPr lang="en-US" b="1" dirty="0">
                <a:solidFill>
                  <a:schemeClr val="tx1"/>
                </a:solidFill>
                <a:latin typeface="Bookman Old Style" panose="02050604050505020204" pitchFamily="18" charset="0"/>
              </a:rPr>
              <a:t>VII</a:t>
            </a:r>
          </a:p>
          <a:p>
            <a:pPr algn="r"/>
            <a:r>
              <a:rPr lang="en-US" b="1" dirty="0">
                <a:latin typeface="Bookman Old Style" panose="02050604050505020204" pitchFamily="18" charset="0"/>
              </a:rPr>
              <a:t>		      	</a:t>
            </a:r>
            <a:endParaRPr lang="en-IN" b="1" dirty="0">
              <a:latin typeface="Bookman Old Style" panose="02050604050505020204" pitchFamily="18" charset="0"/>
            </a:endParaRPr>
          </a:p>
        </p:txBody>
      </p:sp>
      <p:sp>
        <p:nvSpPr>
          <p:cNvPr id="4" name="TextBox 3"/>
          <p:cNvSpPr txBox="1"/>
          <p:nvPr/>
        </p:nvSpPr>
        <p:spPr>
          <a:xfrm>
            <a:off x="762000" y="5638800"/>
            <a:ext cx="7924800" cy="430887"/>
          </a:xfrm>
          <a:prstGeom prst="rect">
            <a:avLst/>
          </a:prstGeom>
          <a:noFill/>
        </p:spPr>
        <p:txBody>
          <a:bodyPr wrap="square" rtlCol="0">
            <a:spAutoFit/>
          </a:bodyPr>
          <a:lstStyle/>
          <a:p>
            <a:pPr algn="r"/>
            <a:r>
              <a:rPr lang="en-IN" sz="2200" b="1" dirty="0">
                <a:solidFill>
                  <a:srgbClr val="FF0000"/>
                </a:solidFill>
                <a:latin typeface="Bookman Old Style" panose="02050604050505020204" pitchFamily="18" charset="0"/>
              </a:rPr>
              <a:t>Guided By </a:t>
            </a:r>
            <a:r>
              <a:rPr lang="en-IN" sz="2200" b="1" dirty="0" smtClean="0">
                <a:solidFill>
                  <a:srgbClr val="FF0000"/>
                </a:solidFill>
                <a:latin typeface="Bookman Old Style" panose="02050604050505020204" pitchFamily="18" charset="0"/>
              </a:rPr>
              <a:t>:</a:t>
            </a:r>
            <a:endParaRPr lang="en-IN" sz="2200" b="1" dirty="0">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IN" dirty="0">
                <a:solidFill>
                  <a:schemeClr val="accent6">
                    <a:lumMod val="50000"/>
                  </a:schemeClr>
                </a:solidFill>
              </a:rPr>
              <a:t>LITERATURE </a:t>
            </a:r>
            <a:r>
              <a:rPr lang="en-IN" dirty="0" smtClean="0">
                <a:solidFill>
                  <a:schemeClr val="accent6">
                    <a:lumMod val="50000"/>
                  </a:schemeClr>
                </a:solidFill>
              </a:rPr>
              <a:t>Table</a:t>
            </a:r>
            <a:endParaRPr lang="en-IN" dirty="0">
              <a:solidFill>
                <a:schemeClr val="accent6">
                  <a:lumMod val="50000"/>
                </a:schemeClr>
              </a:solidFill>
            </a:endParaRPr>
          </a:p>
        </p:txBody>
      </p:sp>
      <p:graphicFrame>
        <p:nvGraphicFramePr>
          <p:cNvPr id="4194305" name="Content Placeholder 3"/>
          <p:cNvGraphicFramePr>
            <a:graphicFrameLocks noGrp="1"/>
          </p:cNvGraphicFramePr>
          <p:nvPr>
            <p:ph idx="1"/>
          </p:nvPr>
        </p:nvGraphicFramePr>
        <p:xfrm>
          <a:off x="214282" y="1600200"/>
          <a:ext cx="8472519" cy="3930922"/>
        </p:xfrm>
        <a:graphic>
          <a:graphicData uri="http://schemas.openxmlformats.org/drawingml/2006/table">
            <a:tbl>
              <a:tblPr firstRow="1" bandRow="1">
                <a:tableStyleId>{912C8C85-51F0-491E-9774-3900AFEF0FD7}</a:tableStyleId>
              </a:tblPr>
              <a:tblGrid>
                <a:gridCol w="1010988"/>
                <a:gridCol w="3110051"/>
                <a:gridCol w="2175740"/>
                <a:gridCol w="2175740"/>
              </a:tblGrid>
              <a:tr h="1298312">
                <a:tc>
                  <a:txBody>
                    <a:bodyPr/>
                    <a:lstStyle/>
                    <a:p>
                      <a:pPr algn="ctr"/>
                      <a:endParaRPr lang="en-IN" dirty="0"/>
                    </a:p>
                    <a:p>
                      <a:pPr algn="ctr"/>
                      <a:r>
                        <a:rPr lang="en-IN" dirty="0"/>
                        <a:t>SR</a:t>
                      </a:r>
                      <a:r>
                        <a:rPr lang="en-IN" baseline="0" dirty="0"/>
                        <a:t> No.</a:t>
                      </a:r>
                      <a:endParaRPr lang="en-IN" dirty="0"/>
                    </a:p>
                  </a:txBody>
                  <a:tcPr>
                    <a:lnB w="12700" cap="flat" cmpd="sng" algn="ctr">
                      <a:solidFill>
                        <a:schemeClr val="tx1"/>
                      </a:solidFill>
                      <a:prstDash val="solid"/>
                      <a:round/>
                      <a:headEnd type="none" w="med" len="med"/>
                      <a:tailEnd type="none" w="med" len="med"/>
                    </a:lnB>
                  </a:tcPr>
                </a:tc>
                <a:tc>
                  <a:txBody>
                    <a:bodyPr/>
                    <a:lstStyle/>
                    <a:p>
                      <a:pPr algn="ctr"/>
                      <a:endParaRPr lang="en-IN" dirty="0"/>
                    </a:p>
                    <a:p>
                      <a:pPr algn="ctr"/>
                      <a:r>
                        <a:rPr lang="en-IN" dirty="0"/>
                        <a:t>AUTHOR NAME</a:t>
                      </a:r>
                    </a:p>
                  </a:txBody>
                  <a:tcPr>
                    <a:lnB w="12700" cap="flat" cmpd="sng" algn="ctr">
                      <a:solidFill>
                        <a:schemeClr val="tx1"/>
                      </a:solidFill>
                      <a:prstDash val="solid"/>
                      <a:round/>
                      <a:headEnd type="none" w="med" len="med"/>
                      <a:tailEnd type="none" w="med" len="med"/>
                    </a:lnB>
                  </a:tcPr>
                </a:tc>
                <a:tc>
                  <a:txBody>
                    <a:bodyPr/>
                    <a:lstStyle/>
                    <a:p>
                      <a:pPr algn="ctr"/>
                      <a:endParaRPr lang="en-IN" dirty="0"/>
                    </a:p>
                    <a:p>
                      <a:pPr marL="0" marR="0" indent="0" algn="ctr" defTabSz="914400" rtl="0" eaLnBrk="1" fontAlgn="auto" latinLnBrk="0" hangingPunct="1">
                        <a:lnSpc>
                          <a:spcPct val="100000"/>
                        </a:lnSpc>
                        <a:spcBef>
                          <a:spcPts val="0"/>
                        </a:spcBef>
                        <a:spcAft>
                          <a:spcPts val="0"/>
                        </a:spcAft>
                        <a:buClrTx/>
                        <a:buSzTx/>
                        <a:buFontTx/>
                        <a:buNone/>
                        <a:defRPr/>
                      </a:pPr>
                      <a:r>
                        <a:rPr lang="en-US" dirty="0"/>
                        <a:t>Conclusion &amp; Working</a:t>
                      </a:r>
                    </a:p>
                    <a:p>
                      <a:pPr algn="ctr"/>
                      <a:endParaRPr lang="en-IN" dirty="0"/>
                    </a:p>
                  </a:txBody>
                  <a:tcPr>
                    <a:lnB w="12700" cap="flat" cmpd="sng" algn="ctr">
                      <a:solidFill>
                        <a:schemeClr val="tx1"/>
                      </a:solidFill>
                      <a:prstDash val="solid"/>
                      <a:round/>
                      <a:headEnd type="none" w="med" len="med"/>
                      <a:tailEnd type="none" w="med" len="med"/>
                    </a:lnB>
                  </a:tcPr>
                </a:tc>
                <a:tc>
                  <a:txBody>
                    <a:bodyPr/>
                    <a:lstStyle/>
                    <a:p>
                      <a:pPr algn="ctr"/>
                      <a:r>
                        <a:rPr lang="en-IN" dirty="0"/>
                        <a:t> </a:t>
                      </a:r>
                    </a:p>
                    <a:p>
                      <a:pPr algn="ctr"/>
                      <a:r>
                        <a:rPr lang="en-US" dirty="0"/>
                        <a:t>Journal</a:t>
                      </a:r>
                      <a:endParaRPr lang="en-IN" dirty="0"/>
                    </a:p>
                  </a:txBody>
                  <a:tcPr>
                    <a:lnB w="12700" cap="flat" cmpd="sng" algn="ctr">
                      <a:solidFill>
                        <a:schemeClr val="tx1"/>
                      </a:solidFill>
                      <a:prstDash val="solid"/>
                      <a:round/>
                      <a:headEnd type="none" w="med" len="med"/>
                      <a:tailEnd type="none" w="med" len="med"/>
                    </a:lnB>
                  </a:tcPr>
                </a:tc>
              </a:tr>
              <a:tr h="1316305">
                <a:tc>
                  <a:txBody>
                    <a:bodyPr/>
                    <a:lstStyle/>
                    <a:p>
                      <a:r>
                        <a:rPr lang="en-IN"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IN" sz="1800" dirty="0" err="1" smtClean="0"/>
                        <a:t>Miloni</a:t>
                      </a:r>
                      <a:r>
                        <a:rPr lang="en-IN" sz="1800" dirty="0" smtClean="0"/>
                        <a:t> M. </a:t>
                      </a:r>
                      <a:r>
                        <a:rPr lang="en-IN" sz="1800" dirty="0" err="1" smtClean="0"/>
                        <a:t>Lina</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smtClean="0"/>
                        <a:t>Car price prediction has an ability to use dataset and predict future and current price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IJOSSN</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316305">
                <a:tc>
                  <a:txBody>
                    <a:bodyPr/>
                    <a:lstStyle/>
                    <a:p>
                      <a:r>
                        <a:rPr lang="en-IN" dirty="0" smtClean="0"/>
                        <a:t>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IN" sz="1800" dirty="0" smtClean="0"/>
                        <a:t>Dr. J.J </a:t>
                      </a:r>
                      <a:r>
                        <a:rPr lang="en-IN" sz="1800" dirty="0" err="1" smtClean="0"/>
                        <a:t>lois</a:t>
                      </a:r>
                      <a:r>
                        <a:rPr lang="en-IN" sz="1800" dirty="0" smtClean="0"/>
                        <a:t>,</a:t>
                      </a:r>
                      <a:r>
                        <a:rPr lang="en-IN" sz="1800" baseline="0" dirty="0" smtClean="0"/>
                        <a:t> and Dr. </a:t>
                      </a:r>
                      <a:r>
                        <a:rPr lang="en-IN" sz="1800" baseline="0" dirty="0" err="1" smtClean="0"/>
                        <a:t>K.l</a:t>
                      </a:r>
                      <a:r>
                        <a:rPr lang="en-IN" sz="1800" baseline="0" dirty="0" smtClean="0"/>
                        <a:t> </a:t>
                      </a:r>
                      <a:r>
                        <a:rPr lang="en-IN" sz="1800" baseline="0" dirty="0" err="1" smtClean="0"/>
                        <a:t>gorgio</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smtClean="0"/>
                        <a:t>Prediction</a:t>
                      </a:r>
                      <a:r>
                        <a:rPr lang="en-IN" sz="1600" baseline="0" dirty="0" smtClean="0"/>
                        <a:t> of any price depend on many things and parameter such as </a:t>
                      </a:r>
                      <a:r>
                        <a:rPr lang="en-IN" sz="1600" baseline="0" dirty="0" err="1" smtClean="0"/>
                        <a:t>multivalute</a:t>
                      </a:r>
                      <a:r>
                        <a:rPr lang="en-IN" sz="1600" baseline="0" dirty="0" smtClean="0"/>
                        <a:t>.</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smtClean="0"/>
                        <a:t>IJOSSN</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IN" dirty="0">
                <a:solidFill>
                  <a:schemeClr val="accent6">
                    <a:lumMod val="50000"/>
                  </a:schemeClr>
                </a:solidFill>
              </a:rPr>
              <a:t>LITERATURE </a:t>
            </a:r>
            <a:r>
              <a:rPr lang="en-IN" dirty="0" smtClean="0">
                <a:solidFill>
                  <a:schemeClr val="accent6">
                    <a:lumMod val="50000"/>
                  </a:schemeClr>
                </a:solidFill>
              </a:rPr>
              <a:t>Table</a:t>
            </a:r>
            <a:endParaRPr lang="en-IN" dirty="0">
              <a:solidFill>
                <a:schemeClr val="accent6">
                  <a:lumMod val="50000"/>
                </a:schemeClr>
              </a:solidFill>
            </a:endParaRPr>
          </a:p>
        </p:txBody>
      </p:sp>
      <p:graphicFrame>
        <p:nvGraphicFramePr>
          <p:cNvPr id="4194305" name="Content Placeholder 3"/>
          <p:cNvGraphicFramePr>
            <a:graphicFrameLocks noGrp="1"/>
          </p:cNvGraphicFramePr>
          <p:nvPr>
            <p:ph idx="1"/>
          </p:nvPr>
        </p:nvGraphicFramePr>
        <p:xfrm>
          <a:off x="207390" y="1600201"/>
          <a:ext cx="8555611" cy="4267199"/>
        </p:xfrm>
        <a:graphic>
          <a:graphicData uri="http://schemas.openxmlformats.org/drawingml/2006/table">
            <a:tbl>
              <a:tblPr firstRow="1" bandRow="1">
                <a:tableStyleId>{912C8C85-51F0-491E-9774-3900AFEF0FD7}</a:tableStyleId>
              </a:tblPr>
              <a:tblGrid>
                <a:gridCol w="1392810"/>
                <a:gridCol w="2884995"/>
                <a:gridCol w="2753805"/>
                <a:gridCol w="1524001"/>
              </a:tblGrid>
              <a:tr h="1098221">
                <a:tc>
                  <a:txBody>
                    <a:bodyPr/>
                    <a:lstStyle/>
                    <a:p>
                      <a:pPr algn="ctr"/>
                      <a:endParaRPr lang="en-IN" dirty="0"/>
                    </a:p>
                    <a:p>
                      <a:pPr algn="ctr"/>
                      <a:r>
                        <a:rPr lang="en-IN" dirty="0"/>
                        <a:t>SR</a:t>
                      </a:r>
                      <a:r>
                        <a:rPr lang="en-IN" baseline="0" dirty="0"/>
                        <a:t> No.</a:t>
                      </a:r>
                      <a:endParaRPr lang="en-IN"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IN" dirty="0"/>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IN" dirty="0"/>
                        <a:t>AUTHOR NAME</a:t>
                      </a:r>
                    </a:p>
                    <a:p>
                      <a:pPr algn="ctr"/>
                      <a:endParaRPr lang="en-IN" dirty="0"/>
                    </a:p>
                  </a:txBody>
                  <a:tcPr>
                    <a:lnB w="12700" cap="flat" cmpd="sng" algn="ctr">
                      <a:solidFill>
                        <a:schemeClr val="tx1"/>
                      </a:solidFill>
                      <a:prstDash val="solid"/>
                      <a:round/>
                      <a:headEnd type="none" w="med" len="med"/>
                      <a:tailEnd type="none" w="med" len="med"/>
                    </a:lnB>
                  </a:tcPr>
                </a:tc>
                <a:tc>
                  <a:txBody>
                    <a:bodyPr/>
                    <a:lstStyle/>
                    <a:p>
                      <a:pPr algn="ctr"/>
                      <a:endParaRPr lang="en-IN" dirty="0"/>
                    </a:p>
                    <a:p>
                      <a:pPr marL="0" marR="0" indent="0" algn="ctr" defTabSz="914400" rtl="0" eaLnBrk="1" fontAlgn="auto" latinLnBrk="0" hangingPunct="1">
                        <a:lnSpc>
                          <a:spcPct val="100000"/>
                        </a:lnSpc>
                        <a:spcBef>
                          <a:spcPts val="0"/>
                        </a:spcBef>
                        <a:spcAft>
                          <a:spcPts val="0"/>
                        </a:spcAft>
                        <a:buClrTx/>
                        <a:buSzTx/>
                        <a:buFontTx/>
                        <a:buNone/>
                        <a:defRPr/>
                      </a:pPr>
                      <a:r>
                        <a:rPr lang="en-US" dirty="0"/>
                        <a:t>Conclusion &amp; Working</a:t>
                      </a:r>
                    </a:p>
                    <a:p>
                      <a:pPr algn="ctr"/>
                      <a:endParaRPr lang="en-IN" dirty="0"/>
                    </a:p>
                  </a:txBody>
                  <a:tcPr>
                    <a:lnB w="12700" cap="flat" cmpd="sng" algn="ctr">
                      <a:solidFill>
                        <a:schemeClr val="tx1"/>
                      </a:solidFill>
                      <a:prstDash val="solid"/>
                      <a:round/>
                      <a:headEnd type="none" w="med" len="med"/>
                      <a:tailEnd type="none" w="med" len="med"/>
                    </a:lnB>
                  </a:tcPr>
                </a:tc>
                <a:tc>
                  <a:txBody>
                    <a:bodyPr/>
                    <a:lstStyle/>
                    <a:p>
                      <a:pPr algn="ctr"/>
                      <a:r>
                        <a:rPr lang="en-IN" dirty="0"/>
                        <a:t> </a:t>
                      </a:r>
                    </a:p>
                    <a:p>
                      <a:r>
                        <a:rPr lang="en-US" dirty="0"/>
                        <a:t>Journal</a:t>
                      </a:r>
                    </a:p>
                  </a:txBody>
                  <a:tcPr>
                    <a:lnB w="12700" cap="flat" cmpd="sng" algn="ctr">
                      <a:solidFill>
                        <a:schemeClr val="tx1"/>
                      </a:solidFill>
                      <a:prstDash val="solid"/>
                      <a:round/>
                      <a:headEnd type="none" w="med" len="med"/>
                      <a:tailEnd type="none" w="med" len="med"/>
                    </a:lnB>
                  </a:tcPr>
                </a:tc>
              </a:tr>
              <a:tr h="3168978">
                <a:tc>
                  <a:txBody>
                    <a:bodyPr/>
                    <a:lstStyle/>
                    <a:p>
                      <a:r>
                        <a:rPr lang="en-IN" dirty="0" smtClean="0"/>
                        <a:t>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smtClean="0"/>
                        <a:t>Chandramouli</a:t>
                      </a:r>
                      <a:r>
                        <a:rPr lang="en-IN" dirty="0" smtClean="0"/>
                        <a:t> et al. (2021)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smtClean="0"/>
                        <a:t>Car</a:t>
                      </a:r>
                      <a:r>
                        <a:rPr lang="en-IN" sz="1600" baseline="0" dirty="0" smtClean="0"/>
                        <a:t> price prediction are method to solve many by direction values using regression analysis.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ICENCO</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6">
                    <a:lumMod val="50000"/>
                  </a:schemeClr>
                </a:solidFill>
              </a:rPr>
              <a:t>LITERATURE </a:t>
            </a:r>
            <a:r>
              <a:rPr lang="en-IN" dirty="0" smtClean="0">
                <a:solidFill>
                  <a:schemeClr val="accent6">
                    <a:lumMod val="50000"/>
                  </a:schemeClr>
                </a:solidFill>
              </a:rPr>
              <a:t>Table</a:t>
            </a:r>
            <a:endParaRPr lang="en-US" dirty="0"/>
          </a:p>
        </p:txBody>
      </p:sp>
      <p:graphicFrame>
        <p:nvGraphicFramePr>
          <p:cNvPr id="6" name="Content Placeholder 5"/>
          <p:cNvGraphicFramePr>
            <a:graphicFrameLocks noGrp="1"/>
          </p:cNvGraphicFramePr>
          <p:nvPr>
            <p:ph idx="1"/>
          </p:nvPr>
        </p:nvGraphicFramePr>
        <p:xfrm>
          <a:off x="457200" y="1600200"/>
          <a:ext cx="8229600" cy="3785461"/>
        </p:xfrm>
        <a:graphic>
          <a:graphicData uri="http://schemas.openxmlformats.org/drawingml/2006/table">
            <a:tbl>
              <a:tblPr firstRow="1" bandRow="1">
                <a:tableStyleId>{912C8C85-51F0-491E-9774-3900AFEF0FD7}</a:tableStyleId>
              </a:tblPr>
              <a:tblGrid>
                <a:gridCol w="2057400"/>
                <a:gridCol w="2057400"/>
                <a:gridCol w="2057400"/>
                <a:gridCol w="2057400"/>
              </a:tblGrid>
              <a:tr h="914400">
                <a:tc>
                  <a:txBody>
                    <a:bodyPr/>
                    <a:lstStyle/>
                    <a:p>
                      <a:r>
                        <a:rPr lang="en-US" dirty="0" err="1"/>
                        <a:t>Sr.No</a:t>
                      </a:r>
                      <a:r>
                        <a:rPr 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dirty="0"/>
                        <a:t>AUTHOR NAME</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Conclusion &amp; Working</a:t>
                      </a:r>
                    </a:p>
                    <a:p>
                      <a:endParaRPr lang="en-US" dirty="0"/>
                    </a:p>
                  </a:txBody>
                  <a:tcPr/>
                </a:tc>
                <a:tc>
                  <a:txBody>
                    <a:bodyPr/>
                    <a:lstStyle/>
                    <a:p>
                      <a:r>
                        <a:rPr lang="en-US" dirty="0"/>
                        <a:t>Journal</a:t>
                      </a:r>
                    </a:p>
                  </a:txBody>
                  <a:tcPr/>
                </a:tc>
              </a:tr>
              <a:tr h="2871061">
                <a:tc>
                  <a:txBody>
                    <a:bodyPr/>
                    <a:lstStyle/>
                    <a:p>
                      <a:r>
                        <a:rPr lang="en-US" sz="1500" dirty="0"/>
                        <a:t>3</a:t>
                      </a:r>
                    </a:p>
                  </a:txBody>
                  <a:tcPr/>
                </a:tc>
                <a:tc>
                  <a:txBody>
                    <a:bodyPr/>
                    <a:lstStyle/>
                    <a:p>
                      <a:r>
                        <a:rPr lang="en-US" sz="1500" dirty="0" smtClean="0"/>
                        <a:t>Kumar and Kumar (2021) </a:t>
                      </a:r>
                      <a:endParaRPr lang="en-US" sz="1500" dirty="0"/>
                    </a:p>
                  </a:txBody>
                  <a:tcPr/>
                </a:tc>
                <a:tc>
                  <a:txBody>
                    <a:bodyPr/>
                    <a:lstStyle/>
                    <a:p>
                      <a:r>
                        <a:rPr lang="en-US" sz="1500" dirty="0" smtClean="0"/>
                        <a:t>Students’ location is decided by GPS using phones. this is defined as a key to marking attendance [12]. </a:t>
                      </a:r>
                      <a:endParaRPr lang="en-US" sz="1500" dirty="0"/>
                    </a:p>
                  </a:txBody>
                  <a:tcPr/>
                </a:tc>
                <a:tc>
                  <a:txBody>
                    <a:bodyPr/>
                    <a:lstStyle/>
                    <a:p>
                      <a:r>
                        <a:rPr lang="en-US" sz="1500" dirty="0"/>
                        <a:t>IRJET</a:t>
                      </a: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dirty="0"/>
              <a:t>SYSTEM ARCHITECTURE</a:t>
            </a:r>
            <a:endParaRPr lang="en-IN" dirty="0"/>
          </a:p>
        </p:txBody>
      </p:sp>
      <p:pic>
        <p:nvPicPr>
          <p:cNvPr id="44" name="Picture 43" descr="Car price prediction image 2.png"/>
          <p:cNvPicPr>
            <a:picLocks noChangeAspect="1"/>
          </p:cNvPicPr>
          <p:nvPr/>
        </p:nvPicPr>
        <p:blipFill>
          <a:blip r:embed="rId3"/>
          <a:stretch>
            <a:fillRect/>
          </a:stretch>
        </p:blipFill>
        <p:spPr>
          <a:xfrm>
            <a:off x="428596" y="1714488"/>
            <a:ext cx="8286808" cy="3571900"/>
          </a:xfrm>
          <a:prstGeom prst="rect">
            <a:avLst/>
          </a:prstGeom>
        </p:spPr>
      </p:pic>
      <p:sp>
        <p:nvSpPr>
          <p:cNvPr id="46" name="TextBox 45"/>
          <p:cNvSpPr txBox="1"/>
          <p:nvPr/>
        </p:nvSpPr>
        <p:spPr>
          <a:xfrm>
            <a:off x="2714612" y="5500702"/>
            <a:ext cx="4286280" cy="369332"/>
          </a:xfrm>
          <a:prstGeom prst="rect">
            <a:avLst/>
          </a:prstGeom>
          <a:noFill/>
        </p:spPr>
        <p:txBody>
          <a:bodyPr wrap="square" rtlCol="0">
            <a:spAutoFit/>
          </a:bodyPr>
          <a:lstStyle/>
          <a:p>
            <a:pPr algn="ctr"/>
            <a:r>
              <a:rPr lang="en-IN" b="1" u="sng" dirty="0" smtClean="0"/>
              <a:t>Fig:- Car Price Prediction</a:t>
            </a:r>
            <a:endParaRPr lang="en-US" b="1" u="sng"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a:lnSpc>
                <a:spcPct val="150000"/>
              </a:lnSpc>
            </a:pPr>
            <a:r>
              <a:rPr lang="en-IN" dirty="0">
                <a:latin typeface="Bookman Old Style" panose="02050604050505020204" pitchFamily="18" charset="0"/>
              </a:rPr>
              <a:t>Software requirements:</a:t>
            </a:r>
          </a:p>
        </p:txBody>
      </p:sp>
      <p:sp>
        <p:nvSpPr>
          <p:cNvPr id="5" name="Content Placeholder 2"/>
          <p:cNvSpPr>
            <a:spLocks noGrp="1"/>
          </p:cNvSpPr>
          <p:nvPr>
            <p:ph idx="1"/>
          </p:nvPr>
        </p:nvSpPr>
        <p:spPr>
          <a:xfrm>
            <a:off x="838200" y="1600200"/>
            <a:ext cx="7467600" cy="4495800"/>
          </a:xfrm>
        </p:spPr>
        <p:txBody>
          <a:bodyPr/>
          <a:lstStyle/>
          <a:p>
            <a:pPr marL="0" indent="0">
              <a:buFont typeface="Wingdings" pitchFamily="2" charset="2"/>
              <a:buChar char="Ø"/>
            </a:pPr>
            <a:r>
              <a:rPr lang="en-IN" sz="2400" dirty="0" smtClean="0">
                <a:solidFill>
                  <a:schemeClr val="tx1"/>
                </a:solidFill>
                <a:latin typeface="Arial" panose="020B0604020202020204" pitchFamily="34" charset="0"/>
                <a:cs typeface="Arial" panose="020B0604020202020204" pitchFamily="34" charset="0"/>
              </a:rPr>
              <a:t>Anaconda IDE Software</a:t>
            </a:r>
          </a:p>
          <a:p>
            <a:pPr marL="0" indent="0">
              <a:buFont typeface="Wingdings" pitchFamily="2" charset="2"/>
              <a:buChar char="Ø"/>
            </a:pPr>
            <a:r>
              <a:rPr lang="en-IN" sz="2400" dirty="0" err="1" smtClean="0">
                <a:solidFill>
                  <a:schemeClr val="tx1"/>
                </a:solidFill>
                <a:latin typeface="Arial" panose="020B0604020202020204" pitchFamily="34" charset="0"/>
                <a:cs typeface="Arial" panose="020B0604020202020204" pitchFamily="34" charset="0"/>
              </a:rPr>
              <a:t>Jyupetur</a:t>
            </a:r>
            <a:r>
              <a:rPr lang="en-IN" sz="2400" dirty="0" smtClean="0">
                <a:solidFill>
                  <a:schemeClr val="tx1"/>
                </a:solidFill>
                <a:latin typeface="Arial" panose="020B0604020202020204" pitchFamily="34" charset="0"/>
                <a:cs typeface="Arial" panose="020B0604020202020204" pitchFamily="34" charset="0"/>
              </a:rPr>
              <a:t> notebook</a:t>
            </a:r>
          </a:p>
          <a:p>
            <a:pPr marL="0" indent="0">
              <a:buFont typeface="Wingdings" pitchFamily="2" charset="2"/>
              <a:buChar char="Ø"/>
            </a:pPr>
            <a:r>
              <a:rPr lang="en-IN" sz="2400" dirty="0" err="1" smtClean="0">
                <a:solidFill>
                  <a:schemeClr val="tx1"/>
                </a:solidFill>
                <a:latin typeface="Arial" panose="020B0604020202020204" pitchFamily="34" charset="0"/>
                <a:cs typeface="Arial" panose="020B0604020202020204" pitchFamily="34" charset="0"/>
              </a:rPr>
              <a:t>Pycharm</a:t>
            </a:r>
            <a:r>
              <a:rPr lang="en-IN" sz="2400" dirty="0" smtClean="0">
                <a:solidFill>
                  <a:schemeClr val="tx1"/>
                </a:solidFill>
                <a:latin typeface="Arial" panose="020B0604020202020204" pitchFamily="34" charset="0"/>
                <a:cs typeface="Arial" panose="020B0604020202020204" pitchFamily="34" charset="0"/>
              </a:rPr>
              <a:t> Software</a:t>
            </a:r>
          </a:p>
          <a:p>
            <a:pPr marL="0" indent="0">
              <a:buFont typeface="Wingdings" pitchFamily="2" charset="2"/>
              <a:buChar char="Ø"/>
            </a:pPr>
            <a:r>
              <a:rPr lang="en-IN" sz="2400" dirty="0" smtClean="0">
                <a:solidFill>
                  <a:schemeClr val="tx1"/>
                </a:solidFill>
                <a:latin typeface="Arial" panose="020B0604020202020204" pitchFamily="34" charset="0"/>
                <a:cs typeface="Arial" panose="020B0604020202020204" pitchFamily="34" charset="0"/>
              </a:rPr>
              <a:t>Pandas Libraries</a:t>
            </a:r>
          </a:p>
          <a:p>
            <a:pPr marL="0" indent="0">
              <a:buFont typeface="Wingdings" pitchFamily="2" charset="2"/>
              <a:buChar char="Ø"/>
            </a:pPr>
            <a:r>
              <a:rPr lang="en-IN" sz="2400" dirty="0" smtClean="0">
                <a:solidFill>
                  <a:schemeClr val="tx1"/>
                </a:solidFill>
                <a:latin typeface="Arial" panose="020B0604020202020204" pitchFamily="34" charset="0"/>
                <a:cs typeface="Arial" panose="020B0604020202020204" pitchFamily="34" charset="0"/>
              </a:rPr>
              <a:t>Ex-</a:t>
            </a:r>
            <a:r>
              <a:rPr lang="en-IN" sz="2400" dirty="0" err="1" smtClean="0">
                <a:solidFill>
                  <a:schemeClr val="tx1"/>
                </a:solidFill>
                <a:latin typeface="Arial" panose="020B0604020202020204" pitchFamily="34" charset="0"/>
                <a:cs typeface="Arial" panose="020B0604020202020204" pitchFamily="34" charset="0"/>
              </a:rPr>
              <a:t>cel</a:t>
            </a:r>
            <a:r>
              <a:rPr lang="en-IN" sz="2400" dirty="0" smtClean="0">
                <a:solidFill>
                  <a:schemeClr val="tx1"/>
                </a:solidFill>
                <a:latin typeface="Arial" panose="020B0604020202020204" pitchFamily="34" charset="0"/>
                <a:cs typeface="Arial" panose="020B0604020202020204" pitchFamily="34" charset="0"/>
              </a:rPr>
              <a:t> Spreadsheet</a:t>
            </a:r>
          </a:p>
          <a:p>
            <a:pPr marL="0" indent="0">
              <a:buFont typeface="Wingdings" pitchFamily="2" charset="2"/>
              <a:buChar char="Ø"/>
            </a:pPr>
            <a:r>
              <a:rPr lang="en-IN" sz="2400" dirty="0" smtClean="0">
                <a:solidFill>
                  <a:schemeClr val="tx1"/>
                </a:solidFill>
                <a:latin typeface="Arial" panose="020B0604020202020204" pitchFamily="34" charset="0"/>
                <a:cs typeface="Arial" panose="020B0604020202020204" pitchFamily="34" charset="0"/>
              </a:rPr>
              <a:t>Big Data Analytics</a:t>
            </a:r>
          </a:p>
          <a:p>
            <a:pPr marL="0" indent="0">
              <a:buFont typeface="Wingdings" pitchFamily="2" charset="2"/>
              <a:buChar char="Ø"/>
            </a:pPr>
            <a:r>
              <a:rPr lang="en-IN" sz="2400" dirty="0" smtClean="0">
                <a:solidFill>
                  <a:schemeClr val="tx1"/>
                </a:solidFill>
                <a:latin typeface="Arial" panose="020B0604020202020204" pitchFamily="34" charset="0"/>
                <a:cs typeface="Arial" panose="020B0604020202020204" pitchFamily="34" charset="0"/>
              </a:rPr>
              <a:t>Machine Learning Package</a:t>
            </a:r>
            <a:endParaRPr lang="en-US" sz="2400"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58" name="Picture 57" descr="media_be9_be904f56-a622-466b-877e-0651db67b0e6_phpgXpR9l.png"/>
          <p:cNvPicPr>
            <a:picLocks noChangeAspect="1"/>
          </p:cNvPicPr>
          <p:nvPr/>
        </p:nvPicPr>
        <p:blipFill>
          <a:blip r:embed="rId2"/>
          <a:stretch>
            <a:fillRect/>
          </a:stretch>
        </p:blipFill>
        <p:spPr>
          <a:xfrm>
            <a:off x="285720" y="1261110"/>
            <a:ext cx="8572560" cy="48110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a:xfrm>
            <a:off x="71406" y="1357298"/>
            <a:ext cx="8229600" cy="4525963"/>
          </a:xfrm>
        </p:spPr>
        <p:txBody>
          <a:bodyPr/>
          <a:lstStyle/>
          <a:p>
            <a:pPr algn="just">
              <a:buNone/>
            </a:pPr>
            <a:r>
              <a:rPr lang="en-US" sz="2000" dirty="0" smtClean="0">
                <a:solidFill>
                  <a:schemeClr val="tx1"/>
                </a:solidFill>
              </a:rPr>
              <a:t>      Car price prediction can be a challenging task due to the high number of attributes that should be considered for the accurate prediction. The major step in the prediction process is collection and preprocessing of the data. In this research, PHP scripts were built to normalize, standardize and clean data to avoid unnecessary noise for machine learning algorithms.</a:t>
            </a:r>
          </a:p>
          <a:p>
            <a:pPr algn="just">
              <a:buNone/>
            </a:pPr>
            <a:r>
              <a:rPr lang="en-IN" sz="2000" dirty="0" smtClean="0">
                <a:solidFill>
                  <a:schemeClr val="tx1"/>
                </a:solidFill>
              </a:rPr>
              <a:t>      </a:t>
            </a:r>
            <a:r>
              <a:rPr lang="en-US" sz="2000" dirty="0" smtClean="0">
                <a:solidFill>
                  <a:schemeClr val="tx1"/>
                </a:solidFill>
              </a:rPr>
              <a:t>Data cleaning is one of the processes that increases prediction performance, yet insufficient for the cases of complex data sets as the one in this research. Applying single machine algorithm on the data set accuracy was less than 50%.</a:t>
            </a:r>
            <a:endParaRPr lang="en-US" sz="20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pPr algn="just"/>
            <a:r>
              <a:rPr lang="en-US" sz="2000" dirty="0" smtClean="0">
                <a:solidFill>
                  <a:schemeClr val="tx1"/>
                </a:solidFill>
              </a:rPr>
              <a:t>https://www.academia.edu/35975560/Regression _</a:t>
            </a:r>
            <a:r>
              <a:rPr lang="en-US" sz="2000" dirty="0" err="1" smtClean="0">
                <a:solidFill>
                  <a:schemeClr val="tx1"/>
                </a:solidFill>
              </a:rPr>
              <a:t>Based_Machine_Learning_Prediction</a:t>
            </a:r>
            <a:endParaRPr lang="en-US" sz="2000" dirty="0" smtClean="0">
              <a:solidFill>
                <a:schemeClr val="tx1"/>
              </a:solidFill>
            </a:endParaRPr>
          </a:p>
          <a:p>
            <a:pPr algn="just"/>
            <a:r>
              <a:rPr lang="en-US" sz="2000" dirty="0" smtClean="0">
                <a:solidFill>
                  <a:schemeClr val="tx1"/>
                </a:solidFill>
              </a:rPr>
              <a:t>http://article.sciencepublishinggroup.com/pdf/10.11648.j.ijssn.20190704.11.pdf</a:t>
            </a:r>
            <a:endParaRPr lang="en-US" sz="2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857232"/>
            <a:ext cx="7772400" cy="2077058"/>
          </a:xfrm>
        </p:spPr>
        <p:txBody>
          <a:bodyPr>
            <a:normAutofit/>
          </a:bodyPr>
          <a:lstStyle/>
          <a:p>
            <a:pPr algn="ctr"/>
            <a:r>
              <a:rPr lang="en-US" sz="3200" b="1" dirty="0">
                <a:latin typeface="Book Antiqua" panose="02040602050305030304" pitchFamily="18" charset="0"/>
              </a:rPr>
              <a:t>Thank You</a:t>
            </a:r>
            <a:endParaRPr lang="en-IN" sz="3200" b="1" dirty="0">
              <a:latin typeface="Book Antiqua" panose="0204060205030503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man Old Style" panose="02050604050505020204" pitchFamily="18" charset="0"/>
              </a:rPr>
              <a:t>CONTENTS</a:t>
            </a:r>
            <a:endParaRPr lang="en-IN" dirty="0">
              <a:latin typeface="Bookman Old Style" panose="02050604050505020204" pitchFamily="18" charset="0"/>
            </a:endParaRPr>
          </a:p>
        </p:txBody>
      </p:sp>
      <p:sp>
        <p:nvSpPr>
          <p:cNvPr id="3" name="Content Placeholder 2"/>
          <p:cNvSpPr>
            <a:spLocks noGrp="1"/>
          </p:cNvSpPr>
          <p:nvPr>
            <p:ph idx="1"/>
          </p:nvPr>
        </p:nvSpPr>
        <p:spPr>
          <a:xfrm>
            <a:off x="533400" y="1264920"/>
            <a:ext cx="7543800" cy="4778375"/>
          </a:xfrm>
        </p:spPr>
        <p:txBody>
          <a:bodyPr>
            <a:noAutofit/>
          </a:bodyPr>
          <a:lstStyle/>
          <a:p>
            <a:pPr algn="just"/>
            <a:r>
              <a:rPr lang="en-IN" sz="1800" dirty="0" smtClean="0">
                <a:solidFill>
                  <a:schemeClr val="tx1"/>
                </a:solidFill>
                <a:latin typeface="Arial Rounded MT Bold" panose="020F0704030504030204" pitchFamily="34" charset="0"/>
              </a:rPr>
              <a:t>Objective</a:t>
            </a:r>
            <a:endParaRPr lang="en-US" sz="1800" dirty="0">
              <a:solidFill>
                <a:schemeClr val="tx1"/>
              </a:solidFill>
              <a:latin typeface="Arial Rounded MT Bold" panose="020F0704030504030204" pitchFamily="34" charset="0"/>
            </a:endParaRPr>
          </a:p>
          <a:p>
            <a:pPr algn="just"/>
            <a:r>
              <a:rPr lang="en-US" sz="1800" dirty="0">
                <a:solidFill>
                  <a:schemeClr val="tx1"/>
                </a:solidFill>
                <a:latin typeface="Arial Rounded MT Bold" panose="020F0704030504030204" pitchFamily="34" charset="0"/>
              </a:rPr>
              <a:t>Introduction</a:t>
            </a:r>
          </a:p>
          <a:p>
            <a:pPr algn="just"/>
            <a:r>
              <a:rPr lang="en-IN" sz="1800" b="1" dirty="0" smtClean="0">
                <a:solidFill>
                  <a:schemeClr val="tx1"/>
                </a:solidFill>
              </a:rPr>
              <a:t>Abstract</a:t>
            </a:r>
          </a:p>
          <a:p>
            <a:pPr algn="just"/>
            <a:r>
              <a:rPr lang="en-IN" sz="1800" dirty="0" smtClean="0">
                <a:solidFill>
                  <a:schemeClr val="tx1"/>
                </a:solidFill>
                <a:latin typeface="Arial Rounded MT Bold" panose="020F0704030504030204" pitchFamily="34" charset="0"/>
              </a:rPr>
              <a:t>Problem Statement</a:t>
            </a:r>
          </a:p>
          <a:p>
            <a:pPr algn="just"/>
            <a:r>
              <a:rPr lang="en-IN" sz="1800" dirty="0" smtClean="0">
                <a:solidFill>
                  <a:schemeClr val="tx1"/>
                </a:solidFill>
                <a:latin typeface="Arial Rounded MT Bold" panose="020F0704030504030204" pitchFamily="34" charset="0"/>
              </a:rPr>
              <a:t>Problem Solution</a:t>
            </a:r>
            <a:endParaRPr lang="en-US" sz="1800" dirty="0">
              <a:solidFill>
                <a:schemeClr val="tx1"/>
              </a:solidFill>
              <a:latin typeface="Arial Rounded MT Bold" panose="020F0704030504030204" pitchFamily="34" charset="0"/>
            </a:endParaRPr>
          </a:p>
          <a:p>
            <a:pPr algn="just"/>
            <a:r>
              <a:rPr lang="en-IN" sz="1800" dirty="0" smtClean="0">
                <a:solidFill>
                  <a:schemeClr val="tx1"/>
                </a:solidFill>
                <a:latin typeface="Arial Rounded MT Bold" panose="020F0704030504030204" pitchFamily="34" charset="0"/>
              </a:rPr>
              <a:t>Features</a:t>
            </a:r>
            <a:endParaRPr lang="en-IN" sz="1800" dirty="0">
              <a:solidFill>
                <a:schemeClr val="tx1"/>
              </a:solidFill>
            </a:endParaRPr>
          </a:p>
          <a:p>
            <a:pPr algn="just"/>
            <a:r>
              <a:rPr lang="en-IN" sz="1800" dirty="0">
                <a:solidFill>
                  <a:schemeClr val="tx1"/>
                </a:solidFill>
                <a:latin typeface="Arial Rounded MT Bold" panose="020F0704030504030204" pitchFamily="34" charset="0"/>
              </a:rPr>
              <a:t>Literature Survey</a:t>
            </a:r>
          </a:p>
          <a:p>
            <a:pPr algn="just"/>
            <a:r>
              <a:rPr lang="en-US" altLang="en-IN" sz="1800" dirty="0">
                <a:solidFill>
                  <a:schemeClr val="tx1"/>
                </a:solidFill>
                <a:latin typeface="Arial Rounded MT Bold" pitchFamily="34" charset="0"/>
              </a:rPr>
              <a:t>Literature </a:t>
            </a:r>
            <a:r>
              <a:rPr lang="en-US" altLang="en-IN" sz="1800" dirty="0" smtClean="0">
                <a:solidFill>
                  <a:schemeClr val="tx1"/>
                </a:solidFill>
                <a:latin typeface="Arial Rounded MT Bold" pitchFamily="34" charset="0"/>
              </a:rPr>
              <a:t>Table</a:t>
            </a:r>
            <a:endParaRPr lang="en-IN" sz="1800" dirty="0">
              <a:solidFill>
                <a:schemeClr val="tx1"/>
              </a:solidFill>
              <a:latin typeface="Arial Rounded MT Bold" pitchFamily="34" charset="0"/>
            </a:endParaRPr>
          </a:p>
          <a:p>
            <a:pPr algn="just"/>
            <a:r>
              <a:rPr lang="en-US" altLang="en-IN" sz="1800" dirty="0">
                <a:solidFill>
                  <a:schemeClr val="tx1"/>
                </a:solidFill>
                <a:latin typeface="Arial Rounded MT Bold" panose="020F0704030504030204" pitchFamily="34" charset="0"/>
              </a:rPr>
              <a:t>System </a:t>
            </a:r>
            <a:r>
              <a:rPr lang="en-US" altLang="en-IN" sz="1800" dirty="0" smtClean="0">
                <a:solidFill>
                  <a:schemeClr val="tx1"/>
                </a:solidFill>
                <a:latin typeface="Arial Rounded MT Bold" panose="020F0704030504030204" pitchFamily="34" charset="0"/>
              </a:rPr>
              <a:t>Architecture</a:t>
            </a:r>
          </a:p>
          <a:p>
            <a:pPr algn="just"/>
            <a:r>
              <a:rPr lang="en-IN" sz="1800" dirty="0" smtClean="0">
                <a:solidFill>
                  <a:schemeClr val="tx1"/>
                </a:solidFill>
                <a:latin typeface="Arial Rounded MT Bold" panose="020F0704030504030204" pitchFamily="34" charset="0"/>
              </a:rPr>
              <a:t>Software Requirement</a:t>
            </a:r>
            <a:endParaRPr lang="en-IN" sz="1800" dirty="0">
              <a:solidFill>
                <a:schemeClr val="tx1"/>
              </a:solidFill>
              <a:latin typeface="Arial Rounded MT Bold" panose="020F0704030504030204" pitchFamily="34" charset="0"/>
            </a:endParaRPr>
          </a:p>
          <a:p>
            <a:pPr algn="just"/>
            <a:r>
              <a:rPr lang="en-IN" sz="1800" dirty="0" smtClean="0">
                <a:solidFill>
                  <a:schemeClr val="tx1"/>
                </a:solidFill>
                <a:latin typeface="Arial Rounded MT Bold" panose="020F0704030504030204" pitchFamily="34" charset="0"/>
              </a:rPr>
              <a:t>Use Case Diagram</a:t>
            </a:r>
          </a:p>
          <a:p>
            <a:pPr algn="just"/>
            <a:r>
              <a:rPr lang="en-IN" sz="1800" dirty="0" smtClean="0">
                <a:solidFill>
                  <a:schemeClr val="tx1"/>
                </a:solidFill>
                <a:latin typeface="Arial Rounded MT Bold" panose="020F0704030504030204" pitchFamily="34" charset="0"/>
              </a:rPr>
              <a:t>Conclusion</a:t>
            </a:r>
            <a:endParaRPr lang="en-IN" sz="1800" dirty="0">
              <a:solidFill>
                <a:schemeClr val="tx1"/>
              </a:solidFill>
              <a:latin typeface="Arial Rounded MT Bold" panose="020F0704030504030204" pitchFamily="34" charset="0"/>
            </a:endParaRPr>
          </a:p>
          <a:p>
            <a:pPr algn="just">
              <a:lnSpc>
                <a:spcPct val="150000"/>
              </a:lnSpc>
              <a:buNone/>
            </a:pPr>
            <a:endParaRPr lang="en-IN" sz="1800" dirty="0">
              <a:solidFill>
                <a:schemeClr val="tx1"/>
              </a:solidFill>
              <a:latin typeface="Bookman Old Style" panose="02050604050505020204" pitchFamily="18" charset="0"/>
            </a:endParaRPr>
          </a:p>
          <a:p>
            <a:pPr algn="just">
              <a:lnSpc>
                <a:spcPct val="150000"/>
              </a:lnSpc>
            </a:pPr>
            <a:endParaRPr lang="en-IN" sz="1800" dirty="0">
              <a:solidFill>
                <a:schemeClr val="tx1"/>
              </a:solidFill>
              <a:latin typeface="Bookman Old Style" panose="02050604050505020204" pitchFamily="18" charset="0"/>
            </a:endParaRPr>
          </a:p>
          <a:p>
            <a:pPr marL="0" indent="0" algn="just">
              <a:lnSpc>
                <a:spcPct val="150000"/>
              </a:lnSpc>
              <a:buNone/>
            </a:pPr>
            <a:endParaRPr lang="en-IN" sz="1800" dirty="0">
              <a:solidFill>
                <a:schemeClr val="tx1"/>
              </a:solidFill>
              <a:latin typeface="Bookman Old Style" panose="02050604050505020204" pitchFamily="18" charset="0"/>
            </a:endParaRPr>
          </a:p>
          <a:p>
            <a:pPr algn="just">
              <a:lnSpc>
                <a:spcPct val="150000"/>
              </a:lnSpc>
            </a:pPr>
            <a:endParaRPr lang="en-IN" sz="1800" dirty="0">
              <a:solidFill>
                <a:schemeClr val="tx1"/>
              </a:solidFill>
              <a:latin typeface="Bookman Old Style" panose="02050604050505020204" pitchFamily="18" charset="0"/>
            </a:endParaRPr>
          </a:p>
          <a:p>
            <a:pPr algn="just">
              <a:lnSpc>
                <a:spcPct val="150000"/>
              </a:lnSpc>
            </a:pPr>
            <a:endParaRPr lang="en-IN" sz="1800" dirty="0">
              <a:solidFill>
                <a:schemeClr val="tx1"/>
              </a:solidFill>
              <a:latin typeface="Bookman Old Style" panose="02050604050505020204" pitchFamily="18" charset="0"/>
            </a:endParaRPr>
          </a:p>
          <a:p>
            <a:pPr algn="just">
              <a:lnSpc>
                <a:spcPct val="150000"/>
              </a:lnSpc>
            </a:pPr>
            <a:endParaRPr lang="en-IN" sz="1800" dirty="0">
              <a:solidFill>
                <a:schemeClr val="tx1"/>
              </a:solidFill>
              <a:latin typeface="Bookman Old Style" panose="02050604050505020204" pitchFamily="18" charset="0"/>
            </a:endParaRPr>
          </a:p>
          <a:p>
            <a:pPr algn="just">
              <a:lnSpc>
                <a:spcPct val="150000"/>
              </a:lnSpc>
            </a:pPr>
            <a:endParaRPr lang="en-IN" sz="1800" dirty="0">
              <a:solidFill>
                <a:schemeClr val="tx1"/>
              </a:solidFill>
              <a:latin typeface="Bookman Old Style" panose="02050604050505020204" pitchFamily="18" charset="0"/>
            </a:endParaRPr>
          </a:p>
        </p:txBody>
      </p:sp>
      <p:sp>
        <p:nvSpPr>
          <p:cNvPr id="4" name="Content Placeholder 2"/>
          <p:cNvSpPr txBox="1"/>
          <p:nvPr/>
        </p:nvSpPr>
        <p:spPr bwMode="auto">
          <a:xfrm>
            <a:off x="4572000" y="1295400"/>
            <a:ext cx="3657600" cy="4525963"/>
          </a:xfrm>
          <a:prstGeom prst="rect">
            <a:avLst/>
          </a:prstGeom>
          <a:noFill/>
          <a:ln w="9525">
            <a:noFill/>
            <a:miter lim="800000"/>
          </a:ln>
        </p:spPr>
        <p:txBody>
          <a:bodyPr vert="horz" wrap="square" lIns="91440" tIns="45720" rIns="91440" bIns="45720" numCol="1" anchor="t" anchorCtr="0" compatLnSpc="1">
            <a:noAutofit/>
          </a:bodyPr>
          <a:lstStyle>
            <a:lvl1pPr marL="342900" indent="-342900" algn="l" rtl="0" eaLnBrk="1" fontAlgn="base" hangingPunct="1">
              <a:spcBef>
                <a:spcPct val="20000"/>
              </a:spcBef>
              <a:spcAft>
                <a:spcPct val="0"/>
              </a:spcAft>
              <a:buFont typeface="Arial" panose="020B0604020202020204" pitchFamily="34" charset="0"/>
              <a:buChar char="•"/>
              <a:defRPr sz="3200" kern="1200">
                <a:solidFill>
                  <a:srgbClr val="A5002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rgbClr val="A5002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rgbClr val="A5002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rgbClr val="A5002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rgbClr val="A5002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50000"/>
              </a:lnSpc>
              <a:buNone/>
            </a:pPr>
            <a:endParaRPr lang="en-IN" sz="1800" dirty="0">
              <a:solidFill>
                <a:schemeClr val="tx1"/>
              </a:solidFill>
              <a:latin typeface="Bookman Old Style" panose="020506040505050202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IN" dirty="0" smtClean="0">
                <a:latin typeface="Bookman Old Style" panose="02050604050505020204" pitchFamily="18" charset="0"/>
              </a:rPr>
              <a:t>Objective</a:t>
            </a:r>
            <a:endParaRPr lang="en-IN" dirty="0">
              <a:latin typeface="Bookman Old Style" panose="02050604050505020204" pitchFamily="18" charset="0"/>
            </a:endParaRPr>
          </a:p>
        </p:txBody>
      </p:sp>
      <p:sp>
        <p:nvSpPr>
          <p:cNvPr id="5" name="Rectangle 4"/>
          <p:cNvSpPr/>
          <p:nvPr/>
        </p:nvSpPr>
        <p:spPr>
          <a:xfrm>
            <a:off x="304800" y="1496012"/>
            <a:ext cx="8458200" cy="2246769"/>
          </a:xfrm>
          <a:prstGeom prst="rect">
            <a:avLst/>
          </a:prstGeom>
        </p:spPr>
        <p:txBody>
          <a:bodyPr wrap="square">
            <a:spAutoFit/>
          </a:bodyPr>
          <a:lstStyle/>
          <a:p>
            <a:pPr algn="just">
              <a:buFont typeface="Arial" pitchFamily="34" charset="0"/>
              <a:buChar char="•"/>
            </a:pPr>
            <a:r>
              <a:rPr lang="en-IN" sz="2000" dirty="0" smtClean="0">
                <a:cs typeface="Arial" panose="020B0604020202020204" pitchFamily="34" charset="0"/>
              </a:rPr>
              <a:t> To build a supervised machine learning model for forecasting value of a vehicle based on multiple attribute.</a:t>
            </a:r>
          </a:p>
          <a:p>
            <a:pPr algn="just">
              <a:buFont typeface="Arial" pitchFamily="34" charset="0"/>
              <a:buChar char="•"/>
            </a:pPr>
            <a:endParaRPr lang="en-IN" sz="2000" dirty="0" smtClean="0">
              <a:latin typeface="Arial" panose="020B0604020202020204" pitchFamily="34" charset="0"/>
              <a:cs typeface="Arial" panose="020B0604020202020204" pitchFamily="34" charset="0"/>
            </a:endParaRPr>
          </a:p>
          <a:p>
            <a:pPr algn="just">
              <a:buFont typeface="Arial" pitchFamily="34" charset="0"/>
              <a:buChar char="•"/>
            </a:pPr>
            <a:r>
              <a:rPr lang="en-IN" sz="2000" dirty="0" smtClean="0">
                <a:cs typeface="Arial" panose="020B0604020202020204" pitchFamily="34" charset="0"/>
              </a:rPr>
              <a:t> The system that is being built must be feature based i.e., feature wise prediction must be possible.</a:t>
            </a:r>
          </a:p>
          <a:p>
            <a:pPr algn="just">
              <a:buFont typeface="Arial" pitchFamily="34" charset="0"/>
              <a:buChar char="•"/>
            </a:pPr>
            <a:endParaRPr lang="en-IN" sz="2000" dirty="0" smtClean="0">
              <a:latin typeface="Arial" panose="020B0604020202020204" pitchFamily="34" charset="0"/>
              <a:cs typeface="Arial" panose="020B0604020202020204" pitchFamily="34" charset="0"/>
            </a:endParaRPr>
          </a:p>
          <a:p>
            <a:pPr algn="just">
              <a:buFont typeface="Arial" pitchFamily="34" charset="0"/>
              <a:buChar char="•"/>
            </a:pPr>
            <a:r>
              <a:rPr lang="en-IN" sz="2000" dirty="0" smtClean="0">
                <a:latin typeface="Arial" panose="020B0604020202020204" pitchFamily="34" charset="0"/>
                <a:cs typeface="Arial" panose="020B0604020202020204" pitchFamily="34" charset="0"/>
              </a:rPr>
              <a:t> Providing graphical comparison to provide a better view.  </a:t>
            </a:r>
            <a:endParaRPr lang="en-US" sz="2000" dirty="0">
              <a:latin typeface="Arial" panose="020B0604020202020204" pitchFamily="34" charset="0"/>
              <a:cs typeface="Arial" panose="020B0604020202020204" pitchFamily="34" charset="0"/>
            </a:endParaRPr>
          </a:p>
        </p:txBody>
      </p:sp>
      <p:sp>
        <p:nvSpPr>
          <p:cNvPr id="4" name="Rectangle 3"/>
          <p:cNvSpPr/>
          <p:nvPr/>
        </p:nvSpPr>
        <p:spPr>
          <a:xfrm>
            <a:off x="2286000" y="2274838"/>
            <a:ext cx="4572000" cy="369332"/>
          </a:xfrm>
          <a:prstGeom prst="rect">
            <a:avLst/>
          </a:prstGeom>
        </p:spPr>
        <p:txBody>
          <a:bodyPr>
            <a:spAutoFit/>
          </a:bodyPr>
          <a:lstStyle/>
          <a:p>
            <a:r>
              <a:rPr lang="en-US" dirty="0" smtClean="0"/>
              <a:t>.</a:t>
            </a:r>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latin typeface="Bookman Old Style" panose="02050604050505020204" pitchFamily="18" charset="0"/>
              </a:rPr>
              <a:t>INTRODUCTION</a:t>
            </a:r>
          </a:p>
        </p:txBody>
      </p:sp>
      <p:sp>
        <p:nvSpPr>
          <p:cNvPr id="3" name="Content Placeholder 2"/>
          <p:cNvSpPr>
            <a:spLocks noGrp="1"/>
          </p:cNvSpPr>
          <p:nvPr>
            <p:ph idx="1"/>
          </p:nvPr>
        </p:nvSpPr>
        <p:spPr>
          <a:xfrm>
            <a:off x="228600" y="1371600"/>
            <a:ext cx="8686800" cy="4525963"/>
          </a:xfrm>
        </p:spPr>
        <p:txBody>
          <a:bodyPr/>
          <a:lstStyle/>
          <a:p>
            <a:pPr algn="just"/>
            <a:r>
              <a:rPr lang="en-IN" sz="2000" dirty="0" smtClean="0">
                <a:solidFill>
                  <a:schemeClr val="tx1"/>
                </a:solidFill>
                <a:cs typeface="+mn-lt"/>
              </a:rPr>
              <a:t>From a long time since being, a continuous paradigm of transactions of commodities has been into existence. Earlier these transactions were in the form of barter system which later was translated into a monetary system. And with consideration into these, all charges that were brought about the pattern of re-selling item was affected as well. There are two ways in which the re-selling of the item is carried out. One is offline and other being online.</a:t>
            </a:r>
            <a:r>
              <a:rPr lang="en-IN" sz="2400" dirty="0" smtClean="0">
                <a:solidFill>
                  <a:schemeClr val="tx1"/>
                </a:solidFill>
                <a:cs typeface="+mn-lt"/>
              </a:rPr>
              <a:t>  </a:t>
            </a:r>
          </a:p>
          <a:p>
            <a:pPr algn="just"/>
            <a:r>
              <a:rPr lang="en-IN" sz="2000" dirty="0" smtClean="0">
                <a:solidFill>
                  <a:schemeClr val="tx1"/>
                </a:solidFill>
                <a:cs typeface="+mn-lt"/>
              </a:rPr>
              <a:t>In offline transactions, there is a mediator present in between who is very vulnerable to being corrupt and make overly profitable transactions. The second option is online wherein there is a certain platform which lets the user find the price he might get if he goes for selling.</a:t>
            </a:r>
            <a:endParaRPr lang="en-US" sz="2000" dirty="0">
              <a:solidFill>
                <a:schemeClr val="tx1"/>
              </a:solidFill>
              <a:cs typeface="+mn-lt"/>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Abstract</a:t>
            </a:r>
            <a:endParaRPr lang="en-US" dirty="0"/>
          </a:p>
        </p:txBody>
      </p:sp>
      <p:sp>
        <p:nvSpPr>
          <p:cNvPr id="3" name="Content Placeholder 2"/>
          <p:cNvSpPr>
            <a:spLocks noGrp="1"/>
          </p:cNvSpPr>
          <p:nvPr>
            <p:ph idx="1"/>
          </p:nvPr>
        </p:nvSpPr>
        <p:spPr>
          <a:xfrm>
            <a:off x="0" y="1500174"/>
            <a:ext cx="8543956" cy="4525963"/>
          </a:xfrm>
        </p:spPr>
        <p:txBody>
          <a:bodyPr/>
          <a:lstStyle/>
          <a:p>
            <a:pPr algn="just">
              <a:buNone/>
            </a:pPr>
            <a:r>
              <a:rPr lang="en-IN" sz="2000" dirty="0" smtClean="0">
                <a:solidFill>
                  <a:schemeClr val="tx1"/>
                </a:solidFill>
              </a:rPr>
              <a:t>      A car price prediction has been a high-interest research area, as it requires noticeable effort and knowledge of the field expert. Considerable number of distinct attributes are examined for the reliable and accurate prediction. To build a model for predicting the price of used cars in Bosnia and Herzegovina, we applied three machine learning techniques (Artificial Neural Network, Support Vector Machine and Random Forest). However, the mentioned technique were applied to work as an ensemble. The data used for the prediction was collected from the web portal autopijaca.ba using web scraper that was written in PHP programming language.  </a:t>
            </a:r>
          </a:p>
          <a:p>
            <a:pPr algn="just">
              <a:buNone/>
            </a:pPr>
            <a:endParaRPr lang="en-IN"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lstStyle/>
          <a:p>
            <a:pPr algn="just"/>
            <a:r>
              <a:rPr lang="en-IN" sz="2000" b="1" dirty="0" smtClean="0">
                <a:solidFill>
                  <a:schemeClr val="tx1"/>
                </a:solidFill>
              </a:rPr>
              <a:t>Dataset Features</a:t>
            </a:r>
            <a:r>
              <a:rPr lang="en-IN" sz="2000" dirty="0" smtClean="0">
                <a:solidFill>
                  <a:schemeClr val="tx1"/>
                </a:solidFill>
              </a:rPr>
              <a:t>:</a:t>
            </a:r>
          </a:p>
          <a:p>
            <a:pPr marL="457200" indent="-457200" algn="just">
              <a:buFont typeface="+mj-lt"/>
              <a:buAutoNum type="arabicPeriod"/>
            </a:pPr>
            <a:r>
              <a:rPr lang="en-IN" sz="2000" dirty="0" smtClean="0">
                <a:solidFill>
                  <a:schemeClr val="tx1"/>
                </a:solidFill>
              </a:rPr>
              <a:t>Car Brand </a:t>
            </a:r>
          </a:p>
          <a:p>
            <a:pPr marL="457200" indent="-457200" algn="just">
              <a:buFont typeface="+mj-lt"/>
              <a:buAutoNum type="arabicPeriod"/>
            </a:pPr>
            <a:r>
              <a:rPr lang="en-IN" sz="2000" dirty="0" smtClean="0">
                <a:solidFill>
                  <a:schemeClr val="tx1"/>
                </a:solidFill>
              </a:rPr>
              <a:t>Year </a:t>
            </a:r>
          </a:p>
          <a:p>
            <a:pPr marL="457200" indent="-457200" algn="just">
              <a:buFont typeface="+mj-lt"/>
              <a:buAutoNum type="arabicPeriod"/>
            </a:pPr>
            <a:r>
              <a:rPr lang="en-IN" sz="2000" dirty="0" smtClean="0">
                <a:solidFill>
                  <a:schemeClr val="tx1"/>
                </a:solidFill>
              </a:rPr>
              <a:t>Solid Price</a:t>
            </a:r>
          </a:p>
          <a:p>
            <a:pPr marL="457200" indent="-457200" algn="just">
              <a:buFont typeface="+mj-lt"/>
              <a:buAutoNum type="arabicPeriod"/>
            </a:pPr>
            <a:r>
              <a:rPr lang="en-IN" sz="2000" dirty="0" smtClean="0">
                <a:solidFill>
                  <a:schemeClr val="tx1"/>
                </a:solidFill>
              </a:rPr>
              <a:t>Present Price</a:t>
            </a:r>
          </a:p>
          <a:p>
            <a:pPr marL="457200" indent="-457200" algn="just">
              <a:buFont typeface="+mj-lt"/>
              <a:buAutoNum type="arabicPeriod"/>
            </a:pPr>
            <a:r>
              <a:rPr lang="en-IN" sz="2000" dirty="0" smtClean="0">
                <a:solidFill>
                  <a:schemeClr val="tx1"/>
                </a:solidFill>
              </a:rPr>
              <a:t>KMS Driven</a:t>
            </a:r>
          </a:p>
          <a:p>
            <a:pPr marL="457200" indent="-457200" algn="just">
              <a:buFont typeface="+mj-lt"/>
              <a:buAutoNum type="arabicPeriod"/>
            </a:pPr>
            <a:r>
              <a:rPr lang="en-IN" sz="2000" dirty="0" smtClean="0">
                <a:solidFill>
                  <a:schemeClr val="tx1"/>
                </a:solidFill>
              </a:rPr>
              <a:t>Fuel Type</a:t>
            </a:r>
          </a:p>
          <a:p>
            <a:pPr marL="457200" indent="-457200" algn="just">
              <a:buFont typeface="+mj-lt"/>
              <a:buAutoNum type="arabicPeriod"/>
            </a:pPr>
            <a:r>
              <a:rPr lang="en-IN" sz="2000" dirty="0" smtClean="0">
                <a:solidFill>
                  <a:schemeClr val="tx1"/>
                </a:solidFill>
              </a:rPr>
              <a:t>Seller Type</a:t>
            </a:r>
          </a:p>
          <a:p>
            <a:pPr marL="457200" indent="-457200" algn="just">
              <a:buFont typeface="+mj-lt"/>
              <a:buAutoNum type="arabicPeriod"/>
            </a:pPr>
            <a:r>
              <a:rPr lang="en-IN" sz="2000" dirty="0" smtClean="0">
                <a:solidFill>
                  <a:schemeClr val="tx1"/>
                </a:solidFill>
              </a:rPr>
              <a:t>Transmission Type</a:t>
            </a:r>
          </a:p>
          <a:p>
            <a:pPr marL="457200" indent="-457200" algn="just">
              <a:buFont typeface="+mj-lt"/>
              <a:buAutoNum type="arabicPeriod"/>
            </a:pPr>
            <a:r>
              <a:rPr lang="en-IN" sz="2000" dirty="0" smtClean="0">
                <a:solidFill>
                  <a:schemeClr val="tx1"/>
                </a:solidFill>
              </a:rPr>
              <a:t>Owners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Solution</a:t>
            </a:r>
            <a:endParaRPr lang="en-IN" dirty="0"/>
          </a:p>
        </p:txBody>
      </p:sp>
      <p:sp>
        <p:nvSpPr>
          <p:cNvPr id="3" name="Content Placeholder 2"/>
          <p:cNvSpPr>
            <a:spLocks noGrp="1"/>
          </p:cNvSpPr>
          <p:nvPr>
            <p:ph idx="1"/>
          </p:nvPr>
        </p:nvSpPr>
        <p:spPr/>
        <p:txBody>
          <a:bodyPr/>
          <a:lstStyle/>
          <a:p>
            <a:pPr algn="just"/>
            <a:r>
              <a:rPr lang="en-IN" sz="2000" dirty="0" smtClean="0">
                <a:solidFill>
                  <a:schemeClr val="tx1"/>
                </a:solidFill>
              </a:rPr>
              <a:t>By the result above, here </a:t>
            </a:r>
            <a:r>
              <a:rPr lang="en-IN" sz="2000" dirty="0" err="1" smtClean="0">
                <a:solidFill>
                  <a:schemeClr val="tx1"/>
                </a:solidFill>
              </a:rPr>
              <a:t>XGBoost</a:t>
            </a:r>
            <a:r>
              <a:rPr lang="en-IN" sz="2000" dirty="0" smtClean="0">
                <a:solidFill>
                  <a:schemeClr val="tx1"/>
                </a:solidFill>
              </a:rPr>
              <a:t> </a:t>
            </a:r>
            <a:r>
              <a:rPr lang="en-IN" sz="2000" dirty="0" err="1" smtClean="0">
                <a:solidFill>
                  <a:schemeClr val="tx1"/>
                </a:solidFill>
              </a:rPr>
              <a:t>Regressor</a:t>
            </a:r>
            <a:r>
              <a:rPr lang="en-IN" sz="2000" dirty="0" smtClean="0">
                <a:solidFill>
                  <a:schemeClr val="tx1"/>
                </a:solidFill>
              </a:rPr>
              <a:t> gives more accuracy and next is Random Forest </a:t>
            </a:r>
            <a:r>
              <a:rPr lang="en-IN" sz="2000" dirty="0" err="1" smtClean="0">
                <a:solidFill>
                  <a:schemeClr val="tx1"/>
                </a:solidFill>
              </a:rPr>
              <a:t>Regressor</a:t>
            </a:r>
            <a:r>
              <a:rPr lang="en-IN" sz="2000" dirty="0" smtClean="0">
                <a:solidFill>
                  <a:schemeClr val="tx1"/>
                </a:solidFill>
              </a:rPr>
              <a:t>. Therefore, here I can conclude that for regression problem </a:t>
            </a:r>
            <a:r>
              <a:rPr lang="en-IN" sz="2000" dirty="0" err="1" smtClean="0">
                <a:solidFill>
                  <a:schemeClr val="tx1"/>
                </a:solidFill>
              </a:rPr>
              <a:t>XGBoost</a:t>
            </a:r>
            <a:r>
              <a:rPr lang="en-IN" sz="2000" dirty="0" smtClean="0">
                <a:solidFill>
                  <a:schemeClr val="tx1"/>
                </a:solidFill>
              </a:rPr>
              <a:t> and Random Forest Algorithms give more accurate results when compared to Linear, KNN and other Regression.</a:t>
            </a:r>
          </a:p>
          <a:p>
            <a:pPr algn="just"/>
            <a:r>
              <a:rPr lang="en-IN" sz="2000" dirty="0" smtClean="0">
                <a:solidFill>
                  <a:schemeClr val="tx1"/>
                </a:solidFill>
              </a:rPr>
              <a:t>Pandas </a:t>
            </a:r>
          </a:p>
          <a:p>
            <a:pPr algn="just"/>
            <a:r>
              <a:rPr lang="en-IN" sz="2000" dirty="0" smtClean="0">
                <a:solidFill>
                  <a:schemeClr val="tx1"/>
                </a:solidFill>
              </a:rPr>
              <a:t>In-build Function in python.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IN" dirty="0"/>
          </a:p>
        </p:txBody>
      </p:sp>
      <p:sp>
        <p:nvSpPr>
          <p:cNvPr id="3" name="Content Placeholder 2"/>
          <p:cNvSpPr>
            <a:spLocks noGrp="1"/>
          </p:cNvSpPr>
          <p:nvPr>
            <p:ph idx="1"/>
          </p:nvPr>
        </p:nvSpPr>
        <p:spPr/>
        <p:txBody>
          <a:bodyPr/>
          <a:lstStyle/>
          <a:p>
            <a:pPr algn="just"/>
            <a:r>
              <a:rPr lang="en-IN" sz="2000" dirty="0" smtClean="0">
                <a:solidFill>
                  <a:schemeClr val="tx1"/>
                </a:solidFill>
              </a:rPr>
              <a:t>Able to predict actual car cost according to the current market price.</a:t>
            </a:r>
          </a:p>
          <a:p>
            <a:pPr algn="just"/>
            <a:r>
              <a:rPr lang="en-IN" sz="2000" dirty="0" smtClean="0">
                <a:solidFill>
                  <a:schemeClr val="tx1"/>
                </a:solidFill>
              </a:rPr>
              <a:t>Able to use the search data as an prior Dataset.</a:t>
            </a:r>
          </a:p>
          <a:p>
            <a:pPr algn="just"/>
            <a:r>
              <a:rPr lang="en-IN" sz="2000" dirty="0" smtClean="0">
                <a:solidFill>
                  <a:schemeClr val="tx1"/>
                </a:solidFill>
              </a:rPr>
              <a:t>Provide a Graphical user interface.</a:t>
            </a:r>
          </a:p>
          <a:p>
            <a:pPr algn="just"/>
            <a:r>
              <a:rPr lang="en-IN" sz="2000" dirty="0" smtClean="0">
                <a:solidFill>
                  <a:schemeClr val="tx1"/>
                </a:solidFill>
              </a:rPr>
              <a:t>It also provide an owner name and details about seller</a:t>
            </a:r>
          </a:p>
          <a:p>
            <a:pPr algn="just"/>
            <a:r>
              <a:rPr lang="en-IN" sz="2000" dirty="0" smtClean="0">
                <a:solidFill>
                  <a:schemeClr val="tx1"/>
                </a:solidFill>
              </a:rPr>
              <a:t>Help you to sell your car on the recent on going price according to the car usage or age.</a:t>
            </a:r>
            <a:endParaRPr lang="en-IN"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anose="020F0704030504030204" pitchFamily="34" charset="0"/>
              </a:rPr>
              <a:t>Literature Survey</a:t>
            </a:r>
            <a:endParaRPr lang="en-US" dirty="0"/>
          </a:p>
        </p:txBody>
      </p:sp>
      <p:sp>
        <p:nvSpPr>
          <p:cNvPr id="3" name="Content Placeholder 2"/>
          <p:cNvSpPr>
            <a:spLocks noGrp="1"/>
          </p:cNvSpPr>
          <p:nvPr>
            <p:ph idx="1"/>
          </p:nvPr>
        </p:nvSpPr>
        <p:spPr>
          <a:xfrm>
            <a:off x="0" y="1500174"/>
            <a:ext cx="8229600" cy="4525963"/>
          </a:xfrm>
        </p:spPr>
        <p:txBody>
          <a:bodyPr/>
          <a:lstStyle/>
          <a:p>
            <a:pPr algn="just">
              <a:buNone/>
            </a:pPr>
            <a:r>
              <a:rPr lang="en-US" sz="2000" dirty="0" smtClean="0">
                <a:solidFill>
                  <a:schemeClr val="tx1"/>
                </a:solidFill>
              </a:rPr>
              <a:t>      The first paper is Predicting the price of Used Car Using Machine Learning </a:t>
            </a:r>
            <a:r>
              <a:rPr lang="en-US" sz="2000" dirty="0" err="1" smtClean="0">
                <a:solidFill>
                  <a:schemeClr val="tx1"/>
                </a:solidFill>
              </a:rPr>
              <a:t>Techniques.In</a:t>
            </a:r>
            <a:r>
              <a:rPr lang="en-US" sz="2000" dirty="0" smtClean="0">
                <a:solidFill>
                  <a:schemeClr val="tx1"/>
                </a:solidFill>
              </a:rPr>
              <a:t> this paper, they investigate the application of supervised machine learning techniques to predict the price of used cars in Mauritius. The predictions are based on historical data collected from daily newspapers. Different techniques like multiple linear regression analysis, k-nearest </a:t>
            </a:r>
            <a:r>
              <a:rPr lang="en-US" sz="2000" dirty="0" err="1" smtClean="0">
                <a:solidFill>
                  <a:schemeClr val="tx1"/>
                </a:solidFill>
              </a:rPr>
              <a:t>neighbours</a:t>
            </a:r>
            <a:r>
              <a:rPr lang="en-US" sz="2000" dirty="0" smtClean="0">
                <a:solidFill>
                  <a:schemeClr val="tx1"/>
                </a:solidFill>
              </a:rPr>
              <a:t>, naïve </a:t>
            </a:r>
            <a:r>
              <a:rPr lang="en-US" sz="2000" dirty="0" err="1" smtClean="0">
                <a:solidFill>
                  <a:schemeClr val="tx1"/>
                </a:solidFill>
              </a:rPr>
              <a:t>bayes</a:t>
            </a:r>
            <a:r>
              <a:rPr lang="en-US" sz="2000" dirty="0" smtClean="0">
                <a:solidFill>
                  <a:schemeClr val="tx1"/>
                </a:solidFill>
              </a:rPr>
              <a:t> and decision trees have been used to make the predictions.</a:t>
            </a:r>
          </a:p>
          <a:p>
            <a:pPr algn="just">
              <a:buNone/>
            </a:pPr>
            <a:r>
              <a:rPr lang="en-IN" sz="2000" dirty="0" smtClean="0">
                <a:solidFill>
                  <a:schemeClr val="tx1"/>
                </a:solidFill>
              </a:rPr>
              <a:t>      </a:t>
            </a:r>
            <a:r>
              <a:rPr lang="en-US" sz="2000" dirty="0" smtClean="0">
                <a:solidFill>
                  <a:schemeClr val="tx1"/>
                </a:solidFill>
              </a:rPr>
              <a:t>The Second paper is Car Price Prediction Using Machine Learning Techniques. Considerable number of distinct attributes are examined for the reliable and accurate prediction. To build a model for predicting the price of used cars in Bosnia and Herzegovina, they have applied three machine learning techniques (Artificial Neural Network, Support Vector Machine and Random Forest).</a:t>
            </a:r>
            <a:endParaRPr lang="en-US" sz="2000" dirty="0">
              <a:solidFill>
                <a:schemeClr val="tx1"/>
              </a:solidFill>
            </a:endParaRPr>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904</Words>
  <Application>WPS Presentation</Application>
  <PresentationFormat>On-screen Show (4:3)</PresentationFormat>
  <Paragraphs>130</Paragraphs>
  <Slides>18</Slides>
  <Notes>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Theme1</vt:lpstr>
      <vt:lpstr>Car Price Prediction Using Machine Learning</vt:lpstr>
      <vt:lpstr>CONTENTS</vt:lpstr>
      <vt:lpstr>Objective</vt:lpstr>
      <vt:lpstr>INTRODUCTION</vt:lpstr>
      <vt:lpstr>Abstract</vt:lpstr>
      <vt:lpstr>Problem statement</vt:lpstr>
      <vt:lpstr>Problem Solution</vt:lpstr>
      <vt:lpstr>Features</vt:lpstr>
      <vt:lpstr>Literature Survey</vt:lpstr>
      <vt:lpstr>LITERATURE Table</vt:lpstr>
      <vt:lpstr>LITERATURE Table</vt:lpstr>
      <vt:lpstr>LITERATURE Table</vt:lpstr>
      <vt:lpstr>SYSTEM ARCHITECTURE</vt:lpstr>
      <vt:lpstr>Software requirements:</vt:lpstr>
      <vt:lpstr>Use Case Diagram</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Value Imputations  of Heterogeneous Datasets</dc:title>
  <dc:creator>Comp HOD Laptop</dc:creator>
  <cp:lastModifiedBy>SANTOSH KUMAR PANDEY</cp:lastModifiedBy>
  <cp:revision>356</cp:revision>
  <dcterms:created xsi:type="dcterms:W3CDTF">2013-08-30T17:31:00Z</dcterms:created>
  <dcterms:modified xsi:type="dcterms:W3CDTF">2023-10-26T02:11:42Z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C5A1E32B43914BA89BD14334EF335D9B</vt:lpwstr>
  </property>
  <property fmtid="{D5CDD505-2E9C-101B-9397-08002B2CF9AE}" pid="3" name="KSOProductBuildVer">
    <vt:lpwstr>1033-11.2.0.10323</vt:lpwstr>
  </property>
</Properties>
</file>