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handoutMasterIdLst>
    <p:handoutMasterId r:id="rId21"/>
  </p:handoutMasterIdLst>
  <p:sldIdLst>
    <p:sldId id="257" r:id="rId2"/>
    <p:sldId id="259" r:id="rId3"/>
    <p:sldId id="338" r:id="rId4"/>
    <p:sldId id="376" r:id="rId5"/>
    <p:sldId id="378" r:id="rId6"/>
    <p:sldId id="351" r:id="rId7"/>
    <p:sldId id="383" r:id="rId8"/>
    <p:sldId id="298" r:id="rId9"/>
    <p:sldId id="362" r:id="rId10"/>
    <p:sldId id="266" r:id="rId11"/>
    <p:sldId id="267" r:id="rId12"/>
    <p:sldId id="335" r:id="rId13"/>
    <p:sldId id="380" r:id="rId14"/>
    <p:sldId id="341" r:id="rId15"/>
    <p:sldId id="384" r:id="rId16"/>
    <p:sldId id="304" r:id="rId17"/>
    <p:sldId id="360" r:id="rId18"/>
    <p:sldId id="334"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A5002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90" d="100"/>
          <a:sy n="90" d="100"/>
        </p:scale>
        <p:origin x="-1234" y="-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8AC504-24E1-4CED-922C-3570FF1AAB54}" type="datetimeFigureOut">
              <a:rPr lang="en-US" smtClean="0"/>
              <a:pPr/>
              <a:t>3/31/2023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25209E-7B3B-49D8-B489-95427CED8389}" type="slidenum">
              <a:rPr lang="en-IN" smtClean="0"/>
              <a:pPr/>
              <a:t>‹#›</a:t>
            </a:fld>
            <a:endParaRPr lang="en-IN"/>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CE1667-BC0D-4A49-AD3E-9AE3D2BB7023}" type="datetimeFigureOut">
              <a:rPr lang="en-US" smtClean="0"/>
              <a:pPr/>
              <a:t>3/31/2023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12878-E9B4-4E52-B0AB-CDC16DC26331}" type="slidenum">
              <a:rPr lang="en-IN" smtClean="0"/>
              <a:pPr/>
              <a:t>‹#›</a:t>
            </a:fld>
            <a:endParaRPr lang="en-IN"/>
          </a:p>
        </p:txBody>
      </p:sp>
    </p:spTree>
    <p:extLst>
      <p:ext uri="{BB962C8B-B14F-4D97-AF65-F5344CB8AC3E}">
        <p14:creationId xmlns="" xmlns:p14="http://schemas.microsoft.com/office/powerpoint/2010/main" val="3378980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1</a:t>
            </a:fld>
            <a:endParaRPr lang="en-IN"/>
          </a:p>
        </p:txBody>
      </p:sp>
    </p:spTree>
    <p:extLst>
      <p:ext uri="{BB962C8B-B14F-4D97-AF65-F5344CB8AC3E}">
        <p14:creationId xmlns="" xmlns:p14="http://schemas.microsoft.com/office/powerpoint/2010/main" val="601235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2</a:t>
            </a:fld>
            <a:endParaRPr lang="en-IN"/>
          </a:p>
        </p:txBody>
      </p:sp>
    </p:spTree>
    <p:extLst>
      <p:ext uri="{BB962C8B-B14F-4D97-AF65-F5344CB8AC3E}">
        <p14:creationId xmlns="" xmlns:p14="http://schemas.microsoft.com/office/powerpoint/2010/main" val="303661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8</a:t>
            </a:fld>
            <a:endParaRPr lang="en-IN"/>
          </a:p>
        </p:txBody>
      </p:sp>
    </p:spTree>
    <p:extLst>
      <p:ext uri="{BB962C8B-B14F-4D97-AF65-F5344CB8AC3E}">
        <p14:creationId xmlns="" xmlns:p14="http://schemas.microsoft.com/office/powerpoint/2010/main" val="1230192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10</a:t>
            </a:fld>
            <a:endParaRPr lang="en-IN"/>
          </a:p>
        </p:txBody>
      </p:sp>
    </p:spTree>
    <p:extLst>
      <p:ext uri="{BB962C8B-B14F-4D97-AF65-F5344CB8AC3E}">
        <p14:creationId xmlns="" xmlns:p14="http://schemas.microsoft.com/office/powerpoint/2010/main" val="3540405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11</a:t>
            </a:fld>
            <a:endParaRPr lang="en-IN"/>
          </a:p>
        </p:txBody>
      </p:sp>
    </p:spTree>
    <p:extLst>
      <p:ext uri="{BB962C8B-B14F-4D97-AF65-F5344CB8AC3E}">
        <p14:creationId xmlns="" xmlns:p14="http://schemas.microsoft.com/office/powerpoint/2010/main" val="4235528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12</a:t>
            </a:fld>
            <a:endParaRPr lang="en-IN"/>
          </a:p>
        </p:txBody>
      </p:sp>
    </p:spTree>
    <p:extLst>
      <p:ext uri="{BB962C8B-B14F-4D97-AF65-F5344CB8AC3E}">
        <p14:creationId xmlns="" xmlns:p14="http://schemas.microsoft.com/office/powerpoint/2010/main" val="2203355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16</a:t>
            </a:fld>
            <a:endParaRPr lang="en-IN"/>
          </a:p>
        </p:txBody>
      </p:sp>
    </p:spTree>
    <p:extLst>
      <p:ext uri="{BB962C8B-B14F-4D97-AF65-F5344CB8AC3E}">
        <p14:creationId xmlns="" xmlns:p14="http://schemas.microsoft.com/office/powerpoint/2010/main" val="385902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5412878-E9B4-4E52-B0AB-CDC16DC26331}" type="slidenum">
              <a:rPr lang="en-IN" smtClean="0"/>
              <a:pPr/>
              <a:t>17</a:t>
            </a:fld>
            <a:endParaRPr lang="en-IN"/>
          </a:p>
        </p:txBody>
      </p:sp>
    </p:spTree>
    <p:extLst>
      <p:ext uri="{BB962C8B-B14F-4D97-AF65-F5344CB8AC3E}">
        <p14:creationId xmlns="" xmlns:p14="http://schemas.microsoft.com/office/powerpoint/2010/main" val="2071580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2C69C17E-0564-4F36-BEC8-A58C5A32D5FB}" type="slidenum">
              <a:rPr lang="en-IN" smtClean="0"/>
              <a:pPr/>
              <a:t>18</a:t>
            </a:fld>
            <a:endParaRPr lang="en-IN"/>
          </a:p>
        </p:txBody>
      </p:sp>
    </p:spTree>
    <p:extLst>
      <p:ext uri="{BB962C8B-B14F-4D97-AF65-F5344CB8AC3E}">
        <p14:creationId xmlns="" xmlns:p14="http://schemas.microsoft.com/office/powerpoint/2010/main" val="6419489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a:off x="642938" y="6215063"/>
            <a:ext cx="8001000" cy="1587"/>
          </a:xfrm>
          <a:prstGeom prst="line">
            <a:avLst/>
          </a:prstGeom>
          <a:ln w="34925">
            <a:solidFill>
              <a:srgbClr val="800000"/>
            </a:solidFill>
          </a:ln>
        </p:spPr>
        <p:style>
          <a:lnRef idx="1">
            <a:schemeClr val="accent1"/>
          </a:lnRef>
          <a:fillRef idx="0">
            <a:schemeClr val="accent1"/>
          </a:fillRef>
          <a:effectRef idx="0">
            <a:schemeClr val="accent1"/>
          </a:effectRef>
          <a:fontRef idx="minor">
            <a:schemeClr val="tx1"/>
          </a:fontRef>
        </p:style>
      </p:cxnSp>
      <p:pic>
        <p:nvPicPr>
          <p:cNvPr id="5" name="Picture 7"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6" name="Rounded Rectangle 5"/>
          <p:cNvSpPr/>
          <p:nvPr/>
        </p:nvSpPr>
        <p:spPr>
          <a:xfrm>
            <a:off x="714348" y="1142984"/>
            <a:ext cx="7715304" cy="150019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sp>
        <p:nvSpPr>
          <p:cNvPr id="7" name="Rounded Rectangle 6"/>
          <p:cNvSpPr/>
          <p:nvPr/>
        </p:nvSpPr>
        <p:spPr>
          <a:xfrm>
            <a:off x="785813" y="2714625"/>
            <a:ext cx="7643812"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685800" y="1244595"/>
            <a:ext cx="7772400" cy="1470025"/>
          </a:xfrm>
        </p:spPr>
        <p:txBody>
          <a:bodyPr/>
          <a:lstStyle>
            <a:lvl1pPr>
              <a:defRPr>
                <a:solidFill>
                  <a:schemeClr val="bg1"/>
                </a:solidFill>
              </a:defRPr>
            </a:lvl1pPr>
          </a:lstStyle>
          <a:p>
            <a:r>
              <a:rPr lang="en-US"/>
              <a:t>Click to edit Master title style</a:t>
            </a:r>
            <a:endParaRPr lang="en-IN"/>
          </a:p>
        </p:txBody>
      </p:sp>
      <p:sp>
        <p:nvSpPr>
          <p:cNvPr id="3" name="Subtitle 2"/>
          <p:cNvSpPr>
            <a:spLocks noGrp="1"/>
          </p:cNvSpPr>
          <p:nvPr>
            <p:ph type="subTitle" idx="1"/>
          </p:nvPr>
        </p:nvSpPr>
        <p:spPr>
          <a:xfrm>
            <a:off x="1371600" y="3248036"/>
            <a:ext cx="6400800" cy="1752600"/>
          </a:xfrm>
        </p:spPr>
        <p:txBody>
          <a:bodyPr/>
          <a:lstStyle>
            <a:lvl1pPr marL="0" indent="0" algn="ctr">
              <a:buNone/>
              <a:defRPr>
                <a:solidFill>
                  <a:srgbClr val="A5002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8" name="Date Placeholder 3"/>
          <p:cNvSpPr>
            <a:spLocks noGrp="1"/>
          </p:cNvSpPr>
          <p:nvPr>
            <p:ph type="dt" sz="half" idx="10"/>
          </p:nvPr>
        </p:nvSpPr>
        <p:spPr/>
        <p:txBody>
          <a:bodyPr/>
          <a:lstStyle>
            <a:lvl1pPr>
              <a:defRPr/>
            </a:lvl1pPr>
          </a:lstStyle>
          <a:p>
            <a:pPr>
              <a:defRPr/>
            </a:pPr>
            <a:fld id="{5DC44F4C-298C-413B-9B51-AA9592D1C925}" type="datetimeFigureOut">
              <a:rPr lang="en-US"/>
              <a:pPr>
                <a:defRPr/>
              </a:pPr>
              <a:t>3/31/2023</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5D639752-FE49-4895-AA88-0F73436AFFC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A9732F9E-4819-4205-96B1-F549C2F79A12}" type="datetimeFigureOut">
              <a:rPr lang="en-US"/>
              <a:pPr>
                <a:defRPr/>
              </a:pPr>
              <a:t>3/31/2023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9BEE15-89D9-4C78-B0A4-8CCB144C75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EEF33ADF-FD4A-430C-A9CF-A03CCEF31B8E}" type="datetimeFigureOut">
              <a:rPr lang="en-US"/>
              <a:pPr>
                <a:defRPr/>
              </a:pPr>
              <a:t>3/31/2023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195806-B69B-4447-8791-489A5AF9E67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6"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7" name="Rounded Rectangle 6"/>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dirty="0"/>
          </a:p>
        </p:txBody>
      </p:sp>
      <p:sp>
        <p:nvSpPr>
          <p:cNvPr id="3" name="Content Placeholder 2"/>
          <p:cNvSpPr>
            <a:spLocks noGrp="1"/>
          </p:cNvSpPr>
          <p:nvPr>
            <p:ph idx="1"/>
          </p:nvPr>
        </p:nvSpPr>
        <p:spPr/>
        <p:txBody>
          <a:bodyPr/>
          <a:lstStyle>
            <a:lvl1pPr>
              <a:defRPr>
                <a:solidFill>
                  <a:srgbClr val="A50021"/>
                </a:solidFill>
              </a:defRPr>
            </a:lvl1pPr>
            <a:lvl2pPr>
              <a:defRPr>
                <a:solidFill>
                  <a:srgbClr val="A50021"/>
                </a:solidFill>
              </a:defRPr>
            </a:lvl2pPr>
            <a:lvl3pPr>
              <a:defRPr>
                <a:solidFill>
                  <a:srgbClr val="A50021"/>
                </a:solidFill>
              </a:defRPr>
            </a:lvl3pPr>
            <a:lvl4pPr>
              <a:defRPr>
                <a:solidFill>
                  <a:srgbClr val="A50021"/>
                </a:solidFill>
              </a:defRPr>
            </a:lvl4pPr>
            <a:lvl5pPr>
              <a:defRPr>
                <a:solidFill>
                  <a:srgbClr val="A5002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Date Placeholder 3"/>
          <p:cNvSpPr>
            <a:spLocks noGrp="1"/>
          </p:cNvSpPr>
          <p:nvPr>
            <p:ph type="dt" sz="half" idx="10"/>
          </p:nvPr>
        </p:nvSpPr>
        <p:spPr/>
        <p:txBody>
          <a:bodyPr/>
          <a:lstStyle>
            <a:lvl1pPr>
              <a:defRPr/>
            </a:lvl1pPr>
          </a:lstStyle>
          <a:p>
            <a:pPr>
              <a:defRPr/>
            </a:pPr>
            <a:fld id="{48A13DDB-16D6-4B89-893C-69C59981C03F}" type="datetimeFigureOut">
              <a:rPr lang="en-US"/>
              <a:pPr>
                <a:defRPr/>
              </a:pPr>
              <a:t>3/31/2023</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8913BBA4-8C18-4EFF-A774-D894C522E10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C0D6E1-8C55-4F86-8C3B-E7C4EF6D9982}" type="datetimeFigureOut">
              <a:rPr lang="en-US"/>
              <a:pPr>
                <a:defRPr/>
              </a:pPr>
              <a:t>3/31/2023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7DFA5C-41B7-4D9C-84BA-0C9CEFD2F17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7"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8" name="Rounded Rectangle 7"/>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457200" y="274638"/>
            <a:ext cx="8229600" cy="725470"/>
          </a:xfrm>
        </p:spPr>
        <p:txBody>
          <a:bodyPr/>
          <a:lstStyle>
            <a:lvl1pPr>
              <a:defRPr>
                <a:solidFill>
                  <a:schemeClr val="bg1"/>
                </a:solidFill>
              </a:defRPr>
            </a:lvl1p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solidFill>
                  <a:srgbClr val="A50021"/>
                </a:solidFill>
              </a:defRPr>
            </a:lvl1pPr>
            <a:lvl2pPr>
              <a:defRPr sz="2400">
                <a:solidFill>
                  <a:srgbClr val="A50021"/>
                </a:solidFill>
              </a:defRPr>
            </a:lvl2pPr>
            <a:lvl3pPr>
              <a:defRPr sz="2000">
                <a:solidFill>
                  <a:srgbClr val="A50021"/>
                </a:solidFill>
              </a:defRPr>
            </a:lvl3pPr>
            <a:lvl4pPr>
              <a:defRPr sz="1800">
                <a:solidFill>
                  <a:srgbClr val="A50021"/>
                </a:solidFill>
              </a:defRPr>
            </a:lvl4pPr>
            <a:lvl5pPr>
              <a:defRPr sz="1800">
                <a:solidFill>
                  <a:srgbClr val="A5002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A50021"/>
                </a:solidFill>
              </a:defRPr>
            </a:lvl1pPr>
            <a:lvl2pPr>
              <a:defRPr sz="2400">
                <a:solidFill>
                  <a:srgbClr val="A50021"/>
                </a:solidFill>
              </a:defRPr>
            </a:lvl2pPr>
            <a:lvl3pPr>
              <a:defRPr sz="2000">
                <a:solidFill>
                  <a:srgbClr val="A50021"/>
                </a:solidFill>
              </a:defRPr>
            </a:lvl3pPr>
            <a:lvl4pPr>
              <a:defRPr sz="1800">
                <a:solidFill>
                  <a:srgbClr val="A50021"/>
                </a:solidFill>
              </a:defRPr>
            </a:lvl4pPr>
            <a:lvl5pPr>
              <a:defRPr sz="1800">
                <a:solidFill>
                  <a:srgbClr val="A5002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Date Placeholder 4"/>
          <p:cNvSpPr>
            <a:spLocks noGrp="1"/>
          </p:cNvSpPr>
          <p:nvPr>
            <p:ph type="dt" sz="half" idx="10"/>
          </p:nvPr>
        </p:nvSpPr>
        <p:spPr/>
        <p:txBody>
          <a:bodyPr/>
          <a:lstStyle>
            <a:lvl1pPr>
              <a:defRPr/>
            </a:lvl1pPr>
          </a:lstStyle>
          <a:p>
            <a:pPr>
              <a:defRPr/>
            </a:pPr>
            <a:fld id="{8EBE1EDA-7C71-4028-89B9-49796BE5501D}" type="datetimeFigureOut">
              <a:rPr lang="en-US"/>
              <a:pPr>
                <a:defRPr/>
              </a:pPr>
              <a:t>3/31/2023</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pPr>
              <a:defRPr/>
            </a:pPr>
            <a:fld id="{900833A8-16DF-4549-987A-11EE4988CCC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itle 1"/>
          <p:cNvSpPr txBox="1"/>
          <p:nvPr/>
        </p:nvSpPr>
        <p:spPr>
          <a:xfrm>
            <a:off x="457200" y="274638"/>
            <a:ext cx="8229600" cy="725487"/>
          </a:xfrm>
          <a:prstGeom prst="rect">
            <a:avLst/>
          </a:prstGeom>
        </p:spPr>
        <p:txBody>
          <a:bodyPr anchor="ctr">
            <a:normAutofit lnSpcReduction="10000"/>
          </a:bodyPr>
          <a:lstStyle>
            <a:lvl1pPr>
              <a:defRPr>
                <a:solidFill>
                  <a:schemeClr val="bg1"/>
                </a:solidFill>
              </a:defRPr>
            </a:lvl1pPr>
          </a:lstStyle>
          <a:p>
            <a:pPr algn="ctr" fontAlgn="auto">
              <a:spcAft>
                <a:spcPts val="0"/>
              </a:spcAft>
              <a:defRPr/>
            </a:pPr>
            <a:r>
              <a:rPr lang="en-US" sz="4400">
                <a:latin typeface="+mj-lt"/>
                <a:ea typeface="+mj-ea"/>
                <a:cs typeface="+mj-cs"/>
              </a:rPr>
              <a:t>Click to edit Master title style</a:t>
            </a:r>
            <a:endParaRPr lang="en-IN" sz="4400">
              <a:latin typeface="+mj-lt"/>
              <a:ea typeface="+mj-ea"/>
              <a:cs typeface="+mj-cs"/>
            </a:endParaRPr>
          </a:p>
        </p:txBody>
      </p:sp>
      <p:cxnSp>
        <p:nvCxnSpPr>
          <p:cNvPr id="8" name="Straight Connector 7"/>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10" name="Picture 9"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11" name="Rounded Rectangle 10"/>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A50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A50021"/>
                </a:solidFill>
              </a:defRPr>
            </a:lvl1pPr>
            <a:lvl2pPr>
              <a:defRPr sz="2000">
                <a:solidFill>
                  <a:srgbClr val="A50021"/>
                </a:solidFill>
              </a:defRPr>
            </a:lvl2pPr>
            <a:lvl3pPr>
              <a:defRPr sz="1800">
                <a:solidFill>
                  <a:srgbClr val="A50021"/>
                </a:solidFill>
              </a:defRPr>
            </a:lvl3pPr>
            <a:lvl4pPr>
              <a:defRPr sz="1600">
                <a:solidFill>
                  <a:srgbClr val="A50021"/>
                </a:solidFill>
              </a:defRPr>
            </a:lvl4pPr>
            <a:lvl5pPr>
              <a:defRPr sz="1600">
                <a:solidFill>
                  <a:srgbClr val="A5002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A5002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A50021"/>
                </a:solidFill>
              </a:defRPr>
            </a:lvl1pPr>
            <a:lvl2pPr>
              <a:defRPr sz="2000">
                <a:solidFill>
                  <a:srgbClr val="A50021"/>
                </a:solidFill>
              </a:defRPr>
            </a:lvl2pPr>
            <a:lvl3pPr>
              <a:defRPr sz="1800">
                <a:solidFill>
                  <a:srgbClr val="A50021"/>
                </a:solidFill>
              </a:defRPr>
            </a:lvl3pPr>
            <a:lvl4pPr>
              <a:defRPr sz="1600">
                <a:solidFill>
                  <a:srgbClr val="A50021"/>
                </a:solidFill>
              </a:defRPr>
            </a:lvl4pPr>
            <a:lvl5pPr>
              <a:defRPr sz="1600">
                <a:solidFill>
                  <a:srgbClr val="A5002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dirty="0"/>
          </a:p>
        </p:txBody>
      </p:sp>
      <p:sp>
        <p:nvSpPr>
          <p:cNvPr id="12" name="Date Placeholder 6"/>
          <p:cNvSpPr>
            <a:spLocks noGrp="1"/>
          </p:cNvSpPr>
          <p:nvPr>
            <p:ph type="dt" sz="half" idx="10"/>
          </p:nvPr>
        </p:nvSpPr>
        <p:spPr/>
        <p:txBody>
          <a:bodyPr/>
          <a:lstStyle>
            <a:lvl1pPr>
              <a:defRPr/>
            </a:lvl1pPr>
          </a:lstStyle>
          <a:p>
            <a:pPr>
              <a:defRPr/>
            </a:pPr>
            <a:fld id="{D1953A05-066F-4A13-85CA-7D43FFB3F98B}" type="datetimeFigureOut">
              <a:rPr lang="en-US"/>
              <a:pPr>
                <a:defRPr/>
              </a:pPr>
              <a:t>3/31/2023</a:t>
            </a:fld>
            <a:endParaRPr lang="en-US"/>
          </a:p>
        </p:txBody>
      </p:sp>
      <p:sp>
        <p:nvSpPr>
          <p:cNvPr id="13" name="Footer Placeholder 7"/>
          <p:cNvSpPr>
            <a:spLocks noGrp="1"/>
          </p:cNvSpPr>
          <p:nvPr>
            <p:ph type="ftr" sz="quarter" idx="11"/>
          </p:nvPr>
        </p:nvSpPr>
        <p:spPr/>
        <p:txBody>
          <a:bodyPr/>
          <a:lstStyle>
            <a:lvl1pPr>
              <a:defRPr/>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pPr>
              <a:defRPr/>
            </a:pPr>
            <a:fld id="{76667FFC-031A-4269-9E62-7D5F250417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642938" y="6215063"/>
            <a:ext cx="8001000" cy="1587"/>
          </a:xfrm>
          <a:prstGeom prst="line">
            <a:avLst/>
          </a:prstGeom>
          <a:ln w="34925">
            <a:solidFill>
              <a:srgbClr val="A50021"/>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500034" y="285728"/>
            <a:ext cx="8358246" cy="785818"/>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IN" dirty="0">
              <a:solidFill>
                <a:schemeClr val="bg1"/>
              </a:solidFill>
            </a:endParaRPr>
          </a:p>
        </p:txBody>
      </p:sp>
      <p:pic>
        <p:nvPicPr>
          <p:cNvPr id="5" name="Picture 8" descr="ARMIET LOGO.jpg"/>
          <p:cNvPicPr>
            <a:picLocks noChangeAspect="1"/>
          </p:cNvPicPr>
          <p:nvPr/>
        </p:nvPicPr>
        <p:blipFill>
          <a:blip r:embed="rId2" cstate="print"/>
          <a:srcRect/>
          <a:stretch>
            <a:fillRect/>
          </a:stretch>
        </p:blipFill>
        <p:spPr bwMode="auto">
          <a:xfrm>
            <a:off x="7286625" y="6286500"/>
            <a:ext cx="1357313" cy="417513"/>
          </a:xfrm>
          <a:prstGeom prst="rect">
            <a:avLst/>
          </a:prstGeom>
          <a:noFill/>
          <a:ln w="9525">
            <a:noFill/>
            <a:miter lim="800000"/>
            <a:headEnd/>
            <a:tailEnd/>
          </a:ln>
        </p:spPr>
      </p:pic>
      <p:sp>
        <p:nvSpPr>
          <p:cNvPr id="6" name="Rounded Rectangle 5"/>
          <p:cNvSpPr/>
          <p:nvPr/>
        </p:nvSpPr>
        <p:spPr>
          <a:xfrm>
            <a:off x="479425" y="1130300"/>
            <a:ext cx="8358188" cy="714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IN"/>
          </a:p>
        </p:txBody>
      </p:sp>
      <p:sp>
        <p:nvSpPr>
          <p:cNvPr id="2" name="Title 1"/>
          <p:cNvSpPr>
            <a:spLocks noGrp="1"/>
          </p:cNvSpPr>
          <p:nvPr>
            <p:ph type="title"/>
          </p:nvPr>
        </p:nvSpPr>
        <p:spPr>
          <a:xfrm>
            <a:off x="457200" y="274638"/>
            <a:ext cx="8229600" cy="796908"/>
          </a:xfrm>
        </p:spPr>
        <p:txBody>
          <a:bodyPr/>
          <a:lstStyle>
            <a:lvl1pPr>
              <a:defRPr>
                <a:solidFill>
                  <a:schemeClr val="bg1"/>
                </a:solidFill>
              </a:defRPr>
            </a:lvl1pPr>
          </a:lstStyle>
          <a:p>
            <a:r>
              <a:rPr lang="en-US"/>
              <a:t>Click to edit Master title style</a:t>
            </a:r>
            <a:endParaRPr lang="en-IN"/>
          </a:p>
        </p:txBody>
      </p:sp>
      <p:sp>
        <p:nvSpPr>
          <p:cNvPr id="7" name="Date Placeholder 2"/>
          <p:cNvSpPr>
            <a:spLocks noGrp="1"/>
          </p:cNvSpPr>
          <p:nvPr>
            <p:ph type="dt" sz="half" idx="10"/>
          </p:nvPr>
        </p:nvSpPr>
        <p:spPr/>
        <p:txBody>
          <a:bodyPr/>
          <a:lstStyle>
            <a:lvl1pPr>
              <a:defRPr/>
            </a:lvl1pPr>
          </a:lstStyle>
          <a:p>
            <a:pPr>
              <a:defRPr/>
            </a:pPr>
            <a:fld id="{ED19E11A-79DE-4940-9DFA-C37A6240053D}" type="datetimeFigureOut">
              <a:rPr lang="en-US"/>
              <a:pPr>
                <a:defRPr/>
              </a:pPr>
              <a:t>3/31/2023</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066C6C9F-24CB-4D60-9AB2-7E32E2EB35E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CCA3BF-085F-4A8E-B4AB-B47F0D581EBC}" type="datetimeFigureOut">
              <a:rPr lang="en-US"/>
              <a:pPr>
                <a:defRPr/>
              </a:pPr>
              <a:t>3/31/2023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3087BAB-5163-412C-B9B5-0EDC443F84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6E9445F-2F5E-4E9D-9BD1-34DE9B06D3CD}" type="datetimeFigureOut">
              <a:rPr lang="en-US"/>
              <a:pPr>
                <a:defRPr/>
              </a:pPr>
              <a:t>3/31/2023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DE91FED-610B-490A-A066-4CC79F497F2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77FA26C-E7A6-4858-8F06-E16C3A8B864F}" type="datetimeFigureOut">
              <a:rPr lang="en-US"/>
              <a:pPr>
                <a:defRPr/>
              </a:pPr>
              <a:t>3/31/2023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539A58-CBF9-4BCF-8770-2C84BA511F0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IN"/>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1B5B4C3-8287-4BAC-9F5C-ADD6219A4F41}" type="datetimeFigureOut">
              <a:rPr lang="en-US"/>
              <a:pPr>
                <a:defRPr/>
              </a:pPr>
              <a:t>3/31/2023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33E6E13-C493-4EEA-AFB0-FEFFBE7100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thehill.com/policy/technology/324057-dem-lawmakers-propose-bill-to-regulate-drone-data-collection" TargetMode="External"/><Relationship Id="rId2" Type="http://schemas.openxmlformats.org/officeDocument/2006/relationships/hyperlink" Target="https://www.switzermfg.com/unmanned-aerial-vehicles-tren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witzermfg.com/uav" TargetMode="External"/><Relationship Id="rId2" Type="http://schemas.openxmlformats.org/officeDocument/2006/relationships/hyperlink" Target="https://www.switzermfg.com/rf-shielding-important-desig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928670"/>
            <a:ext cx="8055610" cy="2132965"/>
          </a:xfrm>
        </p:spPr>
        <p:txBody>
          <a:bodyPr>
            <a:noAutofit/>
            <a:scene3d>
              <a:camera prst="orthographicFront"/>
              <a:lightRig rig="threePt" dir="t"/>
            </a:scene3d>
          </a:bodyPr>
          <a:lstStyle/>
          <a:p>
            <a:r>
              <a:rPr lang="en-IN" sz="3600" b="1" dirty="0" smtClean="0">
                <a:ln/>
                <a:solidFill>
                  <a:schemeClr val="tx1"/>
                </a:solidFill>
                <a:effectLst>
                  <a:outerShdw blurRad="38100" dist="19050" dir="2700000" algn="tl" rotWithShape="0">
                    <a:schemeClr val="dk1">
                      <a:alpha val="40000"/>
                    </a:schemeClr>
                  </a:outerShdw>
                </a:effectLst>
                <a:latin typeface="Segoe Print" panose="02000600000000000000" charset="0"/>
                <a:sym typeface="+mn-ea"/>
              </a:rPr>
              <a:t>Prototype of </a:t>
            </a:r>
            <a:r>
              <a:rPr lang="en-IN" sz="3600" b="1" dirty="0" err="1" smtClean="0">
                <a:ln/>
                <a:solidFill>
                  <a:schemeClr val="tx1"/>
                </a:solidFill>
                <a:effectLst>
                  <a:outerShdw blurRad="38100" dist="19050" dir="2700000" algn="tl" rotWithShape="0">
                    <a:schemeClr val="dk1">
                      <a:alpha val="40000"/>
                    </a:schemeClr>
                  </a:outerShdw>
                </a:effectLst>
                <a:latin typeface="Segoe Print" panose="02000600000000000000" charset="0"/>
                <a:sym typeface="+mn-ea"/>
              </a:rPr>
              <a:t>Hexa</a:t>
            </a:r>
            <a:r>
              <a:rPr lang="en-IN" sz="3600" b="1" dirty="0" smtClean="0">
                <a:ln/>
                <a:solidFill>
                  <a:schemeClr val="tx1"/>
                </a:solidFill>
                <a:effectLst>
                  <a:outerShdw blurRad="38100" dist="19050" dir="2700000" algn="tl" rotWithShape="0">
                    <a:schemeClr val="dk1">
                      <a:alpha val="40000"/>
                    </a:schemeClr>
                  </a:outerShdw>
                </a:effectLst>
                <a:latin typeface="Segoe Print" panose="02000600000000000000" charset="0"/>
                <a:sym typeface="+mn-ea"/>
              </a:rPr>
              <a:t>-copter</a:t>
            </a:r>
            <a:endParaRPr lang="en-IN" sz="3600"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
        <p:nvSpPr>
          <p:cNvPr id="3" name="Subtitle 2"/>
          <p:cNvSpPr>
            <a:spLocks noGrp="1"/>
          </p:cNvSpPr>
          <p:nvPr>
            <p:ph type="subTitle" idx="1"/>
          </p:nvPr>
        </p:nvSpPr>
        <p:spPr>
          <a:xfrm>
            <a:off x="685800" y="2819400"/>
            <a:ext cx="8343888" cy="3109930"/>
          </a:xfrm>
        </p:spPr>
        <p:txBody>
          <a:bodyPr/>
          <a:lstStyle/>
          <a:p>
            <a:pPr algn="r"/>
            <a:r>
              <a:rPr lang="en-US" sz="2000" b="1" dirty="0">
                <a:solidFill>
                  <a:srgbClr val="FF0000"/>
                </a:solidFill>
                <a:latin typeface="Bookman Old Style" panose="02050604050505020204" pitchFamily="18" charset="0"/>
              </a:rPr>
              <a:t>Presented By </a:t>
            </a:r>
            <a:r>
              <a:rPr lang="en-US" sz="2000" b="1" dirty="0" smtClean="0">
                <a:solidFill>
                  <a:srgbClr val="FF0000"/>
                </a:solidFill>
                <a:latin typeface="Bookman Old Style" panose="02050604050505020204" pitchFamily="18" charset="0"/>
              </a:rPr>
              <a:t>:</a:t>
            </a:r>
          </a:p>
          <a:p>
            <a:pPr algn="r"/>
            <a:r>
              <a:rPr lang="en-US" sz="2000" b="1" dirty="0" smtClean="0">
                <a:solidFill>
                  <a:schemeClr val="tx1"/>
                </a:solidFill>
                <a:latin typeface="Bookman Old Style" panose="02050604050505020204" pitchFamily="18" charset="0"/>
              </a:rPr>
              <a:t>1.Adarsh </a:t>
            </a:r>
            <a:r>
              <a:rPr lang="en-US" sz="2000" b="1" dirty="0" err="1" smtClean="0">
                <a:solidFill>
                  <a:schemeClr val="tx1"/>
                </a:solidFill>
                <a:latin typeface="Bookman Old Style" panose="02050604050505020204" pitchFamily="18" charset="0"/>
              </a:rPr>
              <a:t>Pandey</a:t>
            </a:r>
            <a:endParaRPr lang="en-US" sz="2000" b="1" dirty="0" smtClean="0">
              <a:solidFill>
                <a:schemeClr val="tx1"/>
              </a:solidFill>
              <a:latin typeface="Bookman Old Style" panose="02050604050505020204" pitchFamily="18" charset="0"/>
            </a:endParaRPr>
          </a:p>
          <a:p>
            <a:pPr algn="r"/>
            <a:r>
              <a:rPr lang="en-US" sz="2000" b="1" dirty="0" smtClean="0">
                <a:solidFill>
                  <a:schemeClr val="tx1"/>
                </a:solidFill>
                <a:latin typeface="Bookman Old Style" panose="02050604050505020204" pitchFamily="18" charset="0"/>
              </a:rPr>
              <a:t>2.Sahil </a:t>
            </a:r>
            <a:r>
              <a:rPr lang="en-US" sz="2000" b="1" dirty="0" err="1" smtClean="0">
                <a:solidFill>
                  <a:schemeClr val="tx1"/>
                </a:solidFill>
                <a:latin typeface="Bookman Old Style" panose="02050604050505020204" pitchFamily="18" charset="0"/>
              </a:rPr>
              <a:t>Goankar</a:t>
            </a:r>
            <a:endParaRPr lang="en-US" sz="2000" b="1" dirty="0" smtClean="0">
              <a:solidFill>
                <a:schemeClr val="tx1"/>
              </a:solidFill>
              <a:latin typeface="Bookman Old Style" panose="02050604050505020204" pitchFamily="18" charset="0"/>
            </a:endParaRPr>
          </a:p>
          <a:p>
            <a:pPr algn="r"/>
            <a:r>
              <a:rPr lang="en-US" sz="2000" b="1" dirty="0" smtClean="0">
                <a:solidFill>
                  <a:schemeClr val="tx1"/>
                </a:solidFill>
                <a:latin typeface="Bookman Old Style" panose="02050604050505020204" pitchFamily="18" charset="0"/>
              </a:rPr>
              <a:t>3.Jayesh </a:t>
            </a:r>
            <a:r>
              <a:rPr lang="en-US" sz="2000" b="1" dirty="0" err="1" smtClean="0">
                <a:solidFill>
                  <a:schemeClr val="tx1"/>
                </a:solidFill>
                <a:latin typeface="Bookman Old Style" panose="02050604050505020204" pitchFamily="18" charset="0"/>
              </a:rPr>
              <a:t>Wagh</a:t>
            </a:r>
            <a:endParaRPr lang="en-US" sz="2000" b="1" dirty="0" smtClean="0">
              <a:solidFill>
                <a:schemeClr val="tx1"/>
              </a:solidFill>
              <a:latin typeface="Bookman Old Style" panose="02050604050505020204" pitchFamily="18" charset="0"/>
            </a:endParaRPr>
          </a:p>
          <a:p>
            <a:pPr algn="r"/>
            <a:endParaRPr lang="en-US" sz="2000" b="1" dirty="0" smtClean="0">
              <a:solidFill>
                <a:schemeClr val="tx1"/>
              </a:solidFill>
              <a:latin typeface="Bookman Old Style" panose="02050604050505020204" pitchFamily="18" charset="0"/>
            </a:endParaRPr>
          </a:p>
          <a:p>
            <a:pPr algn="r"/>
            <a:r>
              <a:rPr lang="en-US" sz="2000" dirty="0">
                <a:solidFill>
                  <a:schemeClr val="tx1"/>
                </a:solidFill>
                <a:latin typeface="Bookman Old Style" panose="02050604050505020204" pitchFamily="18" charset="0"/>
              </a:rPr>
              <a:t>T</a:t>
            </a:r>
            <a:r>
              <a:rPr lang="en-US" sz="2000" dirty="0" smtClean="0">
                <a:solidFill>
                  <a:schemeClr val="tx1"/>
                </a:solidFill>
                <a:latin typeface="Bookman Old Style" panose="02050604050505020204" pitchFamily="18" charset="0"/>
              </a:rPr>
              <a:t>.E</a:t>
            </a:r>
            <a:r>
              <a:rPr lang="en-US" sz="2000" dirty="0">
                <a:solidFill>
                  <a:schemeClr val="tx1"/>
                </a:solidFill>
                <a:latin typeface="Bookman Old Style" panose="02050604050505020204" pitchFamily="18" charset="0"/>
              </a:rPr>
              <a:t>. </a:t>
            </a:r>
            <a:r>
              <a:rPr lang="en-US" sz="2000" dirty="0" smtClean="0">
                <a:solidFill>
                  <a:schemeClr val="tx1"/>
                </a:solidFill>
                <a:latin typeface="Bookman Old Style" panose="02050604050505020204" pitchFamily="18" charset="0"/>
              </a:rPr>
              <a:t>(Computer Engineering)</a:t>
            </a:r>
            <a:endParaRPr lang="en-US" sz="2000" dirty="0">
              <a:solidFill>
                <a:schemeClr val="tx1"/>
              </a:solidFill>
              <a:latin typeface="Bookman Old Style" panose="02050604050505020204" pitchFamily="18" charset="0"/>
            </a:endParaRPr>
          </a:p>
          <a:p>
            <a:pPr algn="r"/>
            <a:r>
              <a:rPr lang="en-US" sz="2000" dirty="0">
                <a:solidFill>
                  <a:schemeClr val="tx1"/>
                </a:solidFill>
                <a:latin typeface="Bookman Old Style" panose="02050604050505020204" pitchFamily="18" charset="0"/>
              </a:rPr>
              <a:t>		    </a:t>
            </a:r>
            <a:r>
              <a:rPr lang="en-US" sz="2000" b="1" dirty="0" smtClean="0">
                <a:solidFill>
                  <a:srgbClr val="FF0000"/>
                </a:solidFill>
                <a:latin typeface="Bookman Old Style" panose="02050604050505020204" pitchFamily="18" charset="0"/>
              </a:rPr>
              <a:t>PIN:EN3219</a:t>
            </a:r>
          </a:p>
          <a:p>
            <a:pPr algn="r"/>
            <a:endParaRPr lang="en-US" sz="2000" b="1" dirty="0" smtClean="0">
              <a:solidFill>
                <a:srgbClr val="FF0000"/>
              </a:solidFill>
              <a:latin typeface="Bookman Old Style" panose="02050604050505020204" pitchFamily="18" charset="0"/>
            </a:endParaRPr>
          </a:p>
          <a:p>
            <a:pPr algn="r"/>
            <a:endParaRPr lang="en-US" sz="2000" b="1" dirty="0" smtClean="0">
              <a:solidFill>
                <a:srgbClr val="FF0000"/>
              </a:solidFill>
              <a:latin typeface="Bookman Old Style" panose="02050604050505020204" pitchFamily="18" charset="0"/>
            </a:endParaRPr>
          </a:p>
          <a:p>
            <a:pPr algn="r"/>
            <a:endParaRPr lang="en-US" sz="2000" b="1" dirty="0" smtClean="0">
              <a:solidFill>
                <a:srgbClr val="FF0000"/>
              </a:solidFill>
              <a:latin typeface="Bookman Old Style" panose="02050604050505020204" pitchFamily="18" charset="0"/>
            </a:endParaRPr>
          </a:p>
          <a:p>
            <a:pPr algn="r"/>
            <a:r>
              <a:rPr lang="en-US" sz="2000" b="1" dirty="0" smtClean="0">
                <a:solidFill>
                  <a:srgbClr val="FF0000"/>
                </a:solidFill>
                <a:latin typeface="Bookman Old Style" panose="02050604050505020204" pitchFamily="18" charset="0"/>
              </a:rPr>
              <a:t> </a:t>
            </a:r>
          </a:p>
          <a:p>
            <a:pPr algn="r"/>
            <a:r>
              <a:rPr lang="en-US" sz="2000" dirty="0" smtClean="0">
                <a:solidFill>
                  <a:schemeClr val="tx1"/>
                </a:solidFill>
                <a:latin typeface="Bookman Old Style" panose="02050604050505020204" pitchFamily="18" charset="0"/>
              </a:rPr>
              <a:t>Semester-III</a:t>
            </a:r>
            <a:endParaRPr lang="en-US" sz="2000" dirty="0">
              <a:solidFill>
                <a:schemeClr val="tx1"/>
              </a:solidFill>
              <a:latin typeface="Bookman Old Style" panose="02050604050505020204" pitchFamily="18" charset="0"/>
            </a:endParaRPr>
          </a:p>
          <a:p>
            <a:pPr algn="r"/>
            <a:r>
              <a:rPr lang="en-US" sz="2000" b="1" dirty="0">
                <a:latin typeface="Bookman Old Style" panose="02050604050505020204" pitchFamily="18" charset="0"/>
              </a:rPr>
              <a:t>		      	</a:t>
            </a:r>
          </a:p>
        </p:txBody>
      </p:sp>
      <p:sp>
        <p:nvSpPr>
          <p:cNvPr id="4" name="TextBox 3"/>
          <p:cNvSpPr txBox="1"/>
          <p:nvPr/>
        </p:nvSpPr>
        <p:spPr>
          <a:xfrm>
            <a:off x="785786" y="5786454"/>
            <a:ext cx="8001000" cy="429895"/>
          </a:xfrm>
          <a:prstGeom prst="rect">
            <a:avLst/>
          </a:prstGeom>
          <a:noFill/>
        </p:spPr>
        <p:txBody>
          <a:bodyPr wrap="square" rtlCol="0">
            <a:spAutoFit/>
          </a:bodyPr>
          <a:lstStyle/>
          <a:p>
            <a:pPr algn="r"/>
            <a:r>
              <a:rPr lang="en-IN" sz="2200" b="1" dirty="0">
                <a:solidFill>
                  <a:srgbClr val="FF0000"/>
                </a:solidFill>
                <a:latin typeface="Bookman Old Style" panose="02050604050505020204" pitchFamily="18" charset="0"/>
              </a:rPr>
              <a:t>Guided By :</a:t>
            </a:r>
            <a:r>
              <a:rPr lang="en-IN" sz="2200" b="1"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rPr>
              <a:t> </a:t>
            </a:r>
            <a:r>
              <a:rPr lang="en-US" altLang="en-IN" sz="2200" b="1" dirty="0" err="1" smtClean="0">
                <a:ln/>
                <a:solidFill>
                  <a:schemeClr val="tx1"/>
                </a:solidFill>
                <a:effectLst>
                  <a:outerShdw blurRad="38100" dist="19050" dir="2700000" algn="tl" rotWithShape="0">
                    <a:schemeClr val="dk1">
                      <a:alpha val="40000"/>
                    </a:schemeClr>
                  </a:outerShdw>
                </a:effectLst>
                <a:latin typeface="Bookman Old Style" panose="02050604050505020204" pitchFamily="18" charset="0"/>
              </a:rPr>
              <a:t>Priyanka</a:t>
            </a:r>
            <a:r>
              <a:rPr lang="en-US" altLang="en-IN" sz="2200" b="1" dirty="0" smtClean="0">
                <a:ln/>
                <a:solidFill>
                  <a:schemeClr val="tx1"/>
                </a:solidFill>
                <a:effectLst>
                  <a:outerShdw blurRad="38100" dist="19050" dir="2700000" algn="tl" rotWithShape="0">
                    <a:schemeClr val="dk1">
                      <a:alpha val="40000"/>
                    </a:schemeClr>
                  </a:outerShdw>
                </a:effectLst>
                <a:latin typeface="Bookman Old Style" panose="02050604050505020204" pitchFamily="18" charset="0"/>
              </a:rPr>
              <a:t> </a:t>
            </a:r>
            <a:r>
              <a:rPr lang="en-US" altLang="en-IN" sz="2200" b="1" dirty="0" err="1" smtClean="0">
                <a:ln/>
                <a:solidFill>
                  <a:schemeClr val="tx1"/>
                </a:solidFill>
                <a:effectLst>
                  <a:outerShdw blurRad="38100" dist="19050" dir="2700000" algn="tl" rotWithShape="0">
                    <a:schemeClr val="dk1">
                      <a:alpha val="40000"/>
                    </a:schemeClr>
                  </a:outerShdw>
                </a:effectLst>
                <a:latin typeface="Bookman Old Style" panose="02050604050505020204" pitchFamily="18" charset="0"/>
              </a:rPr>
              <a:t>Deshmane</a:t>
            </a:r>
            <a:endParaRPr lang="en-US" altLang="en-IN" sz="2200" b="1" dirty="0">
              <a:ln/>
              <a:solidFill>
                <a:schemeClr val="tx1"/>
              </a:solidFill>
              <a:effectLst>
                <a:outerShdw blurRad="38100" dist="19050" dir="2700000" algn="tl" rotWithShape="0">
                  <a:schemeClr val="dk1">
                    <a:alpha val="40000"/>
                  </a:schemeClr>
                </a:outerShdw>
              </a:effectLst>
              <a:latin typeface="Bookman Old Style" panose="020506040505050202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IN" sz="4000" dirty="0">
                <a:latin typeface="Bookman Old Style" panose="02050604050505020204" pitchFamily="18" charset="0"/>
              </a:rPr>
              <a:t>HARDWARE REQUIREMENTS</a:t>
            </a:r>
          </a:p>
        </p:txBody>
      </p:sp>
      <p:sp>
        <p:nvSpPr>
          <p:cNvPr id="4" name="Content Placeholder 2"/>
          <p:cNvSpPr>
            <a:spLocks noGrp="1"/>
          </p:cNvSpPr>
          <p:nvPr>
            <p:ph idx="1"/>
          </p:nvPr>
        </p:nvSpPr>
        <p:spPr>
          <a:xfrm>
            <a:off x="214282" y="1285860"/>
            <a:ext cx="8858312" cy="4857784"/>
          </a:xfrm>
        </p:spPr>
        <p:style>
          <a:lnRef idx="1">
            <a:schemeClr val="accent5"/>
          </a:lnRef>
          <a:fillRef idx="2">
            <a:schemeClr val="accent5"/>
          </a:fillRef>
          <a:effectRef idx="1">
            <a:schemeClr val="accent5"/>
          </a:effectRef>
          <a:fontRef idx="minor">
            <a:schemeClr val="dk1"/>
          </a:fontRef>
        </p:style>
        <p:txBody>
          <a:bodyPr>
            <a:normAutofit/>
          </a:bodyPr>
          <a:lstStyle/>
          <a:p>
            <a:pPr algn="just">
              <a:buNone/>
            </a:pPr>
            <a:r>
              <a:rPr lang="en-IN" sz="1800" dirty="0" smtClean="0">
                <a:solidFill>
                  <a:schemeClr val="tx1"/>
                </a:solidFill>
                <a:cs typeface="Arial" panose="020B0604020202020204" pitchFamily="34" charset="0"/>
              </a:rPr>
              <a:t>Component required for </a:t>
            </a:r>
            <a:r>
              <a:rPr lang="en-IN" sz="1800" dirty="0" err="1" smtClean="0">
                <a:solidFill>
                  <a:schemeClr val="tx1"/>
                </a:solidFill>
                <a:cs typeface="Arial" panose="020B0604020202020204" pitchFamily="34" charset="0"/>
              </a:rPr>
              <a:t>Hexa</a:t>
            </a:r>
            <a:r>
              <a:rPr lang="en-IN" sz="1800" dirty="0" smtClean="0">
                <a:solidFill>
                  <a:schemeClr val="tx1"/>
                </a:solidFill>
                <a:cs typeface="Arial" panose="020B0604020202020204" pitchFamily="34" charset="0"/>
              </a:rPr>
              <a:t>-copter(Drone) is divided as follows :-</a:t>
            </a:r>
          </a:p>
          <a:p>
            <a:pPr algn="just">
              <a:buNone/>
            </a:pPr>
            <a:endParaRPr lang="en-US" sz="1800" dirty="0">
              <a:solidFill>
                <a:schemeClr val="tx1"/>
              </a:solidFill>
              <a:cs typeface="Arial" panose="020B0604020202020204" pitchFamily="34" charset="0"/>
            </a:endParaRPr>
          </a:p>
        </p:txBody>
      </p:sp>
      <p:cxnSp>
        <p:nvCxnSpPr>
          <p:cNvPr id="6" name="Straight Connector 5"/>
          <p:cNvCxnSpPr/>
          <p:nvPr/>
        </p:nvCxnSpPr>
        <p:spPr>
          <a:xfrm rot="5400000">
            <a:off x="3750463" y="1750207"/>
            <a:ext cx="357190" cy="1588"/>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1071538" y="1928802"/>
            <a:ext cx="6357982" cy="1588"/>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rot="5400000">
            <a:off x="928662" y="2071678"/>
            <a:ext cx="285752" cy="1588"/>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rot="5400000">
            <a:off x="7287438" y="2071678"/>
            <a:ext cx="284958" cy="794"/>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rot="5400000">
            <a:off x="3786976" y="2071678"/>
            <a:ext cx="284958" cy="794"/>
          </a:xfrm>
          <a:prstGeom prst="line">
            <a:avLst/>
          </a:prstGeom>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500034" y="2214554"/>
            <a:ext cx="2000264" cy="369332"/>
          </a:xfrm>
          <a:prstGeom prst="rect">
            <a:avLst/>
          </a:prstGeom>
          <a:noFill/>
        </p:spPr>
        <p:txBody>
          <a:bodyPr wrap="square" rtlCol="0">
            <a:spAutoFit/>
          </a:bodyPr>
          <a:lstStyle/>
          <a:p>
            <a:r>
              <a:rPr lang="en-IN" dirty="0" smtClean="0"/>
              <a:t>Mechanical Part</a:t>
            </a:r>
            <a:endParaRPr lang="en-US" dirty="0"/>
          </a:p>
        </p:txBody>
      </p:sp>
      <p:sp>
        <p:nvSpPr>
          <p:cNvPr id="22" name="TextBox 21"/>
          <p:cNvSpPr txBox="1"/>
          <p:nvPr/>
        </p:nvSpPr>
        <p:spPr>
          <a:xfrm>
            <a:off x="2571736" y="2214554"/>
            <a:ext cx="3429024" cy="369332"/>
          </a:xfrm>
          <a:prstGeom prst="rect">
            <a:avLst/>
          </a:prstGeom>
          <a:noFill/>
        </p:spPr>
        <p:txBody>
          <a:bodyPr wrap="square" rtlCol="0">
            <a:spAutoFit/>
          </a:bodyPr>
          <a:lstStyle/>
          <a:p>
            <a:r>
              <a:rPr lang="en-IN" dirty="0" smtClean="0"/>
              <a:t>Electrical and Electronic Part</a:t>
            </a:r>
            <a:endParaRPr lang="en-US" dirty="0"/>
          </a:p>
        </p:txBody>
      </p:sp>
      <p:sp>
        <p:nvSpPr>
          <p:cNvPr id="23" name="TextBox 22"/>
          <p:cNvSpPr txBox="1"/>
          <p:nvPr/>
        </p:nvSpPr>
        <p:spPr>
          <a:xfrm>
            <a:off x="6286512" y="2214554"/>
            <a:ext cx="2714644" cy="646331"/>
          </a:xfrm>
          <a:prstGeom prst="rect">
            <a:avLst/>
          </a:prstGeom>
          <a:noFill/>
        </p:spPr>
        <p:txBody>
          <a:bodyPr wrap="square" rtlCol="0">
            <a:spAutoFit/>
          </a:bodyPr>
          <a:lstStyle/>
          <a:p>
            <a:r>
              <a:rPr lang="en-IN" dirty="0" smtClean="0"/>
              <a:t>Computer Programming Part</a:t>
            </a:r>
            <a:endParaRPr lang="en-US" dirty="0"/>
          </a:p>
        </p:txBody>
      </p:sp>
      <p:cxnSp>
        <p:nvCxnSpPr>
          <p:cNvPr id="25" name="Straight Connector 24"/>
          <p:cNvCxnSpPr/>
          <p:nvPr/>
        </p:nvCxnSpPr>
        <p:spPr>
          <a:xfrm rot="5400000">
            <a:off x="-106395" y="3392487"/>
            <a:ext cx="1643074"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14348" y="2857496"/>
            <a:ext cx="214314" cy="1588"/>
          </a:xfrm>
          <a:prstGeom prst="line">
            <a:avLst/>
          </a:prstGeom>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928662" y="2714620"/>
            <a:ext cx="1214446" cy="646331"/>
          </a:xfrm>
          <a:prstGeom prst="rect">
            <a:avLst/>
          </a:prstGeom>
          <a:noFill/>
        </p:spPr>
        <p:txBody>
          <a:bodyPr wrap="square" rtlCol="0">
            <a:spAutoFit/>
          </a:bodyPr>
          <a:lstStyle/>
          <a:p>
            <a:r>
              <a:rPr lang="en-IN" dirty="0" smtClean="0"/>
              <a:t>Prototype(Frame)</a:t>
            </a:r>
            <a:endParaRPr lang="en-US" dirty="0"/>
          </a:p>
        </p:txBody>
      </p:sp>
      <p:cxnSp>
        <p:nvCxnSpPr>
          <p:cNvPr id="33" name="Straight Connector 32"/>
          <p:cNvCxnSpPr/>
          <p:nvPr/>
        </p:nvCxnSpPr>
        <p:spPr>
          <a:xfrm rot="5400000">
            <a:off x="1000894" y="4357694"/>
            <a:ext cx="3571106" cy="794"/>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786050" y="2857496"/>
            <a:ext cx="428628" cy="1588"/>
          </a:xfrm>
          <a:prstGeom prst="line">
            <a:avLst/>
          </a:prstGeom>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3214678" y="2714620"/>
            <a:ext cx="2357454" cy="369332"/>
          </a:xfrm>
          <a:prstGeom prst="rect">
            <a:avLst/>
          </a:prstGeom>
          <a:noFill/>
        </p:spPr>
        <p:txBody>
          <a:bodyPr wrap="square" rtlCol="0">
            <a:spAutoFit/>
          </a:bodyPr>
          <a:lstStyle/>
          <a:p>
            <a:endParaRPr lang="en-US" dirty="0"/>
          </a:p>
        </p:txBody>
      </p:sp>
      <p:sp>
        <p:nvSpPr>
          <p:cNvPr id="39" name="TextBox 38"/>
          <p:cNvSpPr txBox="1"/>
          <p:nvPr/>
        </p:nvSpPr>
        <p:spPr>
          <a:xfrm>
            <a:off x="3214678" y="2643182"/>
            <a:ext cx="2357454" cy="369332"/>
          </a:xfrm>
          <a:prstGeom prst="rect">
            <a:avLst/>
          </a:prstGeom>
          <a:noFill/>
        </p:spPr>
        <p:txBody>
          <a:bodyPr wrap="square" rtlCol="0">
            <a:spAutoFit/>
          </a:bodyPr>
          <a:lstStyle/>
          <a:p>
            <a:r>
              <a:rPr lang="en-IN" dirty="0" err="1" smtClean="0"/>
              <a:t>Arduino</a:t>
            </a:r>
            <a:r>
              <a:rPr lang="en-IN" dirty="0" smtClean="0"/>
              <a:t> </a:t>
            </a:r>
            <a:r>
              <a:rPr lang="en-IN" dirty="0" err="1" smtClean="0"/>
              <a:t>nano</a:t>
            </a:r>
            <a:r>
              <a:rPr lang="en-IN" dirty="0" smtClean="0"/>
              <a:t>/Uno</a:t>
            </a:r>
            <a:endParaRPr lang="en-US" dirty="0"/>
          </a:p>
        </p:txBody>
      </p:sp>
      <p:cxnSp>
        <p:nvCxnSpPr>
          <p:cNvPr id="41" name="Straight Connector 40"/>
          <p:cNvCxnSpPr/>
          <p:nvPr/>
        </p:nvCxnSpPr>
        <p:spPr>
          <a:xfrm>
            <a:off x="2786050" y="3286124"/>
            <a:ext cx="428628" cy="1588"/>
          </a:xfrm>
          <a:prstGeom prst="line">
            <a:avLst/>
          </a:prstGeom>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3143240" y="3143248"/>
            <a:ext cx="2000264" cy="369332"/>
          </a:xfrm>
          <a:prstGeom prst="rect">
            <a:avLst/>
          </a:prstGeom>
          <a:noFill/>
        </p:spPr>
        <p:txBody>
          <a:bodyPr wrap="square" rtlCol="0">
            <a:spAutoFit/>
          </a:bodyPr>
          <a:lstStyle/>
          <a:p>
            <a:r>
              <a:rPr lang="en-IN" dirty="0" smtClean="0"/>
              <a:t>ESP32 board</a:t>
            </a:r>
            <a:endParaRPr lang="en-US" dirty="0"/>
          </a:p>
        </p:txBody>
      </p:sp>
      <p:cxnSp>
        <p:nvCxnSpPr>
          <p:cNvPr id="46" name="Straight Connector 45"/>
          <p:cNvCxnSpPr/>
          <p:nvPr/>
        </p:nvCxnSpPr>
        <p:spPr>
          <a:xfrm>
            <a:off x="2786050" y="3643314"/>
            <a:ext cx="357190" cy="1588"/>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143240" y="3500438"/>
            <a:ext cx="1500198" cy="369332"/>
          </a:xfrm>
          <a:prstGeom prst="rect">
            <a:avLst/>
          </a:prstGeom>
          <a:noFill/>
        </p:spPr>
        <p:txBody>
          <a:bodyPr wrap="square" rtlCol="0">
            <a:spAutoFit/>
          </a:bodyPr>
          <a:lstStyle/>
          <a:p>
            <a:r>
              <a:rPr lang="en-IN" dirty="0" smtClean="0"/>
              <a:t>MPU 6050</a:t>
            </a:r>
            <a:endParaRPr lang="en-US" dirty="0"/>
          </a:p>
        </p:txBody>
      </p:sp>
      <p:cxnSp>
        <p:nvCxnSpPr>
          <p:cNvPr id="50" name="Straight Connector 49"/>
          <p:cNvCxnSpPr/>
          <p:nvPr/>
        </p:nvCxnSpPr>
        <p:spPr>
          <a:xfrm>
            <a:off x="2786050" y="4071942"/>
            <a:ext cx="357190" cy="1588"/>
          </a:xfrm>
          <a:prstGeom prst="line">
            <a:avLst/>
          </a:prstGeom>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071802" y="3929066"/>
            <a:ext cx="1928826" cy="369332"/>
          </a:xfrm>
          <a:prstGeom prst="rect">
            <a:avLst/>
          </a:prstGeom>
          <a:noFill/>
        </p:spPr>
        <p:txBody>
          <a:bodyPr wrap="square" rtlCol="0">
            <a:spAutoFit/>
          </a:bodyPr>
          <a:lstStyle/>
          <a:p>
            <a:r>
              <a:rPr lang="en-IN" dirty="0" smtClean="0"/>
              <a:t>GSM Antennas</a:t>
            </a:r>
            <a:endParaRPr lang="en-US" dirty="0"/>
          </a:p>
        </p:txBody>
      </p:sp>
      <p:cxnSp>
        <p:nvCxnSpPr>
          <p:cNvPr id="54" name="Straight Connector 53"/>
          <p:cNvCxnSpPr/>
          <p:nvPr/>
        </p:nvCxnSpPr>
        <p:spPr>
          <a:xfrm>
            <a:off x="2786050" y="4572008"/>
            <a:ext cx="357190" cy="158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714348" y="3571876"/>
            <a:ext cx="285752" cy="1588"/>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71538" y="3429000"/>
            <a:ext cx="1428760" cy="369332"/>
          </a:xfrm>
          <a:prstGeom prst="rect">
            <a:avLst/>
          </a:prstGeom>
          <a:noFill/>
        </p:spPr>
        <p:txBody>
          <a:bodyPr wrap="square" rtlCol="0">
            <a:spAutoFit/>
          </a:bodyPr>
          <a:lstStyle/>
          <a:p>
            <a:r>
              <a:rPr lang="en-IN" dirty="0" smtClean="0"/>
              <a:t>Propellers</a:t>
            </a:r>
            <a:endParaRPr lang="en-US" dirty="0"/>
          </a:p>
        </p:txBody>
      </p:sp>
      <p:cxnSp>
        <p:nvCxnSpPr>
          <p:cNvPr id="62" name="Straight Connector 61"/>
          <p:cNvCxnSpPr/>
          <p:nvPr/>
        </p:nvCxnSpPr>
        <p:spPr>
          <a:xfrm>
            <a:off x="714348" y="4071942"/>
            <a:ext cx="285752" cy="1588"/>
          </a:xfrm>
          <a:prstGeom prst="line">
            <a:avLst/>
          </a:prstGeom>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1071538" y="3929066"/>
            <a:ext cx="1143008" cy="369332"/>
          </a:xfrm>
          <a:prstGeom prst="rect">
            <a:avLst/>
          </a:prstGeom>
          <a:noFill/>
        </p:spPr>
        <p:txBody>
          <a:bodyPr wrap="square" rtlCol="0">
            <a:spAutoFit/>
          </a:bodyPr>
          <a:lstStyle/>
          <a:p>
            <a:r>
              <a:rPr lang="en-IN" dirty="0" smtClean="0"/>
              <a:t>Screw</a:t>
            </a:r>
            <a:endParaRPr lang="en-US" dirty="0"/>
          </a:p>
        </p:txBody>
      </p:sp>
      <p:sp>
        <p:nvSpPr>
          <p:cNvPr id="65" name="TextBox 64"/>
          <p:cNvSpPr txBox="1"/>
          <p:nvPr/>
        </p:nvSpPr>
        <p:spPr>
          <a:xfrm>
            <a:off x="3071802" y="4357694"/>
            <a:ext cx="1500198" cy="369332"/>
          </a:xfrm>
          <a:prstGeom prst="rect">
            <a:avLst/>
          </a:prstGeom>
          <a:noFill/>
        </p:spPr>
        <p:txBody>
          <a:bodyPr wrap="square" rtlCol="0">
            <a:spAutoFit/>
          </a:bodyPr>
          <a:lstStyle/>
          <a:p>
            <a:r>
              <a:rPr lang="en-IN" dirty="0" smtClean="0"/>
              <a:t>Motors</a:t>
            </a:r>
            <a:endParaRPr lang="en-US" dirty="0"/>
          </a:p>
        </p:txBody>
      </p:sp>
      <p:cxnSp>
        <p:nvCxnSpPr>
          <p:cNvPr id="68" name="Straight Connector 67"/>
          <p:cNvCxnSpPr/>
          <p:nvPr/>
        </p:nvCxnSpPr>
        <p:spPr>
          <a:xfrm>
            <a:off x="2786050" y="4929198"/>
            <a:ext cx="357190" cy="1588"/>
          </a:xfrm>
          <a:prstGeom prst="line">
            <a:avLst/>
          </a:prstGeom>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3143240" y="4786322"/>
            <a:ext cx="1500198" cy="369332"/>
          </a:xfrm>
          <a:prstGeom prst="rect">
            <a:avLst/>
          </a:prstGeom>
          <a:noFill/>
        </p:spPr>
        <p:txBody>
          <a:bodyPr wrap="square" rtlCol="0">
            <a:spAutoFit/>
          </a:bodyPr>
          <a:lstStyle/>
          <a:p>
            <a:r>
              <a:rPr lang="en-IN" dirty="0" smtClean="0"/>
              <a:t>Breadboard</a:t>
            </a:r>
            <a:endParaRPr lang="en-US" dirty="0"/>
          </a:p>
        </p:txBody>
      </p:sp>
      <p:cxnSp>
        <p:nvCxnSpPr>
          <p:cNvPr id="72" name="Straight Connector 71"/>
          <p:cNvCxnSpPr/>
          <p:nvPr/>
        </p:nvCxnSpPr>
        <p:spPr>
          <a:xfrm>
            <a:off x="2786050" y="5286388"/>
            <a:ext cx="357190" cy="1588"/>
          </a:xfrm>
          <a:prstGeom prst="line">
            <a:avLst/>
          </a:prstGeom>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3143240" y="5143512"/>
            <a:ext cx="1143008" cy="369332"/>
          </a:xfrm>
          <a:prstGeom prst="rect">
            <a:avLst/>
          </a:prstGeom>
          <a:noFill/>
        </p:spPr>
        <p:txBody>
          <a:bodyPr wrap="square" rtlCol="0">
            <a:spAutoFit/>
          </a:bodyPr>
          <a:lstStyle/>
          <a:p>
            <a:r>
              <a:rPr lang="en-IN" dirty="0" smtClean="0"/>
              <a:t>Camera</a:t>
            </a:r>
            <a:endParaRPr lang="en-US" dirty="0"/>
          </a:p>
        </p:txBody>
      </p:sp>
      <p:cxnSp>
        <p:nvCxnSpPr>
          <p:cNvPr id="77" name="Straight Connector 76"/>
          <p:cNvCxnSpPr/>
          <p:nvPr/>
        </p:nvCxnSpPr>
        <p:spPr>
          <a:xfrm>
            <a:off x="2786050" y="5715016"/>
            <a:ext cx="357190" cy="1588"/>
          </a:xfrm>
          <a:prstGeom prst="line">
            <a:avLst/>
          </a:prstGeom>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3143240" y="5572140"/>
            <a:ext cx="928694" cy="369332"/>
          </a:xfrm>
          <a:prstGeom prst="rect">
            <a:avLst/>
          </a:prstGeom>
          <a:noFill/>
        </p:spPr>
        <p:txBody>
          <a:bodyPr wrap="square" rtlCol="0">
            <a:spAutoFit/>
          </a:bodyPr>
          <a:lstStyle/>
          <a:p>
            <a:r>
              <a:rPr lang="en-IN" dirty="0" smtClean="0"/>
              <a:t>Sensor</a:t>
            </a:r>
            <a:endParaRPr lang="en-US" dirty="0"/>
          </a:p>
        </p:txBody>
      </p:sp>
      <p:cxnSp>
        <p:nvCxnSpPr>
          <p:cNvPr id="81" name="Straight Connector 80"/>
          <p:cNvCxnSpPr/>
          <p:nvPr/>
        </p:nvCxnSpPr>
        <p:spPr>
          <a:xfrm rot="5400000">
            <a:off x="5180017" y="4036223"/>
            <a:ext cx="2499536" cy="794"/>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6429388" y="3000372"/>
            <a:ext cx="357190" cy="1588"/>
          </a:xfrm>
          <a:prstGeom prst="line">
            <a:avLst/>
          </a:prstGeom>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6786578" y="2786058"/>
            <a:ext cx="2071702" cy="646331"/>
          </a:xfrm>
          <a:prstGeom prst="rect">
            <a:avLst/>
          </a:prstGeom>
          <a:noFill/>
        </p:spPr>
        <p:txBody>
          <a:bodyPr wrap="square" rtlCol="0">
            <a:spAutoFit/>
          </a:bodyPr>
          <a:lstStyle/>
          <a:p>
            <a:r>
              <a:rPr lang="en-IN" dirty="0" err="1" smtClean="0"/>
              <a:t>Arduino</a:t>
            </a:r>
            <a:r>
              <a:rPr lang="en-IN" dirty="0" smtClean="0"/>
              <a:t> Programming</a:t>
            </a:r>
            <a:endParaRPr lang="en-US" dirty="0"/>
          </a:p>
        </p:txBody>
      </p:sp>
      <p:cxnSp>
        <p:nvCxnSpPr>
          <p:cNvPr id="88" name="Straight Connector 87"/>
          <p:cNvCxnSpPr/>
          <p:nvPr/>
        </p:nvCxnSpPr>
        <p:spPr>
          <a:xfrm>
            <a:off x="6429388" y="3714752"/>
            <a:ext cx="428628" cy="1588"/>
          </a:xfrm>
          <a:prstGeom prst="line">
            <a:avLst/>
          </a:prstGeom>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6929454" y="3571876"/>
            <a:ext cx="2071702" cy="646331"/>
          </a:xfrm>
          <a:prstGeom prst="rect">
            <a:avLst/>
          </a:prstGeom>
          <a:noFill/>
        </p:spPr>
        <p:txBody>
          <a:bodyPr wrap="square" rtlCol="0">
            <a:spAutoFit/>
          </a:bodyPr>
          <a:lstStyle/>
          <a:p>
            <a:r>
              <a:rPr lang="en-IN" dirty="0" smtClean="0"/>
              <a:t>C-programming/C++</a:t>
            </a:r>
            <a:endParaRPr lang="en-US" dirty="0"/>
          </a:p>
        </p:txBody>
      </p:sp>
      <p:cxnSp>
        <p:nvCxnSpPr>
          <p:cNvPr id="93" name="Straight Connector 92"/>
          <p:cNvCxnSpPr/>
          <p:nvPr/>
        </p:nvCxnSpPr>
        <p:spPr>
          <a:xfrm>
            <a:off x="6429388" y="4643446"/>
            <a:ext cx="428628" cy="1588"/>
          </a:xfrm>
          <a:prstGeom prst="line">
            <a:avLst/>
          </a:prstGeom>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6786578" y="4357694"/>
            <a:ext cx="1857388" cy="646331"/>
          </a:xfrm>
          <a:prstGeom prst="rect">
            <a:avLst/>
          </a:prstGeom>
          <a:noFill/>
        </p:spPr>
        <p:txBody>
          <a:bodyPr wrap="square" rtlCol="0">
            <a:spAutoFit/>
          </a:bodyPr>
          <a:lstStyle/>
          <a:p>
            <a:r>
              <a:rPr lang="en-IN" dirty="0" smtClean="0"/>
              <a:t>Data Structure and Algorithms</a:t>
            </a:r>
            <a:endParaRPr lang="en-US" dirty="0"/>
          </a:p>
        </p:txBody>
      </p:sp>
      <p:cxnSp>
        <p:nvCxnSpPr>
          <p:cNvPr id="98" name="Straight Connector 97"/>
          <p:cNvCxnSpPr/>
          <p:nvPr/>
        </p:nvCxnSpPr>
        <p:spPr>
          <a:xfrm>
            <a:off x="2786050" y="6000768"/>
            <a:ext cx="428628" cy="1588"/>
          </a:xfrm>
          <a:prstGeom prst="line">
            <a:avLst/>
          </a:prstGeom>
        </p:spPr>
        <p:style>
          <a:lnRef idx="1">
            <a:schemeClr val="dk1"/>
          </a:lnRef>
          <a:fillRef idx="0">
            <a:schemeClr val="dk1"/>
          </a:fillRef>
          <a:effectRef idx="0">
            <a:schemeClr val="dk1"/>
          </a:effectRef>
          <a:fontRef idx="minor">
            <a:schemeClr val="tx1"/>
          </a:fontRef>
        </p:style>
      </p:cxnSp>
      <p:sp>
        <p:nvSpPr>
          <p:cNvPr id="100" name="TextBox 99"/>
          <p:cNvSpPr txBox="1"/>
          <p:nvPr/>
        </p:nvSpPr>
        <p:spPr>
          <a:xfrm>
            <a:off x="3214678" y="5857892"/>
            <a:ext cx="1643074" cy="369332"/>
          </a:xfrm>
          <a:prstGeom prst="rect">
            <a:avLst/>
          </a:prstGeom>
          <a:noFill/>
        </p:spPr>
        <p:txBody>
          <a:bodyPr wrap="square" rtlCol="0">
            <a:spAutoFit/>
          </a:bodyPr>
          <a:lstStyle/>
          <a:p>
            <a:r>
              <a:rPr lang="en-IN" dirty="0" smtClean="0"/>
              <a:t>Beagle Board</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a:lnSpc>
                <a:spcPct val="150000"/>
              </a:lnSpc>
            </a:pPr>
            <a:r>
              <a:rPr lang="en-IN" sz="4000" dirty="0">
                <a:latin typeface="Bookman Old Style" panose="02050604050505020204" pitchFamily="18" charset="0"/>
              </a:rPr>
              <a:t>SOFTWARE REQUIREMENTS</a:t>
            </a:r>
          </a:p>
        </p:txBody>
      </p:sp>
      <p:sp>
        <p:nvSpPr>
          <p:cNvPr id="5" name="Content Placeholder 2"/>
          <p:cNvSpPr>
            <a:spLocks noGrp="1"/>
          </p:cNvSpPr>
          <p:nvPr>
            <p:ph idx="1"/>
          </p:nvPr>
        </p:nvSpPr>
        <p:spPr>
          <a:xfrm>
            <a:off x="214282" y="1285860"/>
            <a:ext cx="8786874" cy="4786346"/>
          </a:xfrm>
        </p:spPr>
        <p:txBody>
          <a:bodyPr/>
          <a:lstStyle/>
          <a:p>
            <a:pPr algn="just">
              <a:buFont typeface="Arial" panose="020B0604020202020204" pitchFamily="34" charset="0"/>
              <a:buChar char="•"/>
            </a:pPr>
            <a:r>
              <a:rPr lang="en-IN" sz="1800" dirty="0" smtClean="0">
                <a:solidFill>
                  <a:schemeClr val="tx1"/>
                </a:solidFill>
                <a:latin typeface="Times New Roman" panose="02020603050405020304" pitchFamily="18" charset="0"/>
                <a:cs typeface="Times New Roman" panose="02020603050405020304" pitchFamily="18" charset="0"/>
                <a:sym typeface="+mn-ea"/>
              </a:rPr>
              <a:t>This Requirement are going to Divide into a Two part one is the Design(Building) Requirement and another one is the Software requirement. Let discuss now.</a:t>
            </a:r>
            <a:endParaRPr lang="en-US" sz="1800" dirty="0">
              <a:solidFill>
                <a:schemeClr val="tx1"/>
              </a:solidFill>
              <a:latin typeface="Times New Roman" panose="02020603050405020304" pitchFamily="18" charset="0"/>
              <a:cs typeface="Times New Roman" panose="02020603050405020304" pitchFamily="18" charset="0"/>
              <a:sym typeface="+mn-ea"/>
            </a:endParaRPr>
          </a:p>
        </p:txBody>
      </p:sp>
      <p:sp>
        <p:nvSpPr>
          <p:cNvPr id="4" name="TextBox 3"/>
          <p:cNvSpPr txBox="1"/>
          <p:nvPr/>
        </p:nvSpPr>
        <p:spPr>
          <a:xfrm>
            <a:off x="642910" y="1928802"/>
            <a:ext cx="8001056" cy="369332"/>
          </a:xfrm>
          <a:prstGeom prst="rect">
            <a:avLst/>
          </a:prstGeom>
          <a:noFill/>
        </p:spPr>
        <p:txBody>
          <a:bodyPr wrap="square" rtlCol="0">
            <a:spAutoFit/>
          </a:bodyPr>
          <a:lstStyle/>
          <a:p>
            <a:pPr>
              <a:buFont typeface="Wingdings" pitchFamily="2" charset="2"/>
              <a:buChar char="v"/>
            </a:pPr>
            <a:r>
              <a:rPr lang="en-IN" b="1" u="sng" dirty="0" smtClean="0"/>
              <a:t>Design or Building the GDS</a:t>
            </a:r>
            <a:r>
              <a:rPr lang="en-IN" dirty="0" smtClean="0"/>
              <a:t>:-</a:t>
            </a:r>
            <a:endParaRPr lang="en-US" dirty="0"/>
          </a:p>
        </p:txBody>
      </p:sp>
      <p:cxnSp>
        <p:nvCxnSpPr>
          <p:cNvPr id="7" name="Straight Connector 6"/>
          <p:cNvCxnSpPr/>
          <p:nvPr/>
        </p:nvCxnSpPr>
        <p:spPr>
          <a:xfrm rot="5400000">
            <a:off x="762" y="3357562"/>
            <a:ext cx="2285222" cy="794"/>
          </a:xfrm>
          <a:prstGeom prst="line">
            <a:avLst/>
          </a:prstGeom>
        </p:spPr>
        <p:style>
          <a:lnRef idx="2">
            <a:schemeClr val="accent5"/>
          </a:lnRef>
          <a:fillRef idx="0">
            <a:schemeClr val="accent5"/>
          </a:fillRef>
          <a:effectRef idx="1">
            <a:schemeClr val="accent5"/>
          </a:effectRef>
          <a:fontRef idx="minor">
            <a:schemeClr val="tx1"/>
          </a:fontRef>
        </p:style>
      </p:cxnSp>
      <p:cxnSp>
        <p:nvCxnSpPr>
          <p:cNvPr id="10" name="Straight Arrow Connector 9"/>
          <p:cNvCxnSpPr/>
          <p:nvPr/>
        </p:nvCxnSpPr>
        <p:spPr>
          <a:xfrm>
            <a:off x="1142976" y="2571744"/>
            <a:ext cx="35719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1357290" y="2428868"/>
            <a:ext cx="2571768" cy="369332"/>
          </a:xfrm>
          <a:prstGeom prst="rect">
            <a:avLst/>
          </a:prstGeom>
          <a:noFill/>
        </p:spPr>
        <p:txBody>
          <a:bodyPr wrap="square" rtlCol="0">
            <a:spAutoFit/>
          </a:bodyPr>
          <a:lstStyle/>
          <a:p>
            <a:r>
              <a:rPr lang="en-IN" dirty="0" smtClean="0"/>
              <a:t> C/C++ Programming</a:t>
            </a:r>
            <a:endParaRPr lang="en-US" dirty="0"/>
          </a:p>
        </p:txBody>
      </p:sp>
      <p:cxnSp>
        <p:nvCxnSpPr>
          <p:cNvPr id="13" name="Straight Arrow Connector 12"/>
          <p:cNvCxnSpPr/>
          <p:nvPr/>
        </p:nvCxnSpPr>
        <p:spPr>
          <a:xfrm>
            <a:off x="1142976" y="3000372"/>
            <a:ext cx="35719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1428728" y="2857496"/>
            <a:ext cx="3571900" cy="646331"/>
          </a:xfrm>
          <a:prstGeom prst="rect">
            <a:avLst/>
          </a:prstGeom>
          <a:noFill/>
        </p:spPr>
        <p:txBody>
          <a:bodyPr wrap="square" rtlCol="0">
            <a:spAutoFit/>
          </a:bodyPr>
          <a:lstStyle/>
          <a:p>
            <a:r>
              <a:rPr lang="en-IN" dirty="0" smtClean="0"/>
              <a:t>Data Structure and Design and Analysis of Algorithms </a:t>
            </a:r>
            <a:endParaRPr lang="en-US" dirty="0"/>
          </a:p>
        </p:txBody>
      </p:sp>
      <p:sp>
        <p:nvSpPr>
          <p:cNvPr id="27" name="TextBox 26"/>
          <p:cNvSpPr txBox="1"/>
          <p:nvPr/>
        </p:nvSpPr>
        <p:spPr>
          <a:xfrm>
            <a:off x="714348" y="4572008"/>
            <a:ext cx="4500594" cy="369332"/>
          </a:xfrm>
          <a:prstGeom prst="rect">
            <a:avLst/>
          </a:prstGeom>
          <a:noFill/>
        </p:spPr>
        <p:txBody>
          <a:bodyPr wrap="square" rtlCol="0">
            <a:spAutoFit/>
          </a:bodyPr>
          <a:lstStyle/>
          <a:p>
            <a:pPr>
              <a:buFont typeface="Wingdings" pitchFamily="2" charset="2"/>
              <a:buChar char="v"/>
            </a:pPr>
            <a:r>
              <a:rPr lang="en-IN" b="1" u="sng" dirty="0" smtClean="0"/>
              <a:t>Software are going to use</a:t>
            </a:r>
            <a:r>
              <a:rPr lang="en-IN" dirty="0" smtClean="0"/>
              <a:t>:-</a:t>
            </a:r>
            <a:endParaRPr lang="en-US" dirty="0"/>
          </a:p>
        </p:txBody>
      </p:sp>
      <p:cxnSp>
        <p:nvCxnSpPr>
          <p:cNvPr id="32" name="Straight Connector 31"/>
          <p:cNvCxnSpPr/>
          <p:nvPr/>
        </p:nvCxnSpPr>
        <p:spPr>
          <a:xfrm rot="5400000">
            <a:off x="536547" y="5464189"/>
            <a:ext cx="1214446"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Straight Arrow Connector 33"/>
          <p:cNvCxnSpPr/>
          <p:nvPr/>
        </p:nvCxnSpPr>
        <p:spPr>
          <a:xfrm>
            <a:off x="1142976" y="5429264"/>
            <a:ext cx="35719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7" name="Straight Arrow Connector 36"/>
          <p:cNvCxnSpPr/>
          <p:nvPr/>
        </p:nvCxnSpPr>
        <p:spPr>
          <a:xfrm>
            <a:off x="1142976" y="5786454"/>
            <a:ext cx="35719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1" name="Straight Arrow Connector 30"/>
          <p:cNvCxnSpPr/>
          <p:nvPr/>
        </p:nvCxnSpPr>
        <p:spPr>
          <a:xfrm>
            <a:off x="1142976" y="3714752"/>
            <a:ext cx="428628"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36" name="TextBox 35"/>
          <p:cNvSpPr txBox="1"/>
          <p:nvPr/>
        </p:nvSpPr>
        <p:spPr>
          <a:xfrm>
            <a:off x="1571604" y="3571876"/>
            <a:ext cx="2928958" cy="369332"/>
          </a:xfrm>
          <a:prstGeom prst="rect">
            <a:avLst/>
          </a:prstGeom>
          <a:noFill/>
        </p:spPr>
        <p:txBody>
          <a:bodyPr wrap="square" rtlCol="0">
            <a:spAutoFit/>
          </a:bodyPr>
          <a:lstStyle/>
          <a:p>
            <a:r>
              <a:rPr lang="en-IN" dirty="0" err="1" smtClean="0"/>
              <a:t>Arduino</a:t>
            </a:r>
            <a:r>
              <a:rPr lang="en-IN" dirty="0" smtClean="0"/>
              <a:t> Programming</a:t>
            </a:r>
            <a:endParaRPr lang="en-US" dirty="0"/>
          </a:p>
        </p:txBody>
      </p:sp>
      <p:cxnSp>
        <p:nvCxnSpPr>
          <p:cNvPr id="40" name="Straight Arrow Connector 39"/>
          <p:cNvCxnSpPr/>
          <p:nvPr/>
        </p:nvCxnSpPr>
        <p:spPr>
          <a:xfrm>
            <a:off x="1142976" y="4143380"/>
            <a:ext cx="428628"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1571604" y="4000504"/>
            <a:ext cx="2357454" cy="369332"/>
          </a:xfrm>
          <a:prstGeom prst="rect">
            <a:avLst/>
          </a:prstGeom>
          <a:noFill/>
        </p:spPr>
        <p:txBody>
          <a:bodyPr wrap="square" rtlCol="0">
            <a:spAutoFit/>
          </a:bodyPr>
          <a:lstStyle/>
          <a:p>
            <a:r>
              <a:rPr lang="en-IN" dirty="0" err="1" smtClean="0"/>
              <a:t>Scretch</a:t>
            </a:r>
            <a:endParaRPr lang="en-US" dirty="0"/>
          </a:p>
        </p:txBody>
      </p:sp>
      <p:cxnSp>
        <p:nvCxnSpPr>
          <p:cNvPr id="50" name="Straight Arrow Connector 49"/>
          <p:cNvCxnSpPr/>
          <p:nvPr/>
        </p:nvCxnSpPr>
        <p:spPr>
          <a:xfrm>
            <a:off x="1142976" y="5072074"/>
            <a:ext cx="35719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1" name="TextBox 50"/>
          <p:cNvSpPr txBox="1"/>
          <p:nvPr/>
        </p:nvSpPr>
        <p:spPr>
          <a:xfrm>
            <a:off x="1500166" y="4929198"/>
            <a:ext cx="3000396" cy="369332"/>
          </a:xfrm>
          <a:prstGeom prst="rect">
            <a:avLst/>
          </a:prstGeom>
          <a:noFill/>
        </p:spPr>
        <p:txBody>
          <a:bodyPr wrap="square" rtlCol="0">
            <a:spAutoFit/>
          </a:bodyPr>
          <a:lstStyle/>
          <a:p>
            <a:r>
              <a:rPr lang="en-IN" dirty="0" err="1" smtClean="0"/>
              <a:t>Arduino</a:t>
            </a:r>
            <a:r>
              <a:rPr lang="en-IN" dirty="0" smtClean="0"/>
              <a:t> IDE 2.0.4</a:t>
            </a:r>
            <a:endParaRPr lang="en-US" dirty="0"/>
          </a:p>
        </p:txBody>
      </p:sp>
      <p:sp>
        <p:nvSpPr>
          <p:cNvPr id="52" name="TextBox 51"/>
          <p:cNvSpPr txBox="1"/>
          <p:nvPr/>
        </p:nvSpPr>
        <p:spPr>
          <a:xfrm>
            <a:off x="1500166" y="5286388"/>
            <a:ext cx="3071834" cy="369332"/>
          </a:xfrm>
          <a:prstGeom prst="rect">
            <a:avLst/>
          </a:prstGeom>
          <a:noFill/>
        </p:spPr>
        <p:txBody>
          <a:bodyPr wrap="square" rtlCol="0">
            <a:spAutoFit/>
          </a:bodyPr>
          <a:lstStyle/>
          <a:p>
            <a:r>
              <a:rPr lang="en-IN" dirty="0" smtClean="0"/>
              <a:t>Proteus 8 Professional</a:t>
            </a:r>
            <a:endParaRPr lang="en-US" dirty="0"/>
          </a:p>
        </p:txBody>
      </p:sp>
      <p:sp>
        <p:nvSpPr>
          <p:cNvPr id="53" name="TextBox 52"/>
          <p:cNvSpPr txBox="1"/>
          <p:nvPr/>
        </p:nvSpPr>
        <p:spPr>
          <a:xfrm>
            <a:off x="1500166" y="5643578"/>
            <a:ext cx="2428892" cy="369332"/>
          </a:xfrm>
          <a:prstGeom prst="rect">
            <a:avLst/>
          </a:prstGeom>
          <a:noFill/>
        </p:spPr>
        <p:txBody>
          <a:bodyPr wrap="square" rtlCol="0">
            <a:spAutoFit/>
          </a:bodyPr>
          <a:lstStyle/>
          <a:p>
            <a:r>
              <a:rPr lang="en-IN" dirty="0" smtClean="0"/>
              <a:t>Autodesk Fusion 360</a:t>
            </a:r>
            <a:endParaRPr lang="en-US" dirty="0"/>
          </a:p>
        </p:txBody>
      </p:sp>
      <p:cxnSp>
        <p:nvCxnSpPr>
          <p:cNvPr id="55" name="Straight Connector 54"/>
          <p:cNvCxnSpPr/>
          <p:nvPr/>
        </p:nvCxnSpPr>
        <p:spPr>
          <a:xfrm rot="5400000">
            <a:off x="4679157" y="5393545"/>
            <a:ext cx="1214446" cy="1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57" name="Straight Arrow Connector 56"/>
          <p:cNvCxnSpPr/>
          <p:nvPr/>
        </p:nvCxnSpPr>
        <p:spPr>
          <a:xfrm>
            <a:off x="5286380" y="5072074"/>
            <a:ext cx="357190"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59" name="TextBox 58"/>
          <p:cNvSpPr txBox="1"/>
          <p:nvPr/>
        </p:nvSpPr>
        <p:spPr>
          <a:xfrm>
            <a:off x="5643570" y="4786322"/>
            <a:ext cx="3214710" cy="646331"/>
          </a:xfrm>
          <a:prstGeom prst="rect">
            <a:avLst/>
          </a:prstGeom>
          <a:noFill/>
        </p:spPr>
        <p:txBody>
          <a:bodyPr wrap="square" rtlCol="0">
            <a:spAutoFit/>
          </a:bodyPr>
          <a:lstStyle/>
          <a:p>
            <a:r>
              <a:rPr lang="en-IN" dirty="0" smtClean="0"/>
              <a:t>DASSAULT SYSTEMES:-</a:t>
            </a:r>
          </a:p>
          <a:p>
            <a:r>
              <a:rPr lang="en-IN" dirty="0" smtClean="0"/>
              <a:t> </a:t>
            </a:r>
            <a:r>
              <a:rPr lang="en-IN" dirty="0" err="1" smtClean="0"/>
              <a:t>SolidWorks</a:t>
            </a:r>
            <a:endParaRPr lang="en-US" dirty="0"/>
          </a:p>
        </p:txBody>
      </p:sp>
      <p:cxnSp>
        <p:nvCxnSpPr>
          <p:cNvPr id="61" name="Straight Arrow Connector 60"/>
          <p:cNvCxnSpPr/>
          <p:nvPr/>
        </p:nvCxnSpPr>
        <p:spPr>
          <a:xfrm>
            <a:off x="5286380" y="5572140"/>
            <a:ext cx="428628" cy="1588"/>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3" name="TextBox 62"/>
          <p:cNvSpPr txBox="1"/>
          <p:nvPr/>
        </p:nvSpPr>
        <p:spPr>
          <a:xfrm>
            <a:off x="5715008" y="5429264"/>
            <a:ext cx="2428892" cy="369332"/>
          </a:xfrm>
          <a:prstGeom prst="rect">
            <a:avLst/>
          </a:prstGeom>
          <a:noFill/>
        </p:spPr>
        <p:txBody>
          <a:bodyPr wrap="square" rtlCol="0">
            <a:spAutoFit/>
          </a:bodyPr>
          <a:lstStyle/>
          <a:p>
            <a:r>
              <a:rPr lang="en-IN" dirty="0" err="1" smtClean="0"/>
              <a:t>Matlab</a:t>
            </a:r>
            <a:r>
              <a:rPr lang="en-IN" dirty="0" smtClean="0"/>
              <a:t> Software</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a:lnSpc>
                <a:spcPct val="150000"/>
              </a:lnSpc>
            </a:pPr>
            <a:r>
              <a:rPr lang="en-IN" sz="4000" dirty="0">
                <a:latin typeface="Bookman Old Style" panose="02050604050505020204" pitchFamily="18" charset="0"/>
              </a:rPr>
              <a:t>SYSTEM ARCHITECTURE</a:t>
            </a:r>
          </a:p>
        </p:txBody>
      </p:sp>
      <p:pic>
        <p:nvPicPr>
          <p:cNvPr id="15" name="Picture 14" descr="The-hexacopter-platforms-hardware-modules-internal-communication-a-and-b-flight.png"/>
          <p:cNvPicPr>
            <a:picLocks noChangeAspect="1"/>
          </p:cNvPicPr>
          <p:nvPr/>
        </p:nvPicPr>
        <p:blipFill>
          <a:blip r:embed="rId3"/>
          <a:stretch>
            <a:fillRect/>
          </a:stretch>
        </p:blipFill>
        <p:spPr>
          <a:xfrm>
            <a:off x="857224" y="1428737"/>
            <a:ext cx="7715304" cy="4071966"/>
          </a:xfrm>
          <a:prstGeom prst="rect">
            <a:avLst/>
          </a:prstGeom>
          <a:ln>
            <a:noFill/>
          </a:ln>
          <a:effectLst>
            <a:outerShdw blurRad="292100" dist="139700" dir="2700000" algn="tl" rotWithShape="0">
              <a:srgbClr val="333333">
                <a:alpha val="65000"/>
              </a:srgbClr>
            </a:outerShdw>
          </a:effectLst>
        </p:spPr>
      </p:pic>
      <p:sp>
        <p:nvSpPr>
          <p:cNvPr id="16" name="TextBox 15"/>
          <p:cNvSpPr txBox="1"/>
          <p:nvPr/>
        </p:nvSpPr>
        <p:spPr>
          <a:xfrm>
            <a:off x="2357422" y="5643578"/>
            <a:ext cx="5572164" cy="369332"/>
          </a:xfrm>
          <a:prstGeom prst="rect">
            <a:avLst/>
          </a:prstGeom>
          <a:noFill/>
        </p:spPr>
        <p:txBody>
          <a:bodyPr wrap="square" rtlCol="0">
            <a:spAutoFit/>
          </a:bodyPr>
          <a:lstStyle/>
          <a:p>
            <a:r>
              <a:rPr lang="en-IN" b="1" u="sng" dirty="0" smtClean="0"/>
              <a:t>Fig.1 System Architecture of Flight Controller</a:t>
            </a:r>
            <a:endParaRPr lang="en-US" b="1" u="sng" dirty="0"/>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Picture 104" descr="photo propeller1.jpg"/>
          <p:cNvPicPr>
            <a:picLocks noChangeAspect="1"/>
          </p:cNvPicPr>
          <p:nvPr/>
        </p:nvPicPr>
        <p:blipFill>
          <a:blip r:embed="rId2"/>
          <a:stretch>
            <a:fillRect/>
          </a:stretch>
        </p:blipFill>
        <p:spPr>
          <a:xfrm>
            <a:off x="357158" y="285728"/>
            <a:ext cx="8390599" cy="5786478"/>
          </a:xfrm>
          <a:prstGeom prst="rect">
            <a:avLst/>
          </a:prstGeom>
          <a:ln>
            <a:noFill/>
          </a:ln>
          <a:effectLst>
            <a:outerShdw blurRad="292100" dist="139700" dir="2700000" algn="tl" rotWithShape="0">
              <a:srgbClr val="333333">
                <a:alpha val="65000"/>
              </a:srgbClr>
            </a:outerShdw>
          </a:effectLst>
        </p:spPr>
      </p:pic>
      <p:sp>
        <p:nvSpPr>
          <p:cNvPr id="107" name="TextBox 106"/>
          <p:cNvSpPr txBox="1"/>
          <p:nvPr/>
        </p:nvSpPr>
        <p:spPr>
          <a:xfrm>
            <a:off x="2714612" y="6286520"/>
            <a:ext cx="4000528" cy="369332"/>
          </a:xfrm>
          <a:prstGeom prst="rect">
            <a:avLst/>
          </a:prstGeom>
          <a:noFill/>
        </p:spPr>
        <p:txBody>
          <a:bodyPr wrap="square" rtlCol="0">
            <a:spAutoFit/>
          </a:bodyPr>
          <a:lstStyle/>
          <a:p>
            <a:r>
              <a:rPr lang="en-IN" b="1" u="sng" dirty="0" smtClean="0">
                <a:latin typeface="+mn-lt"/>
              </a:rPr>
              <a:t>Fig.2 Diagram of </a:t>
            </a:r>
            <a:r>
              <a:rPr lang="en-IN" b="1" u="sng" dirty="0" err="1" smtClean="0">
                <a:latin typeface="+mn-lt"/>
              </a:rPr>
              <a:t>Hexa</a:t>
            </a:r>
            <a:r>
              <a:rPr lang="en-IN" b="1" u="sng" dirty="0" smtClean="0">
                <a:latin typeface="+mn-lt"/>
              </a:rPr>
              <a:t>-Copter Propeller</a:t>
            </a:r>
            <a:endParaRPr lang="en-US" b="1" u="sng"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6908"/>
          </a:xfrm>
        </p:spPr>
        <p:txBody>
          <a:bodyPr/>
          <a:lstStyle/>
          <a:p>
            <a:r>
              <a:rPr lang="en-IN" dirty="0">
                <a:latin typeface="Bookman Old Style" panose="02050604050505020204" pitchFamily="18" charset="0"/>
              </a:rPr>
              <a:t>USE CASE DIAGRAM</a:t>
            </a:r>
            <a:endParaRPr lang="en-US" dirty="0">
              <a:latin typeface="Bookman Old Style" panose="02050604050505020204" pitchFamily="18" charset="0"/>
            </a:endParaRPr>
          </a:p>
        </p:txBody>
      </p:sp>
      <p:pic>
        <p:nvPicPr>
          <p:cNvPr id="12" name="Content Placeholder 11" descr="UAV-Use-Cases-Diagram.png"/>
          <p:cNvPicPr>
            <a:picLocks noGrp="1" noChangeAspect="1"/>
          </p:cNvPicPr>
          <p:nvPr>
            <p:ph idx="1"/>
          </p:nvPr>
        </p:nvPicPr>
        <p:blipFill>
          <a:blip r:embed="rId2"/>
          <a:stretch>
            <a:fillRect/>
          </a:stretch>
        </p:blipFill>
        <p:spPr>
          <a:xfrm>
            <a:off x="642910" y="1428736"/>
            <a:ext cx="8001056" cy="40005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p:cNvSpPr txBox="1"/>
          <p:nvPr/>
        </p:nvSpPr>
        <p:spPr>
          <a:xfrm>
            <a:off x="2857488" y="5643578"/>
            <a:ext cx="3929090" cy="369332"/>
          </a:xfrm>
          <a:prstGeom prst="rect">
            <a:avLst/>
          </a:prstGeom>
          <a:noFill/>
        </p:spPr>
        <p:txBody>
          <a:bodyPr wrap="square" rtlCol="0">
            <a:spAutoFit/>
          </a:bodyPr>
          <a:lstStyle/>
          <a:p>
            <a:r>
              <a:rPr lang="en-IN" b="1" u="sng" dirty="0" smtClean="0"/>
              <a:t>Fig.1 Use Case Diagram of UAV</a:t>
            </a:r>
            <a:endParaRPr lang="en-US" b="1" u="sng" dirty="0"/>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SANTOSH KUMAR PANDEY\Desktop\Control-of-hexacopter-with-GPS.ppm"/>
          <p:cNvPicPr>
            <a:picLocks noChangeAspect="1" noChangeArrowheads="1"/>
          </p:cNvPicPr>
          <p:nvPr/>
        </p:nvPicPr>
        <p:blipFill>
          <a:blip r:embed="rId2"/>
          <a:srcRect/>
          <a:stretch>
            <a:fillRect/>
          </a:stretch>
        </p:blipFill>
        <p:spPr bwMode="auto">
          <a:xfrm>
            <a:off x="234583" y="714355"/>
            <a:ext cx="8695135" cy="46800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2285984" y="5715016"/>
            <a:ext cx="5286412" cy="369332"/>
          </a:xfrm>
          <a:prstGeom prst="rect">
            <a:avLst/>
          </a:prstGeom>
          <a:noFill/>
        </p:spPr>
        <p:txBody>
          <a:bodyPr wrap="square" rtlCol="0">
            <a:spAutoFit/>
          </a:bodyPr>
          <a:lstStyle/>
          <a:p>
            <a:r>
              <a:rPr lang="en-IN" b="1" u="sng" dirty="0" smtClean="0"/>
              <a:t>Fig.2 Use case Diagram of Flight Controller</a:t>
            </a:r>
            <a:endParaRPr lang="en-US" b="1"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09572" y="304777"/>
            <a:ext cx="8028384" cy="908720"/>
          </a:xfrm>
        </p:spPr>
        <p:txBody>
          <a:bodyPr>
            <a:normAutofit/>
          </a:bodyPr>
          <a:lstStyle/>
          <a:p>
            <a:r>
              <a:rPr lang="en-IN" dirty="0">
                <a:latin typeface="Bookman Old Style" panose="02050604050505020204" pitchFamily="18" charset="0"/>
              </a:rPr>
              <a:t>CONCLUSION</a:t>
            </a:r>
            <a:endParaRPr lang="en-US" dirty="0">
              <a:latin typeface="Book Antiqua" pitchFamily="18" charset="0"/>
            </a:endParaRPr>
          </a:p>
        </p:txBody>
      </p:sp>
      <p:sp>
        <p:nvSpPr>
          <p:cNvPr id="5" name="TextBox 4"/>
          <p:cNvSpPr txBox="1"/>
          <p:nvPr/>
        </p:nvSpPr>
        <p:spPr>
          <a:xfrm>
            <a:off x="214282" y="1285860"/>
            <a:ext cx="8572560" cy="4801314"/>
          </a:xfrm>
          <a:prstGeom prst="rect">
            <a:avLst/>
          </a:prstGeom>
        </p:spPr>
        <p:style>
          <a:lnRef idx="1">
            <a:schemeClr val="accent5"/>
          </a:lnRef>
          <a:fillRef idx="2">
            <a:schemeClr val="accent5"/>
          </a:fillRef>
          <a:effectRef idx="1">
            <a:schemeClr val="accent5"/>
          </a:effectRef>
          <a:fontRef idx="minor">
            <a:schemeClr val="dk1"/>
          </a:fontRef>
        </p:style>
        <p:txBody>
          <a:bodyPr wrap="square" numCol="1" rtlCol="0">
            <a:spAutoFit/>
          </a:bodyPr>
          <a:lstStyle/>
          <a:p>
            <a:pPr algn="just"/>
            <a:r>
              <a:rPr lang="en-US" dirty="0" smtClean="0"/>
              <a:t>The application areas of multi rotor UAVs have been increasing day by day all around the world. There are prospects of such new and emerging technology in Asia and Asia pacific region for socio-economic development. For developing countries, employing helicopters and other large aircrafts for different purposes like surveillance, rescue mission, etc. is a challenge from the economic point of view. Similarly, such missions also involve great risk of human lives. As an alternative, the developed </a:t>
            </a:r>
            <a:r>
              <a:rPr lang="en-US" dirty="0" err="1" smtClean="0"/>
              <a:t>Hexa</a:t>
            </a:r>
            <a:r>
              <a:rPr lang="en-US" dirty="0" smtClean="0"/>
              <a:t>-Copter using the frame locally made of Microcontroller board and off-the-shelf purchased electronic parts is very stable, robust, easy to operate and maintained. After a number of successful test flights and public demonstrations, it is now fully functional and ready to take off the payload for different application.</a:t>
            </a:r>
          </a:p>
          <a:p>
            <a:pPr algn="just"/>
            <a:r>
              <a:rPr lang="en-IN" b="1" dirty="0" smtClean="0"/>
              <a:t>In this project we are mainly focus on developing prototype and Assembling of electronic component and sensor and actuator for the designing of professional Drone. This project is might take a 1 year of duration for research and development.</a:t>
            </a:r>
          </a:p>
          <a:p>
            <a:pPr algn="just"/>
            <a:r>
              <a:rPr lang="en-IN" b="1" dirty="0" smtClean="0"/>
              <a:t>In this semester, we are focusing on mechanical part of </a:t>
            </a:r>
            <a:r>
              <a:rPr lang="en-IN" b="1" dirty="0" err="1" smtClean="0"/>
              <a:t>hexa</a:t>
            </a:r>
            <a:r>
              <a:rPr lang="en-IN" b="1" dirty="0" smtClean="0"/>
              <a:t>-drone, which is the first phase of the development part of the project. But one constraint related to cost of the project are always exist. </a:t>
            </a:r>
            <a:endParaRPr lang="en-US" b="1" dirty="0" smtClean="0"/>
          </a:p>
          <a:p>
            <a:pPr algn="just"/>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panose="02050604050505020204" pitchFamily="18" charset="0"/>
              </a:rPr>
              <a:t>REFERENCES</a:t>
            </a:r>
          </a:p>
        </p:txBody>
      </p:sp>
      <p:sp>
        <p:nvSpPr>
          <p:cNvPr id="14" name="Rectangle 13"/>
          <p:cNvSpPr/>
          <p:nvPr/>
        </p:nvSpPr>
        <p:spPr>
          <a:xfrm>
            <a:off x="3857620" y="1357298"/>
            <a:ext cx="5072098" cy="646331"/>
          </a:xfrm>
          <a:prstGeom prst="rect">
            <a:avLst/>
          </a:prstGeom>
        </p:spPr>
        <p:txBody>
          <a:bodyPr wrap="square">
            <a:spAutoFit/>
          </a:bodyPr>
          <a:lstStyle/>
          <a:p>
            <a:r>
              <a:rPr lang="en-US" b="1" dirty="0" smtClean="0"/>
              <a:t>:</a:t>
            </a:r>
            <a:r>
              <a:rPr lang="en-US" dirty="0" smtClean="0"/>
              <a:t>https://doi.org/10.1016/j.conengprac.2010.02.008</a:t>
            </a:r>
            <a:endParaRPr lang="en-US" dirty="0"/>
          </a:p>
        </p:txBody>
      </p:sp>
      <p:sp>
        <p:nvSpPr>
          <p:cNvPr id="15" name="TextBox 14"/>
          <p:cNvSpPr txBox="1"/>
          <p:nvPr/>
        </p:nvSpPr>
        <p:spPr>
          <a:xfrm>
            <a:off x="500034" y="1357298"/>
            <a:ext cx="3357586" cy="646331"/>
          </a:xfrm>
          <a:prstGeom prst="rect">
            <a:avLst/>
          </a:prstGeom>
          <a:noFill/>
        </p:spPr>
        <p:txBody>
          <a:bodyPr wrap="square" rtlCol="0">
            <a:spAutoFit/>
          </a:bodyPr>
          <a:lstStyle/>
          <a:p>
            <a:r>
              <a:rPr lang="en-US" b="1" dirty="0" smtClean="0"/>
              <a:t>1. </a:t>
            </a:r>
            <a:r>
              <a:rPr lang="en-US" b="1" u="sng" dirty="0" err="1" smtClean="0"/>
              <a:t>Modelling</a:t>
            </a:r>
            <a:r>
              <a:rPr lang="en-US" b="1" u="sng" dirty="0" smtClean="0"/>
              <a:t> and control of a </a:t>
            </a:r>
            <a:r>
              <a:rPr lang="en-US" b="1" u="sng" dirty="0" err="1" smtClean="0"/>
              <a:t>largequadrotor</a:t>
            </a:r>
            <a:r>
              <a:rPr lang="en-US" b="1" u="sng" dirty="0" smtClean="0"/>
              <a:t> robot[J]</a:t>
            </a:r>
            <a:endParaRPr lang="en-US" b="1" u="sng" dirty="0"/>
          </a:p>
        </p:txBody>
      </p:sp>
      <p:sp>
        <p:nvSpPr>
          <p:cNvPr id="16" name="TextBox 15"/>
          <p:cNvSpPr txBox="1"/>
          <p:nvPr/>
        </p:nvSpPr>
        <p:spPr>
          <a:xfrm>
            <a:off x="5000628" y="2285992"/>
            <a:ext cx="3857652" cy="369332"/>
          </a:xfrm>
          <a:prstGeom prst="rect">
            <a:avLst/>
          </a:prstGeom>
          <a:noFill/>
        </p:spPr>
        <p:txBody>
          <a:bodyPr wrap="square" rtlCol="0">
            <a:spAutoFit/>
          </a:bodyPr>
          <a:lstStyle/>
          <a:p>
            <a:r>
              <a:rPr lang="en-US" b="1" dirty="0" smtClean="0"/>
              <a:t>:-</a:t>
            </a:r>
            <a:r>
              <a:rPr lang="en-US" dirty="0" smtClean="0"/>
              <a:t>https://doi.org/10.1002/rnc.1674</a:t>
            </a:r>
            <a:endParaRPr lang="en-US" dirty="0"/>
          </a:p>
        </p:txBody>
      </p:sp>
      <p:sp>
        <p:nvSpPr>
          <p:cNvPr id="17" name="TextBox 16"/>
          <p:cNvSpPr txBox="1"/>
          <p:nvPr/>
        </p:nvSpPr>
        <p:spPr>
          <a:xfrm>
            <a:off x="500034" y="2214554"/>
            <a:ext cx="4572032" cy="646331"/>
          </a:xfrm>
          <a:prstGeom prst="rect">
            <a:avLst/>
          </a:prstGeom>
          <a:noFill/>
        </p:spPr>
        <p:txBody>
          <a:bodyPr wrap="square" rtlCol="0">
            <a:spAutoFit/>
          </a:bodyPr>
          <a:lstStyle/>
          <a:p>
            <a:r>
              <a:rPr lang="en-US" b="1" u="sng" dirty="0" smtClean="0"/>
              <a:t>2.Design of UDE-based Controllers from Their Two-Degree-of-Freedom Nature</a:t>
            </a:r>
            <a:endParaRPr lang="en-US" b="1" u="sng" dirty="0"/>
          </a:p>
        </p:txBody>
      </p:sp>
      <p:sp>
        <p:nvSpPr>
          <p:cNvPr id="18" name="Rectangle 17"/>
          <p:cNvSpPr/>
          <p:nvPr/>
        </p:nvSpPr>
        <p:spPr>
          <a:xfrm>
            <a:off x="428596" y="3143248"/>
            <a:ext cx="4929222" cy="646331"/>
          </a:xfrm>
          <a:prstGeom prst="rect">
            <a:avLst/>
          </a:prstGeom>
        </p:spPr>
        <p:txBody>
          <a:bodyPr wrap="square">
            <a:spAutoFit/>
          </a:bodyPr>
          <a:lstStyle/>
          <a:p>
            <a:r>
              <a:rPr lang="en-US" b="1" u="sng" dirty="0" smtClean="0"/>
              <a:t>3.MUDE-based control of </a:t>
            </a:r>
            <a:r>
              <a:rPr lang="en-US" b="1" u="sng" dirty="0" err="1" smtClean="0"/>
              <a:t>quadrotor</a:t>
            </a:r>
            <a:r>
              <a:rPr lang="en-US" b="1" u="sng" dirty="0" smtClean="0"/>
              <a:t> for accurate  attitude tracking</a:t>
            </a:r>
            <a:endParaRPr lang="en-US" b="1" u="sng" dirty="0"/>
          </a:p>
        </p:txBody>
      </p:sp>
      <p:sp>
        <p:nvSpPr>
          <p:cNvPr id="19" name="Rectangle 18"/>
          <p:cNvSpPr/>
          <p:nvPr/>
        </p:nvSpPr>
        <p:spPr>
          <a:xfrm>
            <a:off x="4714876" y="3143248"/>
            <a:ext cx="4429124" cy="646331"/>
          </a:xfrm>
          <a:prstGeom prst="rect">
            <a:avLst/>
          </a:prstGeom>
        </p:spPr>
        <p:txBody>
          <a:bodyPr wrap="square">
            <a:spAutoFit/>
          </a:bodyPr>
          <a:lstStyle/>
          <a:p>
            <a:r>
              <a:rPr lang="en-US" b="1" dirty="0" smtClean="0"/>
              <a:t>:</a:t>
            </a:r>
            <a:r>
              <a:rPr lang="en-US" dirty="0" smtClean="0"/>
              <a:t>https://doi.org/10.1016/j.conengprac.2020.104721</a:t>
            </a:r>
            <a:endParaRPr lang="en-US" dirty="0"/>
          </a:p>
        </p:txBody>
      </p:sp>
      <p:sp>
        <p:nvSpPr>
          <p:cNvPr id="20" name="Rectangle 19"/>
          <p:cNvSpPr/>
          <p:nvPr/>
        </p:nvSpPr>
        <p:spPr>
          <a:xfrm>
            <a:off x="500034" y="4071942"/>
            <a:ext cx="3753976" cy="369332"/>
          </a:xfrm>
          <a:prstGeom prst="rect">
            <a:avLst/>
          </a:prstGeom>
        </p:spPr>
        <p:txBody>
          <a:bodyPr wrap="none">
            <a:spAutoFit/>
          </a:bodyPr>
          <a:lstStyle/>
          <a:p>
            <a:r>
              <a:rPr lang="en-US" b="1" u="sng" dirty="0" smtClean="0"/>
              <a:t>4.Control allocation—A survey :-</a:t>
            </a:r>
            <a:endParaRPr lang="en-US" b="1" u="sng" dirty="0"/>
          </a:p>
        </p:txBody>
      </p:sp>
      <p:sp>
        <p:nvSpPr>
          <p:cNvPr id="21" name="Rectangle 20"/>
          <p:cNvSpPr/>
          <p:nvPr/>
        </p:nvSpPr>
        <p:spPr>
          <a:xfrm>
            <a:off x="4214810" y="4071942"/>
            <a:ext cx="4572000" cy="646331"/>
          </a:xfrm>
          <a:prstGeom prst="rect">
            <a:avLst/>
          </a:prstGeom>
        </p:spPr>
        <p:txBody>
          <a:bodyPr>
            <a:spAutoFit/>
          </a:bodyPr>
          <a:lstStyle/>
          <a:p>
            <a:r>
              <a:rPr lang="en-US" dirty="0" smtClean="0"/>
              <a:t>https://doi.org/10.1016/j.automatica.2013.01.035</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857232"/>
            <a:ext cx="7772400" cy="2077058"/>
          </a:xfrm>
        </p:spPr>
        <p:txBody>
          <a:bodyPr>
            <a:normAutofit/>
          </a:bodyPr>
          <a:lstStyle/>
          <a:p>
            <a:pPr algn="ctr"/>
            <a:r>
              <a:rPr lang="en-US" sz="5400" dirty="0">
                <a:latin typeface="Bookman Old Style" panose="02050604050505020204" pitchFamily="18" charset="0"/>
              </a:rPr>
              <a:t>THANK YOU</a:t>
            </a:r>
            <a:endParaRPr lang="en-IN" sz="5400" dirty="0">
              <a:latin typeface="Bookman Old Style" panose="020506040505050202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IN" dirty="0">
                <a:latin typeface="Bookman Old Style" panose="02050604050505020204" pitchFamily="18" charset="0"/>
              </a:rPr>
              <a:t>ABSTRACT</a:t>
            </a:r>
          </a:p>
        </p:txBody>
      </p:sp>
      <p:sp>
        <p:nvSpPr>
          <p:cNvPr id="4" name="TextBox 3"/>
          <p:cNvSpPr txBox="1"/>
          <p:nvPr/>
        </p:nvSpPr>
        <p:spPr>
          <a:xfrm>
            <a:off x="357158" y="1357298"/>
            <a:ext cx="8501122" cy="4247317"/>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dirty="0" smtClean="0"/>
              <a:t>Unmanned Aerial Vehicles, or drones, are a topic of interest to many academic and industrial research </a:t>
            </a:r>
            <a:r>
              <a:rPr lang="en-US" dirty="0" err="1" smtClean="0"/>
              <a:t>organisation</a:t>
            </a:r>
            <a:r>
              <a:rPr lang="en-US" dirty="0" smtClean="0"/>
              <a:t>. They find applications in several fields, ranging from military functions to civilian functions .Consequently, the UAVs are expected to perform a wide range of missions, which necessitates a certain level of autonomy .An autonomous UAV relies on an efficient control architecture to perform various tasks and make appropriate decisions .In robotics, control architectures are categorized under six classifications, as we list: deliberative, reactive, hybrid, </a:t>
            </a:r>
            <a:r>
              <a:rPr lang="en-US" dirty="0" err="1" smtClean="0"/>
              <a:t>behaviour</a:t>
            </a:r>
            <a:r>
              <a:rPr lang="en-US" dirty="0" smtClean="0"/>
              <a:t>, hybrid </a:t>
            </a:r>
            <a:r>
              <a:rPr lang="en-US" dirty="0" err="1" smtClean="0"/>
              <a:t>behaviour</a:t>
            </a:r>
            <a:r>
              <a:rPr lang="en-US" dirty="0" smtClean="0"/>
              <a:t>, and lastly </a:t>
            </a:r>
            <a:r>
              <a:rPr lang="en-US" dirty="0" err="1" smtClean="0"/>
              <a:t>subsumption</a:t>
            </a:r>
            <a:r>
              <a:rPr lang="en-US" dirty="0" smtClean="0"/>
              <a:t> architecture. Through this paper, we introduce a short review on a particular type of UAV called </a:t>
            </a:r>
            <a:r>
              <a:rPr lang="en-US" dirty="0" err="1" smtClean="0"/>
              <a:t>Hexacopter</a:t>
            </a:r>
            <a:r>
              <a:rPr lang="en-US" dirty="0" smtClean="0"/>
              <a:t> or </a:t>
            </a:r>
            <a:r>
              <a:rPr lang="en-US" dirty="0" err="1" smtClean="0"/>
              <a:t>Hexarotor</a:t>
            </a:r>
            <a:r>
              <a:rPr lang="en-US" dirty="0" smtClean="0"/>
              <a:t> , in which we discuss the items that compose the </a:t>
            </a:r>
            <a:r>
              <a:rPr lang="en-US" dirty="0" err="1" smtClean="0"/>
              <a:t>hexarotor</a:t>
            </a:r>
            <a:r>
              <a:rPr lang="en-US" dirty="0" smtClean="0"/>
              <a:t> from the very fundamental (framework, sensors …) to the most elaborated parts (</a:t>
            </a:r>
            <a:r>
              <a:rPr lang="en-US" dirty="0" err="1" smtClean="0"/>
              <a:t>modelling</a:t>
            </a:r>
            <a:r>
              <a:rPr lang="en-US" dirty="0" smtClean="0"/>
              <a:t> , control…) .The document covers the flight mechanism, the avionics sensors, the dynamic </a:t>
            </a:r>
            <a:r>
              <a:rPr lang="en-US" dirty="0" err="1" smtClean="0"/>
              <a:t>modelling</a:t>
            </a:r>
            <a:r>
              <a:rPr lang="en-US" dirty="0" smtClean="0"/>
              <a:t> , and the various control techniques used on a </a:t>
            </a:r>
            <a:r>
              <a:rPr lang="en-US" dirty="0" err="1" smtClean="0"/>
              <a:t>hexacopter</a:t>
            </a:r>
            <a:r>
              <a:rPr lang="en-US" dirty="0" smtClean="0"/>
              <a:t> .The vision system, the different </a:t>
            </a:r>
            <a:r>
              <a:rPr lang="en-US" dirty="0" err="1" smtClean="0"/>
              <a:t>localisation</a:t>
            </a:r>
            <a:r>
              <a:rPr lang="en-US" dirty="0" smtClean="0"/>
              <a:t> , and navigation techniques are also explored. At last, but not at least, the focus is directed toward the investigation of the robotics control architectures.</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a:latin typeface="Bookman Old Style" panose="02050604050505020204" pitchFamily="18" charset="0"/>
              </a:rPr>
              <a:t>INTRODUCTION</a:t>
            </a:r>
          </a:p>
        </p:txBody>
      </p:sp>
      <p:sp>
        <p:nvSpPr>
          <p:cNvPr id="3" name="Content Placeholder 2"/>
          <p:cNvSpPr>
            <a:spLocks noGrp="1"/>
          </p:cNvSpPr>
          <p:nvPr>
            <p:ph idx="1"/>
          </p:nvPr>
        </p:nvSpPr>
        <p:spPr>
          <a:xfrm>
            <a:off x="304800" y="1219200"/>
            <a:ext cx="8686800" cy="4525963"/>
          </a:xfrm>
        </p:spPr>
        <p:txBody>
          <a:bodyPr/>
          <a:lstStyle/>
          <a:p>
            <a:pPr algn="just">
              <a:buNone/>
            </a:pPr>
            <a:endParaRPr lang="en-IN" sz="2800" dirty="0" smtClean="0">
              <a:solidFill>
                <a:srgbClr val="002060"/>
              </a:solidFill>
              <a:cs typeface="Segoe Print" panose="02000600000000000000" charset="0"/>
            </a:endParaRPr>
          </a:p>
          <a:p>
            <a:pPr algn="just">
              <a:buNone/>
            </a:pPr>
            <a:r>
              <a:rPr lang="en-IN" sz="2800" dirty="0" smtClean="0">
                <a:solidFill>
                  <a:schemeClr val="tx1"/>
                </a:solidFill>
                <a:cs typeface="Segoe Print" panose="02000600000000000000" charset="0"/>
              </a:rPr>
              <a:t>   </a:t>
            </a:r>
            <a:r>
              <a:rPr lang="en-IN" sz="1800" dirty="0" smtClean="0">
                <a:solidFill>
                  <a:schemeClr val="tx1"/>
                </a:solidFill>
                <a:cs typeface="Segoe Print" panose="02000600000000000000" charset="0"/>
              </a:rPr>
              <a:t>The Drone are the UAV which are mostly use for the Surveillance purpose and other major sector and industries. </a:t>
            </a:r>
            <a:r>
              <a:rPr lang="en-IN" sz="1800" dirty="0" err="1" smtClean="0">
                <a:solidFill>
                  <a:schemeClr val="tx1"/>
                </a:solidFill>
                <a:cs typeface="Segoe Print" panose="02000600000000000000" charset="0"/>
              </a:rPr>
              <a:t>Hexa</a:t>
            </a:r>
            <a:r>
              <a:rPr lang="en-IN" sz="1800" dirty="0" smtClean="0">
                <a:solidFill>
                  <a:schemeClr val="tx1"/>
                </a:solidFill>
                <a:cs typeface="Segoe Print" panose="02000600000000000000" charset="0"/>
              </a:rPr>
              <a:t>-copter are the most widely use for the huge payload carry and high range performance purpose. But here one hidden secret related to UAV are the often powerful and </a:t>
            </a:r>
            <a:r>
              <a:rPr lang="en-IN" sz="1800" dirty="0" err="1" smtClean="0">
                <a:solidFill>
                  <a:schemeClr val="tx1"/>
                </a:solidFill>
                <a:cs typeface="Segoe Print" panose="02000600000000000000" charset="0"/>
              </a:rPr>
              <a:t>strenght</a:t>
            </a:r>
            <a:r>
              <a:rPr lang="en-IN" sz="1800" dirty="0" smtClean="0">
                <a:solidFill>
                  <a:schemeClr val="tx1"/>
                </a:solidFill>
                <a:cs typeface="Segoe Print" panose="02000600000000000000" charset="0"/>
              </a:rPr>
              <a:t> as compare to other Drone(i.e. </a:t>
            </a:r>
            <a:r>
              <a:rPr lang="en-IN" sz="1800" dirty="0" err="1" smtClean="0">
                <a:solidFill>
                  <a:schemeClr val="tx1"/>
                </a:solidFill>
                <a:cs typeface="Segoe Print" panose="02000600000000000000" charset="0"/>
              </a:rPr>
              <a:t>Quard</a:t>
            </a:r>
            <a:r>
              <a:rPr lang="en-IN" sz="1800" dirty="0" smtClean="0">
                <a:solidFill>
                  <a:schemeClr val="tx1"/>
                </a:solidFill>
                <a:cs typeface="Segoe Print" panose="02000600000000000000" charset="0"/>
              </a:rPr>
              <a:t>-copter and two propeller copter).</a:t>
            </a:r>
          </a:p>
          <a:p>
            <a:pPr algn="just">
              <a:buNone/>
            </a:pPr>
            <a:r>
              <a:rPr lang="en-IN" sz="1800" dirty="0" smtClean="0">
                <a:solidFill>
                  <a:schemeClr val="tx1"/>
                </a:solidFill>
                <a:cs typeface="Segoe Print" panose="02000600000000000000" charset="0"/>
              </a:rPr>
              <a:t>    Well, frame designing and Electronic and Computer programming are the three major categories. Which are having their own importance. But, in this project section we will going to focus into the Frame and Prototype of </a:t>
            </a:r>
            <a:r>
              <a:rPr lang="en-IN" sz="1800" dirty="0" err="1" smtClean="0">
                <a:solidFill>
                  <a:schemeClr val="tx1"/>
                </a:solidFill>
                <a:cs typeface="Segoe Print" panose="02000600000000000000" charset="0"/>
              </a:rPr>
              <a:t>Hexa</a:t>
            </a:r>
            <a:r>
              <a:rPr lang="en-IN" sz="1800" dirty="0" smtClean="0">
                <a:solidFill>
                  <a:schemeClr val="tx1"/>
                </a:solidFill>
                <a:cs typeface="Segoe Print" panose="02000600000000000000" charset="0"/>
              </a:rPr>
              <a:t>-copter as well as all software and assembling related part.</a:t>
            </a:r>
          </a:p>
          <a:p>
            <a:pPr algn="just">
              <a:buNone/>
            </a:pPr>
            <a:endParaRPr lang="en-IN" sz="1800" dirty="0" smtClean="0">
              <a:solidFill>
                <a:schemeClr val="tx1"/>
              </a:solidFill>
              <a:cs typeface="Segoe Print" panose="02000600000000000000" charset="0"/>
            </a:endParaRPr>
          </a:p>
          <a:p>
            <a:pPr algn="just">
              <a:buNone/>
            </a:pPr>
            <a:r>
              <a:rPr lang="en-IN" sz="1800" dirty="0" smtClean="0">
                <a:solidFill>
                  <a:schemeClr val="tx1"/>
                </a:solidFill>
                <a:cs typeface="Segoe Print" panose="02000600000000000000" charset="0"/>
              </a:rPr>
              <a:t>     </a:t>
            </a:r>
            <a:r>
              <a:rPr lang="en-IN" sz="1800" dirty="0" smtClean="0">
                <a:solidFill>
                  <a:srgbClr val="002060"/>
                </a:solidFill>
                <a:cs typeface="Segoe Print" panose="02000600000000000000" charset="0"/>
              </a:rPr>
              <a:t> </a:t>
            </a:r>
          </a:p>
          <a:p>
            <a:pPr algn="just">
              <a:buNone/>
            </a:pPr>
            <a:r>
              <a:rPr lang="en-IN" sz="2800" dirty="0" smtClean="0">
                <a:solidFill>
                  <a:srgbClr val="002060"/>
                </a:solidFill>
                <a:cs typeface="Segoe Print" panose="02000600000000000000" charset="0"/>
              </a:rPr>
              <a:t>            </a:t>
            </a:r>
            <a:endParaRPr lang="en-US" sz="2800" dirty="0">
              <a:solidFill>
                <a:srgbClr val="002060"/>
              </a:solidFill>
              <a:cs typeface="Segoe Print" panose="02000600000000000000" charset="0"/>
            </a:endParaRPr>
          </a:p>
        </p:txBody>
      </p:sp>
      <p:sp>
        <p:nvSpPr>
          <p:cNvPr id="5" name="TextBox 4"/>
          <p:cNvSpPr txBox="1"/>
          <p:nvPr/>
        </p:nvSpPr>
        <p:spPr>
          <a:xfrm>
            <a:off x="500034" y="1357298"/>
            <a:ext cx="8429684" cy="1615827"/>
          </a:xfrm>
          <a:prstGeom prst="rect">
            <a:avLst/>
          </a:prstGeom>
          <a:noFill/>
        </p:spPr>
        <p:txBody>
          <a:bodyPr wrap="square" rtlCol="0">
            <a:spAutoFit/>
          </a:bodyPr>
          <a:lstStyle/>
          <a:p>
            <a:pPr>
              <a:lnSpc>
                <a:spcPct val="150000"/>
              </a:lnSpc>
            </a:pPr>
            <a:r>
              <a:rPr lang="en-IN" b="1" u="sng" dirty="0" smtClean="0"/>
              <a:t>Overview and the basic Concept of Unmanned Aerial Vehicles:-</a:t>
            </a:r>
          </a:p>
          <a:p>
            <a:pPr>
              <a:lnSpc>
                <a:spcPct val="150000"/>
              </a:lnSpc>
            </a:pPr>
            <a:endParaRPr lang="en-IN" b="1" u="sng" dirty="0" smtClean="0"/>
          </a:p>
          <a:p>
            <a:pPr>
              <a:lnSpc>
                <a:spcPct val="150000"/>
              </a:lnSpc>
            </a:pPr>
            <a:endParaRPr lang="en-IN" b="1" u="sng" dirty="0" smtClean="0"/>
          </a:p>
          <a:p>
            <a:endParaRPr lang="en-IN" b="1" u="sng" dirty="0" smtClean="0"/>
          </a:p>
        </p:txBody>
      </p:sp>
      <p:pic>
        <p:nvPicPr>
          <p:cNvPr id="6" name="Picture 5" descr="download.jpg"/>
          <p:cNvPicPr>
            <a:picLocks noChangeAspect="1"/>
          </p:cNvPicPr>
          <p:nvPr/>
        </p:nvPicPr>
        <p:blipFill>
          <a:blip r:embed="rId2"/>
          <a:stretch>
            <a:fillRect/>
          </a:stretch>
        </p:blipFill>
        <p:spPr>
          <a:xfrm>
            <a:off x="642910" y="4429132"/>
            <a:ext cx="3143272" cy="1759386"/>
          </a:xfrm>
          <a:prstGeom prst="rect">
            <a:avLst/>
          </a:prstGeom>
        </p:spPr>
      </p:pic>
      <p:pic>
        <p:nvPicPr>
          <p:cNvPr id="10" name="Picture 9" descr="drone-swarm 2.jpg"/>
          <p:cNvPicPr>
            <a:picLocks noChangeAspect="1"/>
          </p:cNvPicPr>
          <p:nvPr/>
        </p:nvPicPr>
        <p:blipFill>
          <a:blip r:embed="rId3"/>
          <a:stretch>
            <a:fillRect/>
          </a:stretch>
        </p:blipFill>
        <p:spPr>
          <a:xfrm>
            <a:off x="3786182" y="4214818"/>
            <a:ext cx="4857784" cy="195654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A7C4A-4547-45CE-9480-8C5262BB5808}"/>
              </a:ext>
            </a:extLst>
          </p:cNvPr>
          <p:cNvSpPr>
            <a:spLocks noGrp="1"/>
          </p:cNvSpPr>
          <p:nvPr>
            <p:ph type="title"/>
          </p:nvPr>
        </p:nvSpPr>
        <p:spPr/>
        <p:txBody>
          <a:bodyPr/>
          <a:lstStyle/>
          <a:p>
            <a:r>
              <a:rPr lang="en-US" sz="4800" dirty="0"/>
              <a:t>Existing System</a:t>
            </a:r>
            <a:endParaRPr lang="en-IN" sz="4800" dirty="0"/>
          </a:p>
        </p:txBody>
      </p:sp>
      <p:sp>
        <p:nvSpPr>
          <p:cNvPr id="3" name="Content Placeholder 2">
            <a:extLst>
              <a:ext uri="{FF2B5EF4-FFF2-40B4-BE49-F238E27FC236}">
                <a16:creationId xmlns:a16="http://schemas.microsoft.com/office/drawing/2014/main" xmlns="" id="{15452012-3A8B-4CDB-A3FF-B0DA796DD3EB}"/>
              </a:ext>
            </a:extLst>
          </p:cNvPr>
          <p:cNvSpPr>
            <a:spLocks noGrp="1"/>
          </p:cNvSpPr>
          <p:nvPr>
            <p:ph idx="1"/>
          </p:nvPr>
        </p:nvSpPr>
        <p:spPr>
          <a:xfrm>
            <a:off x="0" y="1285860"/>
            <a:ext cx="9001156" cy="4857784"/>
          </a:xfrm>
        </p:spPr>
        <p:style>
          <a:lnRef idx="1">
            <a:schemeClr val="accent3"/>
          </a:lnRef>
          <a:fillRef idx="2">
            <a:schemeClr val="accent3"/>
          </a:fillRef>
          <a:effectRef idx="1">
            <a:schemeClr val="accent3"/>
          </a:effectRef>
          <a:fontRef idx="minor">
            <a:schemeClr val="dk1"/>
          </a:fontRef>
        </p:style>
        <p:txBody>
          <a:bodyPr/>
          <a:lstStyle/>
          <a:p>
            <a:pPr algn="just">
              <a:buNone/>
            </a:pPr>
            <a:r>
              <a:rPr lang="en-IN" sz="1800" dirty="0" smtClean="0"/>
              <a:t>    Here, current scenario system which are used for </a:t>
            </a:r>
            <a:r>
              <a:rPr lang="en-IN" sz="1800" dirty="0" err="1" smtClean="0"/>
              <a:t>fulfillment</a:t>
            </a:r>
            <a:r>
              <a:rPr lang="en-IN" sz="1800" dirty="0" smtClean="0"/>
              <a:t> of user </a:t>
            </a:r>
            <a:r>
              <a:rPr lang="en-IN" sz="1800" dirty="0" err="1" smtClean="0"/>
              <a:t>requirment</a:t>
            </a:r>
            <a:r>
              <a:rPr lang="en-IN" sz="1800" dirty="0" smtClean="0"/>
              <a:t> such as film shooting and heavy payload for carry are done by </a:t>
            </a:r>
            <a:r>
              <a:rPr lang="en-IN" sz="1800" dirty="0" err="1" smtClean="0"/>
              <a:t>quardcopter</a:t>
            </a:r>
            <a:r>
              <a:rPr lang="en-IN" sz="1800" dirty="0" smtClean="0"/>
              <a:t> and unmanned </a:t>
            </a:r>
            <a:r>
              <a:rPr lang="en-IN" sz="1800" dirty="0" err="1" smtClean="0"/>
              <a:t>arial</a:t>
            </a:r>
            <a:r>
              <a:rPr lang="en-IN" sz="1800" dirty="0" smtClean="0"/>
              <a:t> vehicles. In nowadays scenario , Drones and UAV are not so much used for general people.</a:t>
            </a:r>
          </a:p>
          <a:p>
            <a:pPr algn="just">
              <a:buNone/>
            </a:pPr>
            <a:r>
              <a:rPr lang="en-IN" sz="1800" dirty="0" smtClean="0"/>
              <a:t>Existing system of </a:t>
            </a:r>
            <a:r>
              <a:rPr lang="en-IN" sz="1800" dirty="0" err="1" smtClean="0"/>
              <a:t>quardcopter</a:t>
            </a:r>
            <a:r>
              <a:rPr lang="en-IN" sz="1800" dirty="0" smtClean="0"/>
              <a:t> require less voltage as compare to the </a:t>
            </a:r>
            <a:r>
              <a:rPr lang="en-IN" sz="1800" dirty="0" err="1" smtClean="0"/>
              <a:t>hexa</a:t>
            </a:r>
            <a:r>
              <a:rPr lang="en-IN" sz="1800" dirty="0" smtClean="0"/>
              <a:t>-copter drone power supply. But this is because the microcontroller of the </a:t>
            </a:r>
            <a:r>
              <a:rPr lang="en-IN" sz="1800" dirty="0" err="1" smtClean="0"/>
              <a:t>quardcopter</a:t>
            </a:r>
            <a:r>
              <a:rPr lang="en-IN" sz="1800" dirty="0" smtClean="0"/>
              <a:t> are design as per the frame body carries capacity and motors that are used. But where as, Strong UAV are having high voltage of supply for the motors and circuit provided the addition 12 voltage value.</a:t>
            </a:r>
          </a:p>
          <a:p>
            <a:pPr algn="just">
              <a:buNone/>
            </a:pPr>
            <a:r>
              <a:rPr lang="en-IN" sz="1800" dirty="0" smtClean="0"/>
              <a:t>User or organization are facing high latency network problem in the long </a:t>
            </a:r>
            <a:r>
              <a:rPr lang="en-IN" sz="1800" dirty="0" err="1" smtClean="0"/>
              <a:t>arial</a:t>
            </a:r>
            <a:r>
              <a:rPr lang="en-IN" sz="1800" dirty="0" smtClean="0"/>
              <a:t> </a:t>
            </a:r>
            <a:r>
              <a:rPr lang="en-IN" sz="1800" dirty="0" err="1" smtClean="0"/>
              <a:t>survillence</a:t>
            </a:r>
            <a:r>
              <a:rPr lang="en-IN" sz="1800" dirty="0" smtClean="0"/>
              <a:t> and low payload problem in the existing system etc. Hence, </a:t>
            </a:r>
            <a:r>
              <a:rPr lang="en-IN" sz="1800" dirty="0" err="1" smtClean="0"/>
              <a:t>hexa</a:t>
            </a:r>
            <a:r>
              <a:rPr lang="en-IN" sz="1800" dirty="0" smtClean="0"/>
              <a:t>-copter are the solution for this kind of issue. Hence, it increase the GSM connection with low latency and high payload. Hence, their will be always exception related to Flight computer for every </a:t>
            </a:r>
            <a:r>
              <a:rPr lang="en-IN" sz="1800" dirty="0" err="1" smtClean="0"/>
              <a:t>upcomming</a:t>
            </a:r>
            <a:r>
              <a:rPr lang="en-IN" sz="1800" dirty="0" smtClean="0"/>
              <a:t> drones and </a:t>
            </a:r>
            <a:r>
              <a:rPr lang="en-IN" sz="1800" dirty="0" err="1" smtClean="0"/>
              <a:t>sytem</a:t>
            </a:r>
            <a:r>
              <a:rPr lang="en-IN" sz="1800" dirty="0" smtClean="0"/>
              <a:t>.</a:t>
            </a:r>
          </a:p>
          <a:p>
            <a:pPr algn="just">
              <a:buNone/>
            </a:pPr>
            <a:endParaRPr lang="en-IN" sz="1800" dirty="0"/>
          </a:p>
        </p:txBody>
      </p:sp>
    </p:spTree>
    <p:extLst>
      <p:ext uri="{BB962C8B-B14F-4D97-AF65-F5344CB8AC3E}">
        <p14:creationId xmlns="" xmlns:p14="http://schemas.microsoft.com/office/powerpoint/2010/main" val="79078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6500858" cy="400110"/>
          </a:xfrm>
          <a:prstGeom prst="rect">
            <a:avLst/>
          </a:prstGeom>
          <a:noFill/>
        </p:spPr>
        <p:txBody>
          <a:bodyPr wrap="square" rtlCol="0">
            <a:spAutoFit/>
          </a:bodyPr>
          <a:lstStyle/>
          <a:p>
            <a:r>
              <a:rPr lang="en-IN" sz="2000" b="1" u="sng" dirty="0" smtClean="0"/>
              <a:t>OVERALL SYSTEM(Exiting System) Diagram</a:t>
            </a:r>
            <a:r>
              <a:rPr lang="en-IN" sz="2000" dirty="0" smtClean="0"/>
              <a:t>:-</a:t>
            </a:r>
            <a:endParaRPr lang="en-US" sz="2000" dirty="0"/>
          </a:p>
        </p:txBody>
      </p:sp>
      <p:pic>
        <p:nvPicPr>
          <p:cNvPr id="18" name="Picture 17" descr="flowcahrt of drone system.jpg"/>
          <p:cNvPicPr>
            <a:picLocks noChangeAspect="1"/>
          </p:cNvPicPr>
          <p:nvPr/>
        </p:nvPicPr>
        <p:blipFill>
          <a:blip r:embed="rId2"/>
          <a:stretch>
            <a:fillRect/>
          </a:stretch>
        </p:blipFill>
        <p:spPr>
          <a:xfrm>
            <a:off x="928662" y="714356"/>
            <a:ext cx="7143799" cy="5865853"/>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panose="02050604050505020204" pitchFamily="18" charset="0"/>
              </a:rPr>
              <a:t>PROBLEM DEFINITION</a:t>
            </a:r>
          </a:p>
        </p:txBody>
      </p:sp>
      <p:sp>
        <p:nvSpPr>
          <p:cNvPr id="3" name="Content Placeholder 2"/>
          <p:cNvSpPr>
            <a:spLocks noGrp="1"/>
          </p:cNvSpPr>
          <p:nvPr>
            <p:ph idx="1"/>
          </p:nvPr>
        </p:nvSpPr>
        <p:spPr>
          <a:xfrm>
            <a:off x="142844" y="1295400"/>
            <a:ext cx="8858312" cy="4848244"/>
          </a:xfrm>
        </p:spPr>
        <p:style>
          <a:lnRef idx="1">
            <a:schemeClr val="accent5"/>
          </a:lnRef>
          <a:fillRef idx="2">
            <a:schemeClr val="accent5"/>
          </a:fillRef>
          <a:effectRef idx="1">
            <a:schemeClr val="accent5"/>
          </a:effectRef>
          <a:fontRef idx="minor">
            <a:schemeClr val="dk1"/>
          </a:fontRef>
        </p:style>
        <p:txBody>
          <a:bodyPr/>
          <a:lstStyle/>
          <a:p>
            <a:pPr algn="just">
              <a:buNone/>
            </a:pPr>
            <a:r>
              <a:rPr lang="en-IN" sz="1800" dirty="0" smtClean="0">
                <a:solidFill>
                  <a:schemeClr val="tx1"/>
                </a:solidFill>
                <a:cs typeface="Segoe Print" panose="02000600000000000000" charset="0"/>
                <a:sym typeface="+mn-ea"/>
              </a:rPr>
              <a:t>What challenges do Unmanned Aerial Vehicles(i.e. </a:t>
            </a:r>
            <a:r>
              <a:rPr lang="en-IN" sz="1800" dirty="0" err="1" smtClean="0">
                <a:solidFill>
                  <a:schemeClr val="tx1"/>
                </a:solidFill>
                <a:cs typeface="Segoe Print" panose="02000600000000000000" charset="0"/>
                <a:sym typeface="+mn-ea"/>
              </a:rPr>
              <a:t>Hexa</a:t>
            </a:r>
            <a:r>
              <a:rPr lang="en-IN" sz="1800" dirty="0" smtClean="0">
                <a:solidFill>
                  <a:schemeClr val="tx1"/>
                </a:solidFill>
                <a:cs typeface="Segoe Print" panose="02000600000000000000" charset="0"/>
                <a:sym typeface="+mn-ea"/>
              </a:rPr>
              <a:t>-Copter) Face?</a:t>
            </a:r>
          </a:p>
          <a:p>
            <a:pPr algn="just"/>
            <a:r>
              <a:rPr lang="en-IN" sz="1800" b="1" u="sng" dirty="0" smtClean="0">
                <a:solidFill>
                  <a:schemeClr val="tx1"/>
                </a:solidFill>
                <a:cs typeface="Segoe Print" panose="02000600000000000000" charset="0"/>
                <a:sym typeface="+mn-ea"/>
              </a:rPr>
              <a:t>Safety</a:t>
            </a:r>
            <a:r>
              <a:rPr lang="en-IN" sz="1800" dirty="0" smtClean="0">
                <a:solidFill>
                  <a:schemeClr val="tx1"/>
                </a:solidFill>
                <a:cs typeface="Segoe Print" panose="02000600000000000000" charset="0"/>
                <a:sym typeface="+mn-ea"/>
              </a:rPr>
              <a:t>:- Like recreational drone,</a:t>
            </a:r>
            <a:r>
              <a:rPr lang="en-IN" sz="1400" dirty="0" smtClean="0">
                <a:solidFill>
                  <a:schemeClr val="tx1"/>
                </a:solidFill>
                <a:cs typeface="Segoe Print" panose="02000600000000000000" charset="0"/>
                <a:sym typeface="+mn-ea"/>
              </a:rPr>
              <a:t> </a:t>
            </a:r>
            <a:r>
              <a:rPr lang="en-US" sz="1800" dirty="0" smtClean="0">
                <a:solidFill>
                  <a:schemeClr val="tx1"/>
                </a:solidFill>
              </a:rPr>
              <a:t>commercial unmanned aerial vehicles rely on global positioning technology for navigation. This gives controllers an accurate read on the location of a vehicle, even at a significant </a:t>
            </a:r>
            <a:r>
              <a:rPr lang="en-US" sz="1800" dirty="0" err="1" smtClean="0">
                <a:solidFill>
                  <a:schemeClr val="tx1"/>
                </a:solidFill>
              </a:rPr>
              <a:t>distance.The</a:t>
            </a:r>
            <a:r>
              <a:rPr lang="en-US" sz="1800" dirty="0" smtClean="0">
                <a:solidFill>
                  <a:schemeClr val="tx1"/>
                </a:solidFill>
              </a:rPr>
              <a:t> issue, however, is that the GPS can fail to alert controllers of what’s in the surrounding area. Without the ability to recognize other airborne objects, unmanned aerial vehicles can interfere with the flight patterns of other aircraft and pose potential safety threats. Geo fencing helps to address this issue by creating a virtual fence that drones adhere to. These programmed no-fly zones keep unmanned systems away from restricted areas and heights where they could interrupt manned aircraft activity.</a:t>
            </a:r>
          </a:p>
          <a:p>
            <a:pPr algn="just"/>
            <a:r>
              <a:rPr lang="en-IN" sz="1800" b="1" u="sng" dirty="0" smtClean="0">
                <a:solidFill>
                  <a:schemeClr val="tx1"/>
                </a:solidFill>
              </a:rPr>
              <a:t>Privacy</a:t>
            </a:r>
            <a:r>
              <a:rPr lang="en-IN" sz="1800" dirty="0" smtClean="0">
                <a:solidFill>
                  <a:schemeClr val="tx1"/>
                </a:solidFill>
              </a:rPr>
              <a:t>:- </a:t>
            </a:r>
            <a:r>
              <a:rPr lang="en-US" sz="1800" dirty="0" smtClean="0">
                <a:solidFill>
                  <a:schemeClr val="tx1"/>
                </a:solidFill>
              </a:rPr>
              <a:t>With so-called “eyes in the sky”, unmanned aerial vehicles can collect an abundance of data. In addition to video surveillance, the systems might also include </a:t>
            </a:r>
            <a:r>
              <a:rPr lang="en-US" sz="1800" dirty="0" smtClean="0">
                <a:solidFill>
                  <a:schemeClr val="tx1"/>
                </a:solidFill>
                <a:hlinkClick r:id="rId2"/>
              </a:rPr>
              <a:t>sensors</a:t>
            </a:r>
            <a:r>
              <a:rPr lang="en-US" sz="1800" dirty="0" smtClean="0">
                <a:solidFill>
                  <a:schemeClr val="tx1"/>
                </a:solidFill>
              </a:rPr>
              <a:t> that detect sounds, magnetic fields and chemical composition, among other </a:t>
            </a:r>
            <a:r>
              <a:rPr lang="en-US" sz="1800" dirty="0" err="1" smtClean="0">
                <a:solidFill>
                  <a:schemeClr val="tx1"/>
                </a:solidFill>
              </a:rPr>
              <a:t>information.On</a:t>
            </a:r>
            <a:r>
              <a:rPr lang="en-US" sz="1800" dirty="0" smtClean="0">
                <a:solidFill>
                  <a:schemeClr val="tx1"/>
                </a:solidFill>
              </a:rPr>
              <a:t> a fundamental level, the public can view this collection of data as intrusive, almost as if they are being spied on. These concerns over personal privacy have prompted federal legislation to be </a:t>
            </a:r>
            <a:r>
              <a:rPr lang="en-US" sz="1800" dirty="0" err="1" smtClean="0">
                <a:solidFill>
                  <a:schemeClr val="tx1"/>
                </a:solidFill>
              </a:rPr>
              <a:t>introduced.</a:t>
            </a:r>
            <a:r>
              <a:rPr lang="en-US" sz="1800" dirty="0" err="1" smtClean="0">
                <a:solidFill>
                  <a:schemeClr val="tx1"/>
                </a:solidFill>
                <a:hlinkClick r:id="rId3"/>
              </a:rPr>
              <a:t>One</a:t>
            </a:r>
            <a:r>
              <a:rPr lang="en-US" sz="1800" dirty="0" smtClean="0">
                <a:solidFill>
                  <a:schemeClr val="tx1"/>
                </a:solidFill>
                <a:hlinkClick r:id="rId3"/>
              </a:rPr>
              <a:t> example is the Drone Aircraft and Transparency Act of 2017</a:t>
            </a:r>
            <a:r>
              <a:rPr lang="en-US" sz="1800" dirty="0" smtClean="0">
                <a:solidFill>
                  <a:schemeClr val="tx1"/>
                </a:solidFill>
              </a:rPr>
              <a:t>. </a:t>
            </a:r>
            <a:endParaRPr lang="en-US" sz="1800" dirty="0" smtClean="0"/>
          </a:p>
          <a:p>
            <a:endParaRPr lang="en-US" sz="1800" dirty="0" smtClean="0">
              <a:solidFill>
                <a:schemeClr val="tx1"/>
              </a:solidFill>
            </a:endParaRPr>
          </a:p>
          <a:p>
            <a:pPr algn="just">
              <a:buNone/>
            </a:pPr>
            <a:endParaRPr lang="en-US" sz="1400" dirty="0">
              <a:solidFill>
                <a:schemeClr val="tx1"/>
              </a:solidFill>
              <a:cs typeface="Segoe Print" panose="02000600000000000000" charset="0"/>
              <a:sym typeface="+mn-ea"/>
            </a:endParaRPr>
          </a:p>
        </p:txBody>
      </p:sp>
      <p:sp>
        <p:nvSpPr>
          <p:cNvPr id="8" name="TextBox 7"/>
          <p:cNvSpPr txBox="1"/>
          <p:nvPr/>
        </p:nvSpPr>
        <p:spPr>
          <a:xfrm>
            <a:off x="714349" y="2786058"/>
            <a:ext cx="8215369" cy="1661993"/>
          </a:xfrm>
          <a:prstGeom prst="rect">
            <a:avLst/>
          </a:prstGeom>
          <a:noFill/>
        </p:spPr>
        <p:txBody>
          <a:bodyPr wrap="square" rtlCol="0">
            <a:spAutoFit/>
          </a:bodyPr>
          <a:lstStyle/>
          <a:p>
            <a:endParaRPr lang="en-IN" sz="1400" dirty="0" smtClean="0"/>
          </a:p>
          <a:p>
            <a:endParaRPr lang="en-IN" dirty="0" smtClean="0"/>
          </a:p>
          <a:p>
            <a:endParaRPr lang="en-IN" sz="1400" dirty="0" smtClean="0"/>
          </a:p>
          <a:p>
            <a:endParaRPr lang="en-IN" sz="1400" dirty="0" smtClean="0"/>
          </a:p>
          <a:p>
            <a:endParaRPr lang="en-IN" sz="1400" dirty="0" smtClean="0"/>
          </a:p>
          <a:p>
            <a:endParaRPr lang="en-IN" sz="1400" dirty="0" smtClean="0"/>
          </a:p>
          <a:p>
            <a:r>
              <a:rPr lang="en-IN" sz="1400" dirty="0" smtClean="0"/>
              <a:t> </a:t>
            </a:r>
            <a:endParaRPr lang="en-US" sz="1400" dirty="0"/>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572560" cy="6463308"/>
          </a:xfrm>
          <a:prstGeom prst="rect">
            <a:avLst/>
          </a:prstGeom>
        </p:spPr>
        <p:txBody>
          <a:bodyPr wrap="square">
            <a:spAutoFit/>
          </a:bodyPr>
          <a:lstStyle/>
          <a:p>
            <a:pPr algn="just"/>
            <a:r>
              <a:rPr lang="en-US" dirty="0" smtClean="0">
                <a:latin typeface="+mn-lt"/>
              </a:rPr>
              <a:t>This proposed act would mandate that commercial drone operators provide details about the use of their technology as well as how they will leverage personal information about individuals.</a:t>
            </a:r>
          </a:p>
          <a:p>
            <a:pPr algn="just"/>
            <a:endParaRPr lang="en-IN" dirty="0" smtClean="0">
              <a:latin typeface="+mn-lt"/>
            </a:endParaRPr>
          </a:p>
          <a:p>
            <a:pPr algn="just">
              <a:buFont typeface="Arial" pitchFamily="34" charset="0"/>
              <a:buChar char="•"/>
            </a:pPr>
            <a:r>
              <a:rPr lang="en-IN" dirty="0" smtClean="0">
                <a:latin typeface="+mn-lt"/>
              </a:rPr>
              <a:t> </a:t>
            </a:r>
            <a:r>
              <a:rPr lang="en-IN" b="1" u="sng" dirty="0" smtClean="0">
                <a:latin typeface="+mn-lt"/>
              </a:rPr>
              <a:t>Security</a:t>
            </a:r>
            <a:r>
              <a:rPr lang="en-IN" dirty="0" smtClean="0">
                <a:latin typeface="+mn-lt"/>
              </a:rPr>
              <a:t>:-</a:t>
            </a:r>
            <a:r>
              <a:rPr lang="en-US" dirty="0" smtClean="0"/>
              <a:t> </a:t>
            </a:r>
            <a:r>
              <a:rPr lang="en-US" dirty="0" smtClean="0">
                <a:latin typeface="+mn-lt"/>
              </a:rPr>
              <a:t>As unmanned aerial vehicles collect and share data, it’s possible that other sources may attempt to jam or hack its signals. With the fear that sensitive data may end up in the wrong hands, this can create further anxiety and frustrations amongst the public.</a:t>
            </a:r>
          </a:p>
          <a:p>
            <a:pPr algn="just"/>
            <a:r>
              <a:rPr lang="en-US" dirty="0" smtClean="0">
                <a:latin typeface="+mn-lt"/>
                <a:hlinkClick r:id="rId2"/>
              </a:rPr>
              <a:t>RF shielding</a:t>
            </a:r>
            <a:r>
              <a:rPr lang="en-US" dirty="0" smtClean="0">
                <a:latin typeface="+mn-lt"/>
              </a:rPr>
              <a:t> is one way to ensure greater security of this data in unmanned aerial systems. By building an enclosure around the vehicle, you can reduce transmissions that make its signals more vulnerable to other sources.</a:t>
            </a:r>
          </a:p>
          <a:p>
            <a:pPr algn="just"/>
            <a:endParaRPr lang="en-IN" dirty="0" smtClean="0">
              <a:latin typeface="+mn-lt"/>
            </a:endParaRPr>
          </a:p>
          <a:p>
            <a:pPr algn="just"/>
            <a:r>
              <a:rPr lang="en-IN" b="1" u="sng" dirty="0" smtClean="0">
                <a:latin typeface="+mn-lt"/>
              </a:rPr>
              <a:t> Power</a:t>
            </a:r>
            <a:r>
              <a:rPr lang="en-IN" dirty="0" smtClean="0">
                <a:latin typeface="+mn-lt"/>
              </a:rPr>
              <a:t>:- </a:t>
            </a:r>
            <a:r>
              <a:rPr lang="en-US" dirty="0" smtClean="0">
                <a:latin typeface="+mn-lt"/>
              </a:rPr>
              <a:t>When unmanned aerial vehicles are able to stay in flight longer, their economic impact is greater. For instance, they can deliver packages and medicine to more distant places, cover larger stretches of area in mapping applications and efficiently perform infrastructure surveillance.</a:t>
            </a:r>
          </a:p>
          <a:p>
            <a:pPr algn="just"/>
            <a:r>
              <a:rPr lang="en-US" dirty="0" smtClean="0">
                <a:latin typeface="+mn-lt"/>
              </a:rPr>
              <a:t>While advancements in battery and engine technologies are crucial for longer flight times, the weight of unmanned aerial vehicles is also an important consideration. By </a:t>
            </a:r>
            <a:r>
              <a:rPr lang="en-US" dirty="0" smtClean="0">
                <a:latin typeface="+mn-lt"/>
                <a:hlinkClick r:id="rId3"/>
              </a:rPr>
              <a:t>designing and manufacturing lightweight parts</a:t>
            </a:r>
            <a:r>
              <a:rPr lang="en-US" dirty="0" smtClean="0">
                <a:latin typeface="+mn-lt"/>
              </a:rPr>
              <a:t> for your system, it’s possible to achieve longer flight times and advance the applications of your technology.</a:t>
            </a:r>
          </a:p>
          <a:p>
            <a:pPr>
              <a:buFont typeface="Arial" pitchFamily="34" charset="0"/>
              <a:buChar char="•"/>
            </a:pPr>
            <a:endParaRPr lang="en-US" dirty="0" smtClean="0">
              <a:latin typeface="+mn-lt"/>
            </a:endParaRPr>
          </a:p>
          <a:p>
            <a:endParaRPr lang="en-US" dirty="0" smtClean="0">
              <a:latin typeface="+mn-lt"/>
            </a:endParaRPr>
          </a:p>
          <a:p>
            <a:pPr>
              <a:buFont typeface="Arial" pitchFamily="34" charset="0"/>
              <a:buChar char="•"/>
            </a:pPr>
            <a:endParaRPr lang="en-IN" dirty="0" smtClean="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796908"/>
          </a:xfrm>
        </p:spPr>
        <p:txBody>
          <a:bodyPr/>
          <a:lstStyle/>
          <a:p>
            <a:pPr>
              <a:lnSpc>
                <a:spcPct val="150000"/>
              </a:lnSpc>
            </a:pPr>
            <a:r>
              <a:rPr lang="en-IN" dirty="0">
                <a:latin typeface="Bookman Old Style" panose="02050604050505020204" pitchFamily="18" charset="0"/>
              </a:rPr>
              <a:t>FEATURES</a:t>
            </a:r>
          </a:p>
        </p:txBody>
      </p:sp>
      <p:sp>
        <p:nvSpPr>
          <p:cNvPr id="5" name="Content Placeholder 4"/>
          <p:cNvSpPr>
            <a:spLocks noGrp="1"/>
          </p:cNvSpPr>
          <p:nvPr>
            <p:ph idx="1"/>
          </p:nvPr>
        </p:nvSpPr>
        <p:spPr>
          <a:xfrm>
            <a:off x="228600" y="1285860"/>
            <a:ext cx="8915400" cy="561963"/>
          </a:xfrm>
        </p:spPr>
        <p:txBody>
          <a:bodyPr/>
          <a:lstStyle/>
          <a:p>
            <a:pPr>
              <a:buNone/>
            </a:pPr>
            <a:r>
              <a:rPr lang="en-IN" sz="2800" b="1" u="sng" dirty="0" smtClean="0">
                <a:solidFill>
                  <a:schemeClr val="tx1"/>
                </a:solidFill>
              </a:rPr>
              <a:t>Feature of </a:t>
            </a:r>
            <a:r>
              <a:rPr lang="en-IN" sz="2800" b="1" u="sng" dirty="0" err="1" smtClean="0">
                <a:solidFill>
                  <a:schemeClr val="tx1"/>
                </a:solidFill>
              </a:rPr>
              <a:t>Hexa</a:t>
            </a:r>
            <a:r>
              <a:rPr lang="en-IN" sz="2800" b="1" u="sng" dirty="0" smtClean="0">
                <a:solidFill>
                  <a:schemeClr val="tx1"/>
                </a:solidFill>
              </a:rPr>
              <a:t>-Copter(UAV)</a:t>
            </a:r>
            <a:r>
              <a:rPr lang="en-IN" sz="2800" dirty="0" smtClean="0">
                <a:solidFill>
                  <a:schemeClr val="tx1"/>
                </a:solidFill>
                <a:latin typeface="Bookman Old Style" panose="02050604050505020204" pitchFamily="18" charset="0"/>
              </a:rPr>
              <a:t>:-</a:t>
            </a:r>
          </a:p>
          <a:p>
            <a:pPr>
              <a:buFont typeface="Wingdings" pitchFamily="2" charset="2"/>
              <a:buChar char="Ø"/>
            </a:pPr>
            <a:r>
              <a:rPr lang="en-IN" sz="2800" dirty="0" smtClean="0">
                <a:solidFill>
                  <a:schemeClr val="tx1"/>
                </a:solidFill>
              </a:rPr>
              <a:t>Stability &amp; Control</a:t>
            </a:r>
          </a:p>
          <a:p>
            <a:pPr>
              <a:buFont typeface="Wingdings" pitchFamily="2" charset="2"/>
              <a:buChar char="Ø"/>
            </a:pPr>
            <a:r>
              <a:rPr lang="en-IN" sz="2800" dirty="0" smtClean="0">
                <a:solidFill>
                  <a:schemeClr val="tx1"/>
                </a:solidFill>
              </a:rPr>
              <a:t>Wireless connectivity</a:t>
            </a:r>
          </a:p>
          <a:p>
            <a:pPr>
              <a:buFont typeface="Wingdings" pitchFamily="2" charset="2"/>
              <a:buChar char="Ø"/>
            </a:pPr>
            <a:r>
              <a:rPr lang="en-IN" sz="2800" dirty="0" smtClean="0">
                <a:solidFill>
                  <a:schemeClr val="tx1"/>
                </a:solidFill>
              </a:rPr>
              <a:t>Greater Power</a:t>
            </a:r>
          </a:p>
          <a:p>
            <a:pPr>
              <a:buFont typeface="Wingdings" pitchFamily="2" charset="2"/>
              <a:buChar char="Ø"/>
            </a:pPr>
            <a:r>
              <a:rPr lang="en-IN" sz="2800" dirty="0" smtClean="0">
                <a:solidFill>
                  <a:schemeClr val="tx1"/>
                </a:solidFill>
              </a:rPr>
              <a:t>Real-Time Feedback</a:t>
            </a:r>
          </a:p>
          <a:p>
            <a:pPr>
              <a:buFont typeface="Wingdings" pitchFamily="2" charset="2"/>
              <a:buChar char="Ø"/>
            </a:pPr>
            <a:r>
              <a:rPr lang="en-IN" sz="2800" dirty="0" smtClean="0">
                <a:solidFill>
                  <a:schemeClr val="tx1"/>
                </a:solidFill>
              </a:rPr>
              <a:t>Advanced Photography</a:t>
            </a:r>
          </a:p>
          <a:p>
            <a:pPr>
              <a:buFont typeface="Wingdings" pitchFamily="2" charset="2"/>
              <a:buChar char="Ø"/>
            </a:pPr>
            <a:r>
              <a:rPr lang="en-IN" sz="2800" dirty="0" smtClean="0">
                <a:solidFill>
                  <a:schemeClr val="tx1"/>
                </a:solidFill>
              </a:rPr>
              <a:t>Upgraded remote control</a:t>
            </a:r>
          </a:p>
          <a:p>
            <a:pPr>
              <a:buFont typeface="Wingdings" pitchFamily="2" charset="2"/>
              <a:buChar char="Ø"/>
            </a:pPr>
            <a:r>
              <a:rPr lang="en-IN" sz="2800" dirty="0" smtClean="0">
                <a:solidFill>
                  <a:schemeClr val="tx1"/>
                </a:solidFill>
              </a:rPr>
              <a:t>User Interface data representation by Drone</a:t>
            </a:r>
          </a:p>
          <a:p>
            <a:pPr>
              <a:buFont typeface="Wingdings" pitchFamily="2" charset="2"/>
              <a:buChar char="Ø"/>
            </a:pPr>
            <a:r>
              <a:rPr lang="en-IN" sz="2800" dirty="0" smtClean="0">
                <a:solidFill>
                  <a:schemeClr val="tx1"/>
                </a:solidFill>
              </a:rPr>
              <a:t>Special </a:t>
            </a:r>
            <a:r>
              <a:rPr lang="en-IN" sz="2800" dirty="0" err="1" smtClean="0">
                <a:solidFill>
                  <a:schemeClr val="tx1"/>
                </a:solidFill>
              </a:rPr>
              <a:t>Survillence</a:t>
            </a:r>
            <a:r>
              <a:rPr lang="en-IN" sz="2800" dirty="0" smtClean="0">
                <a:solidFill>
                  <a:schemeClr val="tx1"/>
                </a:solidFill>
              </a:rPr>
              <a:t> Camera </a:t>
            </a:r>
          </a:p>
          <a:p>
            <a:pPr>
              <a:buFont typeface="Wingdings" pitchFamily="2" charset="2"/>
              <a:buChar char="Ø"/>
            </a:pPr>
            <a:endParaRPr lang="en-IN" sz="1800" dirty="0" smtClean="0">
              <a:solidFill>
                <a:schemeClr val="tx1"/>
              </a:solidFill>
            </a:endParaRPr>
          </a:p>
          <a:p>
            <a:pPr>
              <a:buNone/>
            </a:pPr>
            <a:endParaRPr lang="en-IN" sz="2800" dirty="0">
              <a:solidFill>
                <a:schemeClr val="tx1"/>
              </a:solidFill>
              <a:latin typeface="Bookman Old Style" panose="020506040505050202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800">
        <p14:flythroug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ookman Old Style" panose="02050604050505020204" pitchFamily="18" charset="0"/>
              </a:rPr>
              <a:t>FUTURE SCOPE</a:t>
            </a:r>
          </a:p>
        </p:txBody>
      </p:sp>
      <p:sp>
        <p:nvSpPr>
          <p:cNvPr id="3" name="Content Placeholder 2"/>
          <p:cNvSpPr>
            <a:spLocks noGrp="1"/>
          </p:cNvSpPr>
          <p:nvPr>
            <p:ph idx="1"/>
          </p:nvPr>
        </p:nvSpPr>
        <p:spPr>
          <a:xfrm>
            <a:off x="428596" y="1285860"/>
            <a:ext cx="8229600" cy="4786346"/>
          </a:xfrm>
        </p:spPr>
        <p:style>
          <a:lnRef idx="1">
            <a:schemeClr val="accent3"/>
          </a:lnRef>
          <a:fillRef idx="2">
            <a:schemeClr val="accent3"/>
          </a:fillRef>
          <a:effectRef idx="1">
            <a:schemeClr val="accent3"/>
          </a:effectRef>
          <a:fontRef idx="minor">
            <a:schemeClr val="dk1"/>
          </a:fontRef>
        </p:style>
        <p:txBody>
          <a:bodyPr/>
          <a:lstStyle/>
          <a:p>
            <a:pPr marL="0" indent="0">
              <a:buNone/>
            </a:pPr>
            <a:r>
              <a:rPr lang="en-IN" sz="1800" dirty="0" smtClean="0">
                <a:solidFill>
                  <a:schemeClr val="tx1"/>
                </a:solidFill>
              </a:rPr>
              <a:t>Drone are used in various fields. Areas in which drone can be used are construction, </a:t>
            </a:r>
            <a:r>
              <a:rPr lang="en-IN" sz="1800" dirty="0" err="1" smtClean="0">
                <a:solidFill>
                  <a:schemeClr val="tx1"/>
                </a:solidFill>
              </a:rPr>
              <a:t>defense</a:t>
            </a:r>
            <a:r>
              <a:rPr lang="en-IN" sz="1800" dirty="0" smtClean="0">
                <a:solidFill>
                  <a:schemeClr val="tx1"/>
                </a:solidFill>
              </a:rPr>
              <a:t> , photography ,marketing ,delivery ,agriculture , rescue , entertainment etc.</a:t>
            </a:r>
          </a:p>
          <a:p>
            <a:pPr marL="0" indent="0">
              <a:buNone/>
            </a:pPr>
            <a:r>
              <a:rPr lang="en-IN" sz="1800" dirty="0" smtClean="0">
                <a:solidFill>
                  <a:schemeClr val="tx1"/>
                </a:solidFill>
              </a:rPr>
              <a:t>In these field drone are playing a vital role and making things easier and efficient.</a:t>
            </a:r>
          </a:p>
          <a:p>
            <a:pPr marL="0" indent="0">
              <a:buNone/>
            </a:pPr>
            <a:r>
              <a:rPr lang="en-IN" sz="1800" dirty="0" smtClean="0">
                <a:solidFill>
                  <a:schemeClr val="tx1"/>
                </a:solidFill>
              </a:rPr>
              <a:t>Due to some drone flying restrictions, it is not being used to its full potential.</a:t>
            </a:r>
          </a:p>
          <a:p>
            <a:pPr marL="0" indent="0">
              <a:buNone/>
            </a:pPr>
            <a:r>
              <a:rPr lang="en-IN" sz="1800" dirty="0" smtClean="0">
                <a:solidFill>
                  <a:schemeClr val="tx1"/>
                </a:solidFill>
              </a:rPr>
              <a:t>India has a recorded of 19,553 drones. While the world use more than 16 </a:t>
            </a:r>
            <a:r>
              <a:rPr lang="en-IN" sz="1800" dirty="0" err="1" smtClean="0">
                <a:solidFill>
                  <a:schemeClr val="tx1"/>
                </a:solidFill>
              </a:rPr>
              <a:t>lakhs</a:t>
            </a:r>
            <a:r>
              <a:rPr lang="en-IN" sz="1800" dirty="0" smtClean="0">
                <a:solidFill>
                  <a:schemeClr val="tx1"/>
                </a:solidFill>
              </a:rPr>
              <a:t> drones by 2020.</a:t>
            </a:r>
          </a:p>
          <a:p>
            <a:pPr marL="0" indent="0">
              <a:buNone/>
            </a:pPr>
            <a:r>
              <a:rPr lang="en-IN" sz="1800" dirty="0" smtClean="0">
                <a:solidFill>
                  <a:schemeClr val="tx1"/>
                </a:solidFill>
              </a:rPr>
              <a:t>There are various drone technologies used for various purpose. Let us discuss the importance of drone technology and the best uses for drone.</a:t>
            </a:r>
          </a:p>
          <a:p>
            <a:pPr marL="0" indent="0">
              <a:buNone/>
            </a:pPr>
            <a:r>
              <a:rPr lang="en-IN" sz="1800" dirty="0" smtClean="0">
                <a:solidFill>
                  <a:schemeClr val="tx1"/>
                </a:solidFill>
              </a:rPr>
              <a:t>Drone have long been predicted to revolutionize cargo delivery. In theory, models capable of carrying a large payload should become a more efficient alternative to light transport vehicles and helicopters serving hard-to-reach area.</a:t>
            </a:r>
            <a:endParaRPr lang="en-IN" sz="1800" dirty="0">
              <a:solidFill>
                <a:schemeClr val="tx1"/>
              </a:solidFill>
            </a:endParaRP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2501</TotalTime>
  <Words>1407</Words>
  <Application>Microsoft Office PowerPoint</Application>
  <PresentationFormat>On-screen Show (4:3)</PresentationFormat>
  <Paragraphs>130</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Theme1</vt:lpstr>
      <vt:lpstr>Prototype of Hexa-copter</vt:lpstr>
      <vt:lpstr>ABSTRACT</vt:lpstr>
      <vt:lpstr>INTRODUCTION</vt:lpstr>
      <vt:lpstr>Existing System</vt:lpstr>
      <vt:lpstr>Slide 5</vt:lpstr>
      <vt:lpstr>PROBLEM DEFINITION</vt:lpstr>
      <vt:lpstr>Slide 7</vt:lpstr>
      <vt:lpstr>FEATURES</vt:lpstr>
      <vt:lpstr>FUTURE SCOPE</vt:lpstr>
      <vt:lpstr>HARDWARE REQUIREMENTS</vt:lpstr>
      <vt:lpstr>SOFTWARE REQUIREMENTS</vt:lpstr>
      <vt:lpstr>SYSTEM ARCHITECTURE</vt:lpstr>
      <vt:lpstr>Slide 13</vt:lpstr>
      <vt:lpstr>USE CASE DIAGRAM</vt:lpstr>
      <vt:lpstr>Slide 15</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Value Imputations  of Heterogeneous Datasets</dc:title>
  <dc:creator>Comp HOD Laptop</dc:creator>
  <cp:lastModifiedBy>SANTOSH KUMAR PANDEY</cp:lastModifiedBy>
  <cp:revision>514</cp:revision>
  <dcterms:created xsi:type="dcterms:W3CDTF">2013-08-30T17:31:00Z</dcterms:created>
  <dcterms:modified xsi:type="dcterms:W3CDTF">2023-03-31T09:19:07Z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1033-11.2.0.10233</vt:lpwstr>
  </property>
</Properties>
</file>