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3" r:id="rId8"/>
    <p:sldId id="304" r:id="rId9"/>
    <p:sldId id="305" r:id="rId10"/>
    <p:sldId id="306" r:id="rId11"/>
    <p:sldId id="308" r:id="rId12"/>
    <p:sldId id="309" r:id="rId13"/>
    <p:sldId id="316" r:id="rId14"/>
    <p:sldId id="311" r:id="rId15"/>
    <p:sldId id="312" r:id="rId16"/>
    <p:sldId id="313" r:id="rId17"/>
    <p:sldId id="315" r:id="rId18"/>
    <p:sldId id="317" r:id="rId19"/>
    <p:sldId id="318" r:id="rId20"/>
    <p:sldId id="319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Machine Learning Using Python &amp;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Adarsh raj, a21001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--Analysis &amp; Exploration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what our “</a:t>
            </a:r>
            <a:r>
              <a:rPr lang="en-US" dirty="0" err="1"/>
              <a:t>overall_players</a:t>
            </a:r>
            <a:r>
              <a:rPr lang="en-US" dirty="0"/>
              <a:t>” </a:t>
            </a:r>
            <a:r>
              <a:rPr lang="en-US" dirty="0" err="1"/>
              <a:t>pyspark</a:t>
            </a:r>
            <a:r>
              <a:rPr lang="en-US" dirty="0"/>
              <a:t> DF looks like now. Note that, we still have 19239 records with 42 columns.</a:t>
            </a:r>
            <a:br>
              <a:rPr lang="en-US" dirty="0"/>
            </a:br>
            <a:r>
              <a:rPr lang="en-US" dirty="0"/>
              <a:t>Also, there are no NULL or NA values in “</a:t>
            </a:r>
            <a:r>
              <a:rPr lang="en-US" dirty="0" err="1"/>
              <a:t>overall_players</a:t>
            </a:r>
            <a:r>
              <a:rPr lang="en-US" dirty="0"/>
              <a:t>” data frame.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3ED4A-D4EB-4153-AF7E-6C3FBA53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06364"/>
            <a:ext cx="10058400" cy="26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FDCF58-9D97-4DDC-98A2-3A5F2788BEF7}"/>
              </a:ext>
            </a:extLst>
          </p:cNvPr>
          <p:cNvSpPr txBox="1">
            <a:spLocks/>
          </p:cNvSpPr>
          <p:nvPr/>
        </p:nvSpPr>
        <p:spPr>
          <a:xfrm>
            <a:off x="1066800" y="619642"/>
            <a:ext cx="10058400" cy="54621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.describe() function to check for statistical parameters of all the numeric columns. </a:t>
            </a:r>
            <a:br>
              <a:rPr lang="en-US" dirty="0"/>
            </a:b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see that most of the data lies between 0 – 99 except for few like height, weight, international reputation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None of the data needs scaling or normalization as the range is pretty similar for all of them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90B66-3CD9-47C8-A7BA-52528453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02688"/>
            <a:ext cx="10058400" cy="25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FDCF58-9D97-4DDC-98A2-3A5F2788BEF7}"/>
              </a:ext>
            </a:extLst>
          </p:cNvPr>
          <p:cNvSpPr txBox="1">
            <a:spLocks/>
          </p:cNvSpPr>
          <p:nvPr/>
        </p:nvSpPr>
        <p:spPr>
          <a:xfrm>
            <a:off x="1066800" y="619642"/>
            <a:ext cx="10058400" cy="54621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Correlation matrix </a:t>
            </a:r>
          </a:p>
          <a:p>
            <a:pPr marL="0" indent="0">
              <a:buNone/>
            </a:pPr>
            <a:r>
              <a:rPr lang="en-US" dirty="0"/>
              <a:t>First, we must create an RDD from our “</a:t>
            </a:r>
            <a:r>
              <a:rPr lang="en-US" dirty="0" err="1"/>
              <a:t>overall_players</a:t>
            </a:r>
            <a:r>
              <a:rPr lang="en-US" dirty="0"/>
              <a:t>” before using statistics from </a:t>
            </a:r>
            <a:r>
              <a:rPr lang="en-US" dirty="0" err="1"/>
              <a:t>pyspark’s</a:t>
            </a:r>
            <a:r>
              <a:rPr lang="en-US" dirty="0"/>
              <a:t> </a:t>
            </a:r>
            <a:r>
              <a:rPr lang="en-US" dirty="0" err="1"/>
              <a:t>MLlib</a:t>
            </a:r>
            <a:r>
              <a:rPr lang="en-US" dirty="0"/>
              <a:t> to create a correlation matrix and then use basic pandas' operation to have a data frame having same rows and columns and correlation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4A9A3-3EA8-42FC-811B-EBD135F6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245795"/>
            <a:ext cx="461098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DE02B-B0A1-49D0-BE2C-601790B5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213" y="2245795"/>
            <a:ext cx="4610986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3F5F6-A0D3-4223-8F60-C96D1E93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12" y="3297034"/>
            <a:ext cx="7496175" cy="2638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97C26D-810A-4EB5-81CF-72C2F1053A9C}"/>
              </a:ext>
            </a:extLst>
          </p:cNvPr>
          <p:cNvSpPr txBox="1"/>
          <p:nvPr/>
        </p:nvSpPr>
        <p:spPr>
          <a:xfrm>
            <a:off x="9867845" y="4616246"/>
            <a:ext cx="1265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 DF having correlation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26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FDCF58-9D97-4DDC-98A2-3A5F2788BEF7}"/>
              </a:ext>
            </a:extLst>
          </p:cNvPr>
          <p:cNvSpPr txBox="1">
            <a:spLocks/>
          </p:cNvSpPr>
          <p:nvPr/>
        </p:nvSpPr>
        <p:spPr>
          <a:xfrm>
            <a:off x="1066800" y="619642"/>
            <a:ext cx="10058400" cy="54621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7004D2-C6C3-4172-94D5-70B2A0EC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12" y="619642"/>
            <a:ext cx="7257326" cy="4716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26483A-AC30-409D-980B-CC5CC9A2B737}"/>
              </a:ext>
            </a:extLst>
          </p:cNvPr>
          <p:cNvSpPr txBox="1"/>
          <p:nvPr/>
        </p:nvSpPr>
        <p:spPr>
          <a:xfrm>
            <a:off x="8878746" y="1962122"/>
            <a:ext cx="2037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matrix chart of all numeric features (only few are shown here as original image is too large)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91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FDCF58-9D97-4DDC-98A2-3A5F2788BEF7}"/>
              </a:ext>
            </a:extLst>
          </p:cNvPr>
          <p:cNvSpPr txBox="1">
            <a:spLocks/>
          </p:cNvSpPr>
          <p:nvPr/>
        </p:nvSpPr>
        <p:spPr>
          <a:xfrm>
            <a:off x="1066800" y="619642"/>
            <a:ext cx="10058400" cy="54621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Getting highly correlated columns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Above we are getting the list of highly correlated columns (abs correlation &gt; 0.8 and &lt; 1) and subsequently list of not highly correlated columns</a:t>
            </a:r>
            <a:br>
              <a:rPr lang="en-US" dirty="0"/>
            </a:br>
            <a:r>
              <a:rPr lang="en-US" dirty="0"/>
              <a:t>Also, creating “</a:t>
            </a:r>
            <a:r>
              <a:rPr lang="en-US" dirty="0" err="1"/>
              <a:t>corr_reduced_data</a:t>
            </a:r>
            <a:r>
              <a:rPr lang="en-US" dirty="0"/>
              <a:t>” DF which stores all non highly correlated columns for our use in modelling purpose later 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1427C-71E7-4EA1-A4FD-A0A2547E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54" y="1093048"/>
            <a:ext cx="7868092" cy="34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6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Modelling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--Linear Regression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the target column is a continuous variable, we will be using linear regression.</a:t>
            </a:r>
            <a:br>
              <a:rPr lang="en-US" dirty="0"/>
            </a:br>
            <a:r>
              <a:rPr lang="en-US" dirty="0"/>
              <a:t>Firstly, by using all the columns and then later using the not highly correlated columns to see what kind of performance we have without the correlated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2A1D0-CDCE-47F9-A94C-09B42D68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3205162"/>
            <a:ext cx="483870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F22709-264F-4F9D-B356-FC4ED567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4627614"/>
            <a:ext cx="4838699" cy="1241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D2564-2678-4ABA-B5BC-4BAEB39BFB74}"/>
              </a:ext>
            </a:extLst>
          </p:cNvPr>
          <p:cNvSpPr txBox="1"/>
          <p:nvPr/>
        </p:nvSpPr>
        <p:spPr>
          <a:xfrm>
            <a:off x="8708463" y="3470700"/>
            <a:ext cx="112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Splitting dataset into label &amp; features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0E021-FC9D-4944-A121-6362AB3EA6D0}"/>
              </a:ext>
            </a:extLst>
          </p:cNvPr>
          <p:cNvSpPr txBox="1"/>
          <p:nvPr/>
        </p:nvSpPr>
        <p:spPr>
          <a:xfrm>
            <a:off x="8708462" y="4832854"/>
            <a:ext cx="112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Splitting into train &amp; test and verifying size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7155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Modelling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--Using all columns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mentioned, all the columns are used for modelling and prediction of ‘overall’ column.</a:t>
            </a:r>
            <a:br>
              <a:rPr lang="en-US" dirty="0"/>
            </a:br>
            <a:r>
              <a:rPr lang="en-US" u="sng" dirty="0"/>
              <a:t>Results</a:t>
            </a:r>
            <a:r>
              <a:rPr lang="en-US" dirty="0"/>
              <a:t>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Above are the adjusted R2 &amp; RMSE results of the trained model. We see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does not have any underfitting or overfitting problem as the adjusted R2 &amp; RMSE values are same across the entire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can explain 90% of the variance in “overall” column with the help of all the columns used which makes it quite an impressive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5418CA5-C78B-45A7-8428-B251460E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54043"/>
              </p:ext>
            </p:extLst>
          </p:nvPr>
        </p:nvGraphicFramePr>
        <p:xfrm>
          <a:off x="2032000" y="279104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6636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0763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6007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3110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Entire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Adjusted 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31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Modelling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--Using all non-highly correlated columns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mentioned, all the columns which are not highly correlated are used for modelling and prediction of ‘overall’ column. </a:t>
            </a:r>
            <a:r>
              <a:rPr lang="en-US" u="sng" dirty="0"/>
              <a:t>Results</a:t>
            </a:r>
            <a:r>
              <a:rPr lang="en-US" dirty="0"/>
              <a:t>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Above are the adjusted R2 &amp; RMSE results of the trained model. We see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does not have any underfitting or overfitting problem as the adjusted R2 &amp; RMSE values are same across the entire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can explain ~90% of the variance in “overall” column, which is the same as previous model, with the help of much lesser columns which makes it a brilliant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5418CA5-C78B-45A7-8428-B251460E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22920"/>
              </p:ext>
            </p:extLst>
          </p:nvPr>
        </p:nvGraphicFramePr>
        <p:xfrm>
          <a:off x="2032000" y="274851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6636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0763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6007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3110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Entire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Adjusted 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3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Results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--Comparison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Below is the comparison of linear model trained on “all columns” and on “uncorrelated” columns. We are only taking summary results for the entire dataset (and not train or test).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Above are the adjusted R2 &amp; RMSE results of the trained models on the two datasets. Inferences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gives the same result even when so many columns have been removed which means “uncorrelated columns” trained model is better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only a slight increase in RMSE but still comparable to the original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taken for modelling will be lessened significantly now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5418CA5-C78B-45A7-8428-B251460E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64051"/>
              </p:ext>
            </p:extLst>
          </p:nvPr>
        </p:nvGraphicFramePr>
        <p:xfrm>
          <a:off x="1446028" y="2738120"/>
          <a:ext cx="94948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60">
                  <a:extLst>
                    <a:ext uri="{9D8B030D-6E8A-4147-A177-3AD203B41FA5}">
                      <a16:colId xmlns:a16="http://schemas.microsoft.com/office/drawing/2014/main" val="376663674"/>
                    </a:ext>
                  </a:extLst>
                </a:gridCol>
                <a:gridCol w="3094803">
                  <a:extLst>
                    <a:ext uri="{9D8B030D-6E8A-4147-A177-3AD203B41FA5}">
                      <a16:colId xmlns:a16="http://schemas.microsoft.com/office/drawing/2014/main" val="2613110947"/>
                    </a:ext>
                  </a:extLst>
                </a:gridCol>
                <a:gridCol w="3955311">
                  <a:extLst>
                    <a:ext uri="{9D8B030D-6E8A-4147-A177-3AD203B41FA5}">
                      <a16:colId xmlns:a16="http://schemas.microsoft.com/office/drawing/2014/main" val="1903545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Entire Data – “All columns”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Data – “Uncorrelated columns”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Adjusted 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0. 893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1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Results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--Did the end justify the means?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Basically, we were able to train 2 models with the help of entire and reduced dataset and achieve the same result in both dataset. Inferences &amp; path forward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FIFA game is a yearly release, the model can be extended to the latest game edition every year in future or in case of squad update, and we will still be getting quite a splendid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should be using the “uncorrelated columns” dataset trained model for modelling and further ML pipeline purpose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at the end yes, the end justify the mean as the entire process of weeding out highly correlated columns served us a model performing the same as initial but with lesser compute time and data requirement. It’s a win!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Contents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63550"/>
              </p:ext>
            </p:extLst>
          </p:nvPr>
        </p:nvGraphicFramePr>
        <p:xfrm>
          <a:off x="1096963" y="2121182"/>
          <a:ext cx="10058400" cy="398618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Problem statement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modelling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Results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0473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Why we need to solve it?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What does the data look like?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Using Linear Regression ML model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Comparison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04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What will we gain by solving it?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we going to do with the data?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Using all columns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Did the end justify the means?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068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Okay great, how to solve it?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Analysis &amp; Exploration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Using all non-highly correlated columns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Statement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--Why we need to solve it?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So, </a:t>
            </a:r>
            <a:r>
              <a:rPr lang="en-US" u="sng" dirty="0"/>
              <a:t>FIFA</a:t>
            </a:r>
            <a:r>
              <a:rPr lang="en-US" dirty="0"/>
              <a:t> belongs to a very popular e-Sports game segment and there are lots of virtual tournaments that are held throughout the world which involves a large prize pool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e-Sports player face a lot of difficulty while choosing the kind of players they would want for their Ultimate team event online as that involves </a:t>
            </a:r>
            <a:r>
              <a:rPr lang="en-US" u="sng" dirty="0"/>
              <a:t>lot of research</a:t>
            </a:r>
            <a:r>
              <a:rPr lang="en-US" dirty="0"/>
              <a:t> and selecting player which </a:t>
            </a:r>
            <a:r>
              <a:rPr lang="en-US" u="sng" dirty="0"/>
              <a:t>suits their respective needs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7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Statement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--What will we gain by solving it?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will help </a:t>
            </a:r>
            <a:r>
              <a:rPr lang="en-US" u="sng" dirty="0"/>
              <a:t>e-Sports</a:t>
            </a:r>
            <a:r>
              <a:rPr lang="en-US" dirty="0"/>
              <a:t> players save a lot of time while selecting the kind of players they would want for their team </a:t>
            </a:r>
            <a:r>
              <a:rPr lang="en-US" u="sng" dirty="0"/>
              <a:t>under limited budget</a:t>
            </a:r>
            <a:r>
              <a:rPr lang="en-US" dirty="0"/>
              <a:t> but also tick marks most of their requirements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sense of </a:t>
            </a:r>
            <a:r>
              <a:rPr lang="en-US" u="sng" dirty="0"/>
              <a:t>personal satisfaction</a:t>
            </a:r>
            <a:r>
              <a:rPr lang="en-US" dirty="0"/>
              <a:t>. I have been a huge fan of FIFA game and actively play game in career mode and Ultimate team mode wherein earlier I used to waste a lot of time selecting the kind of players I would need for myself. Say, no more, I got the model for myself now!</a:t>
            </a:r>
          </a:p>
        </p:txBody>
      </p:sp>
    </p:spTree>
    <p:extLst>
      <p:ext uri="{BB962C8B-B14F-4D97-AF65-F5344CB8AC3E}">
        <p14:creationId xmlns:p14="http://schemas.microsoft.com/office/powerpoint/2010/main" val="168225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Statement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--Okay great, how to solve it? 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be using </a:t>
            </a:r>
            <a:r>
              <a:rPr lang="en-US" u="sng" dirty="0"/>
              <a:t>Spark</a:t>
            </a:r>
            <a:r>
              <a:rPr lang="en-US" dirty="0"/>
              <a:t> &amp; </a:t>
            </a:r>
            <a:r>
              <a:rPr lang="en-US" u="sng" dirty="0"/>
              <a:t>Python</a:t>
            </a:r>
            <a:r>
              <a:rPr lang="en-US" dirty="0"/>
              <a:t> in </a:t>
            </a:r>
            <a:r>
              <a:rPr lang="en-US" u="sng" dirty="0"/>
              <a:t>Google Colab</a:t>
            </a:r>
            <a:r>
              <a:rPr lang="en-US" dirty="0"/>
              <a:t> environment to solve our problem at stake here.</a:t>
            </a:r>
          </a:p>
          <a:p>
            <a:pPr marL="0" indent="0">
              <a:buNone/>
            </a:pPr>
            <a:r>
              <a:rPr lang="en-US" dirty="0"/>
              <a:t>Approach we will be following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Initiating Spark environment and loading required libraries &amp; modules when needed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Loading &amp; Understanding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ML model to get the desired results</a:t>
            </a:r>
          </a:p>
        </p:txBody>
      </p:sp>
    </p:spTree>
    <p:extLst>
      <p:ext uri="{BB962C8B-B14F-4D97-AF65-F5344CB8AC3E}">
        <p14:creationId xmlns:p14="http://schemas.microsoft.com/office/powerpoint/2010/main" val="413007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--What does the data look like? 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original dataset structure is as below. Note that there are </a:t>
            </a:r>
            <a:r>
              <a:rPr lang="en-US" u="sng" dirty="0"/>
              <a:t>19239 records</a:t>
            </a:r>
            <a:r>
              <a:rPr lang="en-US" dirty="0"/>
              <a:t> and </a:t>
            </a:r>
            <a:r>
              <a:rPr lang="en-US" u="sng" dirty="0"/>
              <a:t>100+ columns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195611-3D4E-4021-8273-874F3B65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9413"/>
            <a:ext cx="10058400" cy="29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3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2E7-6843-4229-8D69-A385BB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	</a:t>
            </a:r>
            <a:br>
              <a:rPr lang="en-US" dirty="0"/>
            </a:br>
            <a:r>
              <a:rPr lang="en-US" sz="2350" dirty="0"/>
              <a:t>	</a:t>
            </a:r>
            <a:r>
              <a:rPr lang="en-US" sz="23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--What are we going to do with the data?</a:t>
            </a:r>
            <a:endParaRPr lang="en-IN" sz="23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FCF7-BF5A-4895-81E1-0DB6D820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value check</a:t>
            </a:r>
            <a:br>
              <a:rPr lang="en-US" dirty="0"/>
            </a:br>
            <a:r>
              <a:rPr lang="en-US" dirty="0"/>
              <a:t>	Using PySpark’s library functions, we check for any NULL or NA values in the dataset and 	accordingly those rows/columns are dropped depending on the requirement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see that in some columns there are lot of missing values whereas in some, they are very little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B05A6-BCEC-47E9-8B16-3BDCD24D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27118"/>
            <a:ext cx="10058400" cy="18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8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FDCF58-9D97-4DDC-98A2-3A5F2788BEF7}"/>
              </a:ext>
            </a:extLst>
          </p:cNvPr>
          <p:cNvSpPr txBox="1">
            <a:spLocks/>
          </p:cNvSpPr>
          <p:nvPr/>
        </p:nvSpPr>
        <p:spPr>
          <a:xfrm>
            <a:off x="1066800" y="619642"/>
            <a:ext cx="10058400" cy="54621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Checking player columns data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the above result, we will separate out the “int” &amp; “double” columns which are not having any NULL or NA values, we will be needing for our analysis and modelling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Above we have created 2 DFs – “</a:t>
            </a:r>
            <a:r>
              <a:rPr lang="en-US" dirty="0" err="1"/>
              <a:t>overall_players</a:t>
            </a:r>
            <a:r>
              <a:rPr lang="en-US" dirty="0"/>
              <a:t>” which contains all numeric columns and “</a:t>
            </a:r>
            <a:r>
              <a:rPr lang="en-US" dirty="0" err="1"/>
              <a:t>predictors_players</a:t>
            </a:r>
            <a:r>
              <a:rPr lang="en-US" dirty="0"/>
              <a:t>” which contains all the numeric predictor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A9413-1611-43BB-897F-B63BBEE4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26" y="1086625"/>
            <a:ext cx="7330946" cy="204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4D4C0C-6A3E-4A39-8008-BA9EF1AA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3860543"/>
            <a:ext cx="8705850" cy="14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FDCF58-9D97-4DDC-98A2-3A5F2788BEF7}"/>
              </a:ext>
            </a:extLst>
          </p:cNvPr>
          <p:cNvSpPr txBox="1">
            <a:spLocks/>
          </p:cNvSpPr>
          <p:nvPr/>
        </p:nvSpPr>
        <p:spPr>
          <a:xfrm>
            <a:off x="1066800" y="619642"/>
            <a:ext cx="10058400" cy="54621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Checking the newly created “</a:t>
            </a:r>
            <a:r>
              <a:rPr lang="en-US" dirty="0" err="1"/>
              <a:t>overall_players</a:t>
            </a:r>
            <a:r>
              <a:rPr lang="en-US" dirty="0"/>
              <a:t>” data frame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value check in the new data frame. We see that there are no NULL or NA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854F5-AFE8-4927-B19B-6FAFBE06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53" y="1047971"/>
            <a:ext cx="9696893" cy="2200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8B922-6511-43AD-ABDF-F39F6D10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76" y="4012358"/>
            <a:ext cx="9877646" cy="17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37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{95AA56BD-3626-4DC6-83B3-D02EF062F66A}tf22712842_win32</Template>
  <TotalTime>437</TotalTime>
  <Words>1375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Wingdings</vt:lpstr>
      <vt:lpstr>1_RetrospectVTI</vt:lpstr>
      <vt:lpstr>Machine Learning Using Python &amp; Spark</vt:lpstr>
      <vt:lpstr>Contents  </vt:lpstr>
      <vt:lpstr>Problem Statement   --Why we need to solve it?</vt:lpstr>
      <vt:lpstr>Problem Statement    --What will we gain by solving it?</vt:lpstr>
      <vt:lpstr>Problem Statement    --Okay great, how to solve it? </vt:lpstr>
      <vt:lpstr>Data    --What does the data look like? </vt:lpstr>
      <vt:lpstr>Data    --What are we going to do with the data?</vt:lpstr>
      <vt:lpstr>PowerPoint Presentation</vt:lpstr>
      <vt:lpstr>PowerPoint Presentation</vt:lpstr>
      <vt:lpstr>Data    --Analysis &amp; Exploration</vt:lpstr>
      <vt:lpstr>PowerPoint Presentation</vt:lpstr>
      <vt:lpstr>PowerPoint Presentation</vt:lpstr>
      <vt:lpstr>PowerPoint Presentation</vt:lpstr>
      <vt:lpstr>PowerPoint Presentation</vt:lpstr>
      <vt:lpstr>Modelling    --Linear Regression</vt:lpstr>
      <vt:lpstr>Modelling    --Using all columns</vt:lpstr>
      <vt:lpstr>Modelling    --Using all non-highly correlated columns</vt:lpstr>
      <vt:lpstr>Results    --Comparison</vt:lpstr>
      <vt:lpstr>Results    --Did the end justify the means?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Using Python &amp; Spark</dc:title>
  <dc:creator>Adarsh Raj</dc:creator>
  <cp:lastModifiedBy>Adarsh Raj</cp:lastModifiedBy>
  <cp:revision>2</cp:revision>
  <dcterms:created xsi:type="dcterms:W3CDTF">2022-03-06T11:46:40Z</dcterms:created>
  <dcterms:modified xsi:type="dcterms:W3CDTF">2022-03-06T19:04:17Z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