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6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73" r:id="rId11"/>
    <p:sldId id="2146847057" r:id="rId12"/>
    <p:sldId id="2146847066" r:id="rId13"/>
    <p:sldId id="2146847060" r:id="rId14"/>
    <p:sldId id="2146847067" r:id="rId15"/>
    <p:sldId id="2146847071" r:id="rId16"/>
    <p:sldId id="2146847068" r:id="rId17"/>
    <p:sldId id="2146847072" r:id="rId18"/>
    <p:sldId id="2146847062" r:id="rId19"/>
    <p:sldId id="2146847061" r:id="rId20"/>
    <p:sldId id="2146847055" r:id="rId21"/>
    <p:sldId id="2146847059" r:id="rId22"/>
    <p:sldId id="2146847069" r:id="rId23"/>
    <p:sldId id="2146847070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4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Interview%20Trainer%20Agen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INTERVIEW TRAINER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B6F7A-33B4-6EC5-385D-ECC8CE9D6F6B}"/>
              </a:ext>
            </a:extLst>
          </p:cNvPr>
          <p:cNvSpPr txBox="1"/>
          <p:nvPr/>
        </p:nvSpPr>
        <p:spPr>
          <a:xfrm>
            <a:off x="2504742" y="4058588"/>
            <a:ext cx="7182516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– Adarsh Kumar Tiwari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– Shri Ramswaroop Memorial University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(CSE)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D068EE-4917-3D04-1837-F2873CBA8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68" y="1683715"/>
            <a:ext cx="3966296" cy="415894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6B9B79-35C9-CF0A-1858-1DF584A88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171" y="1683715"/>
            <a:ext cx="3911322" cy="4158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23B42B-0CA1-BBF6-CB98-D228DA150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600" y="1683714"/>
            <a:ext cx="3929138" cy="41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87344-B853-9A64-FF88-CD4D51DE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70" y="1472540"/>
            <a:ext cx="4410798" cy="4683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30118D-E941-6231-91CE-75308EC0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34" y="1472540"/>
            <a:ext cx="4410796" cy="46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7AB73-FC06-AFA0-0FC1-C94775AFB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D8F8-F0AF-4C69-0487-53E7BCE8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8B5E6-1558-E2FE-2594-7C1C2214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11" y="1662991"/>
            <a:ext cx="4730542" cy="3847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DC054-9408-8B4E-7263-409ED039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51" y="1662992"/>
            <a:ext cx="4693429" cy="38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4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3CF83-0A43-F758-D7FA-4721A1CC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3" y="1702557"/>
            <a:ext cx="5104617" cy="4453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E5076-96DB-0ED5-D2A9-63231957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76" y="1702556"/>
            <a:ext cx="5104617" cy="44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264F0-EB37-A9C8-DBCD-3D5302CEC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CA48-B01E-11DC-C5DC-BB50A22B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A140F-64A8-DBF8-7E23-9761A8FCBBC7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9CADC-1F2B-CF26-8779-6E142E4C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559382"/>
            <a:ext cx="10057709" cy="45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2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45" y="1675005"/>
            <a:ext cx="11029615" cy="4673324"/>
          </a:xfrm>
        </p:spPr>
        <p:txBody>
          <a:bodyPr/>
          <a:lstStyle/>
          <a:p>
            <a:r>
              <a:rPr lang="en-US" sz="2800" dirty="0"/>
              <a:t>The Interview Trainer Agent automates and personalizes the interview preparation process.</a:t>
            </a:r>
          </a:p>
          <a:p>
            <a:r>
              <a:rPr lang="en-US" sz="2800" dirty="0"/>
              <a:t>Delivers targeted, up-to-date, and role-specific mock interviews.</a:t>
            </a:r>
          </a:p>
          <a:p>
            <a:r>
              <a:rPr lang="en-US" sz="2800" dirty="0"/>
              <a:t>Accelerates user readiness and boosts success rates with continuous feedback.</a:t>
            </a:r>
          </a:p>
          <a:p>
            <a:r>
              <a:rPr lang="en-US" sz="2800" dirty="0"/>
              <a:t>Demonstrates the practical application of IBM Granite and IBM Cloud Lite in real-world career enablement.</a:t>
            </a: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GitHub Link: </a:t>
            </a:r>
            <a:r>
              <a:rPr lang="en-IN" sz="2400" dirty="0">
                <a:hlinkClick r:id="rId2" action="ppaction://hlinkfile"/>
              </a:rPr>
              <a:t>https://github.com/Adarshh18/Interview-Trainer-AI-Agent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1" y="1578753"/>
            <a:ext cx="11029615" cy="4673324"/>
          </a:xfrm>
        </p:spPr>
        <p:txBody>
          <a:bodyPr/>
          <a:lstStyle/>
          <a:p>
            <a:r>
              <a:rPr lang="en-US" sz="2800" dirty="0"/>
              <a:t>Multilingual Support for global job seekers.</a:t>
            </a:r>
          </a:p>
          <a:p>
            <a:r>
              <a:rPr lang="en-US" sz="2800" dirty="0"/>
              <a:t>Voice-based interview simulation.</a:t>
            </a:r>
          </a:p>
          <a:p>
            <a:r>
              <a:rPr lang="en-US" sz="2800" dirty="0"/>
              <a:t>Integration with LinkedIn and career portals.</a:t>
            </a:r>
          </a:p>
          <a:p>
            <a:r>
              <a:rPr lang="en-US" sz="2800" dirty="0"/>
              <a:t>Company-specific interview/coding task generator.</a:t>
            </a:r>
          </a:p>
          <a:p>
            <a:r>
              <a:rPr lang="en-US" sz="2800" dirty="0"/>
              <a:t>AI-based progress tracking dashboard.</a:t>
            </a:r>
          </a:p>
          <a:p>
            <a:r>
              <a:rPr lang="en-US" sz="2800" dirty="0"/>
              <a:t>Mock group discussions and HR panel interviews.</a:t>
            </a:r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BBE1D-3B94-6DA4-8995-59B2F0913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695" y="1698792"/>
            <a:ext cx="6082609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752F4-7D86-260E-DB6A-B487CFCA5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E77B-E82B-F13B-BB34-BE288553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A17D79-E99C-337A-A676-AF44A380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914" y="1662697"/>
            <a:ext cx="6034171" cy="4673600"/>
          </a:xfrm>
        </p:spPr>
      </p:pic>
    </p:spTree>
    <p:extLst>
      <p:ext uri="{BB962C8B-B14F-4D97-AF65-F5344CB8AC3E}">
        <p14:creationId xmlns:p14="http://schemas.microsoft.com/office/powerpoint/2010/main" val="407589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03411-901B-2DCE-D2EC-FA26ECCA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46E5-A6C5-3E97-4D7A-7F9266D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B3BF2C-A2E4-6335-8A49-82ED5E630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160" y="1674729"/>
            <a:ext cx="7649679" cy="4673600"/>
          </a:xfrm>
        </p:spPr>
      </p:pic>
    </p:spTree>
    <p:extLst>
      <p:ext uri="{BB962C8B-B14F-4D97-AF65-F5344CB8AC3E}">
        <p14:creationId xmlns:p14="http://schemas.microsoft.com/office/powerpoint/2010/main" val="2108677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4D00C-FF43-D60B-3395-8068E1B4621A}"/>
              </a:ext>
            </a:extLst>
          </p:cNvPr>
          <p:cNvSpPr txBox="1"/>
          <p:nvPr/>
        </p:nvSpPr>
        <p:spPr>
          <a:xfrm>
            <a:off x="364623" y="1726992"/>
            <a:ext cx="110296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seekers often face challenges in preparing for interviews due to a lack of personalized, up-to-date resources, limited feedback, and difficulty finding relevant technical and behavioral questions for their target roles.</a:t>
            </a:r>
          </a:p>
          <a:p>
            <a:pPr algn="l">
              <a:buNone/>
            </a:pPr>
            <a:endParaRPr lang="en-US" sz="2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b="1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Solution: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AI-powered Interview Trainer Agent using Retrieval-Augmented Generation (RAG), IBM Granite, and IBM Cloud Lite. It offers role-specific question sets, tailored feedback, and improvement strategies, helping candidates excel in interviews by simulating realistic scenarios and offering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6BF98-ABEA-C5F9-E923-4C2A0494CAE1}"/>
              </a:ext>
            </a:extLst>
          </p:cNvPr>
          <p:cNvSpPr txBox="1"/>
          <p:nvPr/>
        </p:nvSpPr>
        <p:spPr>
          <a:xfrm>
            <a:off x="581191" y="2034751"/>
            <a:ext cx="921251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fkGroteskNeue"/>
              </a:rPr>
              <a:t> IBM Cloud Lite Services (APIs, Object Storage, Functions)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0" i="0" dirty="0">
              <a:effectLst/>
              <a:latin typeface="fkGroteskNeue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fkGroteskNeue"/>
              </a:rPr>
              <a:t> IBM Granite Foundation Model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0" i="0" dirty="0">
              <a:effectLst/>
              <a:latin typeface="fkGroteskNeue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fkGroteskNeue"/>
              </a:rPr>
              <a:t> Retrieval-Augmented Generation (RAG)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0" i="0" dirty="0">
              <a:effectLst/>
              <a:latin typeface="fkGroteskNeue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fkGroteskNeue"/>
              </a:rPr>
              <a:t> 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568CA-596D-D7DD-07A6-44A7344BA2A8}"/>
              </a:ext>
            </a:extLst>
          </p:cNvPr>
          <p:cNvSpPr txBox="1"/>
          <p:nvPr/>
        </p:nvSpPr>
        <p:spPr>
          <a:xfrm>
            <a:off x="581192" y="1874728"/>
            <a:ext cx="609399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IBM Cloud </a:t>
            </a:r>
            <a:r>
              <a:rPr lang="en-US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Studio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8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IBM Cloud </a:t>
            </a:r>
            <a:r>
              <a:rPr lang="en-US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8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IBM Cloud Agent Lab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8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DAAEA-C7C2-A915-E3A0-EDB6CB23DDBC}"/>
              </a:ext>
            </a:extLst>
          </p:cNvPr>
          <p:cNvSpPr txBox="1"/>
          <p:nvPr/>
        </p:nvSpPr>
        <p:spPr>
          <a:xfrm>
            <a:off x="442214" y="1302026"/>
            <a:ext cx="113075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fkGroteskNeue"/>
              </a:rPr>
              <a:t>This agent revolutionizes interview preparation by delivering a deeply personalized and up-to-date coaching experience. It stands out by using advanced AI and IBM Cloud technologies to ensure every user gets targeted, actionable, and adaptive support throughout their journey.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u="sng" dirty="0">
                <a:effectLst/>
                <a:latin typeface="fkGroteskNeue"/>
              </a:rPr>
              <a:t>Key Wow Factors: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Delivers custom-tailored interview questions based on user resume, job title, experience level, and intended role.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Retrieves the latest role-specific and company-specific questions from real recruitment databases, ensuring every mock interview is highly relevant.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fkGroteskNeue"/>
              </a:rPr>
              <a:t>Real-time feedback powered by IBM Granite: </a:t>
            </a:r>
            <a:r>
              <a:rPr lang="en-US" sz="2400" b="0" i="0" dirty="0">
                <a:effectLst/>
                <a:latin typeface="fkGroteskNeue"/>
              </a:rPr>
              <a:t>Instantly analyzes responses (both technical and soft skills), suggests improvements, and boosts communication effectiveness.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fkGroteskNeue"/>
              </a:rPr>
              <a:t>Continuously adapts to new trends: </a:t>
            </a:r>
            <a:r>
              <a:rPr lang="en-US" sz="2400" b="0" i="0" dirty="0">
                <a:effectLst/>
                <a:latin typeface="fkGroteskNeue"/>
              </a:rPr>
              <a:t>Uses Retrieval-Augmented Generation (RAG) to stay on top of evolving interview tactics and hiring practices.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436ED-D092-F308-BEC3-B50482ED8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BA1D46-45C6-B52C-56A2-1D82F6E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DB991-887D-3B6B-C355-9364A2D0717D}"/>
              </a:ext>
            </a:extLst>
          </p:cNvPr>
          <p:cNvSpPr txBox="1"/>
          <p:nvPr/>
        </p:nvSpPr>
        <p:spPr>
          <a:xfrm>
            <a:off x="581191" y="2028055"/>
            <a:ext cx="1102961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i="0" dirty="0">
                <a:effectLst/>
                <a:latin typeface="fkGroteskNeue"/>
              </a:rPr>
              <a:t>Builds user confidence: </a:t>
            </a:r>
            <a:r>
              <a:rPr lang="en-US" sz="2600" b="0" i="0" dirty="0">
                <a:effectLst/>
                <a:latin typeface="fkGroteskNeue"/>
              </a:rPr>
              <a:t>Guides users through realistic behavioral scenarios, HR guidelines, and industry standards for a holistic prep.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i="0" dirty="0">
                <a:effectLst/>
                <a:latin typeface="fkGroteskNeue"/>
              </a:rPr>
              <a:t>Progress tracking and analytics: </a:t>
            </a:r>
            <a:r>
              <a:rPr lang="en-US" sz="2600" b="0" i="0" dirty="0">
                <a:effectLst/>
                <a:latin typeface="fkGroteskNeue"/>
              </a:rPr>
              <a:t>Provides insights into improvement areas, helping users target efforts where they matter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i="0" dirty="0">
                <a:effectLst/>
                <a:latin typeface="fkGroteskNeue"/>
              </a:rPr>
              <a:t>Enterprise-ready scalability: </a:t>
            </a:r>
            <a:r>
              <a:rPr lang="en-US" sz="2600" b="0" i="0" dirty="0">
                <a:effectLst/>
                <a:latin typeface="fkGroteskNeue"/>
              </a:rPr>
              <a:t>Handles multiple users securely and efficiently through IBM Cloud, with privacy for all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132975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Job Seekers (Freshers &amp; Experienced)</a:t>
            </a:r>
          </a:p>
          <a:p>
            <a:r>
              <a:rPr lang="en-US" sz="2800" dirty="0"/>
              <a:t>Students &amp; Placement Cells</a:t>
            </a:r>
          </a:p>
          <a:p>
            <a:r>
              <a:rPr lang="en-US" sz="2800" dirty="0"/>
              <a:t>Career Counseling Services</a:t>
            </a:r>
          </a:p>
          <a:p>
            <a:r>
              <a:rPr lang="en-US" sz="2800" dirty="0"/>
              <a:t>HR Professionals (For internal mock interviews)</a:t>
            </a:r>
          </a:p>
          <a:p>
            <a:r>
              <a:rPr lang="en-US" sz="2800" dirty="0"/>
              <a:t>Coding Bootcamp Participants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02B0F-D6BA-1F33-E233-A6686165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837" y="1608571"/>
            <a:ext cx="4010031" cy="4234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AC587-BDB0-3CEB-C702-B7D5BA4E2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2" y="1940918"/>
            <a:ext cx="7507595" cy="34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212</TotalTime>
  <Words>541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fkGroteskNeue</vt:lpstr>
      <vt:lpstr>Franklin Gothic Book</vt:lpstr>
      <vt:lpstr>Franklin Gothic Demi</vt:lpstr>
      <vt:lpstr>Wingdings</vt:lpstr>
      <vt:lpstr>Wingdings 2</vt:lpstr>
      <vt:lpstr>DividendVTI</vt:lpstr>
      <vt:lpstr>INTERVIEW TRAINER AGENT</vt:lpstr>
      <vt:lpstr>OUTLINE</vt:lpstr>
      <vt:lpstr>Problem Statement</vt:lpstr>
      <vt:lpstr>Technology  used</vt:lpstr>
      <vt:lpstr>IBM cloud services used</vt:lpstr>
      <vt:lpstr>Wow factors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Manish Tiwari</cp:lastModifiedBy>
  <cp:revision>149</cp:revision>
  <dcterms:created xsi:type="dcterms:W3CDTF">2021-05-26T16:50:10Z</dcterms:created>
  <dcterms:modified xsi:type="dcterms:W3CDTF">2025-08-07T14:26:16Z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