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8" r:id="rId3"/>
    <p:sldId id="256" r:id="rId4"/>
    <p:sldId id="269" r:id="rId5"/>
    <p:sldId id="283" r:id="rId6"/>
    <p:sldId id="262" r:id="rId7"/>
    <p:sldId id="293" r:id="rId8"/>
    <p:sldId id="305" r:id="rId9"/>
    <p:sldId id="294" r:id="rId10"/>
    <p:sldId id="295" r:id="rId11"/>
    <p:sldId id="296" r:id="rId12"/>
    <p:sldId id="297" r:id="rId13"/>
    <p:sldId id="304" r:id="rId14"/>
    <p:sldId id="276" r:id="rId15"/>
    <p:sldId id="289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shitha" initials="r" lastIdx="3" clrIdx="0">
    <p:extLst>
      <p:ext uri="{19B8F6BF-5375-455C-9EA6-DF929625EA0E}">
        <p15:presenceInfo xmlns:p15="http://schemas.microsoft.com/office/powerpoint/2012/main" userId="b68bf161e58445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702" autoAdjust="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72D72-5DD2-4CA3-8D0B-DED1DAA26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AABA8-3853-4AFC-9077-F81D59E041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BC324-EF07-4364-80F3-E7EED987A27D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19DAF-9E7B-48A4-89D5-F7403EB92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041DD-426A-448D-8F5A-DB4FAD6C6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A22A-37E6-4066-909F-69E80D74FE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47706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8FF74-BC7B-4E3F-986C-EDCD8621A3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07460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80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2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0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16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Identification of Hate Contents in Social Media 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A232AC-1CBF-4FB0-9062-4A5351CF0979}" type="datetime1">
              <a:rPr lang="en-US" smtClean="0"/>
              <a:pPr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EF00-3AF4-4294-84BA-01CC33512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5AEC8-AF1B-4E92-9F91-600C0DA93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1F44C-A66F-42FF-A5AF-6F0DC8FE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76A3-49EE-4DF4-B7BC-EC8D342E2054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7517-4659-42E8-B875-36C327AC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3573-5B8A-48C8-AB17-ACC6DEA6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9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71B9-FA76-4E92-8203-D054E08E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BF370-5D3D-4A2D-AB72-13FABB7BB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579D-CD88-4282-8506-19A02854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A84-44C2-440F-AA79-C9880CB03AA6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D267-B8A1-4A25-BFB3-EBB67BAC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553C-AFDC-4570-B1E6-BF7978D6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AA0DA-694B-4079-84D2-0916AAD8E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A60D4-8E83-4258-B101-A5634AAFC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4BD7-7F30-4B4B-AA31-864D16C5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3376-EB3F-498F-AE3F-D14DB21DE080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ACB8-8550-44A5-B9EA-F94A00E8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E2F1-0D87-424B-A4E7-F6D2F110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9C5-9EAF-43C7-8DE0-509BE35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FD4E-6EDC-48FA-9BD3-21ACFA1D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388AC-A63D-4838-A749-15F8ABED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11A6-8315-40F3-AB84-6E290D4A965F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F7C17-57E7-4C8B-9FCC-0F24E8DC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E900-2D74-49BC-8CD6-86E0D1AE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8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989C-443B-41E2-ABC9-C8DAC58E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C6A0C-93B0-4198-BD15-A9485F652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28CF-0D8D-43D5-96D0-34C7DCA1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E42E-E045-4D5F-856A-D2823DAD3828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366D-305C-4B39-AE89-A7DF1F83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36DC3-5971-40F0-B611-45A9AF44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B279-8EA2-487D-8FD0-D51F5F5F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D80A-A96F-4C55-A44D-98F52198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D3FA1-52C8-4F98-B261-EF4530EF0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EEEE3-9B62-4BF4-86A0-BFD7F33E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C37A-B655-4ED2-99BE-8254BD1D207B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5AF3C-0378-4043-B147-6C6ABF78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51509-1EF1-4DB3-9D7E-E1803ACF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8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D2BC-FC54-4F14-A4BE-BEECEDDD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84AD0-7E62-44EC-AA6F-A1ED5556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33128-80F2-405A-9E05-785D35A9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4011F-087F-4B1A-B62C-519DB06A4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91F8-F570-46CE-8F89-B03E39DE3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FB8C5-D817-4478-BBA3-244C6627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C719-D4A2-457E-AF69-F11D8015D9A3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4D6ED-3680-4E1A-BC56-C5FF909B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CF515-D18D-4D1A-9DBD-04627D55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9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7341-A99C-4CD3-8CB6-9A3E2863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E6625-A290-4321-BDD2-5F3A22A0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DE75-BB99-4B76-883F-5560F658DA3A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7F267-C894-4BEB-B6E0-B819ECFD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3B169-2A2C-4D13-8AC8-388746EF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048ED-017C-4EAF-A7A7-C2A50D1D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CC1C-71D6-4FBB-A411-903FE60F33C3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D19C4-7697-4647-9232-EF072D77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A447-3DDD-4CFA-A855-0BE5BEE8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3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8852-9411-4310-975C-17643A0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D798-A3B2-4316-9355-803C861E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78F39-B98B-48B1-8B0C-74E08CF1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34DA-94D0-40DA-AC35-5B535EB0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E235-2FAA-4F1C-B320-457122BE6F12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6B721-FF97-4C1A-A19F-9C7DE7A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3D92-6282-4E36-AE32-E560B45B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FD21-D657-416F-B726-0EC06A01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EB67E-04C2-425E-8442-0A2B0F33F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27145-473F-4B0F-9AE1-FC5199C80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C70B5-862D-4C39-91FF-A9BDC122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A4FB-8835-4A85-8430-5F82A8657E0E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EAF52-EDB6-4125-8EFD-EDA5A4DF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A8912-6056-4B95-A715-E96CCFEB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2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6F321-1115-4401-8B2B-FD551F8D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5CE00-16CF-4D37-923F-4A82A421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4CCB3-BB06-4F67-9A06-CD34D3E05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2F17-2514-4E80-9D9D-5215557EA90E}" type="datetime1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BDC5-4C30-4B0B-B503-EDEC3EC4D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F8FB-D9D0-41DA-B7B4-EB6B5B31C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1F6C-B85C-4C1D-A6E9-C8596997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58813" y="157163"/>
            <a:ext cx="10507662" cy="1406525"/>
          </a:xfrm>
        </p:spPr>
        <p:txBody>
          <a:bodyPr/>
          <a:lstStyle/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“Jai Sri Gurudev”      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J C INSTITUTE OF TECHNOLOGY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30" y="1565275"/>
            <a:ext cx="10963275" cy="4844415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I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SEMINAR</a:t>
            </a:r>
            <a:r>
              <a:rPr lang="en-I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     </a:t>
            </a:r>
          </a:p>
          <a:p>
            <a:pPr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RAKSHITHA H G                    1SJ19IS128</a:t>
            </a:r>
          </a:p>
          <a:p>
            <a:pPr algn="l">
              <a:defRPr/>
            </a:pPr>
            <a:endParaRPr lang="en-I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I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Seminar Coordinator:                   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Under the Guidance of: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l"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Vijay G R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en-I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Ambika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 G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>
              <a:defRPr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Associate Proffesor	                                                          Assistant Proffesor</a:t>
            </a:r>
          </a:p>
          <a:p>
            <a:pPr algn="l">
              <a:defRPr/>
            </a:pPr>
            <a:r>
              <a:rPr lang="en-I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Department of ISE                                                            Department of ISE</a:t>
            </a:r>
            <a:endParaRPr lang="en-I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defRPr/>
            </a:pPr>
            <a:r>
              <a:rPr lang="en-I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38100"/>
            <a:ext cx="13843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5A32CC-E004-4DAC-91C9-C45713E8E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383" y="50132"/>
            <a:ext cx="2000250" cy="1615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1366"/>
            <a:ext cx="9144000" cy="63984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61" y="1500996"/>
            <a:ext cx="11145078" cy="4399473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Performance comparison across different features</a:t>
            </a:r>
          </a:p>
          <a:p>
            <a:pPr marL="342900" lvl="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different features extracted, we keep the backend classification model of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unchanged while replacing different input features: Handcrafted feature,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YAMNet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embedding, COMPARE 2016 based embedding, Wave2Vec based embedding, TRILL based embedding, handcrafted &amp;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YAMNet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handcrafted &amp; COMPARE 2016, handcrafted &amp; Wave2Vec, and handcrafted &amp; TRILL features.</a:t>
            </a:r>
          </a:p>
          <a:p>
            <a:pPr marL="342900" lvl="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performance is obtained from the combination of the handcrafted feature and TRILL-based embedding feature, achieving the AUC, Sens., and Spec. scores of 81.21, 48.33, and 95.13 respectively on Blind Test set.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197" y="6263927"/>
            <a:ext cx="11478312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 2022-23                                         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A779-2422-6D3E-33A7-7610E018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" y="6157766"/>
            <a:ext cx="11591925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A1D1F-582F-4CAF-BE09-E3EE7F66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" y="654669"/>
            <a:ext cx="11591925" cy="7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26B65-FEAA-A63A-8FE2-F6201453DB67}"/>
              </a:ext>
            </a:extLst>
          </p:cNvPr>
          <p:cNvSpPr txBox="1"/>
          <p:nvPr/>
        </p:nvSpPr>
        <p:spPr>
          <a:xfrm>
            <a:off x="279131" y="308143"/>
            <a:ext cx="952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008" y="-854015"/>
            <a:ext cx="8867954" cy="39681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61" y="1009292"/>
            <a:ext cx="11145078" cy="489117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Performance comparison across different classification model</a:t>
            </a:r>
          </a:p>
          <a:p>
            <a:pPr marL="457200" lvl="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keep the handcrafted &amp;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TRILLbased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 feature unchanged while replacing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different back-end classification models of Support Vector Machine (SVM), Random Forest (RF), Extra Trees Classifier (ETC), and Multi-layer perceptron (MLP).</a:t>
            </a:r>
          </a:p>
          <a:p>
            <a:pPr marL="457200" lvl="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combination of the handcrafted feature and TRILL-based embedding feature for the front-end feature extraction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classification, we conducted 10 times of running the experiments on five folds of Development set.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>
              <a:buFont typeface="Arial" pitchFamily="34" charset="0"/>
              <a:buChar char="•"/>
            </a:pP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197" y="6263927"/>
            <a:ext cx="1155650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 2022-23                                          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A779-2422-6D3E-33A7-7610E018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" y="6157766"/>
            <a:ext cx="11591925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A1D1F-582F-4CAF-BE09-E3EE7F66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" y="654669"/>
            <a:ext cx="11591925" cy="7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8B85F-66E7-BA80-389A-C2A16DB318C5}"/>
              </a:ext>
            </a:extLst>
          </p:cNvPr>
          <p:cNvSpPr txBox="1"/>
          <p:nvPr/>
        </p:nvSpPr>
        <p:spPr>
          <a:xfrm>
            <a:off x="219399" y="361537"/>
            <a:ext cx="92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008" y="-854015"/>
            <a:ext cx="8867954" cy="39681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1" y="1068592"/>
            <a:ext cx="11102743" cy="380018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Performance comparison across the top-10 systems submitted for the dataset of the Second 2021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DiCOVA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state-of-the-art systems, we joined  the Second 2021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Challenge, submitted our proposed system, and compared with the other submissions.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sense of high AUC, it is important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 the suitably calibrated probabilities due to the nature of COVID-19 screening and imbalanced dataset.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197" y="6263927"/>
            <a:ext cx="1155650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 2022-23                                          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A779-2422-6D3E-33A7-7610E018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" y="6157766"/>
            <a:ext cx="11591925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A1D1F-582F-4CAF-BE09-E3EE7F66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" y="654669"/>
            <a:ext cx="11591925" cy="7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47DF2-1EA9-0006-2F51-0B26C737F0AB}"/>
              </a:ext>
            </a:extLst>
          </p:cNvPr>
          <p:cNvSpPr txBox="1"/>
          <p:nvPr/>
        </p:nvSpPr>
        <p:spPr>
          <a:xfrm>
            <a:off x="279131" y="308143"/>
            <a:ext cx="952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008" y="-854015"/>
            <a:ext cx="8867954" cy="39681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61" y="1009292"/>
            <a:ext cx="1147077" cy="872262"/>
          </a:xfrm>
        </p:spPr>
        <p:txBody>
          <a:bodyPr>
            <a:norm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197" y="6263927"/>
            <a:ext cx="1155650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 2022-23                                          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A779-2422-6D3E-33A7-7610E018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" y="6157766"/>
            <a:ext cx="11591925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A1D1F-582F-4CAF-BE09-E3EE7F66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80" y="556938"/>
            <a:ext cx="11591925" cy="76200"/>
          </a:xfrm>
          <a:prstGeom prst="rect">
            <a:avLst/>
          </a:prstGeom>
        </p:spPr>
      </p:pic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2474644" y="3291092"/>
            <a:ext cx="63500" cy="0"/>
          </a:xfrm>
          <a:prstGeom prst="line">
            <a:avLst/>
          </a:prstGeom>
          <a:noFill/>
          <a:ln w="63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971281" y="4354717"/>
            <a:ext cx="63500" cy="0"/>
          </a:xfrm>
          <a:prstGeom prst="line">
            <a:avLst/>
          </a:prstGeom>
          <a:noFill/>
          <a:ln w="63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96581" y="16877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 rot="10800000" flipV="1">
            <a:off x="179818" y="1723916"/>
            <a:ext cx="1176526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presents a deep learning framework for detecting COVID-19 positive subjects from their cough sounds. In particular, the proposed approach comprises two main steps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step, we generate a feature representing the cough sound by combining an embedding extracted from a pre-trained model and handcrafted features extracted from draw audio recording, referred to as the front-end feature extraction.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combined features are fed into different back-end classification models for detecting COVID-19 positive subjects in the second step.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the Track-2 dataset of the Second 2021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 achieved the second top ranking with an AUC score of 81.21 and the top F1 score of 53.21 on a Blind Test set, improving the challenge baseline by 8.43% and 23.4% respectively and showing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robustness and competitiveness with the state-of-the-art systems.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8184" y="962476"/>
            <a:ext cx="259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2934F-7B35-DBD7-4517-CB24416683AE}"/>
              </a:ext>
            </a:extLst>
          </p:cNvPr>
          <p:cNvSpPr txBox="1"/>
          <p:nvPr/>
        </p:nvSpPr>
        <p:spPr>
          <a:xfrm>
            <a:off x="196580" y="228948"/>
            <a:ext cx="92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F375-068F-438A-A355-B83D8782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244658"/>
            <a:ext cx="11708294" cy="458952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paper has presented a deep learning framework for detecting COVID-19 positive subjects by exploring cough sound inputs.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conducting extensive experiments on the 2021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DiCOVA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Challenge, our proposed framework with a discriminative combined feature, our model achieved the high performance in a stable manner, showing a potential for a real-life application.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Our further research are to deeply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roles of input features and focus on different sound representations such as Chroma Feature, Spectral Contrast,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Tonnetz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as well as to explore breathing, speech sounds provided by the Second 2021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DiCOVA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Challenge.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11E68D-CFA7-4F7C-A02B-614E7987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036" y="6419558"/>
            <a:ext cx="11591924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 2022-23                                          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70067D6-D68E-44D4-8E83-0707ECD8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590714"/>
            <a:ext cx="10515600" cy="65388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95FCD-72DC-BE30-A616-68F9BFDF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6277118"/>
            <a:ext cx="11591925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DCE82-6283-1CB5-8693-21491054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534033"/>
            <a:ext cx="11591925" cy="7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3BDB1A-999D-65CB-C88A-9D0F0C582116}"/>
              </a:ext>
            </a:extLst>
          </p:cNvPr>
          <p:cNvSpPr txBox="1"/>
          <p:nvPr/>
        </p:nvSpPr>
        <p:spPr>
          <a:xfrm>
            <a:off x="300036" y="232756"/>
            <a:ext cx="95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F375-068F-438A-A355-B83D8782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3" y="1631862"/>
            <a:ext cx="11708294" cy="3594276"/>
          </a:xfrm>
        </p:spPr>
        <p:txBody>
          <a:bodyPr>
            <a:noAutofit/>
          </a:bodyPr>
          <a:lstStyle/>
          <a:p>
            <a:pPr marL="225425" marR="0" indent="-22542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 N. K. Sharma, S. R.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Chetupalli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Bhattacharya, D. Dutta,  and S. Ganapathy, “The second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dicova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challenge: Dataset, task, and baseline system for covid-19 diagnosis using acoustics,” arXiv:2110.01177, 2021.  </a:t>
            </a:r>
          </a:p>
          <a:p>
            <a:pPr marL="225425" marR="0" indent="-22542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  J. Han, C. Brown, J. Chauhan, A.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Grammenos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Hasthanasombat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Spathis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Xia, P.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Cicuta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C.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Mascolo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“Exploring automatic covid-19 diagnosis via voice and symptoms from crowdsourced data,” in Proc. ICASSP, 2021, pp. 8328–8332. </a:t>
            </a:r>
          </a:p>
          <a:p>
            <a:pPr marL="225425" marR="0" indent="-22542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[3]   S. K. Mahanta, D. Kaushik, S. Jain, H. Van Truong, and K. Guha, “Covid-19 diagnosis from cough acoustics using convnets and data augmentation,”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arXiv:2110.06123, 2021. </a:t>
            </a:r>
          </a:p>
          <a:p>
            <a:pPr marL="225425" marR="0" indent="-22542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  V. Karas and B. W. Schuler, “Recognizing covid-19 from coughing using ensembles of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lstms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handcrafted and deep audio</a:t>
            </a:r>
          </a:p>
          <a:p>
            <a:pPr marL="457200" indent="-457200" algn="just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S. K. Mahanta, D. Kaushik, S. Jain, H. Van Truong, and K. Guha, “Covid-19 diagnosis from cough acoustics using convnets and data augmentation,”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arXiv:2110.06123, 2021. 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11E68D-CFA7-4F7C-A02B-614E7987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6884" y="6358947"/>
            <a:ext cx="1155507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 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                                                                                                    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70067D6-D68E-44D4-8E83-0707ECD8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89" y="498693"/>
            <a:ext cx="10515600" cy="65388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4663A-4CF8-DC45-5EA6-F5C4B942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6363464"/>
            <a:ext cx="11591925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3F892-CEC1-7D2A-14F3-B224BD82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534033"/>
            <a:ext cx="11591925" cy="7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C17BB-DC53-3F80-BF11-9544C8CE0944}"/>
              </a:ext>
            </a:extLst>
          </p:cNvPr>
          <p:cNvSpPr txBox="1"/>
          <p:nvPr/>
        </p:nvSpPr>
        <p:spPr>
          <a:xfrm>
            <a:off x="321042" y="240901"/>
            <a:ext cx="956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9429" y="2885243"/>
            <a:ext cx="6036816" cy="1165041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35" y="791366"/>
            <a:ext cx="10151165" cy="63984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1552755"/>
            <a:ext cx="11145078" cy="4513875"/>
          </a:xfrm>
        </p:spPr>
        <p:txBody>
          <a:bodyPr>
            <a:normAutofit fontScale="77500" lnSpcReduction="20000"/>
          </a:bodyPr>
          <a:lstStyle/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REVIEW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MODEL IMPLEMENTATION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METHODOLOGY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PERFORMANCE EVALUATION METRICS</a:t>
            </a:r>
          </a:p>
          <a:p>
            <a:pPr marL="571500" lvl="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50000"/>
              </a:lnSpc>
              <a:buFont typeface="+mj-lt"/>
              <a:buAutoNum type="romanU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7777" y="6258119"/>
            <a:ext cx="35814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Dept of ISE, SJCIT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D199-A518-40E1-A721-9B22F03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0510" y="6353826"/>
            <a:ext cx="4117727" cy="380933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E78B-9D11-4EFD-BD09-9233F300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1004" y="6263604"/>
            <a:ext cx="3284349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9B366-78EF-4DF0-9854-6CAD740B1352}"/>
              </a:ext>
            </a:extLst>
          </p:cNvPr>
          <p:cNvSpPr txBox="1"/>
          <p:nvPr/>
        </p:nvSpPr>
        <p:spPr>
          <a:xfrm>
            <a:off x="516835" y="296334"/>
            <a:ext cx="92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 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86D2A2-2591-28A3-2C45-AD367F1F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27" y="6180032"/>
            <a:ext cx="11591925" cy="76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A692B6-CB26-3043-4B7F-D59ADCF4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6835" y="602548"/>
            <a:ext cx="11398417" cy="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1366"/>
            <a:ext cx="9144000" cy="63984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05" y="1536293"/>
            <a:ext cx="11153634" cy="4154294"/>
          </a:xfrm>
        </p:spPr>
        <p:txBody>
          <a:bodyPr>
            <a:noAutofit/>
          </a:bodyPr>
          <a:lstStyle/>
          <a:p>
            <a:pPr marL="397764" lvl="1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My topics presents a deep learning framework for detecting COVID-19 positive  subjects from their cough sounds.</a:t>
            </a:r>
          </a:p>
          <a:p>
            <a:pPr marL="397764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COVID-19 pandemic has deeply impacted the global health systems with a rising number of 231 million cases and a high death toll of 4.7 million. . It is now spanning across 200 countries quickly.</a:t>
            </a:r>
          </a:p>
          <a:p>
            <a:pPr marL="397764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Effective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solutions for COVID-19 testing on a massive scale for control the enormous impacts of the current epidemic. Indeed, if COVID-19 positive cases can be early detected, it is very useful for self-observation, isolation, and effective treatment methods.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Focusing on the cough sound, recent researchers show that it is potential to detect COVID-19 through evaluating coughing.</a:t>
            </a:r>
            <a:endParaRPr lang="en-US" sz="2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56053"/>
            <a:ext cx="1186204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Dept of ISE, SJCIT                                                                        2022-23                                                                                                         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249D7F-88E0-45D8-E387-9722323B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21" y="6158739"/>
            <a:ext cx="11591925" cy="76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A1D16F-505A-3B76-BE1E-561E604A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22" y="601947"/>
            <a:ext cx="11591925" cy="7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970C1-C078-F02E-1AFF-8E44FEC4851F}"/>
              </a:ext>
            </a:extLst>
          </p:cNvPr>
          <p:cNvSpPr txBox="1"/>
          <p:nvPr/>
        </p:nvSpPr>
        <p:spPr>
          <a:xfrm>
            <a:off x="329953" y="316948"/>
            <a:ext cx="947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 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54" y="2240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 REVIEW 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65B294F-46BC-4C86-AB0D-0AEA1674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9506" y="6305713"/>
            <a:ext cx="11591924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 2022-23                                            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290066-45A0-BF57-FF0E-19D7470F2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38318"/>
              </p:ext>
            </p:extLst>
          </p:nvPr>
        </p:nvGraphicFramePr>
        <p:xfrm>
          <a:off x="186431" y="1837678"/>
          <a:ext cx="656948" cy="3559945"/>
        </p:xfrm>
        <a:graphic>
          <a:graphicData uri="http://schemas.openxmlformats.org/drawingml/2006/table">
            <a:tbl>
              <a:tblPr firstRow="1"/>
              <a:tblGrid>
                <a:gridCol w="656948">
                  <a:extLst>
                    <a:ext uri="{9D8B030D-6E8A-4147-A177-3AD203B41FA5}">
                      <a16:colId xmlns:a16="http://schemas.microsoft.com/office/drawing/2014/main" val="1107399113"/>
                    </a:ext>
                  </a:extLst>
                </a:gridCol>
              </a:tblGrid>
              <a:tr h="1186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48432"/>
                  </a:ext>
                </a:extLst>
              </a:tr>
              <a:tr h="11866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288603"/>
                  </a:ext>
                </a:extLst>
              </a:tr>
              <a:tr h="1186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07541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24CAB1A9-610E-C9CC-91A9-1706663C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7" y="508241"/>
            <a:ext cx="11591925" cy="76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7CFEF8-2EC1-C2C8-8826-37C14CEB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6" y="6165356"/>
            <a:ext cx="11591925" cy="762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5DB4DD-BD5C-CA66-AD7A-C41D0CD2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843B89F-7065-D83B-5455-BD2B9484E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29045"/>
              </p:ext>
            </p:extLst>
          </p:nvPr>
        </p:nvGraphicFramePr>
        <p:xfrm>
          <a:off x="248383" y="1273038"/>
          <a:ext cx="11560663" cy="47917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17743">
                  <a:extLst>
                    <a:ext uri="{9D8B030D-6E8A-4147-A177-3AD203B41FA5}">
                      <a16:colId xmlns:a16="http://schemas.microsoft.com/office/drawing/2014/main" val="4220487776"/>
                    </a:ext>
                  </a:extLst>
                </a:gridCol>
                <a:gridCol w="3194603">
                  <a:extLst>
                    <a:ext uri="{9D8B030D-6E8A-4147-A177-3AD203B41FA5}">
                      <a16:colId xmlns:a16="http://schemas.microsoft.com/office/drawing/2014/main" val="1947829894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3458830084"/>
                    </a:ext>
                  </a:extLst>
                </a:gridCol>
                <a:gridCol w="1207201">
                  <a:extLst>
                    <a:ext uri="{9D8B030D-6E8A-4147-A177-3AD203B41FA5}">
                      <a16:colId xmlns:a16="http://schemas.microsoft.com/office/drawing/2014/main" val="1269210366"/>
                    </a:ext>
                  </a:extLst>
                </a:gridCol>
                <a:gridCol w="1926777">
                  <a:extLst>
                    <a:ext uri="{9D8B030D-6E8A-4147-A177-3AD203B41FA5}">
                      <a16:colId xmlns:a16="http://schemas.microsoft.com/office/drawing/2014/main" val="1562487201"/>
                    </a:ext>
                  </a:extLst>
                </a:gridCol>
                <a:gridCol w="1926777">
                  <a:extLst>
                    <a:ext uri="{9D8B030D-6E8A-4147-A177-3AD203B41FA5}">
                      <a16:colId xmlns:a16="http://schemas.microsoft.com/office/drawing/2014/main" val="723241577"/>
                    </a:ext>
                  </a:extLst>
                </a:gridCol>
              </a:tblGrid>
              <a:tr h="36815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 No.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81080"/>
                  </a:ext>
                </a:extLst>
              </a:tr>
              <a:tr h="23364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second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dicova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challenge: Dataset, task, and baseline system for covid-19 diagnosis using acoustics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N. K. Sharma,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S. R.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Chetupalli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D.Bhattacharya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Dutta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Ganapathy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results suggest the suitability of fusing breath and speech information to detect COVID-19.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difﬁcult understanding if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performance of the network is conditioned by the patient’s gender.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503207"/>
                  </a:ext>
                </a:extLst>
              </a:tr>
              <a:tr h="208714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Exploring automatic covid-19 diagnosis via voice and symptoms from crowd sourced 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J. Han,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C.Brown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Chauhan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Grammenos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Spathis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 Xia, 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rapid,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low-cost,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convenient  tool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for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automatically detect the disease.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Fails distinguish the voice of symptomatic infected and non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infected COVID=19 </a:t>
                      </a: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patecents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5610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AD89EE-1E09-7CC9-706A-25FC7AA57942}"/>
              </a:ext>
            </a:extLst>
          </p:cNvPr>
          <p:cNvSpPr txBox="1"/>
          <p:nvPr/>
        </p:nvSpPr>
        <p:spPr>
          <a:xfrm>
            <a:off x="299258" y="187162"/>
            <a:ext cx="944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 REVIEW 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65B294F-46BC-4C86-AB0D-0AEA1674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3819" y="6304608"/>
            <a:ext cx="11511925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2022-23                                            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08585-EAF7-4D64-6CB5-4EAD308B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8" y="6177649"/>
            <a:ext cx="11591925" cy="76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219D50-7618-1EA1-AFDC-DB75EA3D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8" y="517582"/>
            <a:ext cx="11591925" cy="76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2FC3D-DD7F-BCCD-4DE2-6E3BC741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6074FC6-E056-3B8F-FAC4-C1FB3F264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18887"/>
              </p:ext>
            </p:extLst>
          </p:nvPr>
        </p:nvGraphicFramePr>
        <p:xfrm>
          <a:off x="269508" y="1690691"/>
          <a:ext cx="11632931" cy="453390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25355">
                  <a:extLst>
                    <a:ext uri="{9D8B030D-6E8A-4147-A177-3AD203B41FA5}">
                      <a16:colId xmlns:a16="http://schemas.microsoft.com/office/drawing/2014/main" val="4220487776"/>
                    </a:ext>
                  </a:extLst>
                </a:gridCol>
                <a:gridCol w="3214573">
                  <a:extLst>
                    <a:ext uri="{9D8B030D-6E8A-4147-A177-3AD203B41FA5}">
                      <a16:colId xmlns:a16="http://schemas.microsoft.com/office/drawing/2014/main" val="1947829894"/>
                    </a:ext>
                  </a:extLst>
                </a:gridCol>
                <a:gridCol w="2100612">
                  <a:extLst>
                    <a:ext uri="{9D8B030D-6E8A-4147-A177-3AD203B41FA5}">
                      <a16:colId xmlns:a16="http://schemas.microsoft.com/office/drawing/2014/main" val="3458830084"/>
                    </a:ext>
                  </a:extLst>
                </a:gridCol>
                <a:gridCol w="1214747">
                  <a:extLst>
                    <a:ext uri="{9D8B030D-6E8A-4147-A177-3AD203B41FA5}">
                      <a16:colId xmlns:a16="http://schemas.microsoft.com/office/drawing/2014/main" val="1269210366"/>
                    </a:ext>
                  </a:extLst>
                </a:gridCol>
                <a:gridCol w="1938822">
                  <a:extLst>
                    <a:ext uri="{9D8B030D-6E8A-4147-A177-3AD203B41FA5}">
                      <a16:colId xmlns:a16="http://schemas.microsoft.com/office/drawing/2014/main" val="1562487201"/>
                    </a:ext>
                  </a:extLst>
                </a:gridCol>
                <a:gridCol w="1938822">
                  <a:extLst>
                    <a:ext uri="{9D8B030D-6E8A-4147-A177-3AD203B41FA5}">
                      <a16:colId xmlns:a16="http://schemas.microsoft.com/office/drawing/2014/main" val="723241577"/>
                    </a:ext>
                  </a:extLst>
                </a:gridCol>
              </a:tblGrid>
              <a:tr h="7251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 No.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81080"/>
                  </a:ext>
                </a:extLst>
              </a:tr>
              <a:tr h="16686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Covid-19 diagnosis from cough acoustics using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convnets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data augmentation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K.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Mahanta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Kaushik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S. Jain,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H. Van Truong,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Guha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gives accurate prediction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setup for testing is both time and cost-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consuming 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503207"/>
                  </a:ext>
                </a:extLst>
              </a:tr>
              <a:tr h="214012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Recognising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covid-19 from coughing using ensembles of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svms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with handcrafted and deep audio features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Karas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B. W.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Schuller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MPL neural network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shown a high performance with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 93% for detecting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processing time is high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5610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B711DB-0EF3-0B53-A114-6349D6DCF16B}"/>
              </a:ext>
            </a:extLst>
          </p:cNvPr>
          <p:cNvSpPr txBox="1"/>
          <p:nvPr/>
        </p:nvSpPr>
        <p:spPr>
          <a:xfrm>
            <a:off x="363819" y="196013"/>
            <a:ext cx="947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1366"/>
            <a:ext cx="9144000" cy="639841"/>
          </a:xfrm>
        </p:spPr>
        <p:txBody>
          <a:bodyPr>
            <a:no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MODEL IMPLEMENTATION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61" y="1785669"/>
            <a:ext cx="11145078" cy="4114800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10000"/>
              </a:lnSpc>
            </a:pP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                                      1.  Dataset</a:t>
            </a:r>
            <a:endParaRPr lang="en-IN" sz="3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2021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 uses a subset of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Coswara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 collected between April 2020 and July 2021 from the age group of 15 to 90.</a:t>
            </a:r>
          </a:p>
          <a:p>
            <a:pPr marL="342900" lvl="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provides a dataset of different sound signals: cough, speech, and breathing gathered from both COVID-19 positive and non-COVID-19 individuals.</a:t>
            </a:r>
          </a:p>
          <a:p>
            <a:pPr marL="342900" lvl="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 dataset provides a Development set of 965 audio recordings and a Blind Test set of 471 audio recordings. All audio recordings of cough sounds are not less than 500 milliseconds and recorded with different sample rates.</a:t>
            </a:r>
          </a:p>
          <a:p>
            <a:pPr marL="342900" lvl="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‘Area under the ROC curve’ (AUC) is used as the primary evaluation metric in the Second 2021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Challenge. </a:t>
            </a:r>
          </a:p>
          <a:p>
            <a:pPr marL="342900" lvl="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197" y="6263927"/>
            <a:ext cx="1155650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 2022-23                                            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A779-2422-6D3E-33A7-7610E018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" y="6157766"/>
            <a:ext cx="11591925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A1D1F-582F-4CAF-BE09-E3EE7F66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" y="654669"/>
            <a:ext cx="11591925" cy="7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0882C5-3EEE-70AA-42D6-79F62CDA46B3}"/>
              </a:ext>
            </a:extLst>
          </p:cNvPr>
          <p:cNvSpPr txBox="1"/>
          <p:nvPr/>
        </p:nvSpPr>
        <p:spPr>
          <a:xfrm>
            <a:off x="320944" y="308143"/>
            <a:ext cx="948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1295" y="6309483"/>
            <a:ext cx="1155650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 2022-23                                            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A779-2422-6D3E-33A7-7610E018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8" y="6187727"/>
            <a:ext cx="11591925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A1D1F-582F-4CAF-BE09-E3EE7F66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1" y="658105"/>
            <a:ext cx="11591925" cy="762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C706C3F-37C3-7487-86D6-3C6199547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123" y="1867877"/>
            <a:ext cx="10600362" cy="3696677"/>
          </a:xfrm>
        </p:spPr>
        <p:txBody>
          <a:bodyPr/>
          <a:lstStyle/>
          <a:p>
            <a:pPr marL="53975" indent="0" algn="just">
              <a:lnSpc>
                <a:spcPct val="100000"/>
              </a:lnSpc>
              <a:spcBef>
                <a:spcPts val="640"/>
              </a:spcBef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High-level architecture </a:t>
            </a:r>
          </a:p>
          <a:p>
            <a:pPr marL="396875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audio recordings show different sample rates, they are firstly re-sampled to 44.1 kHz using a mono channel. Then, the re-sampled recordings are inputted into the frontend feature extraction. </a:t>
            </a:r>
          </a:p>
          <a:p>
            <a:pPr marL="396875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uses SVM algorithm to detect neighbor samples is applied on the combined features to make sure the equal number of positive and negative samples. </a:t>
            </a:r>
          </a:p>
          <a:p>
            <a:pPr marL="396875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Finally the combined features fed into different back-end classification models for detecting COVID-19 positive cases.</a:t>
            </a:r>
          </a:p>
          <a:p>
            <a:pPr marL="396875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96875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96875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96875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96875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96875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96875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96875" indent="-342900" algn="just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53975" algn="just">
              <a:lnSpc>
                <a:spcPct val="100000"/>
              </a:lnSpc>
              <a:spcBef>
                <a:spcPts val="640"/>
              </a:spcBef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F128CFF-2CF1-5AAF-D942-0FBF0E7C7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554" y="1083991"/>
            <a:ext cx="9144000" cy="50847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3100" b="1" dirty="0"/>
              <a:t/>
            </a:r>
            <a:br>
              <a:rPr lang="en-IN" sz="3100" b="1" dirty="0"/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Architecture </a:t>
            </a: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Framework2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83056-52AD-A3A8-A47A-5340ABD28187}"/>
              </a:ext>
            </a:extLst>
          </p:cNvPr>
          <p:cNvSpPr txBox="1"/>
          <p:nvPr/>
        </p:nvSpPr>
        <p:spPr>
          <a:xfrm>
            <a:off x="249382" y="382691"/>
            <a:ext cx="955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1295" y="6309483"/>
            <a:ext cx="1155650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 2022-23                                                                                                     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5638800" y="29751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A779-2422-6D3E-33A7-7610E018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8" y="6187727"/>
            <a:ext cx="11591925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A1D1F-582F-4CAF-BE09-E3EE7F66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77" y="639375"/>
            <a:ext cx="11591925" cy="76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983056-52AD-A3A8-A47A-5340ABD28187}"/>
              </a:ext>
            </a:extLst>
          </p:cNvPr>
          <p:cNvSpPr txBox="1"/>
          <p:nvPr/>
        </p:nvSpPr>
        <p:spPr>
          <a:xfrm>
            <a:off x="248780" y="308143"/>
            <a:ext cx="95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43BCAD7-EEF3-FAC2-8AF5-FBDD315E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486" y="5398019"/>
            <a:ext cx="8869979" cy="145998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The high-level architecture of deep learning framework proposed.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A7DC4A-E01E-B948-90A3-62DD4908D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4" y="1617969"/>
            <a:ext cx="10849874" cy="37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1F6-1AFD-4BEB-9165-D61BF34C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969" y="791366"/>
            <a:ext cx="9566031" cy="166296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zz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D341-4A9A-4B68-BB2D-94464D290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243" y="1088408"/>
            <a:ext cx="11159581" cy="483695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. The front-end feature extraction</a:t>
            </a:r>
          </a:p>
          <a:p>
            <a:pPr marL="342900" lvl="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we propose a method to create combined features by combining handcrafted features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embeddingbased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extracted from pre-trained models for COVID detection.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342900" lvl="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handcrafted features are used as they are popularly adopted in speech processing and show robustness in the First 2021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.      </a:t>
            </a:r>
          </a:p>
          <a:p>
            <a:pPr lvl="0" algn="l">
              <a:lnSpc>
                <a:spcPct val="10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back-end classification model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paper, we evaluate different back-end classification models: Light Gradient Boosting Machine 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Random Forrest (RF), Support Vector Machine (SVM), Multi-layer Perceptron (MLP), and Extra Tree Classifier (ETC).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results, each classification model is run with 10 seeds numbered from 0 to 9.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0" algn="l">
              <a:lnSpc>
                <a:spcPct val="10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lvl="0" algn="l">
              <a:lnSpc>
                <a:spcPct val="10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22ED-1312-4B29-964A-C1B8910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197" y="6263927"/>
            <a:ext cx="1155650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ISE, SJCIT                                                                           2022-23                                            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5B20E-7843-4527-BA95-07E3081754EB}"/>
              </a:ext>
            </a:extLst>
          </p:cNvPr>
          <p:cNvSpPr txBox="1"/>
          <p:nvPr/>
        </p:nvSpPr>
        <p:spPr>
          <a:xfrm>
            <a:off x="2266461" y="721308"/>
            <a:ext cx="7237046" cy="60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A779-2422-6D3E-33A7-7610E018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" y="6157766"/>
            <a:ext cx="11591925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A1D1F-582F-4CAF-BE09-E3EE7F66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" y="654669"/>
            <a:ext cx="11591925" cy="7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2C3C7-D892-8708-81A8-710178F51387}"/>
              </a:ext>
            </a:extLst>
          </p:cNvPr>
          <p:cNvSpPr txBox="1"/>
          <p:nvPr/>
        </p:nvSpPr>
        <p:spPr>
          <a:xfrm>
            <a:off x="211087" y="305830"/>
            <a:ext cx="92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Cough-based deep learning framework for detecting COVID-19</a:t>
            </a:r>
            <a:endParaRPr lang="en-US" sz="16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2555</TotalTime>
  <Words>1832</Words>
  <Application>Microsoft Office PowerPoint</Application>
  <PresentationFormat>Widescreen</PresentationFormat>
  <Paragraphs>197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“Jai Sri Gurudev”           S J C INSTITUTE OF TECHNOLOGY DEPARTMENT OF INFORMATION SCIENCE AND ENGINEERING</vt:lpstr>
      <vt:lpstr>CONTENTS </vt:lpstr>
      <vt:lpstr>INTRODUCTION</vt:lpstr>
      <vt:lpstr>LITERATURE  REVIEW </vt:lpstr>
      <vt:lpstr>LITERATURE  REVIEW </vt:lpstr>
      <vt:lpstr>MODEL IMPLEMENTATION</vt:lpstr>
      <vt:lpstr> 2. Architecture of Deep Learning Framework2</vt:lpstr>
      <vt:lpstr>PowerPoint Presentation</vt:lpstr>
      <vt:lpstr>zz</vt:lpstr>
      <vt:lpstr>METHODOLOGY</vt:lpstr>
      <vt:lpstr>METHODOLOGY</vt:lpstr>
      <vt:lpstr>METHODOLOGY</vt:lpstr>
      <vt:lpstr>METHODOLOGY</vt:lpstr>
      <vt:lpstr>CONCLUSION </vt:lpstr>
      <vt:lpstr>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RAKSHITHA</dc:creator>
  <cp:lastModifiedBy>Admin</cp:lastModifiedBy>
  <cp:revision>315</cp:revision>
  <dcterms:created xsi:type="dcterms:W3CDTF">2021-12-09T06:29:29Z</dcterms:created>
  <dcterms:modified xsi:type="dcterms:W3CDTF">2023-04-24T04:53:54Z</dcterms:modified>
</cp:coreProperties>
</file>