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8" r:id="rId3"/>
    <p:sldId id="256" r:id="rId4"/>
    <p:sldId id="258" r:id="rId5"/>
    <p:sldId id="269" r:id="rId6"/>
    <p:sldId id="283" r:id="rId7"/>
    <p:sldId id="274" r:id="rId8"/>
    <p:sldId id="262" r:id="rId9"/>
    <p:sldId id="263" r:id="rId10"/>
    <p:sldId id="276" r:id="rId11"/>
    <p:sldId id="28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72D72-5DD2-4CA3-8D0B-DED1DAA26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AABA8-3853-4AFC-9077-F81D59E041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BC324-EF07-4364-80F3-E7EED987A27D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19DAF-9E7B-48A4-89D5-F7403EB92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41DD-426A-448D-8F5A-DB4FAD6C6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A22A-37E6-4066-909F-69E80D74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7706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FF74-BC7B-4E3F-986C-EDCD8621A3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7460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0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EF00-3AF4-4294-84BA-01CC33512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AEC8-AF1B-4E92-9F91-600C0DA93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F44C-A66F-42FF-A5AF-6F0DC8FE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76A3-49EE-4DF4-B7BC-EC8D342E2054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7517-4659-42E8-B875-36C327AC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3573-5B8A-48C8-AB17-ACC6DEA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71B9-FA76-4E92-8203-D054E08E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BF370-5D3D-4A2D-AB72-13FABB7B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579D-CD88-4282-8506-19A02854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84-44C2-440F-AA79-C9880CB03AA6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D267-B8A1-4A25-BFB3-EBB67BAC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553C-AFDC-4570-B1E6-BF7978D6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AA0DA-694B-4079-84D2-0916AAD8E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A60D4-8E83-4258-B101-A5634AAF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4BD7-7F30-4B4B-AA31-864D16C5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376-EB3F-498F-AE3F-D14DB21DE08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ACB8-8550-44A5-B9EA-F94A00E8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E2F1-0D87-424B-A4E7-F6D2F11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9C5-9EAF-43C7-8DE0-509BE35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FD4E-6EDC-48FA-9BD3-21ACFA1D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88AC-A63D-4838-A749-15F8ABED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11A6-8315-40F3-AB84-6E290D4A965F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7C17-57E7-4C8B-9FCC-0F24E8DC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E900-2D74-49BC-8CD6-86E0D1A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989C-443B-41E2-ABC9-C8DAC58E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C6A0C-93B0-4198-BD15-A9485F65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28CF-0D8D-43D5-96D0-34C7DCA1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E42E-E045-4D5F-856A-D2823DAD3828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366D-305C-4B39-AE89-A7DF1F83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6DC3-5971-40F0-B611-45A9AF44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B279-8EA2-487D-8FD0-D51F5F5F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D80A-A96F-4C55-A44D-98F52198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3FA1-52C8-4F98-B261-EF4530EF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EEE3-9B62-4BF4-86A0-BFD7F33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C37A-B655-4ED2-99BE-8254BD1D207B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5AF3C-0378-4043-B147-6C6ABF7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1509-1EF1-4DB3-9D7E-E1803ACF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D2BC-FC54-4F14-A4BE-BEECEDDD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4AD0-7E62-44EC-AA6F-A1ED5556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3128-80F2-405A-9E05-785D35A9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4011F-087F-4B1A-B62C-519DB06A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91F8-F570-46CE-8F89-B03E39DE3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FB8C5-D817-4478-BBA3-244C662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C719-D4A2-457E-AF69-F11D8015D9A3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4D6ED-3680-4E1A-BC56-C5FF909B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CF515-D18D-4D1A-9DBD-04627D55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7341-A99C-4CD3-8CB6-9A3E286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E6625-A290-4321-BDD2-5F3A22A0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DE75-BB99-4B76-883F-5560F658DA3A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7F267-C894-4BEB-B6E0-B819ECFD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3B169-2A2C-4D13-8AC8-388746EF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048ED-017C-4EAF-A7A7-C2A50D1D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CC1C-71D6-4FBB-A411-903FE60F33C3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D19C4-7697-4647-9232-EF072D77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A447-3DDD-4CFA-A855-0BE5BEE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8852-9411-4310-975C-17643A0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D798-A3B2-4316-9355-803C861E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78F39-B98B-48B1-8B0C-74E08CF1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34DA-94D0-40DA-AC35-5B535EB0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E235-2FAA-4F1C-B320-457122BE6F12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B721-FF97-4C1A-A19F-9C7DE7A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3D92-6282-4E36-AE32-E560B45B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FD21-D657-416F-B726-0EC06A01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EB67E-04C2-425E-8442-0A2B0F33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27145-473F-4B0F-9AE1-FC5199C8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70B5-862D-4C39-91FF-A9BDC12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A4FB-8835-4A85-8430-5F82A8657E0E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EAF52-EDB6-4125-8EFD-EDA5A4D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8912-6056-4B95-A715-E96CCFE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F321-1115-4401-8B2B-FD551F8D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5CE00-16CF-4D37-923F-4A82A421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CCB3-BB06-4F67-9A06-CD34D3E05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2F17-2514-4E80-9D9D-5215557EA90E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BDC5-4C30-4B0B-B503-EDEC3EC4D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F8FB-D9D0-41DA-B7B4-EB6B5B31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1F6C-B85C-4C1D-A6E9-C85969975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Desktop/phase1/A_Survey_on_State-of-the-Art_Drowsiness_Detection_Techniques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Desktop/phase1/An%20Experimental%20Study%20on%20the%20Influence%20of%20Environmental%20Noise%20on%20Students&#8217;%20Attention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Desktop/phase1/Real-time%20Smart%20Attendance%20System%20using%20Face%20Recognition%20Techniques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Desktop/phase1/Deep%20Sparse%20Representation%20Classifier%20for%20facial%20recognition%20and%20detection%20syste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esktop/phase1/Emotion%20Recognition%20Model%20Based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Desktop/phase1/Automatic%20gaze-based%20user-independent%20detection%20of%20mind%20wandering%20during%20computerized%20reading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58813" y="157163"/>
            <a:ext cx="10507662" cy="1406525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“Jai Sri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Gurudev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    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J C INSTITUTE OF TECHNOLOGY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1563688"/>
            <a:ext cx="10963275" cy="484441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Pre-Review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     </a:t>
            </a:r>
          </a:p>
          <a:p>
            <a:pP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ONLINE EDUCATION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ADARSH K R                                                                1SJ19IS002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RAKSHITHA H G                                                              1SJ19IS128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GOVARDHAN J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  1111                                    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1SJ19IS038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GERIGI YOGA SAI GANESH    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1SJ19IS036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Under the guidance of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Ambika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38100"/>
            <a:ext cx="13843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A32CC-E004-4DAC-91C9-C45713E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83" y="50132"/>
            <a:ext cx="2000250" cy="1615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F375-068F-438A-A355-B83D8782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093304"/>
            <a:ext cx="11708294" cy="513223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Ramzan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H. U. Khan, S. M. Awan, A. Ismail,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Ilyas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A. Mahmood, "A Survey on State-of-the-Art Drowsiness Detection Techniques," in IEEE Access, vol. 7, pp. 61904-61919, 2019. 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Zhen Zhang, Yuan Zhang, An Experimental Study on the Influence of Environmental Noise on Students’ Attention,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EuroNoise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2018 conference. 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[3]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Sawhney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Kacker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S. Jain, S. N. Singh, and R. Garg, "Real-time Smart Attendance System using Face Recognition Techniques," 2019 9th International Conference on Cloud Computing, Data Science &amp; Engineering (Confluence), Noida, India, 2019, pp. 522-525. 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[4] Eric-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Juwei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Cheng,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Kuang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-Pen Chou, Shantanu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Rajora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Bo-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Tanveer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Chin-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Lin, Ku-Young Young, Wen-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Chieh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Mukesh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Prasad, Deep Sparse Representation Classifier for facial recognition and detection system. 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5] D. Yang,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Abeer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Alsadoona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P.W.C. Prasad*a, A.K. Singh, A.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Elchouemi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“An Emotion Recognition Model Based on Facial Recognition in Virtual Learning Environment”. 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6] Smallwood, J., Fishman, D.J. &amp;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Schooler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J.W. Counting the cost of an absent mind: Mind wandering as an under recognized influence on educational performance.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Psychonomic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Bulletin &amp; Review 14, 230– 236 2007. </a:t>
            </a:r>
          </a:p>
          <a:p>
            <a:pPr marL="457200" indent="-45720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F4359-6E8D-4E04-AD34-BBDC076F2B88}"/>
              </a:ext>
            </a:extLst>
          </p:cNvPr>
          <p:cNvCxnSpPr/>
          <p:nvPr/>
        </p:nvCxnSpPr>
        <p:spPr>
          <a:xfrm>
            <a:off x="0" y="54863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EAF8F4-3481-4E32-8426-0997D18940F9}"/>
              </a:ext>
            </a:extLst>
          </p:cNvPr>
          <p:cNvCxnSpPr/>
          <p:nvPr/>
        </p:nvCxnSpPr>
        <p:spPr>
          <a:xfrm>
            <a:off x="0" y="630936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F994DE-9424-45A5-96AA-F4D067202A81}"/>
              </a:ext>
            </a:extLst>
          </p:cNvPr>
          <p:cNvSpPr txBox="1"/>
          <p:nvPr/>
        </p:nvSpPr>
        <p:spPr>
          <a:xfrm>
            <a:off x="336884" y="179306"/>
            <a:ext cx="1096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11E68D-CFA7-4F7C-A02B-614E798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C62C64D-E897-45E3-84B6-D31B7610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7A7172-B6F9-4A7A-BDDE-CFD63104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70067D6-D68E-44D4-8E83-0707ECD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499053"/>
            <a:ext cx="10515600" cy="6538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</a:t>
            </a:r>
          </a:p>
        </p:txBody>
      </p:sp>
    </p:spTree>
    <p:extLst>
      <p:ext uri="{BB962C8B-B14F-4D97-AF65-F5344CB8AC3E}">
        <p14:creationId xmlns:p14="http://schemas.microsoft.com/office/powerpoint/2010/main" val="6501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F375-068F-438A-A355-B83D8782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093304"/>
            <a:ext cx="11708294" cy="5132236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 C. Morimoto, D.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 Amir, and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Flickner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“Pupil detection and tracking using multiple light sources,” Image Vis.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vol. 18, no. 4, pp. 331–336, 2008. </a:t>
            </a:r>
          </a:p>
          <a:p>
            <a:pPr marL="457200" indent="-45720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Vahid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Kazemi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Josephine Sullivan; One Millisecond Face Alignment with an Ensemble of Regression Trees, Proceedings of the IEEE Conference on Computer Vision and Pattern Recognition (CVPR), 2014, pp. 1867-1874. </a:t>
            </a:r>
          </a:p>
          <a:p>
            <a:pPr marL="457200" indent="-45720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F4359-6E8D-4E04-AD34-BBDC076F2B88}"/>
              </a:ext>
            </a:extLst>
          </p:cNvPr>
          <p:cNvCxnSpPr/>
          <p:nvPr/>
        </p:nvCxnSpPr>
        <p:spPr>
          <a:xfrm>
            <a:off x="0" y="54863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EAF8F4-3481-4E32-8426-0997D18940F9}"/>
              </a:ext>
            </a:extLst>
          </p:cNvPr>
          <p:cNvCxnSpPr/>
          <p:nvPr/>
        </p:nvCxnSpPr>
        <p:spPr>
          <a:xfrm>
            <a:off x="0" y="630936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F994DE-9424-45A5-96AA-F4D067202A81}"/>
              </a:ext>
            </a:extLst>
          </p:cNvPr>
          <p:cNvSpPr txBox="1"/>
          <p:nvPr/>
        </p:nvSpPr>
        <p:spPr>
          <a:xfrm>
            <a:off x="336884" y="179306"/>
            <a:ext cx="1096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11E68D-CFA7-4F7C-A02B-614E798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C62C64D-E897-45E3-84B6-D31B7610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7A7172-B6F9-4A7A-BDDE-CFD63104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70067D6-D68E-44D4-8E83-0707ECD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499053"/>
            <a:ext cx="10515600" cy="6538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</a:t>
            </a:r>
          </a:p>
        </p:txBody>
      </p:sp>
    </p:spTree>
    <p:extLst>
      <p:ext uri="{BB962C8B-B14F-4D97-AF65-F5344CB8AC3E}">
        <p14:creationId xmlns:p14="http://schemas.microsoft.com/office/powerpoint/2010/main" val="6501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2546"/>
            <a:ext cx="9144000" cy="194430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9EFF9-5E5E-44F4-8DA2-E3B83782F789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7A3B7-3AA7-4350-8576-95210A15BB06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6C2E3-C33E-4664-991E-A9E171176594}"/>
              </a:ext>
            </a:extLst>
          </p:cNvPr>
          <p:cNvSpPr txBox="1"/>
          <p:nvPr/>
        </p:nvSpPr>
        <p:spPr>
          <a:xfrm>
            <a:off x="308008" y="298485"/>
            <a:ext cx="110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791366"/>
            <a:ext cx="10151165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855305"/>
            <a:ext cx="11145078" cy="4211325"/>
          </a:xfrm>
        </p:spPr>
        <p:txBody>
          <a:bodyPr>
            <a:normAutofit/>
          </a:bodyPr>
          <a:lstStyle/>
          <a:p>
            <a:pPr marL="514350" indent="-514350" algn="l" eaLnBrk="1" hangingPunct="1">
              <a:buFont typeface="Arial" panose="020B0604020202020204" pitchFamily="34" charset="0"/>
              <a:buAutoNum type="romanU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 algn="l" eaLnBrk="1" hangingPunct="1">
              <a:buFont typeface="Arial" panose="020B0604020202020204" pitchFamily="34" charset="0"/>
              <a:buAutoNum type="romanU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DEFINITION </a:t>
            </a:r>
          </a:p>
          <a:p>
            <a:pPr marL="514350" indent="-514350" algn="l" eaLnBrk="1" hangingPunct="1">
              <a:buFont typeface="Arial" panose="020B0604020202020204" pitchFamily="34" charset="0"/>
              <a:buAutoNum type="romanU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eaLnBrk="1" hangingPunct="1">
              <a:buFont typeface="Arial" panose="020B0604020202020204" pitchFamily="34" charset="0"/>
              <a:buAutoNum type="romanU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marL="514350" indent="-514350" algn="l" eaLnBrk="1" hangingPunct="1">
              <a:buFont typeface="Arial" panose="020B0604020202020204" pitchFamily="34" charset="0"/>
              <a:buAutoNum type="romanU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9B366-78EF-4DF0-9854-6CAD740B1352}"/>
              </a:ext>
            </a:extLst>
          </p:cNvPr>
          <p:cNvSpPr txBox="1"/>
          <p:nvPr/>
        </p:nvSpPr>
        <p:spPr>
          <a:xfrm>
            <a:off x="449458" y="315002"/>
            <a:ext cx="935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9EFF9-5E5E-44F4-8DA2-E3B83782F789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7A3B7-3AA7-4350-8576-95210A15BB06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366"/>
            <a:ext cx="9144000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61" y="1536292"/>
            <a:ext cx="11145078" cy="482005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researchers have been trying to improve the quality of online education, but we need a holistic approach to address this issue.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intends to provide a mechanism that uses the camera feed and microphone input to monitor the real-time attention level of students during online classes.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explore various image processing techniques and machine learning algorithms throughout this study.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system that uses five distinct non-verbal features to calculate the attention score of the student during computer based tasks and generate real-time feedback for both students and the organization.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9B366-78EF-4DF0-9854-6CAD740B1352}"/>
              </a:ext>
            </a:extLst>
          </p:cNvPr>
          <p:cNvSpPr txBox="1"/>
          <p:nvPr/>
        </p:nvSpPr>
        <p:spPr>
          <a:xfrm>
            <a:off x="449458" y="315002"/>
            <a:ext cx="945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9EFF9-5E5E-44F4-8DA2-E3B83782F789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7A3B7-3AA7-4350-8576-95210A15BB06}"/>
              </a:ext>
            </a:extLst>
          </p:cNvPr>
          <p:cNvCxnSpPr/>
          <p:nvPr/>
        </p:nvCxnSpPr>
        <p:spPr>
          <a:xfrm>
            <a:off x="0" y="635634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1" y="791366"/>
            <a:ext cx="11276901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441173"/>
            <a:ext cx="11145078" cy="447260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 Identification: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students tend to just start a lecture online and move away from the place, or might even use a proxy to write online tests for them.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situation also takes place in online course platforms such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Coursera where the student tries to skip lectures just for the sake of completion and certification.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loss in concentration not only affects the student’s knowledge level but also hurts the society by producing low-skilled laborers.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demand and need for online education are increasing rapidly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major issue in the online mode of lectures is that students tend to lose their concentration after a certain period and there is no automated mechanism to monitor their activities during the classes.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purpose of attention span detection during online classes is to gather data and analyze the state of student , and evaluate the performance based on concentration level.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9B366-78EF-4DF0-9854-6CAD740B1352}"/>
              </a:ext>
            </a:extLst>
          </p:cNvPr>
          <p:cNvSpPr txBox="1"/>
          <p:nvPr/>
        </p:nvSpPr>
        <p:spPr>
          <a:xfrm>
            <a:off x="516835" y="347724"/>
            <a:ext cx="957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9EFF9-5E5E-44F4-8DA2-E3B83782F789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7A3B7-3AA7-4350-8576-95210A15BB06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CE096-8433-40FB-98DE-116CD4EF4796}"/>
              </a:ext>
            </a:extLst>
          </p:cNvPr>
          <p:cNvCxnSpPr/>
          <p:nvPr/>
        </p:nvCxnSpPr>
        <p:spPr>
          <a:xfrm>
            <a:off x="0" y="55826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6BA6FC-F459-41B9-BBF9-B14DB10FBC21}"/>
              </a:ext>
            </a:extLst>
          </p:cNvPr>
          <p:cNvCxnSpPr/>
          <p:nvPr/>
        </p:nvCxnSpPr>
        <p:spPr>
          <a:xfrm>
            <a:off x="0" y="62275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EE7ED-E7C6-4B5A-A89C-A670349407E6}"/>
              </a:ext>
            </a:extLst>
          </p:cNvPr>
          <p:cNvSpPr txBox="1"/>
          <p:nvPr/>
        </p:nvSpPr>
        <p:spPr>
          <a:xfrm>
            <a:off x="269507" y="150863"/>
            <a:ext cx="101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65B294F-46BC-4C86-AB0D-0AEA167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046806-CB0D-454C-A653-166F67AD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F9C6F25-05E4-4D73-B5F9-05FA09D4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079924"/>
              </p:ext>
            </p:extLst>
          </p:nvPr>
        </p:nvGraphicFramePr>
        <p:xfrm>
          <a:off x="313899" y="1433253"/>
          <a:ext cx="1151870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1656">
                  <a:extLst>
                    <a:ext uri="{9D8B030D-6E8A-4147-A177-3AD203B41FA5}">
                      <a16:colId xmlns:a16="http://schemas.microsoft.com/office/drawing/2014/main" val="3210643480"/>
                    </a:ext>
                  </a:extLst>
                </a:gridCol>
                <a:gridCol w="3308899">
                  <a:extLst>
                    <a:ext uri="{9D8B030D-6E8A-4147-A177-3AD203B41FA5}">
                      <a16:colId xmlns:a16="http://schemas.microsoft.com/office/drawing/2014/main" val="2337315887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019518507"/>
                    </a:ext>
                  </a:extLst>
                </a:gridCol>
                <a:gridCol w="2773224">
                  <a:extLst>
                    <a:ext uri="{9D8B030D-6E8A-4147-A177-3AD203B41FA5}">
                      <a16:colId xmlns:a16="http://schemas.microsoft.com/office/drawing/2014/main" val="3005676784"/>
                    </a:ext>
                  </a:extLst>
                </a:gridCol>
                <a:gridCol w="2303742">
                  <a:extLst>
                    <a:ext uri="{9D8B030D-6E8A-4147-A177-3AD203B41FA5}">
                      <a16:colId xmlns:a16="http://schemas.microsoft.com/office/drawing/2014/main" val="31254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 USED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DISADVANTAGES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A Survey on State-of-the-Art Drowsiness Detection Techniques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SVM,</a:t>
                      </a: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Hidden Markov Model, CNN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provides details of behavioral, vehicular and physiological parameters-based drowsiness detection techniques.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consumes</a:t>
                      </a: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more time to train the model.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Accuracy is less than 80%.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86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file"/>
                        </a:rPr>
                        <a:t>An Experimental Study on the Influence of Environmental Noise on Students’ Attention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visual tracking test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this paper most participants had the highest accuracy under the influence of low environmental noise (75%).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Accuracy is less.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suitable to monitor the noise in online classes.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6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CE096-8433-40FB-98DE-116CD4EF4796}"/>
              </a:ext>
            </a:extLst>
          </p:cNvPr>
          <p:cNvCxnSpPr/>
          <p:nvPr/>
        </p:nvCxnSpPr>
        <p:spPr>
          <a:xfrm>
            <a:off x="0" y="55826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6BA6FC-F459-41B9-BBF9-B14DB10FBC21}"/>
              </a:ext>
            </a:extLst>
          </p:cNvPr>
          <p:cNvCxnSpPr/>
          <p:nvPr/>
        </p:nvCxnSpPr>
        <p:spPr>
          <a:xfrm>
            <a:off x="0" y="62275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EE7ED-E7C6-4B5A-A89C-A670349407E6}"/>
              </a:ext>
            </a:extLst>
          </p:cNvPr>
          <p:cNvSpPr txBox="1"/>
          <p:nvPr/>
        </p:nvSpPr>
        <p:spPr>
          <a:xfrm>
            <a:off x="269507" y="150863"/>
            <a:ext cx="101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65B294F-46BC-4C86-AB0D-0AEA167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046806-CB0D-454C-A653-166F67AD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F9C6F25-05E4-4D73-B5F9-05FA09D4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879365"/>
              </p:ext>
            </p:extLst>
          </p:nvPr>
        </p:nvGraphicFramePr>
        <p:xfrm>
          <a:off x="383474" y="1502827"/>
          <a:ext cx="11518709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1656">
                  <a:extLst>
                    <a:ext uri="{9D8B030D-6E8A-4147-A177-3AD203B41FA5}">
                      <a16:colId xmlns:a16="http://schemas.microsoft.com/office/drawing/2014/main" val="3210643480"/>
                    </a:ext>
                  </a:extLst>
                </a:gridCol>
                <a:gridCol w="3308899">
                  <a:extLst>
                    <a:ext uri="{9D8B030D-6E8A-4147-A177-3AD203B41FA5}">
                      <a16:colId xmlns:a16="http://schemas.microsoft.com/office/drawing/2014/main" val="2337315887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019518507"/>
                    </a:ext>
                  </a:extLst>
                </a:gridCol>
                <a:gridCol w="2773224">
                  <a:extLst>
                    <a:ext uri="{9D8B030D-6E8A-4147-A177-3AD203B41FA5}">
                      <a16:colId xmlns:a16="http://schemas.microsoft.com/office/drawing/2014/main" val="3005676784"/>
                    </a:ext>
                  </a:extLst>
                </a:gridCol>
                <a:gridCol w="2303742">
                  <a:extLst>
                    <a:ext uri="{9D8B030D-6E8A-4147-A177-3AD203B41FA5}">
                      <a16:colId xmlns:a16="http://schemas.microsoft.com/office/drawing/2014/main" val="31254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 USED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DISADVANTAGES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Real-time Smart Attendance System using Face Recognition Techniques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Eigenface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values, Principle Component Analysis (PCA) and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Convolutional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Neural Network (CNN)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give 85% accuracy in smart attendance system.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suitable to make automatic attendance.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not suitable to</a:t>
                      </a: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track attention span of students.</a:t>
                      </a:r>
                      <a:endParaRPr lang="en-US" sz="1800" kern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38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file"/>
                        </a:rPr>
                        <a:t>Deep Sparse Representation Classifier for facial recognition and detection system.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two-layer </a:t>
                      </a:r>
                      <a:r>
                        <a:rPr lang="en-US" sz="18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Neural Network (CNN) for feature extraction and SRC for classification. 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SRC provides better classification result even if a simple feature extraction method is used.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Accuracy is high.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not suitable to</a:t>
                      </a: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track attention span of students.</a:t>
                      </a:r>
                      <a:endParaRPr lang="en-US" sz="1800" kern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094161"/>
              </p:ext>
            </p:extLst>
          </p:nvPr>
        </p:nvGraphicFramePr>
        <p:xfrm>
          <a:off x="182305" y="1375280"/>
          <a:ext cx="12080034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6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262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90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An Emotion Recognition Model Based on Facial Recognition in Virtual Learning Environment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Haar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cascade with CNN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can help teachers to change teaching strategies in virtual learning environments according to the student’s emotions.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not suitable to</a:t>
                      </a: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track attention span of students.</a:t>
                      </a:r>
                      <a:endParaRPr lang="en-US" sz="1800" kern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90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file"/>
                        </a:rPr>
                        <a:t>Automatic gaze-based user-independent detection of mind wandering during computerized reading.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Reinforcement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Learning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use the software, including eye tracker calibration, without any intervention from the experimenters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Time taken for training the network is too long.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not suitable to</a:t>
                      </a:r>
                      <a:r>
                        <a:rPr lang="en-US" sz="18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track attention span of students.</a:t>
                      </a:r>
                      <a:endParaRPr lang="en-US" sz="1800" kern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3F65A-7390-4F0E-8252-AC41F9C73A6F}"/>
              </a:ext>
            </a:extLst>
          </p:cNvPr>
          <p:cNvCxnSpPr/>
          <p:nvPr/>
        </p:nvCxnSpPr>
        <p:spPr>
          <a:xfrm>
            <a:off x="0" y="5390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0CFF9F-CFFD-4566-8B17-DCA4D31C03D6}"/>
              </a:ext>
            </a:extLst>
          </p:cNvPr>
          <p:cNvCxnSpPr/>
          <p:nvPr/>
        </p:nvCxnSpPr>
        <p:spPr>
          <a:xfrm>
            <a:off x="0" y="623717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C37380-B60F-4C78-8F28-F6D44180EDD9}"/>
              </a:ext>
            </a:extLst>
          </p:cNvPr>
          <p:cNvSpPr txBox="1"/>
          <p:nvPr/>
        </p:nvSpPr>
        <p:spPr>
          <a:xfrm>
            <a:off x="269507" y="150863"/>
            <a:ext cx="1026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9AEE5AB-879F-494A-BA58-9FF2D05D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98FE376-A208-4DC7-868F-2DD62A1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2110615-EF8B-4A9D-8D13-2601FBA5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366"/>
            <a:ext cx="9144000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855306"/>
            <a:ext cx="11145078" cy="3836502"/>
          </a:xfrm>
        </p:spPr>
        <p:txBody>
          <a:bodyPr>
            <a:normAutofit/>
          </a:bodyPr>
          <a:lstStyle/>
          <a:p>
            <a:pPr marL="63500" algn="l"/>
            <a:r>
              <a:rPr lang="en-US" sz="2800" b="1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800" b="1" spc="-25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System:                   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Windows 7 and above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 Linux. 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Language:        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 above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Libraries:                                  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CV,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Scikit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IDE:                                           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Code.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Browser:                                    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 Chrome.</a:t>
            </a:r>
          </a:p>
          <a:p>
            <a:pPr lvl="0"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algn="l"/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9EFF9-5E5E-44F4-8DA2-E3B83782F789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7A3B7-3AA7-4350-8576-95210A15BB06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5619-E80E-456F-969A-95EF1CB41936}"/>
              </a:ext>
            </a:extLst>
          </p:cNvPr>
          <p:cNvSpPr txBox="1"/>
          <p:nvPr/>
        </p:nvSpPr>
        <p:spPr>
          <a:xfrm>
            <a:off x="279132" y="316946"/>
            <a:ext cx="106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366"/>
            <a:ext cx="9144000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855306"/>
            <a:ext cx="11145078" cy="3836502"/>
          </a:xfrm>
        </p:spPr>
        <p:txBody>
          <a:bodyPr>
            <a:noAutofit/>
          </a:bodyPr>
          <a:lstStyle/>
          <a:p>
            <a:pPr marL="101600" algn="l">
              <a:spcBef>
                <a:spcPts val="2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2800" b="1" spc="-25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1F37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Processor:                        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Intel i3 or above</a:t>
            </a:r>
            <a:endParaRPr lang="en-US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Processor Speed:             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2.44 GHz or above</a:t>
            </a:r>
            <a:endParaRPr lang="en-US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RAM:                               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8GB or above</a:t>
            </a:r>
            <a:endParaRPr lang="en-US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Storage Space: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100GB or above</a:t>
            </a:r>
            <a:endParaRPr lang="en-US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Camera:                           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USB camera</a:t>
            </a:r>
            <a:endParaRPr lang="en-US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Internet:                           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 Mbps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endParaRPr lang="en-US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2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3435626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9EFF9-5E5E-44F4-8DA2-E3B83782F789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7A3B7-3AA7-4350-8576-95210A15BB06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844B2-D2D6-4E1E-8CD6-8BD85AC68CE4}"/>
              </a:ext>
            </a:extLst>
          </p:cNvPr>
          <p:cNvSpPr txBox="1"/>
          <p:nvPr/>
        </p:nvSpPr>
        <p:spPr>
          <a:xfrm>
            <a:off x="346510" y="264404"/>
            <a:ext cx="102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ATTENTION SPAN TRACKING IN ONLINE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1275</Words>
  <Application>Microsoft Office PowerPoint</Application>
  <PresentationFormat>Widescreen</PresentationFormat>
  <Paragraphs>170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“Jai Sri Gurudev”           S J C INSTITUTE OF TECHNOLOGY DEPARTMENT OF INFORMATION SCIENCE AND ENGINEERING</vt:lpstr>
      <vt:lpstr>CONTENTS </vt:lpstr>
      <vt:lpstr>ABSTRACT</vt:lpstr>
      <vt:lpstr>PROBLEM IDENTIFICATION AND DEFINITION</vt:lpstr>
      <vt:lpstr>LITERATURE  SURVEY</vt:lpstr>
      <vt:lpstr>LITERATURE  SURVEY </vt:lpstr>
      <vt:lpstr>LITERATURE SURVEY (Contd…)</vt:lpstr>
      <vt:lpstr>SYSTEM REQUIREMENTS </vt:lpstr>
      <vt:lpstr>SYSTEM REQUIREMENTS </vt:lpstr>
      <vt:lpstr>BIBLIOGRAPHY </vt:lpstr>
      <vt:lpstr>BIBLIOGRAPHY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keerthana srinivas</dc:creator>
  <cp:lastModifiedBy>Admin</cp:lastModifiedBy>
  <cp:revision>253</cp:revision>
  <dcterms:created xsi:type="dcterms:W3CDTF">2021-12-09T06:29:29Z</dcterms:created>
  <dcterms:modified xsi:type="dcterms:W3CDTF">2022-11-25T08:45:45Z</dcterms:modified>
</cp:coreProperties>
</file>