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258" r:id="rId3"/>
    <p:sldId id="262" r:id="rId4"/>
    <p:sldId id="285" r:id="rId5"/>
    <p:sldId id="263" r:id="rId6"/>
    <p:sldId id="301" r:id="rId7"/>
    <p:sldId id="302" r:id="rId8"/>
    <p:sldId id="288" r:id="rId9"/>
    <p:sldId id="290" r:id="rId10"/>
    <p:sldId id="295" r:id="rId11"/>
    <p:sldId id="296" r:id="rId12"/>
    <p:sldId id="297" r:id="rId13"/>
    <p:sldId id="298"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c29559e562b39d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7" d="100"/>
          <a:sy n="87" d="100"/>
        </p:scale>
        <p:origin x="547" y="67"/>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6T21:53:20.596" idx="2">
    <p:pos x="7091" y="252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1-02T12:32:01.819"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72D72-5DD2-4CA3-8D0B-DED1DAA26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a:extLst>
              <a:ext uri="{FF2B5EF4-FFF2-40B4-BE49-F238E27FC236}">
                <a16:creationId xmlns:a16="http://schemas.microsoft.com/office/drawing/2014/main" id="{90EAABA8-3853-4AFC-9077-F81D59E041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FBC324-EF07-4364-80F3-E7EED987A27D}" type="datetime1">
              <a:rPr lang="en-US" smtClean="0"/>
              <a:pPr/>
              <a:t>3/16/2023</a:t>
            </a:fld>
            <a:endParaRPr lang="en-US"/>
          </a:p>
        </p:txBody>
      </p:sp>
      <p:sp>
        <p:nvSpPr>
          <p:cNvPr id="4" name="Footer Placeholder 3">
            <a:extLst>
              <a:ext uri="{FF2B5EF4-FFF2-40B4-BE49-F238E27FC236}">
                <a16:creationId xmlns:a16="http://schemas.microsoft.com/office/drawing/2014/main" id="{F8919DAF-9E7B-48A4-89D5-F7403EB925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B041DD-426A-448D-8F5A-DB4FAD6C6E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10A22A-37E6-4066-909F-69E80D74FED6}" type="slidenum">
              <a:rPr lang="en-US" smtClean="0"/>
              <a:pPr/>
              <a:t>‹#›</a:t>
            </a:fld>
            <a:endParaRPr lang="en-US"/>
          </a:p>
        </p:txBody>
      </p:sp>
    </p:spTree>
    <p:extLst>
      <p:ext uri="{BB962C8B-B14F-4D97-AF65-F5344CB8AC3E}">
        <p14:creationId xmlns:p14="http://schemas.microsoft.com/office/powerpoint/2010/main" val="1404847706"/>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Identification of Hate Contents in Social Media Platforms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232AC-1CBF-4FB0-9062-4A5351CF0979}" type="datetime1">
              <a:rPr lang="en-US" smtClean="0"/>
              <a:pPr/>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8FF74-BC7B-4E3F-986C-EDCD8621A3FD}" type="slidenum">
              <a:rPr lang="en-US" smtClean="0"/>
              <a:pPr/>
              <a:t>‹#›</a:t>
            </a:fld>
            <a:endParaRPr lang="en-US"/>
          </a:p>
        </p:txBody>
      </p:sp>
    </p:spTree>
    <p:extLst>
      <p:ext uri="{BB962C8B-B14F-4D97-AF65-F5344CB8AC3E}">
        <p14:creationId xmlns:p14="http://schemas.microsoft.com/office/powerpoint/2010/main" val="2190007460"/>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169477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43189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Identification of Hate Contents in Social Media Platforms</a:t>
            </a:r>
          </a:p>
        </p:txBody>
      </p:sp>
      <p:sp>
        <p:nvSpPr>
          <p:cNvPr id="5" name="Date Placeholder 4"/>
          <p:cNvSpPr>
            <a:spLocks noGrp="1"/>
          </p:cNvSpPr>
          <p:nvPr>
            <p:ph type="dt" idx="1"/>
          </p:nvPr>
        </p:nvSpPr>
        <p:spPr/>
        <p:txBody>
          <a:bodyPr/>
          <a:lstStyle/>
          <a:p>
            <a:fld id="{8FA232AC-1CBF-4FB0-9062-4A5351CF0979}" type="datetime1">
              <a:rPr lang="en-US" smtClean="0"/>
              <a:pPr/>
              <a:t>3/16/2023</a:t>
            </a:fld>
            <a:endParaRPr lang="en-US"/>
          </a:p>
        </p:txBody>
      </p:sp>
    </p:spTree>
    <p:extLst>
      <p:ext uri="{BB962C8B-B14F-4D97-AF65-F5344CB8AC3E}">
        <p14:creationId xmlns:p14="http://schemas.microsoft.com/office/powerpoint/2010/main" val="24316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EF00-3AF4-4294-84BA-01CC33512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05AEC8-AF1B-4E92-9F91-600C0DA9344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1F44C-A66F-42FF-A5AF-6F0DC8FE5D2F}"/>
              </a:ext>
            </a:extLst>
          </p:cNvPr>
          <p:cNvSpPr>
            <a:spLocks noGrp="1"/>
          </p:cNvSpPr>
          <p:nvPr>
            <p:ph type="dt" sz="half" idx="10"/>
          </p:nvPr>
        </p:nvSpPr>
        <p:spPr/>
        <p:txBody>
          <a:bodyPr/>
          <a:lstStyle/>
          <a:p>
            <a:fld id="{03F276A3-49EE-4DF4-B7BC-EC8D342E2054}" type="datetime1">
              <a:rPr lang="en-US" smtClean="0"/>
              <a:pPr/>
              <a:t>3/16/2023</a:t>
            </a:fld>
            <a:endParaRPr lang="en-US"/>
          </a:p>
        </p:txBody>
      </p:sp>
      <p:sp>
        <p:nvSpPr>
          <p:cNvPr id="5" name="Footer Placeholder 4">
            <a:extLst>
              <a:ext uri="{FF2B5EF4-FFF2-40B4-BE49-F238E27FC236}">
                <a16:creationId xmlns:a16="http://schemas.microsoft.com/office/drawing/2014/main" id="{07AA7517-4659-42E8-B875-36C327ACB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03573-5B8A-48C8-AB17-ACC6DEA624B0}"/>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5889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71B9-FA76-4E92-8203-D054E08E9E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BF370-5D3D-4A2D-AB72-13FABB7BB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E579D-CD88-4282-8506-19A02854585D}"/>
              </a:ext>
            </a:extLst>
          </p:cNvPr>
          <p:cNvSpPr>
            <a:spLocks noGrp="1"/>
          </p:cNvSpPr>
          <p:nvPr>
            <p:ph type="dt" sz="half" idx="10"/>
          </p:nvPr>
        </p:nvSpPr>
        <p:spPr/>
        <p:txBody>
          <a:bodyPr/>
          <a:lstStyle/>
          <a:p>
            <a:fld id="{7F9E2A84-44C2-440F-AA79-C9880CB03AA6}" type="datetime1">
              <a:rPr lang="en-US" smtClean="0"/>
              <a:pPr/>
              <a:t>3/16/2023</a:t>
            </a:fld>
            <a:endParaRPr lang="en-US"/>
          </a:p>
        </p:txBody>
      </p:sp>
      <p:sp>
        <p:nvSpPr>
          <p:cNvPr id="5" name="Footer Placeholder 4">
            <a:extLst>
              <a:ext uri="{FF2B5EF4-FFF2-40B4-BE49-F238E27FC236}">
                <a16:creationId xmlns:a16="http://schemas.microsoft.com/office/drawing/2014/main" id="{2DB8D267-B8A1-4A25-BFB3-EBB67BAC7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6553C-AFDC-4570-B1E6-BF7978D6B78C}"/>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20536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0AA0DA-694B-4079-84D2-0916AAD8E9E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5A60D4-8E83-4258-B101-A5634AAFC7BE}"/>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64BD7-7F30-4B4B-AA31-864D16C5E510}"/>
              </a:ext>
            </a:extLst>
          </p:cNvPr>
          <p:cNvSpPr>
            <a:spLocks noGrp="1"/>
          </p:cNvSpPr>
          <p:nvPr>
            <p:ph type="dt" sz="half" idx="10"/>
          </p:nvPr>
        </p:nvSpPr>
        <p:spPr/>
        <p:txBody>
          <a:bodyPr/>
          <a:lstStyle/>
          <a:p>
            <a:fld id="{71953376-EB3F-498F-AE3F-D14DB21DE080}" type="datetime1">
              <a:rPr lang="en-US" smtClean="0"/>
              <a:pPr/>
              <a:t>3/16/2023</a:t>
            </a:fld>
            <a:endParaRPr lang="en-US"/>
          </a:p>
        </p:txBody>
      </p:sp>
      <p:sp>
        <p:nvSpPr>
          <p:cNvPr id="5" name="Footer Placeholder 4">
            <a:extLst>
              <a:ext uri="{FF2B5EF4-FFF2-40B4-BE49-F238E27FC236}">
                <a16:creationId xmlns:a16="http://schemas.microsoft.com/office/drawing/2014/main" id="{51B5ACB8-8550-44A5-B9EA-F94A00E8A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BE2F1-0D87-424B-A4E7-F6D2F110D8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6042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79C5-9EAF-43C7-8DE0-509BE354B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FD4E-6EDC-48FA-9BD3-21ACFA1D7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388AC-A63D-4838-A749-15F8ABED17FF}"/>
              </a:ext>
            </a:extLst>
          </p:cNvPr>
          <p:cNvSpPr>
            <a:spLocks noGrp="1"/>
          </p:cNvSpPr>
          <p:nvPr>
            <p:ph type="dt" sz="half" idx="10"/>
          </p:nvPr>
        </p:nvSpPr>
        <p:spPr/>
        <p:txBody>
          <a:bodyPr/>
          <a:lstStyle/>
          <a:p>
            <a:fld id="{38E311A6-8315-40F3-AB84-6E290D4A965F}" type="datetime1">
              <a:rPr lang="en-US" smtClean="0"/>
              <a:pPr/>
              <a:t>3/16/2023</a:t>
            </a:fld>
            <a:endParaRPr lang="en-US"/>
          </a:p>
        </p:txBody>
      </p:sp>
      <p:sp>
        <p:nvSpPr>
          <p:cNvPr id="5" name="Footer Placeholder 4">
            <a:extLst>
              <a:ext uri="{FF2B5EF4-FFF2-40B4-BE49-F238E27FC236}">
                <a16:creationId xmlns:a16="http://schemas.microsoft.com/office/drawing/2014/main" id="{B63F7C17-57E7-4C8B-9FCC-0F24E8DCF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1E900-2D74-49BC-8CD6-86E0D1AE8A4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0528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9C-443B-41E2-ABC9-C8DAC58E753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C6A0C-93B0-4198-BD15-A9485F6525D9}"/>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5428CF-0D8D-43D5-96D0-34C7DCA1ACA8}"/>
              </a:ext>
            </a:extLst>
          </p:cNvPr>
          <p:cNvSpPr>
            <a:spLocks noGrp="1"/>
          </p:cNvSpPr>
          <p:nvPr>
            <p:ph type="dt" sz="half" idx="10"/>
          </p:nvPr>
        </p:nvSpPr>
        <p:spPr/>
        <p:txBody>
          <a:bodyPr/>
          <a:lstStyle/>
          <a:p>
            <a:fld id="{5DABE42E-E045-4D5F-856A-D2823DAD3828}" type="datetime1">
              <a:rPr lang="en-US" smtClean="0"/>
              <a:pPr/>
              <a:t>3/16/2023</a:t>
            </a:fld>
            <a:endParaRPr lang="en-US"/>
          </a:p>
        </p:txBody>
      </p:sp>
      <p:sp>
        <p:nvSpPr>
          <p:cNvPr id="5" name="Footer Placeholder 4">
            <a:extLst>
              <a:ext uri="{FF2B5EF4-FFF2-40B4-BE49-F238E27FC236}">
                <a16:creationId xmlns:a16="http://schemas.microsoft.com/office/drawing/2014/main" id="{F1BE366D-305C-4B39-AE89-A7DF1F8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36DC3-5971-40F0-B611-45A9AF4482B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13018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B279-8EA2-487D-8FD0-D51F5F5F5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7D80A-A96F-4C55-A44D-98F521983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D3FA1-52C8-4F98-B261-EF4530EF0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0EEEE3-9B62-4BF4-86A0-BFD7F33E8D11}"/>
              </a:ext>
            </a:extLst>
          </p:cNvPr>
          <p:cNvSpPr>
            <a:spLocks noGrp="1"/>
          </p:cNvSpPr>
          <p:nvPr>
            <p:ph type="dt" sz="half" idx="10"/>
          </p:nvPr>
        </p:nvSpPr>
        <p:spPr/>
        <p:txBody>
          <a:bodyPr/>
          <a:lstStyle/>
          <a:p>
            <a:fld id="{DF62C37A-B655-4ED2-99BE-8254BD1D207B}" type="datetime1">
              <a:rPr lang="en-US" smtClean="0"/>
              <a:pPr/>
              <a:t>3/16/2023</a:t>
            </a:fld>
            <a:endParaRPr lang="en-US"/>
          </a:p>
        </p:txBody>
      </p:sp>
      <p:sp>
        <p:nvSpPr>
          <p:cNvPr id="6" name="Footer Placeholder 5">
            <a:extLst>
              <a:ext uri="{FF2B5EF4-FFF2-40B4-BE49-F238E27FC236}">
                <a16:creationId xmlns:a16="http://schemas.microsoft.com/office/drawing/2014/main" id="{9A75AF3C-0378-4043-B147-6C6ABF784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1509-1EF1-4DB3-9D7E-E1803ACF8FC9}"/>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9488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D2BC-FC54-4F14-A4BE-BEECEDDDF3A0}"/>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84AD0-7E62-44EC-AA6F-A1ED55564E9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33128-80F2-405A-9E05-785D35A91F1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24011F-087F-4B1A-B62C-519DB06A455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691F8-F570-46CE-8F89-B03E39DE378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FB8C5-D817-4478-BBA3-244C662717E1}"/>
              </a:ext>
            </a:extLst>
          </p:cNvPr>
          <p:cNvSpPr>
            <a:spLocks noGrp="1"/>
          </p:cNvSpPr>
          <p:nvPr>
            <p:ph type="dt" sz="half" idx="10"/>
          </p:nvPr>
        </p:nvSpPr>
        <p:spPr/>
        <p:txBody>
          <a:bodyPr/>
          <a:lstStyle/>
          <a:p>
            <a:fld id="{6C15C719-D4A2-457E-AF69-F11D8015D9A3}" type="datetime1">
              <a:rPr lang="en-US" smtClean="0"/>
              <a:pPr/>
              <a:t>3/16/2023</a:t>
            </a:fld>
            <a:endParaRPr lang="en-US"/>
          </a:p>
        </p:txBody>
      </p:sp>
      <p:sp>
        <p:nvSpPr>
          <p:cNvPr id="8" name="Footer Placeholder 7">
            <a:extLst>
              <a:ext uri="{FF2B5EF4-FFF2-40B4-BE49-F238E27FC236}">
                <a16:creationId xmlns:a16="http://schemas.microsoft.com/office/drawing/2014/main" id="{0704D6ED-3680-4E1A-BC56-C5FF909BE9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3CF515-D18D-4D1A-9DBD-04627D551A5B}"/>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384439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7341-A99C-4CD3-8CB6-9A3E2863A6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E6625-A290-4321-BDD2-5F3A22A0B69E}"/>
              </a:ext>
            </a:extLst>
          </p:cNvPr>
          <p:cNvSpPr>
            <a:spLocks noGrp="1"/>
          </p:cNvSpPr>
          <p:nvPr>
            <p:ph type="dt" sz="half" idx="10"/>
          </p:nvPr>
        </p:nvSpPr>
        <p:spPr/>
        <p:txBody>
          <a:bodyPr/>
          <a:lstStyle/>
          <a:p>
            <a:fld id="{8F62DE75-BB99-4B76-883F-5560F658DA3A}" type="datetime1">
              <a:rPr lang="en-US" smtClean="0"/>
              <a:pPr/>
              <a:t>3/16/2023</a:t>
            </a:fld>
            <a:endParaRPr lang="en-US"/>
          </a:p>
        </p:txBody>
      </p:sp>
      <p:sp>
        <p:nvSpPr>
          <p:cNvPr id="4" name="Footer Placeholder 3">
            <a:extLst>
              <a:ext uri="{FF2B5EF4-FFF2-40B4-BE49-F238E27FC236}">
                <a16:creationId xmlns:a16="http://schemas.microsoft.com/office/drawing/2014/main" id="{CDE7F267-C894-4BEB-B6E0-B819ECFD46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3B169-2A2C-4D13-8AC8-388746EF197E}"/>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273828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A048ED-017C-4EAF-A7A7-C2A50D1D8D2C}"/>
              </a:ext>
            </a:extLst>
          </p:cNvPr>
          <p:cNvSpPr>
            <a:spLocks noGrp="1"/>
          </p:cNvSpPr>
          <p:nvPr>
            <p:ph type="dt" sz="half" idx="10"/>
          </p:nvPr>
        </p:nvSpPr>
        <p:spPr/>
        <p:txBody>
          <a:bodyPr/>
          <a:lstStyle/>
          <a:p>
            <a:fld id="{D204CC1C-71D6-4FBB-A411-903FE60F33C3}" type="datetime1">
              <a:rPr lang="en-US" smtClean="0"/>
              <a:pPr/>
              <a:t>3/16/2023</a:t>
            </a:fld>
            <a:endParaRPr lang="en-US"/>
          </a:p>
        </p:txBody>
      </p:sp>
      <p:sp>
        <p:nvSpPr>
          <p:cNvPr id="3" name="Footer Placeholder 2">
            <a:extLst>
              <a:ext uri="{FF2B5EF4-FFF2-40B4-BE49-F238E27FC236}">
                <a16:creationId xmlns:a16="http://schemas.microsoft.com/office/drawing/2014/main" id="{98CD19C4-7697-4647-9232-EF072D77B8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0FA447-3DDD-4CFA-A855-0BE5BEE8E0A6}"/>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213834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852-9411-4310-975C-17643A00B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CD798-A3B2-4316-9355-803C861E286C}"/>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78F39-B98B-48B1-8B0C-74E08CF1531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234DA-94D0-40DA-AC35-5B535EB0ABB1}"/>
              </a:ext>
            </a:extLst>
          </p:cNvPr>
          <p:cNvSpPr>
            <a:spLocks noGrp="1"/>
          </p:cNvSpPr>
          <p:nvPr>
            <p:ph type="dt" sz="half" idx="10"/>
          </p:nvPr>
        </p:nvSpPr>
        <p:spPr/>
        <p:txBody>
          <a:bodyPr/>
          <a:lstStyle/>
          <a:p>
            <a:fld id="{8FB8E235-2FAA-4F1C-B320-457122BE6F12}" type="datetime1">
              <a:rPr lang="en-US" smtClean="0"/>
              <a:pPr/>
              <a:t>3/16/2023</a:t>
            </a:fld>
            <a:endParaRPr lang="en-US"/>
          </a:p>
        </p:txBody>
      </p:sp>
      <p:sp>
        <p:nvSpPr>
          <p:cNvPr id="6" name="Footer Placeholder 5">
            <a:extLst>
              <a:ext uri="{FF2B5EF4-FFF2-40B4-BE49-F238E27FC236}">
                <a16:creationId xmlns:a16="http://schemas.microsoft.com/office/drawing/2014/main" id="{AC56B721-FF97-4C1A-A19F-9C7DE7AE1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B3D92-6282-4E36-AE32-E560B45BE823}"/>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10968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D21-D657-416F-B726-0EC06A01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EB67E-04C2-425E-8442-0A2B0F33F632}"/>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8927145-473F-4B0F-9AE1-FC5199C800D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0B5-862D-4C39-91FF-A9BDC122CFBC}"/>
              </a:ext>
            </a:extLst>
          </p:cNvPr>
          <p:cNvSpPr>
            <a:spLocks noGrp="1"/>
          </p:cNvSpPr>
          <p:nvPr>
            <p:ph type="dt" sz="half" idx="10"/>
          </p:nvPr>
        </p:nvSpPr>
        <p:spPr/>
        <p:txBody>
          <a:bodyPr/>
          <a:lstStyle/>
          <a:p>
            <a:fld id="{D889A4FB-8835-4A85-8430-5F82A8657E0E}" type="datetime1">
              <a:rPr lang="en-US" smtClean="0"/>
              <a:pPr/>
              <a:t>3/16/2023</a:t>
            </a:fld>
            <a:endParaRPr lang="en-US"/>
          </a:p>
        </p:txBody>
      </p:sp>
      <p:sp>
        <p:nvSpPr>
          <p:cNvPr id="6" name="Footer Placeholder 5">
            <a:extLst>
              <a:ext uri="{FF2B5EF4-FFF2-40B4-BE49-F238E27FC236}">
                <a16:creationId xmlns:a16="http://schemas.microsoft.com/office/drawing/2014/main" id="{9DEEAF52-EDB6-4125-8EFD-EDA5A4DF7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8912-6056-4B95-A715-E96CCFEB2E87}"/>
              </a:ext>
            </a:extLst>
          </p:cNvPr>
          <p:cNvSpPr>
            <a:spLocks noGrp="1"/>
          </p:cNvSpPr>
          <p:nvPr>
            <p:ph type="sldNum" sz="quarter" idx="12"/>
          </p:nvPr>
        </p:nvSpPr>
        <p:spPr/>
        <p:txBody>
          <a:bodyPr/>
          <a:lstStyle/>
          <a:p>
            <a:fld id="{8C721F6C-B85C-4C1D-A6E9-C859699753CC}" type="slidenum">
              <a:rPr lang="en-US" smtClean="0"/>
              <a:pPr/>
              <a:t>‹#›</a:t>
            </a:fld>
            <a:endParaRPr lang="en-US"/>
          </a:p>
        </p:txBody>
      </p:sp>
    </p:spTree>
    <p:extLst>
      <p:ext uri="{BB962C8B-B14F-4D97-AF65-F5344CB8AC3E}">
        <p14:creationId xmlns:p14="http://schemas.microsoft.com/office/powerpoint/2010/main" val="419102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6F321-1115-4401-8B2B-FD551F8D2BB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55CE00-16CF-4D37-923F-4A82A4212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4CCB3-BB06-4F67-9A06-CD34D3E051C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2F17-2514-4E80-9D9D-5215557EA90E}" type="datetime1">
              <a:rPr lang="en-US" smtClean="0"/>
              <a:pPr/>
              <a:t>3/16/2023</a:t>
            </a:fld>
            <a:endParaRPr lang="en-US"/>
          </a:p>
        </p:txBody>
      </p:sp>
      <p:sp>
        <p:nvSpPr>
          <p:cNvPr id="5" name="Footer Placeholder 4">
            <a:extLst>
              <a:ext uri="{FF2B5EF4-FFF2-40B4-BE49-F238E27FC236}">
                <a16:creationId xmlns:a16="http://schemas.microsoft.com/office/drawing/2014/main" id="{C354BDC5-4C30-4B0B-B503-EDEC3EC4DE4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F6F8FB-D9D0-41DA-B7B4-EB6B5B31C765}"/>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1F6C-B85C-4C1D-A6E9-C859699753CC}" type="slidenum">
              <a:rPr lang="en-US" smtClean="0"/>
              <a:pPr/>
              <a:t>‹#›</a:t>
            </a:fld>
            <a:endParaRPr lang="en-US"/>
          </a:p>
        </p:txBody>
      </p:sp>
    </p:spTree>
    <p:extLst>
      <p:ext uri="{BB962C8B-B14F-4D97-AF65-F5344CB8AC3E}">
        <p14:creationId xmlns:p14="http://schemas.microsoft.com/office/powerpoint/2010/main" val="37088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58813" y="157163"/>
            <a:ext cx="10507662" cy="1406525"/>
          </a:xfrm>
        </p:spPr>
        <p:txBody>
          <a:bodyPr/>
          <a:lstStyle/>
          <a:p>
            <a:pPr eaLnBrk="1" hangingPunct="1"/>
            <a:r>
              <a:rPr lang="en-US" altLang="en-US" sz="1600" dirty="0">
                <a:latin typeface="Times New Roman" panose="02020603050405020304" pitchFamily="18" charset="0"/>
                <a:cs typeface="Times New Roman" panose="02020603050405020304" pitchFamily="18" charset="0"/>
              </a:rPr>
              <a:t>“Jai Sri </a:t>
            </a:r>
            <a:r>
              <a:rPr lang="en-US" altLang="en-US" sz="1600" dirty="0" err="1">
                <a:latin typeface="Times New Roman" panose="02020603050405020304" pitchFamily="18" charset="0"/>
                <a:cs typeface="Times New Roman" panose="02020603050405020304" pitchFamily="18" charset="0"/>
              </a:rPr>
              <a:t>Gurudev</a:t>
            </a:r>
            <a:r>
              <a:rPr lang="en-US" altLang="en-US" sz="16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3600" b="1" dirty="0">
                <a:latin typeface="Times New Roman" panose="02020603050405020304" pitchFamily="18" charset="0"/>
                <a:cs typeface="Times New Roman" panose="02020603050405020304" pitchFamily="18" charset="0"/>
              </a:rPr>
              <a:t>S J C INSTITUTE OF TECHNOLOGY</a:t>
            </a:r>
            <a:r>
              <a:rPr lang="en-US" altLang="en-US" sz="3200" dirty="0">
                <a:latin typeface="Times New Roman" panose="02020603050405020304" pitchFamily="18" charset="0"/>
                <a:cs typeface="Times New Roman" panose="02020603050405020304" pitchFamily="18" charset="0"/>
              </a:rPr>
              <a:t/>
            </a:r>
            <a:br>
              <a:rPr lang="en-US" altLang="en-US" sz="32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DEPARTMENT OF INFORMATION SCIENCE AND ENGINEERING</a:t>
            </a:r>
            <a:endParaRPr lang="en-US" alt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59130" y="1565275"/>
            <a:ext cx="10963275" cy="4844415"/>
          </a:xfrm>
        </p:spPr>
        <p:txBody>
          <a:bodyPr rtlCol="0">
            <a:normAutofit fontScale="92500" lnSpcReduction="10000"/>
          </a:bodyPr>
          <a:lstStyle/>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The Project Phase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Review</a:t>
            </a:r>
          </a:p>
          <a:p>
            <a:pPr eaLnBrk="1" fontAlgn="auto" hangingPunct="1">
              <a:spcAft>
                <a:spcPts val="0"/>
              </a:spcAft>
              <a:defRPr/>
            </a:pPr>
            <a:r>
              <a:rPr lang="en-US" sz="2400" dirty="0" smtClean="0">
                <a:latin typeface="Times New Roman" panose="02020603050405020304" pitchFamily="18" charset="0"/>
                <a:cs typeface="Times New Roman" panose="02020603050405020304" pitchFamily="18" charset="0"/>
              </a:rPr>
              <a:t> On       </a:t>
            </a:r>
          </a:p>
          <a:p>
            <a:pPr>
              <a:defRPr/>
            </a:pP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REAL-TIME ATTENTION SPAN TRACKING </a:t>
            </a:r>
          </a:p>
          <a:p>
            <a:pPr>
              <a:defRPr/>
            </a:pPr>
            <a:r>
              <a:rPr lang="en-US" b="1" dirty="0" smtClean="0">
                <a:solidFill>
                  <a:schemeClr val="accent1">
                    <a:lumMod val="75000"/>
                  </a:schemeClr>
                </a:solidFill>
                <a:latin typeface="Times New Roman" panose="02020603050405020304" pitchFamily="18" charset="0"/>
                <a:cs typeface="Times New Roman" panose="02020603050405020304" pitchFamily="18" charset="0"/>
              </a:rPr>
              <a:t>IN ONLINE EDUCATION</a:t>
            </a:r>
            <a:r>
              <a:rPr lang="en-US" dirty="0" smtClean="0">
                <a:solidFill>
                  <a:schemeClr val="accent1">
                    <a:lumMod val="75000"/>
                  </a:schemeClr>
                </a:solidFill>
                <a:latin typeface="Times New Roman" panose="02020603050405020304" pitchFamily="18" charset="0"/>
                <a:cs typeface="Times New Roman" panose="02020603050405020304" pitchFamily="18" charset="0"/>
              </a:rPr>
              <a:t>”</a:t>
            </a:r>
          </a:p>
          <a:p>
            <a:pPr eaLnBrk="1" fontAlgn="auto" hangingPunct="1">
              <a:spcAft>
                <a:spcPts val="0"/>
              </a:spcAft>
              <a:defRPr/>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PRESENTED BY</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ADARSH K R </a:t>
            </a:r>
            <a:r>
              <a:rPr lang="en-US" sz="2000" dirty="0" smtClean="0">
                <a:solidFill>
                  <a:schemeClr val="bg1"/>
                </a:solidFill>
                <a:latin typeface="Times New Roman" panose="02020603050405020304" pitchFamily="18" charset="0"/>
                <a:cs typeface="Times New Roman" panose="02020603050405020304" pitchFamily="18" charset="0"/>
              </a:rPr>
              <a:t>1111111              1111  1111111111</a:t>
            </a:r>
            <a:r>
              <a:rPr lang="en-US" sz="2000" dirty="0" smtClean="0">
                <a:solidFill>
                  <a:srgbClr val="002060"/>
                </a:solidFill>
                <a:latin typeface="Times New Roman" panose="02020603050405020304" pitchFamily="18" charset="0"/>
                <a:cs typeface="Times New Roman" panose="02020603050405020304" pitchFamily="18" charset="0"/>
              </a:rPr>
              <a:t>1SJ19IS002</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RAKSHITHA H G                                                  1SJ19IS128</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 YOGA SAI GANESH                                           1SJ19IS036</a:t>
            </a:r>
          </a:p>
          <a:p>
            <a:pPr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GOVARDHAN J A                                                   1SJ19IS037</a:t>
            </a:r>
          </a:p>
          <a:p>
            <a:pPr algn="just" eaLnBrk="1" fontAlgn="auto" hangingPunct="1">
              <a:spcAft>
                <a:spcPts val="0"/>
              </a:spcAft>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Under the guidance of</a:t>
            </a:r>
          </a:p>
          <a:p>
            <a:pPr algn="just" eaLnBrk="1" fontAlgn="auto" hangingPunct="1">
              <a:spcAft>
                <a:spcPts val="0"/>
              </a:spcAft>
              <a:defRPr/>
            </a:pPr>
            <a:r>
              <a:rPr lang="en-US" sz="2000" dirty="0" smtClean="0">
                <a:solidFill>
                  <a:srgbClr val="002060"/>
                </a:solidFill>
                <a:latin typeface="Times New Roman" panose="02020603050405020304" pitchFamily="18" charset="0"/>
                <a:cs typeface="Times New Roman" panose="02020603050405020304" pitchFamily="18" charset="0"/>
              </a:rPr>
              <a:t>                                                                   Prof. </a:t>
            </a:r>
            <a:r>
              <a:rPr lang="en-US" sz="2000" dirty="0" err="1" smtClean="0">
                <a:solidFill>
                  <a:srgbClr val="002060"/>
                </a:solidFill>
                <a:latin typeface="Times New Roman" panose="02020603050405020304" pitchFamily="18" charset="0"/>
                <a:cs typeface="Times New Roman" panose="02020603050405020304" pitchFamily="18" charset="0"/>
              </a:rPr>
              <a:t>Ambika</a:t>
            </a:r>
            <a:r>
              <a:rPr lang="en-US" sz="2000" dirty="0" smtClean="0">
                <a:solidFill>
                  <a:srgbClr val="002060"/>
                </a:solidFill>
                <a:latin typeface="Times New Roman" panose="02020603050405020304" pitchFamily="18" charset="0"/>
                <a:cs typeface="Times New Roman" panose="02020603050405020304" pitchFamily="18" charset="0"/>
              </a:rPr>
              <a:t> L G</a:t>
            </a:r>
          </a:p>
          <a:p>
            <a:pPr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                                                                </a:t>
            </a:r>
            <a:r>
              <a:rPr lang="en-US" sz="2000" dirty="0" err="1" smtClean="0">
                <a:solidFill>
                  <a:srgbClr val="002060"/>
                </a:solidFill>
                <a:latin typeface="Times New Roman" panose="02020603050405020304" pitchFamily="18" charset="0"/>
                <a:cs typeface="Times New Roman" panose="02020603050405020304" pitchFamily="18" charset="0"/>
              </a:rPr>
              <a:t>Dept</a:t>
            </a:r>
            <a:r>
              <a:rPr lang="en-US" sz="2000" dirty="0" smtClean="0">
                <a:solidFill>
                  <a:srgbClr val="002060"/>
                </a:solidFill>
                <a:latin typeface="Times New Roman" panose="02020603050405020304" pitchFamily="18" charset="0"/>
                <a:cs typeface="Times New Roman" panose="02020603050405020304" pitchFamily="18" charset="0"/>
              </a:rPr>
              <a:t> of ISE , SJCIT</a:t>
            </a:r>
          </a:p>
          <a:p>
            <a:pPr algn="just" eaLnBrk="1" fontAlgn="auto" hangingPunct="1">
              <a:spcAft>
                <a:spcPts val="0"/>
              </a:spcAft>
              <a:defRPr/>
            </a:pP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205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 y="38100"/>
            <a:ext cx="13843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5A32CC-E004-4DAC-91C9-C45713E8E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7383" y="50132"/>
            <a:ext cx="2000250" cy="161503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774831" y="409666"/>
            <a:ext cx="3988777" cy="472284"/>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61546" y="654981"/>
            <a:ext cx="12225130" cy="5927861"/>
          </a:xfrm>
        </p:spPr>
        <p:txBody>
          <a:bodyPr>
            <a:normAutofit fontScale="92500" lnSpcReduction="10000"/>
          </a:bodyPr>
          <a:lstStyle/>
          <a:p>
            <a:pPr algn="l"/>
            <a:r>
              <a:rPr lang="en-US" b="1" dirty="0" smtClean="0">
                <a:latin typeface="Times New Roman" panose="02020603050405020304" pitchFamily="18" charset="0"/>
                <a:cs typeface="Times New Roman" panose="02020603050405020304" pitchFamily="18" charset="0"/>
              </a:rPr>
              <a:t>2) </a:t>
            </a:r>
            <a:r>
              <a:rPr lang="en-US" sz="2300" b="1" dirty="0" smtClean="0">
                <a:latin typeface="Times New Roman" panose="02020603050405020304" pitchFamily="18" charset="0"/>
                <a:cs typeface="Times New Roman" panose="02020603050405020304" pitchFamily="18" charset="0"/>
              </a:rPr>
              <a:t>Blink </a:t>
            </a:r>
            <a:r>
              <a:rPr lang="en-US" sz="2300" b="1" dirty="0">
                <a:latin typeface="Times New Roman" panose="02020603050405020304" pitchFamily="18" charset="0"/>
                <a:cs typeface="Times New Roman" panose="02020603050405020304" pitchFamily="18" charset="0"/>
              </a:rPr>
              <a:t>Rate Detection</a:t>
            </a:r>
            <a:r>
              <a:rPr lang="en-US" sz="2300" dirty="0">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algn="l"/>
            <a:r>
              <a:rPr lang="en-US" sz="2100" b="1"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Blink </a:t>
            </a:r>
            <a:r>
              <a:rPr lang="en-US" sz="2100" dirty="0">
                <a:latin typeface="Times New Roman" panose="02020603050405020304" pitchFamily="18" charset="0"/>
                <a:cs typeface="Times New Roman" panose="02020603050405020304" pitchFamily="18" charset="0"/>
              </a:rPr>
              <a:t>rate is one of the important factors to determine the state of mind - whether the student is actively listening or </a:t>
            </a:r>
            <a:r>
              <a:rPr lang="en-US" sz="2100" dirty="0" smtClean="0">
                <a:latin typeface="Times New Roman" panose="02020603050405020304" pitchFamily="18" charset="0"/>
                <a:cs typeface="Times New Roman" panose="02020603050405020304" pitchFamily="18" charset="0"/>
              </a:rPr>
              <a:t>          , </a:t>
            </a:r>
            <a:r>
              <a:rPr lang="en-US" sz="2100" dirty="0" smtClean="0">
                <a:solidFill>
                  <a:schemeClr val="bg1"/>
                </a:solidFill>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drowsy </a:t>
            </a:r>
            <a:r>
              <a:rPr lang="en-US" sz="2100" dirty="0">
                <a:latin typeface="Times New Roman" panose="02020603050405020304" pitchFamily="18" charset="0"/>
                <a:cs typeface="Times New Roman" panose="02020603050405020304" pitchFamily="18" charset="0"/>
              </a:rPr>
              <a:t>during the </a:t>
            </a:r>
            <a:r>
              <a:rPr lang="en-US" sz="2100" dirty="0" smtClean="0">
                <a:latin typeface="Times New Roman" panose="02020603050405020304" pitchFamily="18" charset="0"/>
                <a:cs typeface="Times New Roman" panose="02020603050405020304" pitchFamily="18" charset="0"/>
              </a:rPr>
              <a:t>class.</a:t>
            </a:r>
          </a:p>
          <a:p>
            <a:pPr algn="l"/>
            <a:r>
              <a:rPr lang="en-US" sz="2100" b="1" dirty="0" smtClean="0">
                <a:latin typeface="Times New Roman" panose="02020603050405020304" pitchFamily="18" charset="0"/>
                <a:cs typeface="Times New Roman" panose="02020603050405020304" pitchFamily="18" charset="0"/>
              </a:rPr>
              <a:t>.</a:t>
            </a:r>
            <a:r>
              <a:rPr lang="en-US" sz="2100" dirty="0" smtClean="0">
                <a:latin typeface="Times New Roman" panose="02020603050405020304" pitchFamily="18" charset="0"/>
                <a:cs typeface="Times New Roman" panose="02020603050405020304" pitchFamily="18" charset="0"/>
              </a:rPr>
              <a:t>  We </a:t>
            </a:r>
            <a:r>
              <a:rPr lang="en-US" sz="2100" dirty="0">
                <a:latin typeface="Times New Roman" panose="02020603050405020304" pitchFamily="18" charset="0"/>
                <a:cs typeface="Times New Roman" panose="02020603050405020304" pitchFamily="18" charset="0"/>
              </a:rPr>
              <a:t>calculate the number of blinks continuously on an interval of 5 seconds to determine the average blink rate of the user. </a:t>
            </a:r>
            <a:endParaRPr lang="en-US" sz="2100" dirty="0" smtClean="0">
              <a:latin typeface="Times New Roman" panose="02020603050405020304" pitchFamily="18" charset="0"/>
              <a:cs typeface="Times New Roman" panose="02020603050405020304" pitchFamily="18" charset="0"/>
            </a:endParaRPr>
          </a:p>
          <a:p>
            <a:pPr algn="l"/>
            <a:r>
              <a:rPr lang="en-US" sz="2100" b="1" dirty="0" smtClean="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EAR threshold value is set as 0.2 based on test experiments. We tested the blink detection module on 306 images </a:t>
            </a:r>
            <a:r>
              <a:rPr lang="en-US" sz="2100" dirty="0" smtClean="0">
                <a:solidFill>
                  <a:schemeClr val="bg1"/>
                </a:solidFill>
                <a:latin typeface="Times New Roman" panose="02020603050405020304" pitchFamily="18" charset="0"/>
                <a:cs typeface="Times New Roman" panose="02020603050405020304" pitchFamily="18" charset="0"/>
              </a:rPr>
              <a:t>,,,,</a:t>
            </a:r>
            <a:r>
              <a:rPr lang="en-US" sz="2100" dirty="0" smtClean="0">
                <a:latin typeface="Times New Roman" panose="02020603050405020304" pitchFamily="18" charset="0"/>
                <a:cs typeface="Times New Roman" panose="02020603050405020304" pitchFamily="18" charset="0"/>
              </a:rPr>
              <a:t>comprising </a:t>
            </a:r>
            <a:r>
              <a:rPr lang="en-US" sz="2100" dirty="0">
                <a:latin typeface="Times New Roman" panose="02020603050405020304" pitchFamily="18" charset="0"/>
                <a:cs typeface="Times New Roman" panose="02020603050405020304" pitchFamily="18" charset="0"/>
              </a:rPr>
              <a:t>of 156 closed eyes and 150 open eyes and classified the blinks with an accuracy of 91.02% and open eyes </a:t>
            </a:r>
            <a:r>
              <a:rPr lang="en-US" sz="2100" dirty="0" smtClean="0">
                <a:solidFill>
                  <a:schemeClr val="bg1"/>
                </a:solidFill>
                <a:latin typeface="Times New Roman" panose="02020603050405020304" pitchFamily="18" charset="0"/>
                <a:cs typeface="Times New Roman" panose="02020603050405020304" pitchFamily="18" charset="0"/>
              </a:rPr>
              <a:t> , ,,..</a:t>
            </a:r>
            <a:r>
              <a:rPr lang="en-US" sz="2100" dirty="0" smtClean="0">
                <a:latin typeface="Times New Roman" panose="02020603050405020304" pitchFamily="18" charset="0"/>
                <a:cs typeface="Times New Roman" panose="02020603050405020304" pitchFamily="18" charset="0"/>
              </a:rPr>
              <a:t>with </a:t>
            </a:r>
            <a:r>
              <a:rPr lang="en-US" sz="2100" dirty="0">
                <a:latin typeface="Times New Roman" panose="02020603050405020304" pitchFamily="18" charset="0"/>
                <a:cs typeface="Times New Roman" panose="02020603050405020304" pitchFamily="18" charset="0"/>
              </a:rPr>
              <a:t>an accuracy of 92.66</a:t>
            </a:r>
            <a:r>
              <a:rPr lang="en-US" sz="2100" dirty="0" smtClean="0">
                <a:latin typeface="Times New Roman" panose="02020603050405020304" pitchFamily="18" charset="0"/>
                <a:cs typeface="Times New Roman" panose="02020603050405020304" pitchFamily="18" charset="0"/>
              </a:rPr>
              <a:t>%.</a:t>
            </a:r>
          </a:p>
          <a:p>
            <a:pPr algn="l"/>
            <a:r>
              <a:rPr lang="en-US" sz="2200" b="1" dirty="0" smtClean="0">
                <a:latin typeface="Times New Roman" panose="02020603050405020304" pitchFamily="18" charset="0"/>
                <a:cs typeface="Times New Roman" panose="02020603050405020304" pitchFamily="18" charset="0"/>
              </a:rPr>
              <a:t>Pseudo </a:t>
            </a:r>
            <a:r>
              <a:rPr lang="en-US" sz="2200" b="1" dirty="0">
                <a:latin typeface="Times New Roman" panose="02020603050405020304" pitchFamily="18" charset="0"/>
                <a:cs typeface="Times New Roman" panose="02020603050405020304" pitchFamily="18" charset="0"/>
              </a:rPr>
              <a:t>code:</a:t>
            </a:r>
            <a:endParaRPr lang="en-IN" sz="2200"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Blink Rate Detection</a:t>
            </a: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Input: Eye Co-ordinates</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Output: Drowsy score</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Step 1: Capture student face</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Step 2: Read eye coordinates</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Step 3: calculate eye width and height.</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Step 4: Apply Euclidean distance formula to detect the eye blinking ratio .</a:t>
            </a:r>
            <a:endParaRPr lang="en-IN" sz="2200" dirty="0">
              <a:latin typeface="Times New Roman" panose="02020603050405020304" pitchFamily="18" charset="0"/>
              <a:cs typeface="Times New Roman" panose="02020603050405020304" pitchFamily="18" charset="0"/>
            </a:endParaRPr>
          </a:p>
          <a:p>
            <a:pPr algn="l"/>
            <a:r>
              <a:rPr lang="en-US" sz="2200" dirty="0">
                <a:latin typeface="Times New Roman" panose="02020603050405020304" pitchFamily="18" charset="0"/>
                <a:cs typeface="Times New Roman" panose="02020603050405020304" pitchFamily="18" charset="0"/>
              </a:rPr>
              <a:t>Step 5: Return Drowsy score</a:t>
            </a:r>
            <a:endParaRPr lang="en-IN" sz="22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US" sz="2000"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buFont typeface="Arial" pitchFamily="34" charset="0"/>
              <a:buChar char="•"/>
            </a:pPr>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a:p>
            <a:pPr marL="63500" algn="just"/>
            <a:endParaRPr lang="en-US"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7181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9</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61547" y="366754"/>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55873"/>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129663" y="-3057"/>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304192" y="407712"/>
            <a:ext cx="9144000" cy="639841"/>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182217" y="800579"/>
            <a:ext cx="11827566" cy="5465721"/>
          </a:xfrm>
        </p:spPr>
        <p:txBody>
          <a:bodyPr>
            <a:normAutofit fontScale="92500" lnSpcReduction="10000"/>
          </a:bodyPr>
          <a:lstStyle/>
          <a:p>
            <a:pPr algn="l"/>
            <a:r>
              <a:rPr lang="en-US" sz="2000" b="1" dirty="0" smtClean="0">
                <a:latin typeface="Times New Roman" panose="02020603050405020304" pitchFamily="18" charset="0"/>
                <a:cs typeface="Times New Roman" panose="02020603050405020304" pitchFamily="18" charset="0"/>
              </a:rPr>
              <a:t>3) </a:t>
            </a:r>
            <a:r>
              <a:rPr lang="en-US" sz="2300" b="1" dirty="0" smtClean="0">
                <a:latin typeface="Times New Roman" panose="02020603050405020304" pitchFamily="18" charset="0"/>
                <a:cs typeface="Times New Roman" panose="02020603050405020304" pitchFamily="18" charset="0"/>
              </a:rPr>
              <a:t>Eye-gaze Tracking</a:t>
            </a:r>
            <a:endParaRPr lang="en-IN" sz="2300" dirty="0">
              <a:latin typeface="Times New Roman" panose="02020603050405020304" pitchFamily="18" charset="0"/>
              <a:cs typeface="Times New Roman" panose="02020603050405020304" pitchFamily="18" charset="0"/>
            </a:endParaRPr>
          </a:p>
          <a:p>
            <a:pPr algn="l">
              <a:lnSpc>
                <a:spcPct val="110000"/>
              </a:lnSpc>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eye-gaze of a student is tracked to determine where he is looking at and is often closely associated with the </a:t>
            </a:r>
            <a:r>
              <a:rPr lang="en-US" sz="2000" dirty="0" smtClean="0">
                <a:latin typeface="Times New Roman" panose="02020603050405020304" pitchFamily="18" charset="0"/>
                <a:cs typeface="Times New Roman" panose="02020603050405020304" pitchFamily="18" charset="0"/>
              </a:rPr>
              <a:t>   , ,. </a:t>
            </a:r>
            <a:r>
              <a:rPr lang="en-US" sz="2000" dirty="0" err="1" smtClean="0">
                <a:solidFill>
                  <a:schemeClr val="bg1"/>
                </a:solidFill>
                <a:latin typeface="Times New Roman" panose="02020603050405020304" pitchFamily="18" charset="0"/>
                <a:cs typeface="Times New Roman" panose="02020603050405020304" pitchFamily="18" charset="0"/>
              </a:rPr>
              <a:t>M.</a:t>
            </a:r>
            <a:r>
              <a:rPr lang="en-US" sz="2000" dirty="0" err="1" smtClean="0">
                <a:latin typeface="Times New Roman" panose="02020603050405020304" pitchFamily="18" charset="0"/>
                <a:cs typeface="Times New Roman" panose="02020603050405020304" pitchFamily="18" charset="0"/>
              </a:rPr>
              <a:t>distraction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level of the student. we analyze the extracted eye region coordinates for rectangular features </a:t>
            </a:r>
            <a:r>
              <a:rPr lang="en-US" sz="2000" dirty="0" smtClean="0">
                <a:latin typeface="Times New Roman" panose="02020603050405020304" pitchFamily="18" charset="0"/>
                <a:cs typeface="Times New Roman" panose="02020603050405020304" pitchFamily="18" charset="0"/>
              </a:rPr>
              <a:t>to identify </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eye </a:t>
            </a:r>
            <a:r>
              <a:rPr lang="en-US" sz="2000" dirty="0">
                <a:latin typeface="Times New Roman" panose="02020603050405020304" pitchFamily="18" charset="0"/>
                <a:cs typeface="Times New Roman" panose="02020603050405020304" pitchFamily="18" charset="0"/>
              </a:rPr>
              <a:t>regions containing the </a:t>
            </a:r>
            <a:r>
              <a:rPr lang="en-US" sz="2000" dirty="0" smtClean="0">
                <a:latin typeface="Times New Roman" panose="02020603050405020304" pitchFamily="18" charset="0"/>
                <a:cs typeface="Times New Roman" panose="02020603050405020304" pitchFamily="18" charset="0"/>
              </a:rPr>
              <a:t>pupil.</a:t>
            </a:r>
          </a:p>
          <a:p>
            <a:pPr algn="l">
              <a:lnSpc>
                <a:spcPct val="110000"/>
              </a:lnSpc>
            </a:pP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We </a:t>
            </a:r>
            <a:r>
              <a:rPr lang="en-US" sz="2000" dirty="0">
                <a:latin typeface="Times New Roman" panose="02020603050405020304" pitchFamily="18" charset="0"/>
                <a:cs typeface="Times New Roman" panose="02020603050405020304" pitchFamily="18" charset="0"/>
              </a:rPr>
              <a:t>collected 150 images with two different classes: looking straight and looking away. Our model was able to </a:t>
            </a:r>
            <a:r>
              <a:rPr lang="en-US" sz="2000" dirty="0" smtClean="0">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classify </a:t>
            </a:r>
            <a:r>
              <a:rPr lang="en-US" sz="2000" dirty="0">
                <a:latin typeface="Times New Roman" panose="02020603050405020304" pitchFamily="18" charset="0"/>
                <a:cs typeface="Times New Roman" panose="02020603050405020304" pitchFamily="18" charset="0"/>
              </a:rPr>
              <a:t>the eye gaze correctly for 113 images with an accuracy of 75.33</a:t>
            </a:r>
            <a:r>
              <a:rPr lang="en-US" sz="2000" dirty="0" smtClean="0">
                <a:latin typeface="Times New Roman" panose="02020603050405020304" pitchFamily="18" charset="0"/>
                <a:cs typeface="Times New Roman" panose="02020603050405020304" pitchFamily="18" charset="0"/>
              </a:rPr>
              <a:t>%.</a:t>
            </a:r>
          </a:p>
          <a:p>
            <a:pPr algn="l"/>
            <a:r>
              <a:rPr lang="en-US" sz="2100" b="1" dirty="0" smtClean="0">
                <a:latin typeface="Times New Roman" panose="02020603050405020304" pitchFamily="18" charset="0"/>
                <a:cs typeface="Times New Roman" panose="02020603050405020304" pitchFamily="18" charset="0"/>
              </a:rPr>
              <a:t>Pseudo </a:t>
            </a:r>
            <a:r>
              <a:rPr lang="en-US" sz="2100" b="1" dirty="0">
                <a:latin typeface="Times New Roman" panose="02020603050405020304" pitchFamily="18" charset="0"/>
                <a:cs typeface="Times New Roman" panose="02020603050405020304" pitchFamily="18" charset="0"/>
              </a:rPr>
              <a:t>code:</a:t>
            </a:r>
            <a:endParaRPr lang="en-IN" sz="2100" dirty="0">
              <a:latin typeface="Times New Roman" panose="02020603050405020304" pitchFamily="18" charset="0"/>
              <a:cs typeface="Times New Roman" panose="02020603050405020304" pitchFamily="18" charset="0"/>
            </a:endParaRPr>
          </a:p>
          <a:p>
            <a:pPr algn="l"/>
            <a:r>
              <a:rPr lang="en-US" sz="2100" b="1" dirty="0">
                <a:latin typeface="Times New Roman" panose="02020603050405020304" pitchFamily="18" charset="0"/>
                <a:cs typeface="Times New Roman" panose="02020603050405020304" pitchFamily="18" charset="0"/>
              </a:rPr>
              <a:t>Eye Gaze Tracking</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Input: Eye Co-ordinates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Output: eye moment score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1: Capture student face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2: Read eye coordinates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3: Detect eye pupil.</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4: Measure eye pupil movements.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5: Return eye pupil movement score.</a:t>
            </a:r>
            <a:endParaRPr lang="en-IN" sz="2100" dirty="0">
              <a:latin typeface="Times New Roman" panose="02020603050405020304" pitchFamily="18" charset="0"/>
              <a:cs typeface="Times New Roman" panose="02020603050405020304" pitchFamily="18" charset="0"/>
            </a:endParaRPr>
          </a:p>
          <a:p>
            <a:pPr algn="l">
              <a:lnSpc>
                <a:spcPct val="100000"/>
              </a:lnSpc>
            </a:pPr>
            <a:endParaRPr lang="en-IN" sz="2100" dirty="0">
              <a:latin typeface="Times New Roman" panose="02020603050405020304" pitchFamily="18" charset="0"/>
              <a:cs typeface="Times New Roman" panose="02020603050405020304" pitchFamily="18" charset="0"/>
            </a:endParaRPr>
          </a:p>
          <a:p>
            <a:pPr algn="l"/>
            <a:endParaRPr lang="en-US" sz="21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63511"/>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10</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489183"/>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73458"/>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18660" y="75410"/>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04138" y="458525"/>
            <a:ext cx="4349262" cy="412744"/>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72886" y="880723"/>
            <a:ext cx="12119114" cy="5426073"/>
          </a:xfrm>
        </p:spPr>
        <p:txBody>
          <a:bodyPr>
            <a:normAutofit fontScale="92500" lnSpcReduction="20000"/>
          </a:bodyPr>
          <a:lstStyle/>
          <a:p>
            <a:pPr algn="l"/>
            <a:r>
              <a:rPr lang="en-US" sz="1900" b="1" dirty="0" smtClean="0">
                <a:latin typeface="Times New Roman" panose="02020603050405020304" pitchFamily="18" charset="0"/>
                <a:cs typeface="Times New Roman" panose="02020603050405020304" pitchFamily="18" charset="0"/>
              </a:rPr>
              <a:t>4) </a:t>
            </a:r>
            <a:r>
              <a:rPr lang="en-US" sz="2100" b="1" dirty="0" smtClean="0">
                <a:latin typeface="Times New Roman" panose="02020603050405020304" pitchFamily="18" charset="0"/>
                <a:cs typeface="Times New Roman" panose="02020603050405020304" pitchFamily="18" charset="0"/>
              </a:rPr>
              <a:t>Emotion </a:t>
            </a:r>
            <a:r>
              <a:rPr lang="en-US" sz="2100" b="1" dirty="0">
                <a:latin typeface="Times New Roman" panose="02020603050405020304" pitchFamily="18" charset="0"/>
                <a:cs typeface="Times New Roman" panose="02020603050405020304" pitchFamily="18" charset="0"/>
              </a:rPr>
              <a:t>Classification</a:t>
            </a:r>
            <a:r>
              <a:rPr lang="en-US" sz="21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emotion of the person attending the online class plays a major role in his attention level. This study uses facial </a:t>
            </a:r>
            <a:r>
              <a:rPr lang="en-US" sz="1900" dirty="0" smtClean="0">
                <a:latin typeface="Times New Roman" panose="02020603050405020304" pitchFamily="18" charset="0"/>
                <a:cs typeface="Times New Roman" panose="02020603050405020304" pitchFamily="18" charset="0"/>
              </a:rPr>
              <a:t>features </a:t>
            </a:r>
            <a:r>
              <a:rPr lang="en-US" sz="1900" dirty="0">
                <a:latin typeface="Times New Roman" panose="02020603050405020304" pitchFamily="18" charset="0"/>
                <a:cs typeface="Times New Roman" panose="02020603050405020304" pitchFamily="18" charset="0"/>
              </a:rPr>
              <a:t>such as eyes, </a:t>
            </a:r>
            <a:r>
              <a:rPr lang="en-US" sz="1900" dirty="0" smtClean="0">
                <a:latin typeface="Times New Roman" panose="02020603050405020304" pitchFamily="18" charset="0"/>
                <a:cs typeface="Times New Roman" panose="02020603050405020304" pitchFamily="18" charset="0"/>
              </a:rPr>
              <a:t>nose</a:t>
            </a:r>
            <a:r>
              <a:rPr lang="en-US" sz="1900" dirty="0">
                <a:latin typeface="Times New Roman" panose="02020603050405020304" pitchFamily="18" charset="0"/>
                <a:cs typeface="Times New Roman" panose="02020603050405020304" pitchFamily="18" charset="0"/>
              </a:rPr>
              <a:t>, and mouth, extracted using </a:t>
            </a:r>
            <a:r>
              <a:rPr lang="en-US" sz="1900" dirty="0" err="1">
                <a:latin typeface="Times New Roman" panose="02020603050405020304" pitchFamily="18" charset="0"/>
                <a:cs typeface="Times New Roman" panose="02020603050405020304" pitchFamily="18" charset="0"/>
              </a:rPr>
              <a:t>Haarcascade</a:t>
            </a:r>
            <a:r>
              <a:rPr lang="en-US" sz="1900" dirty="0">
                <a:latin typeface="Times New Roman" panose="02020603050405020304" pitchFamily="18" charset="0"/>
                <a:cs typeface="Times New Roman" panose="02020603050405020304" pitchFamily="18" charset="0"/>
              </a:rPr>
              <a:t> classifier and facial landmark </a:t>
            </a:r>
            <a:r>
              <a:rPr lang="en-US" sz="1900" dirty="0" smtClean="0">
                <a:latin typeface="Times New Roman" panose="02020603050405020304" pitchFamily="18" charset="0"/>
                <a:cs typeface="Times New Roman" panose="02020603050405020304" pitchFamily="18" charset="0"/>
              </a:rPr>
              <a:t>detector.</a:t>
            </a: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Mini Exception </a:t>
            </a:r>
            <a:r>
              <a:rPr lang="en-US" sz="1900" dirty="0">
                <a:latin typeface="Times New Roman" panose="02020603050405020304" pitchFamily="18" charset="0"/>
                <a:cs typeface="Times New Roman" panose="02020603050405020304" pitchFamily="18" charset="0"/>
              </a:rPr>
              <a:t>algorithm is used to classify the emotion of the students into seven different classes - angry, disgust, fear, </a:t>
            </a:r>
            <a:r>
              <a:rPr lang="en-US" sz="1900" dirty="0" smtClean="0">
                <a:latin typeface="Times New Roman" panose="02020603050405020304" pitchFamily="18" charset="0"/>
                <a:cs typeface="Times New Roman" panose="02020603050405020304" pitchFamily="18" charset="0"/>
              </a:rPr>
              <a:t> happy</a:t>
            </a:r>
            <a:r>
              <a:rPr lang="en-US" sz="1900" dirty="0">
                <a:latin typeface="Times New Roman" panose="02020603050405020304" pitchFamily="18" charset="0"/>
                <a:cs typeface="Times New Roman" panose="02020603050405020304" pitchFamily="18" charset="0"/>
              </a:rPr>
              <a:t>, sad, surprise, and </a:t>
            </a:r>
            <a:r>
              <a:rPr lang="en-US" sz="1900" dirty="0" smtClean="0">
                <a:latin typeface="Times New Roman" panose="02020603050405020304" pitchFamily="18" charset="0"/>
                <a:cs typeface="Times New Roman" panose="02020603050405020304" pitchFamily="18" charset="0"/>
              </a:rPr>
              <a:t>neutral.</a:t>
            </a:r>
          </a:p>
          <a:p>
            <a:pPr marL="342900" indent="-342900" algn="l">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model was validated using the JAFFE dataset which contains 213 images and 7 emotions posed by 10 different Japanese women. The training set consisted of 42 and 7 classes of emotion. The test set consisted of 70 images. We obtained an average accuracy of 82.55% on our test set</a:t>
            </a:r>
            <a:r>
              <a:rPr lang="en-US" sz="1900" dirty="0" smtClean="0">
                <a:latin typeface="Times New Roman" panose="02020603050405020304" pitchFamily="18" charset="0"/>
                <a:cs typeface="Times New Roman" panose="02020603050405020304" pitchFamily="18" charset="0"/>
              </a:rPr>
              <a:t>.</a:t>
            </a:r>
          </a:p>
          <a:p>
            <a:pPr algn="l"/>
            <a:r>
              <a:rPr lang="en-US" sz="2100" b="1" dirty="0">
                <a:latin typeface="Times New Roman" panose="02020603050405020304" pitchFamily="18" charset="0"/>
                <a:cs typeface="Times New Roman" panose="02020603050405020304" pitchFamily="18" charset="0"/>
              </a:rPr>
              <a:t>Pseudo code:</a:t>
            </a:r>
            <a:endParaRPr lang="en-IN" sz="2100" dirty="0">
              <a:latin typeface="Times New Roman" panose="02020603050405020304" pitchFamily="18" charset="0"/>
              <a:cs typeface="Times New Roman" panose="02020603050405020304" pitchFamily="18" charset="0"/>
            </a:endParaRPr>
          </a:p>
          <a:p>
            <a:pPr algn="l"/>
            <a:r>
              <a:rPr lang="en-US" sz="2100" b="1" dirty="0">
                <a:latin typeface="Times New Roman" panose="02020603050405020304" pitchFamily="18" charset="0"/>
                <a:cs typeface="Times New Roman" panose="02020603050405020304" pitchFamily="18" charset="0"/>
              </a:rPr>
              <a:t>Emotion detection</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Input: face image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Output: Emotion score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1: Capture student face</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2: Convert to gray</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3: Extract the face features.</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4: Apply </a:t>
            </a:r>
            <a:r>
              <a:rPr lang="en-US" sz="2100" dirty="0" err="1">
                <a:latin typeface="Times New Roman" panose="02020603050405020304" pitchFamily="18" charset="0"/>
                <a:cs typeface="Times New Roman" panose="02020603050405020304" pitchFamily="18" charset="0"/>
              </a:rPr>
              <a:t>Miniexception</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model</a:t>
            </a:r>
          </a:p>
          <a:p>
            <a:pPr algn="l"/>
            <a:r>
              <a:rPr lang="en-US" sz="2100" dirty="0">
                <a:latin typeface="Times New Roman" panose="02020603050405020304" pitchFamily="18" charset="0"/>
                <a:cs typeface="Times New Roman" panose="02020603050405020304" pitchFamily="18" charset="0"/>
              </a:rPr>
              <a:t>Step 5: Detect the emotion</a:t>
            </a:r>
            <a:endParaRPr lang="en-IN" sz="2100" dirty="0">
              <a:latin typeface="Times New Roman" panose="02020603050405020304" pitchFamily="18" charset="0"/>
              <a:cs typeface="Times New Roman" panose="02020603050405020304" pitchFamily="18" charset="0"/>
            </a:endParaRPr>
          </a:p>
          <a:p>
            <a:pPr algn="l"/>
            <a:r>
              <a:rPr lang="en-US" sz="2100" dirty="0">
                <a:latin typeface="Times New Roman" panose="02020603050405020304" pitchFamily="18" charset="0"/>
                <a:cs typeface="Times New Roman" panose="02020603050405020304" pitchFamily="18" charset="0"/>
              </a:rPr>
              <a:t>Step 6: Return emotion score.</a:t>
            </a:r>
            <a:endParaRPr lang="en-US" sz="21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11</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449070"/>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99835"/>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18660" y="66041"/>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4156912" y="147837"/>
            <a:ext cx="3580319" cy="663578"/>
          </a:xfrm>
        </p:spPr>
        <p:txBody>
          <a:bodyPr>
            <a:noAutofit/>
          </a:bodyPr>
          <a:lstStyle/>
          <a:p>
            <a:r>
              <a:rPr lang="en-US" sz="2800" b="1" dirty="0">
                <a:latin typeface="Times New Roman" panose="02020603050405020304" pitchFamily="18" charset="0"/>
                <a:cs typeface="Times New Roman" panose="02020603050405020304" pitchFamily="18" charset="0"/>
              </a:rPr>
              <a:t>Modules Description:</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8655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12</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129973" y="762336"/>
            <a:ext cx="11792396" cy="1585049"/>
          </a:xfrm>
          <a:prstGeom prst="rect">
            <a:avLst/>
          </a:prstGeom>
          <a:noFill/>
        </p:spPr>
        <p:txBody>
          <a:bodyPr wrap="square" rtlCol="0">
            <a:spAutoFit/>
          </a:bodyPr>
          <a:lstStyle/>
          <a:p>
            <a:r>
              <a:rPr lang="en-US" sz="2100" b="1" dirty="0" smtClean="0">
                <a:latin typeface="Times New Roman" panose="02020603050405020304" pitchFamily="18" charset="0"/>
                <a:cs typeface="Times New Roman" panose="02020603050405020304" pitchFamily="18" charset="0"/>
              </a:rPr>
              <a:t>5) Overall </a:t>
            </a:r>
            <a:r>
              <a:rPr lang="en-US" sz="2100" b="1" dirty="0">
                <a:latin typeface="Times New Roman" panose="02020603050405020304" pitchFamily="18" charset="0"/>
                <a:cs typeface="Times New Roman" panose="02020603050405020304" pitchFamily="18" charset="0"/>
              </a:rPr>
              <a:t>Attention level Detection </a:t>
            </a:r>
            <a:endParaRPr lang="en-IN" sz="21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All the scores from the above parameter scores (blink rate detection, eye gaze tracking, emotion classification, body posture estimation, and background noise detection) are normalized to calculate the attention score as per Formula (2</a:t>
            </a:r>
            <a:r>
              <a:rPr lang="en-US" sz="19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 With </a:t>
            </a:r>
            <a:r>
              <a:rPr lang="en-US" sz="1900" dirty="0">
                <a:latin typeface="Times New Roman" panose="02020603050405020304" pitchFamily="18" charset="0"/>
                <a:cs typeface="Times New Roman" panose="02020603050405020304" pitchFamily="18" charset="0"/>
              </a:rPr>
              <a:t>the predicted attention level of the student along with the scores for each parameter updated in real-time. </a:t>
            </a:r>
          </a:p>
        </p:txBody>
      </p:sp>
      <p:sp>
        <p:nvSpPr>
          <p:cNvPr id="8" name="TextBox 7">
            <a:extLst>
              <a:ext uri="{FF2B5EF4-FFF2-40B4-BE49-F238E27FC236}">
                <a16:creationId xmlns:a16="http://schemas.microsoft.com/office/drawing/2014/main" id="{7669B366-78EF-4DF0-9854-6CAD740B1352}"/>
              </a:ext>
            </a:extLst>
          </p:cNvPr>
          <p:cNvSpPr txBox="1"/>
          <p:nvPr/>
        </p:nvSpPr>
        <p:spPr>
          <a:xfrm>
            <a:off x="129973" y="22702"/>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361256"/>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73458"/>
            <a:ext cx="12192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11" name="Picture 10"/>
          <p:cNvPicPr/>
          <p:nvPr/>
        </p:nvPicPr>
        <p:blipFill>
          <a:blip r:embed="rId3"/>
          <a:srcRect l="68018" t="59449" r="11587" b="35039"/>
          <a:stretch>
            <a:fillRect/>
          </a:stretch>
        </p:blipFill>
        <p:spPr bwMode="auto">
          <a:xfrm>
            <a:off x="3508131" y="2748464"/>
            <a:ext cx="4009292" cy="706913"/>
          </a:xfrm>
          <a:prstGeom prst="rect">
            <a:avLst/>
          </a:prstGeom>
          <a:noFill/>
          <a:ln w="9525">
            <a:noFill/>
            <a:miter lim="800000"/>
            <a:headEnd/>
            <a:tailEnd/>
          </a:ln>
        </p:spPr>
      </p:pic>
      <p:sp>
        <p:nvSpPr>
          <p:cNvPr id="3" name="Rectangle 2"/>
          <p:cNvSpPr/>
          <p:nvPr/>
        </p:nvSpPr>
        <p:spPr>
          <a:xfrm>
            <a:off x="129973" y="3101920"/>
            <a:ext cx="6096000" cy="3000821"/>
          </a:xfrm>
          <a:prstGeom prst="rect">
            <a:avLst/>
          </a:prstGeom>
        </p:spPr>
        <p:txBody>
          <a:bodyPr>
            <a:spAutoFit/>
          </a:bodyPr>
          <a:lstStyle/>
          <a:p>
            <a:pPr algn="just">
              <a:lnSpc>
                <a:spcPct val="150000"/>
              </a:lnSpc>
              <a:spcAft>
                <a:spcPts val="0"/>
              </a:spcAft>
            </a:pPr>
            <a:r>
              <a:rPr lang="en-US" b="1" dirty="0">
                <a:latin typeface="Times New Roman" panose="02020603050405020304" pitchFamily="18" charset="0"/>
                <a:ea typeface="Times New Roman" panose="02020603050405020304" pitchFamily="18" charset="0"/>
              </a:rPr>
              <a:t>Pseudo code: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b="1" dirty="0">
                <a:latin typeface="Times New Roman" panose="02020603050405020304" pitchFamily="18" charset="0"/>
                <a:ea typeface="Times New Roman" panose="02020603050405020304" pitchFamily="18" charset="0"/>
              </a:rPr>
              <a:t>Overall Attention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Input: All the scores from previous modules</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Output: Attention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1: Read all score</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2: Calculate average of it</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Step 3: Return attention score.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23" y="416889"/>
            <a:ext cx="105156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                BIBLIOGRAPHY</a:t>
            </a:r>
            <a:endParaRPr lang="en-IN" sz="3600" dirty="0">
              <a:solidFill>
                <a:schemeClr val="bg1"/>
              </a:solidFill>
            </a:endParaRPr>
          </a:p>
        </p:txBody>
      </p:sp>
      <p:sp>
        <p:nvSpPr>
          <p:cNvPr id="3" name="Content Placeholder 2"/>
          <p:cNvSpPr>
            <a:spLocks noGrp="1"/>
          </p:cNvSpPr>
          <p:nvPr>
            <p:ph idx="1"/>
          </p:nvPr>
        </p:nvSpPr>
        <p:spPr>
          <a:xfrm>
            <a:off x="545123" y="1266092"/>
            <a:ext cx="10653346" cy="4536934"/>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Work Progress</a:t>
            </a:r>
            <a:endParaRPr lang="en-IN"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have completed the first two modules like detecting facial landmarks and yarning detection.</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Now we have stated working of next two modules</a:t>
            </a:r>
            <a:r>
              <a:rPr lang="en-US" sz="1800" dirty="0"/>
              <a:t>. </a:t>
            </a:r>
            <a:endParaRPr lang="en-IN" sz="1800" dirty="0"/>
          </a:p>
          <a:p>
            <a:pPr marL="0" indent="0">
              <a:buNone/>
            </a:pPr>
            <a:r>
              <a:rPr lang="en-IN" sz="1800" dirty="0" smtClean="0">
                <a:latin typeface="Times New Roman" panose="02020603050405020304" pitchFamily="18" charset="0"/>
                <a:cs typeface="Times New Roman" panose="02020603050405020304" pitchFamily="18" charset="0"/>
              </a:rPr>
              <a:t> </a:t>
            </a:r>
            <a:endParaRPr lang="en-IN" sz="1800" dirty="0">
              <a:solidFill>
                <a:schemeClr val="bg1"/>
              </a:solidFill>
            </a:endParaRPr>
          </a:p>
        </p:txBody>
      </p:sp>
      <p:sp>
        <p:nvSpPr>
          <p:cNvPr id="4" name="Date Placeholder 3"/>
          <p:cNvSpPr>
            <a:spLocks noGrp="1"/>
          </p:cNvSpPr>
          <p:nvPr>
            <p:ph type="dt" sz="half" idx="10"/>
          </p:nvPr>
        </p:nvSpPr>
        <p:spPr/>
        <p:txBody>
          <a:bodyPr/>
          <a:lstStyle/>
          <a:p>
            <a:fld id="{38E311A6-8315-40F3-AB84-6E290D4A965F}" type="datetime1">
              <a:rPr lang="en-US" smtClean="0">
                <a:solidFill>
                  <a:schemeClr val="bg1"/>
                </a:solidFill>
              </a:rPr>
              <a:pPr/>
              <a:t>3/16/2023</a:t>
            </a:fld>
            <a:endParaRPr lang="en-US" dirty="0">
              <a:solidFill>
                <a:schemeClr val="bg1"/>
              </a:solidFill>
            </a:endParaRPr>
          </a:p>
        </p:txBody>
      </p:sp>
      <p:sp>
        <p:nvSpPr>
          <p:cNvPr id="5" name="Footer Placeholder 4"/>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err="1" smtClean="0">
                <a:solidFill>
                  <a:schemeClr val="bg1"/>
                </a:solidFill>
              </a:rPr>
              <a:t>ssss</a:t>
            </a:r>
            <a:endParaRPr lang="en-US" dirty="0">
              <a:solidFill>
                <a:schemeClr val="bg1"/>
              </a:solidFill>
            </a:endParaRPr>
          </a:p>
        </p:txBody>
      </p:sp>
      <p:sp>
        <p:nvSpPr>
          <p:cNvPr id="8" name="Date Placeholder 3">
            <a:extLst>
              <a:ext uri="{FF2B5EF4-FFF2-40B4-BE49-F238E27FC236}">
                <a16:creationId xmlns:a16="http://schemas.microsoft.com/office/drawing/2014/main" id="{E04122ED-1312-4B29-964A-C1B8910212C2}"/>
              </a:ext>
            </a:extLst>
          </p:cNvPr>
          <p:cNvSpPr txBox="1">
            <a:spLocks/>
          </p:cNvSpPr>
          <p:nvPr/>
        </p:nvSpPr>
        <p:spPr>
          <a:xfrm>
            <a:off x="123093" y="6356352"/>
            <a:ext cx="3581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err="1" smtClean="0">
                <a:solidFill>
                  <a:schemeClr val="tx1"/>
                </a:solidFill>
                <a:latin typeface="Times New Roman" panose="02020603050405020304" pitchFamily="18" charset="0"/>
                <a:cs typeface="Times New Roman" panose="02020603050405020304" pitchFamily="18" charset="0"/>
              </a:rPr>
              <a:t>Dept</a:t>
            </a:r>
            <a:r>
              <a:rPr lang="en-US" sz="1600" dirty="0" smtClean="0">
                <a:solidFill>
                  <a:schemeClr val="tx1"/>
                </a:solidFill>
                <a:latin typeface="Times New Roman" panose="02020603050405020304" pitchFamily="18" charset="0"/>
                <a:cs typeface="Times New Roman" panose="02020603050405020304" pitchFamily="18" charset="0"/>
              </a:rPr>
              <a:t> of ISE, SJCIT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4">
            <a:extLst>
              <a:ext uri="{FF2B5EF4-FFF2-40B4-BE49-F238E27FC236}">
                <a16:creationId xmlns:a16="http://schemas.microsoft.com/office/drawing/2014/main" id="{1211D199-A518-40E1-A721-9B22F0315CB9}"/>
              </a:ext>
            </a:extLst>
          </p:cNvPr>
          <p:cNvSpPr txBox="1">
            <a:spLocks/>
          </p:cNvSpPr>
          <p:nvPr/>
        </p:nvSpPr>
        <p:spPr>
          <a:xfrm>
            <a:off x="4038600" y="573912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bg1"/>
                </a:solidFill>
                <a:latin typeface="Times New Roman" panose="02020603050405020304" pitchFamily="18" charset="0"/>
                <a:cs typeface="Times New Roman" panose="02020603050405020304" pitchFamily="18" charset="0"/>
              </a:rPr>
              <a:t>2022-23</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Slide Number Placeholder 5">
            <a:extLst>
              <a:ext uri="{FF2B5EF4-FFF2-40B4-BE49-F238E27FC236}">
                <a16:creationId xmlns:a16="http://schemas.microsoft.com/office/drawing/2014/main" id="{9E9BE78B-9D11-4EFD-BD09-9233F3009564}"/>
              </a:ext>
            </a:extLst>
          </p:cNvPr>
          <p:cNvSpPr txBox="1">
            <a:spLocks/>
          </p:cNvSpPr>
          <p:nvPr/>
        </p:nvSpPr>
        <p:spPr>
          <a:xfrm>
            <a:off x="8610600" y="6356352"/>
            <a:ext cx="343562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solidFill>
                  <a:schemeClr val="tx1"/>
                </a:solidFill>
                <a:latin typeface="Times New Roman" panose="02020603050405020304" pitchFamily="18" charset="0"/>
                <a:cs typeface="Times New Roman" panose="02020603050405020304" pitchFamily="18" charset="0"/>
              </a:rPr>
              <a:t>13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2" name="Straight Connector 11">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3416C2E3-C33E-4664-991E-A9E171176594}"/>
              </a:ext>
            </a:extLst>
          </p:cNvPr>
          <p:cNvSpPr txBox="1"/>
          <p:nvPr/>
        </p:nvSpPr>
        <p:spPr>
          <a:xfrm>
            <a:off x="259800" y="232223"/>
            <a:ext cx="110940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2436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385011" y="791366"/>
            <a:ext cx="11276901"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Data Flow Diagrams</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585007" y="1319648"/>
            <a:ext cx="11145078" cy="4472609"/>
          </a:xfrm>
        </p:spPr>
        <p:txBody>
          <a:bodyPr>
            <a:noAutofit/>
          </a:bodyPr>
          <a:lstStyle/>
          <a:p>
            <a:pPr algn="just"/>
            <a:r>
              <a:rPr lang="en-US" dirty="0" smtClean="0">
                <a:latin typeface="Times New Roman" pitchFamily="18" charset="0"/>
                <a:cs typeface="Times New Roman" pitchFamily="18" charset="0"/>
              </a:rPr>
              <a:t>          Level-0:</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2022-23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1</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669B366-78EF-4DF0-9854-6CAD740B1352}"/>
              </a:ext>
            </a:extLst>
          </p:cNvPr>
          <p:cNvSpPr txBox="1"/>
          <p:nvPr/>
        </p:nvSpPr>
        <p:spPr>
          <a:xfrm>
            <a:off x="516835" y="347724"/>
            <a:ext cx="957888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pic>
        <p:nvPicPr>
          <p:cNvPr id="11" name="Picture 10"/>
          <p:cNvPicPr/>
          <p:nvPr/>
        </p:nvPicPr>
        <p:blipFill>
          <a:blip r:embed="rId3"/>
          <a:srcRect/>
          <a:stretch>
            <a:fillRect/>
          </a:stretch>
        </p:blipFill>
        <p:spPr bwMode="auto">
          <a:xfrm>
            <a:off x="2871542" y="1689146"/>
            <a:ext cx="5006975" cy="1612900"/>
          </a:xfrm>
          <a:prstGeom prst="rect">
            <a:avLst/>
          </a:prstGeom>
          <a:noFill/>
          <a:ln w="9525">
            <a:noFill/>
            <a:miter lim="800000"/>
            <a:headEnd/>
            <a:tailEnd/>
          </a:ln>
        </p:spPr>
      </p:pic>
      <p:sp>
        <p:nvSpPr>
          <p:cNvPr id="9" name="Rectangle 8"/>
          <p:cNvSpPr/>
          <p:nvPr/>
        </p:nvSpPr>
        <p:spPr>
          <a:xfrm>
            <a:off x="790572" y="4000328"/>
            <a:ext cx="10465778" cy="923330"/>
          </a:xfrm>
          <a:prstGeom prst="rect">
            <a:avLst/>
          </a:prstGeom>
        </p:spPr>
        <p:txBody>
          <a:bodyPr wrap="squar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Level: 0 describes the overall process of the project. We are passing academic online sessions and its Trained Model as input system will efficiently detect attention spam in the classes using machine learning algorithm.</a:t>
            </a:r>
            <a:endParaRPr lang="en-IN" dirty="0">
              <a:latin typeface="Times New Roman" panose="02020603050405020304" pitchFamily="18" charset="0"/>
              <a:ea typeface="Times New Roman" panose="02020603050405020304" pitchFamily="18" charset="0"/>
            </a:endParaRPr>
          </a:p>
        </p:txBody>
      </p:sp>
      <p:sp>
        <p:nvSpPr>
          <p:cNvPr id="12" name="TextBox 11"/>
          <p:cNvSpPr txBox="1"/>
          <p:nvPr/>
        </p:nvSpPr>
        <p:spPr>
          <a:xfrm>
            <a:off x="5205046" y="3409412"/>
            <a:ext cx="1512277"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 1</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456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07879" y="785147"/>
            <a:ext cx="9176239" cy="561813"/>
          </a:xfrm>
        </p:spPr>
        <p:txBody>
          <a:bodyPr>
            <a:noAutofit/>
          </a:bodyPr>
          <a:lstStyle/>
          <a:p>
            <a:r>
              <a:rPr lang="en-US" sz="3600" b="1" dirty="0">
                <a:latin typeface="Times New Roman" panose="02020603050405020304" pitchFamily="18" charset="0"/>
                <a:cs typeface="Times New Roman" panose="02020603050405020304" pitchFamily="18" charset="0"/>
              </a:rPr>
              <a:t>Data Flow </a:t>
            </a:r>
            <a:r>
              <a:rPr lang="en-US" sz="3600" b="1" dirty="0" smtClean="0">
                <a:latin typeface="Times New Roman" panose="02020603050405020304" pitchFamily="18" charset="0"/>
                <a:cs typeface="Times New Roman" panose="02020603050405020304" pitchFamily="18" charset="0"/>
              </a:rPr>
              <a:t>Diagrams(Cont..)</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1091711" y="1205808"/>
            <a:ext cx="1461745" cy="425563"/>
          </a:xfrm>
        </p:spPr>
        <p:txBody>
          <a:bodyPr>
            <a:noAutofit/>
          </a:bodyPr>
          <a:lstStyle/>
          <a:p>
            <a:pPr marL="63500" algn="l"/>
            <a:r>
              <a:rPr lang="en-IN" dirty="0" smtClean="0">
                <a:effectLst/>
                <a:latin typeface="Times New Roman" panose="02020603050405020304" pitchFamily="18" charset="0"/>
                <a:ea typeface="Times New Roman" panose="02020603050405020304" pitchFamily="18" charset="0"/>
              </a:rPr>
              <a:t>Level-1:</a:t>
            </a:r>
            <a:endParaRPr lang="en-IN"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a:t>
            </a:r>
          </a:p>
        </p:txBody>
      </p:sp>
      <p:sp>
        <p:nvSpPr>
          <p:cNvPr id="7" name="TextBox 6">
            <a:extLst>
              <a:ext uri="{FF2B5EF4-FFF2-40B4-BE49-F238E27FC236}">
                <a16:creationId xmlns:a16="http://schemas.microsoft.com/office/drawing/2014/main" id="{78C5B20E-7843-4527-BA95-07E3081754EB}"/>
              </a:ext>
            </a:extLst>
          </p:cNvPr>
          <p:cNvSpPr txBox="1"/>
          <p:nvPr/>
        </p:nvSpPr>
        <p:spPr>
          <a:xfrm>
            <a:off x="6737838" y="964630"/>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17645"/>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364995" y="279091"/>
            <a:ext cx="10600362"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65176" y="4377160"/>
            <a:ext cx="12836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 2</a:t>
            </a:r>
            <a:endParaRPr lang="en-IN" sz="1600"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3"/>
          <a:srcRect/>
          <a:stretch>
            <a:fillRect/>
          </a:stretch>
        </p:blipFill>
        <p:spPr bwMode="auto">
          <a:xfrm>
            <a:off x="2802694" y="1481647"/>
            <a:ext cx="5350706" cy="2908491"/>
          </a:xfrm>
          <a:prstGeom prst="rect">
            <a:avLst/>
          </a:prstGeom>
          <a:noFill/>
          <a:ln w="9525">
            <a:noFill/>
            <a:miter lim="800000"/>
            <a:headEnd/>
            <a:tailEnd/>
          </a:ln>
        </p:spPr>
      </p:pic>
      <p:sp>
        <p:nvSpPr>
          <p:cNvPr id="9" name="Rectangle 8"/>
          <p:cNvSpPr/>
          <p:nvPr/>
        </p:nvSpPr>
        <p:spPr>
          <a:xfrm>
            <a:off x="1091711" y="4906360"/>
            <a:ext cx="10008577" cy="1338828"/>
          </a:xfrm>
          <a:prstGeom prst="rect">
            <a:avLst/>
          </a:prstGeom>
        </p:spPr>
        <p:txBody>
          <a:bodyPr wrap="squar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Level: 1 describes the first step process of the project. We are passing student activities of online meeting System will read activities and detect the face and preprocess and extract the features like, eyes, nose, mouth etc..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39080"/>
            <a:ext cx="9144000" cy="639841"/>
          </a:xfrm>
        </p:spPr>
        <p:txBody>
          <a:bodyPr>
            <a:noAutofit/>
          </a:bodyPr>
          <a:lstStyle/>
          <a:p>
            <a:pPr marL="63500"/>
            <a:r>
              <a:rPr lang="en-US" sz="3600" b="1" dirty="0">
                <a:latin typeface="Times New Roman" panose="02020603050405020304" pitchFamily="18" charset="0"/>
                <a:cs typeface="Times New Roman" panose="02020603050405020304" pitchFamily="18" charset="0"/>
              </a:rPr>
              <a:t>Data Flow Diagrams(Cont..)</a:t>
            </a:r>
            <a:endParaRPr lang="en-US" sz="3600" b="1" dirty="0">
              <a:solidFill>
                <a:srgbClr val="1F3762"/>
              </a:solidFill>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79132" y="1295341"/>
            <a:ext cx="11608904" cy="4495798"/>
          </a:xfrm>
        </p:spPr>
        <p:txBody>
          <a:bodyPr>
            <a:normAutofit/>
          </a:bodyPr>
          <a:lstStyle/>
          <a:p>
            <a:pPr marL="63500" algn="just">
              <a:lnSpc>
                <a:spcPct val="150000"/>
              </a:lnSpc>
            </a:pPr>
            <a:r>
              <a:rPr lang="en-US" dirty="0" smtClean="0">
                <a:latin typeface="Times New Roman" panose="02020603050405020304" pitchFamily="18" charset="0"/>
                <a:ea typeface="Times New Roman" panose="02020603050405020304" pitchFamily="18" charset="0"/>
              </a:rPr>
              <a:t>          Level-2:</a:t>
            </a:r>
            <a:endParaRPr lang="en-IN"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0806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55500"/>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REAL-TIME ATTENTION SPAN TRACKING IN ONLINE EDUCATION</a:t>
            </a:r>
            <a:endParaRPr lang="en-US" sz="16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rcRect/>
          <a:stretch>
            <a:fillRect/>
          </a:stretch>
        </p:blipFill>
        <p:spPr bwMode="auto">
          <a:xfrm>
            <a:off x="2973997" y="1723614"/>
            <a:ext cx="5179403" cy="2810470"/>
          </a:xfrm>
          <a:prstGeom prst="rect">
            <a:avLst/>
          </a:prstGeom>
          <a:noFill/>
          <a:ln w="9525">
            <a:noFill/>
            <a:miter lim="800000"/>
            <a:headEnd/>
            <a:tailEnd/>
          </a:ln>
        </p:spPr>
      </p:pic>
      <p:sp>
        <p:nvSpPr>
          <p:cNvPr id="8" name="Rectangle 7"/>
          <p:cNvSpPr/>
          <p:nvPr/>
        </p:nvSpPr>
        <p:spPr>
          <a:xfrm>
            <a:off x="635284" y="4820423"/>
            <a:ext cx="10896600" cy="1338828"/>
          </a:xfrm>
          <a:prstGeom prst="rect">
            <a:avLst/>
          </a:prstGeom>
        </p:spPr>
        <p:txBody>
          <a:bodyPr wrap="squar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Level: 2 describes the final step process of the project. We are passing extracted features data from level 1 and trained model as input. System will read features and Load the model and predict attention of student and provide the score. </a:t>
            </a:r>
            <a:endParaRPr lang="en-IN" dirty="0">
              <a:latin typeface="Times New Roman" panose="02020603050405020304" pitchFamily="18" charset="0"/>
              <a:ea typeface="Times New Roman" panose="02020603050405020304" pitchFamily="18" charset="0"/>
            </a:endParaRPr>
          </a:p>
        </p:txBody>
      </p:sp>
      <p:sp>
        <p:nvSpPr>
          <p:cNvPr id="9" name="TextBox 8"/>
          <p:cNvSpPr txBox="1"/>
          <p:nvPr/>
        </p:nvSpPr>
        <p:spPr>
          <a:xfrm>
            <a:off x="5109796" y="4533474"/>
            <a:ext cx="1058008"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 3</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Case Diagrams</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516835" y="1855306"/>
            <a:ext cx="11145078" cy="3836502"/>
          </a:xfrm>
        </p:spPr>
        <p:txBody>
          <a:bodyPr>
            <a:noAutofit/>
          </a:bodyPr>
          <a:lstStyle/>
          <a:p>
            <a:pPr marL="101600" algn="l">
              <a:spcBef>
                <a:spcPts val="20"/>
              </a:spcBef>
              <a:spcAft>
                <a:spcPts val="0"/>
              </a:spcAft>
            </a:pPr>
            <a:r>
              <a:rPr lang="en-US" dirty="0" smtClean="0">
                <a:solidFill>
                  <a:schemeClr val="bg1"/>
                </a:solidFill>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46490"/>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4</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rcRect/>
          <a:stretch>
            <a:fillRect/>
          </a:stretch>
        </p:blipFill>
        <p:spPr bwMode="auto">
          <a:xfrm>
            <a:off x="3111744" y="1911120"/>
            <a:ext cx="5041656" cy="3780688"/>
          </a:xfrm>
          <a:prstGeom prst="rect">
            <a:avLst/>
          </a:prstGeom>
          <a:noFill/>
          <a:ln w="9525">
            <a:noFill/>
            <a:miter lim="800000"/>
            <a:headEnd/>
            <a:tailEnd/>
          </a:ln>
        </p:spPr>
      </p:pic>
      <p:sp>
        <p:nvSpPr>
          <p:cNvPr id="8" name="TextBox 7"/>
          <p:cNvSpPr txBox="1"/>
          <p:nvPr/>
        </p:nvSpPr>
        <p:spPr>
          <a:xfrm>
            <a:off x="5746872" y="5691808"/>
            <a:ext cx="2145323" cy="338554"/>
          </a:xfrm>
          <a:prstGeom prst="rect">
            <a:avLst/>
          </a:prstGeom>
          <a:noFill/>
        </p:spPr>
        <p:txBody>
          <a:bodyPr wrap="square" rtlCol="0">
            <a:spAutoFit/>
          </a:bodyPr>
          <a:lstStyle/>
          <a:p>
            <a:r>
              <a:rPr lang="en-IN" sz="1600" dirty="0" smtClean="0">
                <a:latin typeface="Times New Roman" panose="02020603050405020304" pitchFamily="18" charset="0"/>
                <a:cs typeface="Times New Roman" panose="02020603050405020304" pitchFamily="18" charset="0"/>
              </a:rPr>
              <a:t>Fig : 4</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531743" y="773194"/>
            <a:ext cx="10214113"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Sequence Diagrams</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538914"/>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492875"/>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5</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391042"/>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59047" y="5412002"/>
            <a:ext cx="1740877"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 5</a:t>
            </a:r>
            <a:endParaRPr lang="en-IN" sz="16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rcRect/>
          <a:stretch>
            <a:fillRect/>
          </a:stretch>
        </p:blipFill>
        <p:spPr bwMode="auto">
          <a:xfrm>
            <a:off x="2694598" y="1748174"/>
            <a:ext cx="6510948" cy="3667888"/>
          </a:xfrm>
          <a:prstGeom prst="rect">
            <a:avLst/>
          </a:prstGeom>
          <a:noFill/>
          <a:ln w="9525">
            <a:noFill/>
            <a:miter lim="800000"/>
            <a:headEnd/>
            <a:tailEnd/>
          </a:ln>
        </p:spPr>
      </p:pic>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531743" y="656431"/>
            <a:ext cx="10214113"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Activity Diagram</a:t>
            </a:r>
            <a:endParaRPr lang="en-US"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92875"/>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6</a:t>
            </a:r>
          </a:p>
        </p:txBody>
      </p:sp>
      <p:sp>
        <p:nvSpPr>
          <p:cNvPr id="7" name="TextBox 6">
            <a:extLst>
              <a:ext uri="{FF2B5EF4-FFF2-40B4-BE49-F238E27FC236}">
                <a16:creationId xmlns:a16="http://schemas.microsoft.com/office/drawing/2014/main" id="{78C5B20E-7843-4527-BA95-07E3081754EB}"/>
              </a:ext>
            </a:extLst>
          </p:cNvPr>
          <p:cNvSpPr txBox="1"/>
          <p:nvPr/>
        </p:nvSpPr>
        <p:spPr>
          <a:xfrm>
            <a:off x="5638800" y="2975113"/>
            <a:ext cx="914400" cy="369332"/>
          </a:xfrm>
          <a:prstGeom prst="rect">
            <a:avLst/>
          </a:prstGeom>
          <a:noFill/>
        </p:spPr>
        <p:txBody>
          <a:bodyPr wrap="square" rtlCol="0">
            <a:spAutoFit/>
          </a:bodyPr>
          <a:lstStyle/>
          <a:p>
            <a:endParaRPr lang="en-US" dirty="0"/>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6E1844B2-D2D6-4E1E-8CD6-8BD85AC68CE4}"/>
              </a:ext>
            </a:extLst>
          </p:cNvPr>
          <p:cNvSpPr txBox="1"/>
          <p:nvPr/>
        </p:nvSpPr>
        <p:spPr>
          <a:xfrm>
            <a:off x="346510" y="264404"/>
            <a:ext cx="1022507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073163" y="5648537"/>
            <a:ext cx="1723292"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 : 6</a:t>
            </a:r>
            <a:endParaRPr lang="en-IN" sz="1600" dirty="0">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srcRect/>
          <a:stretch>
            <a:fillRect/>
          </a:stretch>
        </p:blipFill>
        <p:spPr bwMode="auto">
          <a:xfrm>
            <a:off x="3699610" y="1431036"/>
            <a:ext cx="4048368" cy="3983238"/>
          </a:xfrm>
          <a:prstGeom prst="rect">
            <a:avLst/>
          </a:prstGeom>
          <a:noFill/>
          <a:ln w="9525">
            <a:noFill/>
            <a:miter lim="800000"/>
            <a:headEnd/>
            <a:tailEnd/>
          </a:ln>
        </p:spPr>
      </p:pic>
    </p:spTree>
    <p:extLst>
      <p:ext uri="{BB962C8B-B14F-4D97-AF65-F5344CB8AC3E}">
        <p14:creationId xmlns:p14="http://schemas.microsoft.com/office/powerpoint/2010/main" val="3814713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1524000" y="791366"/>
            <a:ext cx="9144000" cy="639841"/>
          </a:xfrm>
        </p:spPr>
        <p:txBody>
          <a:bodyPr>
            <a:noAutofit/>
          </a:bodyPr>
          <a:lstStyle/>
          <a:p>
            <a:r>
              <a:rPr lang="en-US" sz="3600" b="1" dirty="0" smtClean="0">
                <a:latin typeface="Times New Roman" panose="02020603050405020304" pitchFamily="18" charset="0"/>
                <a:cs typeface="Times New Roman" panose="02020603050405020304" pitchFamily="18" charset="0"/>
              </a:rPr>
              <a:t>Implementation</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18661" y="1398106"/>
            <a:ext cx="11767930" cy="4654824"/>
          </a:xfrm>
        </p:spPr>
        <p:txBody>
          <a:bodyPr>
            <a:normAutofit/>
          </a:bodyPr>
          <a:lstStyle/>
          <a:p>
            <a:pPr algn="l"/>
            <a:r>
              <a:rPr lang="en-US" b="1" dirty="0" smtClean="0">
                <a:latin typeface="Times New Roman" panose="02020603050405020304" pitchFamily="18" charset="0"/>
                <a:cs typeface="Times New Roman" panose="02020603050405020304" pitchFamily="18" charset="0"/>
              </a:rPr>
              <a:t>MODULES : </a:t>
            </a: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have implemented this project using following modules.</a:t>
            </a:r>
            <a:endParaRPr lang="en-IN"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Facial Landmark Detection </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 Blink Rate Detection </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Eye-gaze Tracking</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Emotion Classification</a:t>
            </a:r>
            <a:endParaRPr lang="en-IN" sz="2000" dirty="0">
              <a:latin typeface="Times New Roman" panose="02020603050405020304" pitchFamily="18" charset="0"/>
              <a:cs typeface="Times New Roman" panose="02020603050405020304" pitchFamily="18" charset="0"/>
            </a:endParaRPr>
          </a:p>
          <a:p>
            <a:pPr marL="457200" lvl="0" indent="-457200" algn="l">
              <a:buFont typeface="+mj-lt"/>
              <a:buAutoNum type="arabicPeriod"/>
            </a:pPr>
            <a:r>
              <a:rPr lang="en-US" sz="2000" dirty="0">
                <a:latin typeface="Times New Roman" panose="02020603050405020304" pitchFamily="18" charset="0"/>
                <a:cs typeface="Times New Roman" panose="02020603050405020304" pitchFamily="18" charset="0"/>
              </a:rPr>
              <a:t>Overall score Calculation</a:t>
            </a:r>
            <a:endParaRPr lang="en-IN" sz="2000" dirty="0">
              <a:latin typeface="Times New Roman" panose="02020603050405020304" pitchFamily="18" charset="0"/>
              <a:cs typeface="Times New Roman" panose="02020603050405020304" pitchFamily="18" charset="0"/>
            </a:endParaRPr>
          </a:p>
          <a:p>
            <a:pPr marL="63500" algn="just"/>
            <a:endParaRPr lang="en-US" sz="2000" dirty="0" smtClean="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356352"/>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407937"/>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356352"/>
            <a:ext cx="3435626" cy="365125"/>
          </a:xfrm>
        </p:spPr>
        <p:txBody>
          <a:bodyPr/>
          <a:lstStyle/>
          <a:p>
            <a:r>
              <a:rPr lang="en-US" sz="1600" dirty="0" smtClean="0">
                <a:solidFill>
                  <a:schemeClr val="tx1"/>
                </a:solidFill>
                <a:latin typeface="Times New Roman" panose="02020603050405020304" pitchFamily="18" charset="0"/>
                <a:cs typeface="Times New Roman" panose="02020603050405020304" pitchFamily="18" charset="0"/>
              </a:rPr>
              <a:t>7</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686279"/>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171721"/>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279132" y="316946"/>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01F6-1AFD-4BEB-9165-D61BF34CC464}"/>
              </a:ext>
            </a:extLst>
          </p:cNvPr>
          <p:cNvSpPr>
            <a:spLocks noGrp="1"/>
          </p:cNvSpPr>
          <p:nvPr>
            <p:ph type="ctrTitle"/>
          </p:nvPr>
        </p:nvSpPr>
        <p:spPr>
          <a:xfrm>
            <a:off x="4038600" y="329700"/>
            <a:ext cx="3722204" cy="475080"/>
          </a:xfrm>
        </p:spPr>
        <p:txBody>
          <a:bodyPr>
            <a:noAutofit/>
          </a:bodyPr>
          <a:lstStyle/>
          <a:p>
            <a:r>
              <a:rPr lang="en-US" sz="2800" b="1" dirty="0">
                <a:latin typeface="Times New Roman" panose="02020603050405020304" pitchFamily="18" charset="0"/>
                <a:cs typeface="Times New Roman" panose="02020603050405020304" pitchFamily="18" charset="0"/>
              </a:rPr>
              <a:t>Modules </a:t>
            </a:r>
            <a:r>
              <a:rPr lang="en-US" sz="2800" b="1" dirty="0" smtClean="0">
                <a:latin typeface="Times New Roman" panose="02020603050405020304" pitchFamily="18" charset="0"/>
                <a:cs typeface="Times New Roman" panose="02020603050405020304" pitchFamily="18" charset="0"/>
              </a:rPr>
              <a:t>Description</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71D341-4A9A-4B68-BB2D-94464D290890}"/>
              </a:ext>
            </a:extLst>
          </p:cNvPr>
          <p:cNvSpPr>
            <a:spLocks noGrp="1"/>
          </p:cNvSpPr>
          <p:nvPr>
            <p:ph type="subTitle" idx="1"/>
          </p:nvPr>
        </p:nvSpPr>
        <p:spPr>
          <a:xfrm>
            <a:off x="272561" y="804780"/>
            <a:ext cx="11919439" cy="5698196"/>
          </a:xfrm>
        </p:spPr>
        <p:txBody>
          <a:bodyPr>
            <a:normAutofit fontScale="25000" lnSpcReduction="20000"/>
          </a:bodyPr>
          <a:lstStyle/>
          <a:p>
            <a:pPr algn="l"/>
            <a:r>
              <a:rPr lang="en-US" sz="8400" b="1" dirty="0" smtClean="0">
                <a:latin typeface="Times New Roman" panose="02020603050405020304" pitchFamily="18" charset="0"/>
                <a:cs typeface="Times New Roman" panose="02020603050405020304" pitchFamily="18" charset="0"/>
              </a:rPr>
              <a:t>1) Facial </a:t>
            </a:r>
            <a:r>
              <a:rPr lang="en-US" sz="8400" b="1" dirty="0">
                <a:latin typeface="Times New Roman" panose="02020603050405020304" pitchFamily="18" charset="0"/>
                <a:cs typeface="Times New Roman" panose="02020603050405020304" pitchFamily="18" charset="0"/>
              </a:rPr>
              <a:t>Landmark Detection</a:t>
            </a:r>
            <a:r>
              <a:rPr lang="en-US" sz="8400" dirty="0">
                <a:latin typeface="Times New Roman" panose="02020603050405020304" pitchFamily="18" charset="0"/>
                <a:cs typeface="Times New Roman" panose="02020603050405020304" pitchFamily="18" charset="0"/>
              </a:rPr>
              <a:t> </a:t>
            </a:r>
            <a:endParaRPr lang="en-IN" sz="8400" dirty="0">
              <a:latin typeface="Times New Roman" panose="02020603050405020304" pitchFamily="18" charset="0"/>
              <a:cs typeface="Times New Roman" panose="02020603050405020304" pitchFamily="18" charset="0"/>
            </a:endParaRPr>
          </a:p>
          <a:p>
            <a:pPr algn="l">
              <a:lnSpc>
                <a:spcPct val="120000"/>
              </a:lnSpc>
            </a:pPr>
            <a:r>
              <a:rPr lang="en-US" sz="7200" dirty="0" smtClean="0">
                <a:latin typeface="Times New Roman" panose="02020603050405020304" pitchFamily="18" charset="0"/>
                <a:cs typeface="Times New Roman" panose="02020603050405020304" pitchFamily="18" charset="0"/>
              </a:rPr>
              <a:t>.   </a:t>
            </a:r>
            <a:r>
              <a:rPr lang="en-US" sz="7600" dirty="0" smtClean="0">
                <a:latin typeface="Times New Roman" panose="02020603050405020304" pitchFamily="18" charset="0"/>
                <a:cs typeface="Times New Roman" panose="02020603050405020304" pitchFamily="18" charset="0"/>
              </a:rPr>
              <a:t> Face </a:t>
            </a:r>
            <a:r>
              <a:rPr lang="en-US" sz="7600" dirty="0">
                <a:latin typeface="Times New Roman" panose="02020603050405020304" pitchFamily="18" charset="0"/>
                <a:cs typeface="Times New Roman" panose="02020603050405020304" pitchFamily="18" charset="0"/>
              </a:rPr>
              <a:t>detection is implemented using the Viola-Jones algorithm, which uses a windowing mechanism to scan images </a:t>
            </a:r>
            <a:r>
              <a:rPr lang="en-US" sz="7600" dirty="0" smtClean="0">
                <a:latin typeface="Times New Roman" panose="02020603050405020304" pitchFamily="18" charset="0"/>
                <a:cs typeface="Times New Roman" panose="02020603050405020304" pitchFamily="18" charset="0"/>
              </a:rPr>
              <a:t>    </a:t>
            </a:r>
            <a:r>
              <a:rPr lang="en-US" sz="7600" dirty="0" smtClean="0">
                <a:solidFill>
                  <a:schemeClr val="bg1"/>
                </a:solidFill>
                <a:latin typeface="Times New Roman" panose="02020603050405020304" pitchFamily="18" charset="0"/>
                <a:cs typeface="Times New Roman" panose="02020603050405020304" pitchFamily="18" charset="0"/>
              </a:rPr>
              <a:t>….</a:t>
            </a:r>
            <a:r>
              <a:rPr lang="en-US" sz="7600" dirty="0" smtClean="0">
                <a:latin typeface="Times New Roman" panose="02020603050405020304" pitchFamily="18" charset="0"/>
                <a:cs typeface="Times New Roman" panose="02020603050405020304" pitchFamily="18" charset="0"/>
              </a:rPr>
              <a:t>for </a:t>
            </a:r>
            <a:r>
              <a:rPr lang="en-US" sz="7600" dirty="0">
                <a:latin typeface="Times New Roman" panose="02020603050405020304" pitchFamily="18" charset="0"/>
                <a:cs typeface="Times New Roman" panose="02020603050405020304" pitchFamily="18" charset="0"/>
              </a:rPr>
              <a:t>identifying features of human faces. </a:t>
            </a:r>
            <a:r>
              <a:rPr lang="en-US" sz="7600" dirty="0" smtClean="0">
                <a:latin typeface="Times New Roman" panose="02020603050405020304" pitchFamily="18" charset="0"/>
                <a:cs typeface="Times New Roman" panose="02020603050405020304" pitchFamily="18" charset="0"/>
              </a:rPr>
              <a:t>The </a:t>
            </a:r>
            <a:r>
              <a:rPr lang="en-US" sz="7600" dirty="0">
                <a:latin typeface="Times New Roman" panose="02020603050405020304" pitchFamily="18" charset="0"/>
                <a:cs typeface="Times New Roman" panose="02020603050405020304" pitchFamily="18" charset="0"/>
              </a:rPr>
              <a:t>project  provides an efficient real-time approach to extract 68 key points </a:t>
            </a:r>
            <a:r>
              <a:rPr lang="en-US" sz="7600" dirty="0" smtClean="0">
                <a:solidFill>
                  <a:schemeClr val="bg1"/>
                </a:solidFill>
                <a:latin typeface="Times New Roman" panose="02020603050405020304" pitchFamily="18" charset="0"/>
                <a:cs typeface="Times New Roman" panose="02020603050405020304" pitchFamily="18" charset="0"/>
              </a:rPr>
              <a:t>.....</a:t>
            </a:r>
            <a:r>
              <a:rPr lang="en-US" sz="7600" dirty="0" smtClean="0">
                <a:latin typeface="Times New Roman" panose="02020603050405020304" pitchFamily="18" charset="0"/>
                <a:cs typeface="Times New Roman" panose="02020603050405020304" pitchFamily="18" charset="0"/>
              </a:rPr>
              <a:t>from </a:t>
            </a:r>
            <a:r>
              <a:rPr lang="en-US" sz="7600" dirty="0">
                <a:latin typeface="Times New Roman" panose="02020603050405020304" pitchFamily="18" charset="0"/>
                <a:cs typeface="Times New Roman" panose="02020603050405020304" pitchFamily="18" charset="0"/>
              </a:rPr>
              <a:t>the detected face image using </a:t>
            </a:r>
            <a:r>
              <a:rPr lang="en-US" sz="7600" dirty="0" err="1">
                <a:latin typeface="Times New Roman" panose="02020603050405020304" pitchFamily="18" charset="0"/>
                <a:cs typeface="Times New Roman" panose="02020603050405020304" pitchFamily="18" charset="0"/>
              </a:rPr>
              <a:t>OpenCV’s</a:t>
            </a:r>
            <a:r>
              <a:rPr lang="en-US" sz="7600" dirty="0">
                <a:latin typeface="Times New Roman" panose="02020603050405020304" pitchFamily="18" charset="0"/>
                <a:cs typeface="Times New Roman" panose="02020603050405020304" pitchFamily="18" charset="0"/>
              </a:rPr>
              <a:t> </a:t>
            </a:r>
            <a:r>
              <a:rPr lang="en-US" sz="7600" dirty="0" err="1">
                <a:latin typeface="Times New Roman" panose="02020603050405020304" pitchFamily="18" charset="0"/>
                <a:cs typeface="Times New Roman" panose="02020603050405020304" pitchFamily="18" charset="0"/>
              </a:rPr>
              <a:t>dlib</a:t>
            </a:r>
            <a:r>
              <a:rPr lang="en-US" sz="7600" dirty="0">
                <a:latin typeface="Times New Roman" panose="02020603050405020304" pitchFamily="18" charset="0"/>
                <a:cs typeface="Times New Roman" panose="02020603050405020304" pitchFamily="18" charset="0"/>
              </a:rPr>
              <a:t> library </a:t>
            </a:r>
            <a:r>
              <a:rPr lang="en-US" sz="7600" dirty="0" smtClean="0">
                <a:latin typeface="Times New Roman" panose="02020603050405020304" pitchFamily="18" charset="0"/>
                <a:cs typeface="Times New Roman" panose="02020603050405020304" pitchFamily="18" charset="0"/>
              </a:rPr>
              <a:t>.</a:t>
            </a:r>
          </a:p>
          <a:p>
            <a:pPr algn="l">
              <a:lnSpc>
                <a:spcPct val="120000"/>
              </a:lnSpc>
            </a:pPr>
            <a:r>
              <a:rPr lang="en-US" sz="7600" dirty="0" smtClean="0">
                <a:latin typeface="Times New Roman" panose="02020603050405020304" pitchFamily="18" charset="0"/>
                <a:cs typeface="Times New Roman" panose="02020603050405020304" pitchFamily="18" charset="0"/>
              </a:rPr>
              <a:t>.    The </a:t>
            </a:r>
            <a:r>
              <a:rPr lang="en-US" sz="7600" dirty="0">
                <a:latin typeface="Times New Roman" panose="02020603050405020304" pitchFamily="18" charset="0"/>
                <a:cs typeface="Times New Roman" panose="02020603050405020304" pitchFamily="18" charset="0"/>
              </a:rPr>
              <a:t>landmarks are classified into five categories of facial features: eyebrows, eyes, nose, mouth, and jaw, which are </a:t>
            </a:r>
            <a:r>
              <a:rPr lang="en-US" sz="7600" dirty="0" smtClean="0">
                <a:latin typeface="Times New Roman" panose="02020603050405020304" pitchFamily="18" charset="0"/>
                <a:cs typeface="Times New Roman" panose="02020603050405020304" pitchFamily="18" charset="0"/>
              </a:rPr>
              <a:t>.  </a:t>
            </a:r>
            <a:r>
              <a:rPr lang="en-US" sz="7600" dirty="0" smtClean="0">
                <a:solidFill>
                  <a:schemeClr val="bg1"/>
                </a:solidFill>
                <a:latin typeface="Times New Roman" panose="02020603050405020304" pitchFamily="18" charset="0"/>
                <a:cs typeface="Times New Roman" panose="02020603050405020304" pitchFamily="18" charset="0"/>
              </a:rPr>
              <a:t>.    </a:t>
            </a:r>
            <a:r>
              <a:rPr lang="en-US" sz="7600" dirty="0" smtClean="0">
                <a:latin typeface="Times New Roman" panose="02020603050405020304" pitchFamily="18" charset="0"/>
                <a:cs typeface="Times New Roman" panose="02020603050405020304" pitchFamily="18" charset="0"/>
              </a:rPr>
              <a:t> denoted </a:t>
            </a:r>
            <a:r>
              <a:rPr lang="en-US" sz="7600" dirty="0">
                <a:latin typeface="Times New Roman" panose="02020603050405020304" pitchFamily="18" charset="0"/>
                <a:cs typeface="Times New Roman" panose="02020603050405020304" pitchFamily="18" charset="0"/>
              </a:rPr>
              <a:t>sequentially using the key points</a:t>
            </a:r>
            <a:r>
              <a:rPr lang="en-US" sz="7600" dirty="0" smtClean="0">
                <a:latin typeface="Times New Roman" panose="02020603050405020304" pitchFamily="18" charset="0"/>
                <a:cs typeface="Times New Roman" panose="02020603050405020304" pitchFamily="18" charset="0"/>
              </a:rPr>
              <a:t>.</a:t>
            </a:r>
          </a:p>
          <a:p>
            <a:pPr algn="l">
              <a:lnSpc>
                <a:spcPct val="120000"/>
              </a:lnSpc>
            </a:pPr>
            <a:r>
              <a:rPr lang="en-US" sz="7600" b="1" dirty="0" smtClean="0">
                <a:latin typeface="Times New Roman" panose="02020603050405020304" pitchFamily="18" charset="0"/>
                <a:cs typeface="Times New Roman" panose="02020603050405020304" pitchFamily="18" charset="0"/>
              </a:rPr>
              <a:t>Pseudo </a:t>
            </a:r>
            <a:r>
              <a:rPr lang="en-US" sz="7600" b="1" dirty="0">
                <a:latin typeface="Times New Roman" panose="02020603050405020304" pitchFamily="18" charset="0"/>
                <a:cs typeface="Times New Roman" panose="02020603050405020304" pitchFamily="18" charset="0"/>
              </a:rPr>
              <a:t>code:</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b="1" dirty="0">
                <a:latin typeface="Times New Roman" panose="02020603050405020304" pitchFamily="18" charset="0"/>
                <a:cs typeface="Times New Roman" panose="02020603050405020304" pitchFamily="18" charset="0"/>
              </a:rPr>
              <a:t>Facial Landmark Detection</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Input: Captured face</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Output: Identification of facial features</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Step 1: Capture student face</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Step 2: Convert into gray</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Step 3: Extract the face </a:t>
            </a:r>
            <a:r>
              <a:rPr lang="en-US" sz="7600" dirty="0" smtClean="0">
                <a:latin typeface="Times New Roman" panose="02020603050405020304" pitchFamily="18" charset="0"/>
                <a:cs typeface="Times New Roman" panose="02020603050405020304" pitchFamily="18" charset="0"/>
              </a:rPr>
              <a:t>features using </a:t>
            </a:r>
            <a:r>
              <a:rPr lang="en-US" sz="7600" dirty="0" err="1" smtClean="0">
                <a:latin typeface="Times New Roman" panose="02020603050405020304" pitchFamily="18" charset="0"/>
                <a:cs typeface="Times New Roman" panose="02020603050405020304" pitchFamily="18" charset="0"/>
              </a:rPr>
              <a:t>haar</a:t>
            </a:r>
            <a:r>
              <a:rPr lang="en-US" sz="7600" dirty="0" smtClean="0">
                <a:latin typeface="Times New Roman" panose="02020603050405020304" pitchFamily="18" charset="0"/>
                <a:cs typeface="Times New Roman" panose="02020603050405020304" pitchFamily="18" charset="0"/>
              </a:rPr>
              <a:t> cascade </a:t>
            </a:r>
            <a:r>
              <a:rPr lang="en-US" sz="7600" dirty="0">
                <a:latin typeface="Times New Roman" panose="02020603050405020304" pitchFamily="18" charset="0"/>
                <a:cs typeface="Times New Roman" panose="02020603050405020304" pitchFamily="18" charset="0"/>
              </a:rPr>
              <a:t>classifier.</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Step 4: Detect the face landmarks in the frame.</a:t>
            </a:r>
            <a:endParaRPr lang="en-IN" sz="7600" dirty="0">
              <a:latin typeface="Times New Roman" panose="02020603050405020304" pitchFamily="18" charset="0"/>
              <a:cs typeface="Times New Roman" panose="02020603050405020304" pitchFamily="18" charset="0"/>
            </a:endParaRPr>
          </a:p>
          <a:p>
            <a:pPr algn="l">
              <a:lnSpc>
                <a:spcPct val="120000"/>
              </a:lnSpc>
            </a:pPr>
            <a:r>
              <a:rPr lang="en-US" sz="7600" dirty="0">
                <a:latin typeface="Times New Roman" panose="02020603050405020304" pitchFamily="18" charset="0"/>
                <a:cs typeface="Times New Roman" panose="02020603050405020304" pitchFamily="18" charset="0"/>
              </a:rPr>
              <a:t>Step 5: Return landmark</a:t>
            </a:r>
            <a:endParaRPr lang="en-IN" sz="7600" dirty="0">
              <a:latin typeface="Times New Roman" panose="02020603050405020304" pitchFamily="18" charset="0"/>
              <a:cs typeface="Times New Roman" panose="02020603050405020304" pitchFamily="18" charset="0"/>
            </a:endParaRPr>
          </a:p>
          <a:p>
            <a:pPr marL="63500" algn="l"/>
            <a:endParaRPr lang="en-US" sz="5000" dirty="0" smtClean="0">
              <a:latin typeface="Times New Roman" pitchFamily="18" charset="0"/>
              <a:cs typeface="Times New Roman" pitchFamily="18" charset="0"/>
            </a:endParaRPr>
          </a:p>
          <a:p>
            <a:pPr marL="63500" algn="l"/>
            <a:r>
              <a:rPr lang="en-US" sz="5000" dirty="0" smtClean="0">
                <a:latin typeface="Times New Roman" pitchFamily="18" charset="0"/>
                <a:cs typeface="Times New Roman" pitchFamily="18" charset="0"/>
              </a:rPr>
              <a:t>                                                                                                                                                                             </a:t>
            </a:r>
          </a:p>
        </p:txBody>
      </p:sp>
      <p:sp>
        <p:nvSpPr>
          <p:cNvPr id="4" name="Date Placeholder 3">
            <a:extLst>
              <a:ext uri="{FF2B5EF4-FFF2-40B4-BE49-F238E27FC236}">
                <a16:creationId xmlns:a16="http://schemas.microsoft.com/office/drawing/2014/main" id="{E04122ED-1312-4B29-964A-C1B8910212C2}"/>
              </a:ext>
            </a:extLst>
          </p:cNvPr>
          <p:cNvSpPr>
            <a:spLocks noGrp="1"/>
          </p:cNvSpPr>
          <p:nvPr>
            <p:ph type="dt" sz="half" idx="10"/>
          </p:nvPr>
        </p:nvSpPr>
        <p:spPr>
          <a:xfrm>
            <a:off x="0" y="6502977"/>
            <a:ext cx="35814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Dept of ISE, SJCIT</a:t>
            </a:r>
          </a:p>
        </p:txBody>
      </p:sp>
      <p:sp>
        <p:nvSpPr>
          <p:cNvPr id="5" name="Footer Placeholder 4">
            <a:extLst>
              <a:ext uri="{FF2B5EF4-FFF2-40B4-BE49-F238E27FC236}">
                <a16:creationId xmlns:a16="http://schemas.microsoft.com/office/drawing/2014/main" id="{1211D199-A518-40E1-A721-9B22F0315CB9}"/>
              </a:ext>
            </a:extLst>
          </p:cNvPr>
          <p:cNvSpPr>
            <a:spLocks noGrp="1"/>
          </p:cNvSpPr>
          <p:nvPr>
            <p:ph type="ftr" sz="quarter" idx="11"/>
          </p:nvPr>
        </p:nvSpPr>
        <p:spPr>
          <a:xfrm>
            <a:off x="4038600" y="6614312"/>
            <a:ext cx="4114800"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2022-23</a:t>
            </a:r>
          </a:p>
          <a:p>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E9BE78B-9D11-4EFD-BD09-9233F3009564}"/>
              </a:ext>
            </a:extLst>
          </p:cNvPr>
          <p:cNvSpPr>
            <a:spLocks noGrp="1"/>
          </p:cNvSpPr>
          <p:nvPr>
            <p:ph type="sldNum" sz="quarter" idx="12"/>
          </p:nvPr>
        </p:nvSpPr>
        <p:spPr>
          <a:xfrm>
            <a:off x="8610600" y="6492875"/>
            <a:ext cx="3435626" cy="365125"/>
          </a:xfrm>
        </p:spPr>
        <p:txBody>
          <a:bodyPr/>
          <a:lstStyle/>
          <a:p>
            <a:r>
              <a:rPr lang="en-US" sz="1600" dirty="0">
                <a:solidFill>
                  <a:schemeClr val="tx1"/>
                </a:solidFill>
                <a:latin typeface="Times New Roman" panose="02020603050405020304" pitchFamily="18" charset="0"/>
                <a:cs typeface="Times New Roman" panose="02020603050405020304" pitchFamily="18" charset="0"/>
              </a:rPr>
              <a:t>8</a:t>
            </a:r>
          </a:p>
        </p:txBody>
      </p:sp>
      <p:cxnSp>
        <p:nvCxnSpPr>
          <p:cNvPr id="13" name="Straight Connector 12">
            <a:extLst>
              <a:ext uri="{FF2B5EF4-FFF2-40B4-BE49-F238E27FC236}">
                <a16:creationId xmlns:a16="http://schemas.microsoft.com/office/drawing/2014/main" id="{F439EFF9-5E5E-44F4-8DA2-E3B83782F789}"/>
              </a:ext>
            </a:extLst>
          </p:cNvPr>
          <p:cNvCxnSpPr>
            <a:cxnSpLocks/>
          </p:cNvCxnSpPr>
          <p:nvPr/>
        </p:nvCxnSpPr>
        <p:spPr>
          <a:xfrm>
            <a:off x="0" y="398296"/>
            <a:ext cx="12192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BFE7A3B7-3AA7-4350-8576-95210A15BB06}"/>
              </a:ext>
            </a:extLst>
          </p:cNvPr>
          <p:cNvCxnSpPr/>
          <p:nvPr/>
        </p:nvCxnSpPr>
        <p:spPr>
          <a:xfrm>
            <a:off x="0" y="6502977"/>
            <a:ext cx="12192000"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8E315619-E80E-456F-969A-95EF1CB41936}"/>
              </a:ext>
            </a:extLst>
          </p:cNvPr>
          <p:cNvSpPr txBox="1"/>
          <p:nvPr/>
        </p:nvSpPr>
        <p:spPr>
          <a:xfrm>
            <a:off x="131885" y="90119"/>
            <a:ext cx="1060036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REAL-TIME ATTENTION SPAN TRACKING IN ONLINE 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52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1683</TotalTime>
  <Words>1340</Words>
  <Application>Microsoft Office PowerPoint</Application>
  <PresentationFormat>Widescreen</PresentationFormat>
  <Paragraphs>198</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“Jai Sri Gurudev”           S J C INSTITUTE OF TECHNOLOGY DEPARTMENT OF INFORMATION SCIENCE AND ENGINEERING</vt:lpstr>
      <vt:lpstr>Data Flow Diagrams</vt:lpstr>
      <vt:lpstr>Data Flow Diagrams(Cont..)</vt:lpstr>
      <vt:lpstr>Data Flow Diagrams(Cont..)</vt:lpstr>
      <vt:lpstr>Case Diagrams</vt:lpstr>
      <vt:lpstr>Sequence Diagrams</vt:lpstr>
      <vt:lpstr>Activity Diagram</vt:lpstr>
      <vt:lpstr>Implementation</vt:lpstr>
      <vt:lpstr>Modules Description:</vt:lpstr>
      <vt:lpstr>Modules Description:</vt:lpstr>
      <vt:lpstr>Modules Description:</vt:lpstr>
      <vt:lpstr>Modules Description:</vt:lpstr>
      <vt:lpstr>Modules Description:</vt:lpstr>
      <vt:lpstr>                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keerthana srinivas</dc:creator>
  <cp:lastModifiedBy>Admin</cp:lastModifiedBy>
  <cp:revision>287</cp:revision>
  <dcterms:created xsi:type="dcterms:W3CDTF">2021-12-09T06:29:29Z</dcterms:created>
  <dcterms:modified xsi:type="dcterms:W3CDTF">2023-03-16T16:40:51Z</dcterms:modified>
</cp:coreProperties>
</file>