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65" r:id="rId2"/>
    <p:sldId id="258" r:id="rId3"/>
    <p:sldId id="288" r:id="rId4"/>
    <p:sldId id="296" r:id="rId5"/>
    <p:sldId id="297" r:id="rId6"/>
    <p:sldId id="298" r:id="rId7"/>
    <p:sldId id="303" r:id="rId8"/>
    <p:sldId id="304" r:id="rId9"/>
    <p:sldId id="305" r:id="rId10"/>
    <p:sldId id="307" r:id="rId11"/>
    <p:sldId id="310" r:id="rId12"/>
    <p:sldId id="311" r:id="rId13"/>
    <p:sldId id="308" r:id="rId14"/>
    <p:sldId id="30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2" clrIdx="0">
    <p:extLst>
      <p:ext uri="{19B8F6BF-5375-455C-9EA6-DF929625EA0E}">
        <p15:presenceInfo xmlns:p15="http://schemas.microsoft.com/office/powerpoint/2012/main" userId="c29559e562b39d1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660"/>
  </p:normalViewPr>
  <p:slideViewPr>
    <p:cSldViewPr snapToGrid="0">
      <p:cViewPr varScale="1">
        <p:scale>
          <a:sx n="87" d="100"/>
          <a:sy n="87" d="100"/>
        </p:scale>
        <p:origin x="547" y="58"/>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172D72-5DD2-4CA3-8D0B-DED1DAA268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Identification of Hate Contents in Social Media Platforms</a:t>
            </a:r>
          </a:p>
        </p:txBody>
      </p:sp>
      <p:sp>
        <p:nvSpPr>
          <p:cNvPr id="3" name="Date Placeholder 2">
            <a:extLst>
              <a:ext uri="{FF2B5EF4-FFF2-40B4-BE49-F238E27FC236}">
                <a16:creationId xmlns:a16="http://schemas.microsoft.com/office/drawing/2014/main" id="{90EAABA8-3853-4AFC-9077-F81D59E0415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FBC324-EF07-4364-80F3-E7EED987A27D}" type="datetime1">
              <a:rPr lang="en-US" smtClean="0"/>
              <a:pPr/>
              <a:t>4/28/2023</a:t>
            </a:fld>
            <a:endParaRPr lang="en-US"/>
          </a:p>
        </p:txBody>
      </p:sp>
      <p:sp>
        <p:nvSpPr>
          <p:cNvPr id="4" name="Footer Placeholder 3">
            <a:extLst>
              <a:ext uri="{FF2B5EF4-FFF2-40B4-BE49-F238E27FC236}">
                <a16:creationId xmlns:a16="http://schemas.microsoft.com/office/drawing/2014/main" id="{F8919DAF-9E7B-48A4-89D5-F7403EB925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DB041DD-426A-448D-8F5A-DB4FAD6C6E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10A22A-37E6-4066-909F-69E80D74FED6}" type="slidenum">
              <a:rPr lang="en-US" smtClean="0"/>
              <a:pPr/>
              <a:t>‹#›</a:t>
            </a:fld>
            <a:endParaRPr lang="en-US"/>
          </a:p>
        </p:txBody>
      </p:sp>
    </p:spTree>
    <p:extLst>
      <p:ext uri="{BB962C8B-B14F-4D97-AF65-F5344CB8AC3E}">
        <p14:creationId xmlns:p14="http://schemas.microsoft.com/office/powerpoint/2010/main" val="1404847706"/>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Identification of Hate Contents in Social Media Platforms</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A232AC-1CBF-4FB0-9062-4A5351CF0979}" type="datetime1">
              <a:rPr lang="en-US" smtClean="0"/>
              <a:pPr/>
              <a:t>4/28/2023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F8FF74-BC7B-4E3F-986C-EDCD8621A3FD}" type="slidenum">
              <a:rPr lang="en-US" smtClean="0"/>
              <a:pPr/>
              <a:t>‹#›</a:t>
            </a:fld>
            <a:endParaRPr lang="en-US"/>
          </a:p>
        </p:txBody>
      </p:sp>
    </p:spTree>
    <p:extLst>
      <p:ext uri="{BB962C8B-B14F-4D97-AF65-F5344CB8AC3E}">
        <p14:creationId xmlns:p14="http://schemas.microsoft.com/office/powerpoint/2010/main" val="2190007460"/>
      </p:ext>
    </p:extLst>
  </p:cSld>
  <p:clrMap bg1="lt1" tx1="dk1" bg2="lt2" tx2="dk2" accent1="accent1" accent2="accent2" accent3="accent3" accent4="accent4" accent5="accent5" accent6="accent6" hlink="hlink" folHlink="folHlink"/>
  <p:hf sldNum="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Identification of Hate Contents in Social Media Platforms</a:t>
            </a:r>
          </a:p>
        </p:txBody>
      </p:sp>
      <p:sp>
        <p:nvSpPr>
          <p:cNvPr id="5" name="Date Placeholder 4"/>
          <p:cNvSpPr>
            <a:spLocks noGrp="1"/>
          </p:cNvSpPr>
          <p:nvPr>
            <p:ph type="dt" idx="1"/>
          </p:nvPr>
        </p:nvSpPr>
        <p:spPr/>
        <p:txBody>
          <a:bodyPr/>
          <a:lstStyle/>
          <a:p>
            <a:fld id="{8FA232AC-1CBF-4FB0-9062-4A5351CF0979}" type="datetime1">
              <a:rPr lang="en-US" smtClean="0"/>
              <a:pPr/>
              <a:t>4/28/2023</a:t>
            </a:fld>
            <a:endParaRPr lang="en-US"/>
          </a:p>
        </p:txBody>
      </p:sp>
    </p:spTree>
    <p:extLst>
      <p:ext uri="{BB962C8B-B14F-4D97-AF65-F5344CB8AC3E}">
        <p14:creationId xmlns:p14="http://schemas.microsoft.com/office/powerpoint/2010/main" val="1694775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Identification of Hate Contents in Social Media Platforms</a:t>
            </a:r>
          </a:p>
        </p:txBody>
      </p:sp>
      <p:sp>
        <p:nvSpPr>
          <p:cNvPr id="5" name="Date Placeholder 4"/>
          <p:cNvSpPr>
            <a:spLocks noGrp="1"/>
          </p:cNvSpPr>
          <p:nvPr>
            <p:ph type="dt" idx="1"/>
          </p:nvPr>
        </p:nvSpPr>
        <p:spPr/>
        <p:txBody>
          <a:bodyPr/>
          <a:lstStyle/>
          <a:p>
            <a:fld id="{8FA232AC-1CBF-4FB0-9062-4A5351CF0979}" type="datetime1">
              <a:rPr lang="en-US" smtClean="0"/>
              <a:pPr/>
              <a:t>4/28/2023</a:t>
            </a:fld>
            <a:endParaRPr lang="en-US"/>
          </a:p>
        </p:txBody>
      </p:sp>
    </p:spTree>
    <p:extLst>
      <p:ext uri="{BB962C8B-B14F-4D97-AF65-F5344CB8AC3E}">
        <p14:creationId xmlns:p14="http://schemas.microsoft.com/office/powerpoint/2010/main" val="243162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Identification of Hate Contents in Social Media Platforms</a:t>
            </a:r>
          </a:p>
        </p:txBody>
      </p:sp>
      <p:sp>
        <p:nvSpPr>
          <p:cNvPr id="5" name="Date Placeholder 4"/>
          <p:cNvSpPr>
            <a:spLocks noGrp="1"/>
          </p:cNvSpPr>
          <p:nvPr>
            <p:ph type="dt" idx="1"/>
          </p:nvPr>
        </p:nvSpPr>
        <p:spPr/>
        <p:txBody>
          <a:bodyPr/>
          <a:lstStyle/>
          <a:p>
            <a:fld id="{8FA232AC-1CBF-4FB0-9062-4A5351CF0979}" type="datetime1">
              <a:rPr lang="en-US" smtClean="0"/>
              <a:pPr/>
              <a:t>4/28/2023</a:t>
            </a:fld>
            <a:endParaRPr lang="en-US"/>
          </a:p>
        </p:txBody>
      </p:sp>
    </p:spTree>
    <p:extLst>
      <p:ext uri="{BB962C8B-B14F-4D97-AF65-F5344CB8AC3E}">
        <p14:creationId xmlns:p14="http://schemas.microsoft.com/office/powerpoint/2010/main" val="243162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Identification of Hate Contents in Social Media Platforms</a:t>
            </a:r>
          </a:p>
        </p:txBody>
      </p:sp>
      <p:sp>
        <p:nvSpPr>
          <p:cNvPr id="5" name="Date Placeholder 4"/>
          <p:cNvSpPr>
            <a:spLocks noGrp="1"/>
          </p:cNvSpPr>
          <p:nvPr>
            <p:ph type="dt" idx="1"/>
          </p:nvPr>
        </p:nvSpPr>
        <p:spPr/>
        <p:txBody>
          <a:bodyPr/>
          <a:lstStyle/>
          <a:p>
            <a:fld id="{8FA232AC-1CBF-4FB0-9062-4A5351CF0979}" type="datetime1">
              <a:rPr lang="en-US" smtClean="0"/>
              <a:pPr/>
              <a:t>4/28/2023</a:t>
            </a:fld>
            <a:endParaRPr lang="en-US"/>
          </a:p>
        </p:txBody>
      </p:sp>
    </p:spTree>
    <p:extLst>
      <p:ext uri="{BB962C8B-B14F-4D97-AF65-F5344CB8AC3E}">
        <p14:creationId xmlns:p14="http://schemas.microsoft.com/office/powerpoint/2010/main" val="243162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Identification of Hate Contents in Social Media Platforms</a:t>
            </a:r>
          </a:p>
        </p:txBody>
      </p:sp>
      <p:sp>
        <p:nvSpPr>
          <p:cNvPr id="5" name="Date Placeholder 4"/>
          <p:cNvSpPr>
            <a:spLocks noGrp="1"/>
          </p:cNvSpPr>
          <p:nvPr>
            <p:ph type="dt" idx="1"/>
          </p:nvPr>
        </p:nvSpPr>
        <p:spPr/>
        <p:txBody>
          <a:bodyPr/>
          <a:lstStyle/>
          <a:p>
            <a:fld id="{8FA232AC-1CBF-4FB0-9062-4A5351CF0979}" type="datetime1">
              <a:rPr lang="en-US" smtClean="0"/>
              <a:pPr/>
              <a:t>4/28/2023</a:t>
            </a:fld>
            <a:endParaRPr lang="en-US"/>
          </a:p>
        </p:txBody>
      </p:sp>
    </p:spTree>
    <p:extLst>
      <p:ext uri="{BB962C8B-B14F-4D97-AF65-F5344CB8AC3E}">
        <p14:creationId xmlns:p14="http://schemas.microsoft.com/office/powerpoint/2010/main" val="1694775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EF00-3AF4-4294-84BA-01CC33512E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05AEC8-AF1B-4E92-9F91-600C0DA9344A}"/>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01F44C-A66F-42FF-A5AF-6F0DC8FE5D2F}"/>
              </a:ext>
            </a:extLst>
          </p:cNvPr>
          <p:cNvSpPr>
            <a:spLocks noGrp="1"/>
          </p:cNvSpPr>
          <p:nvPr>
            <p:ph type="dt" sz="half" idx="10"/>
          </p:nvPr>
        </p:nvSpPr>
        <p:spPr/>
        <p:txBody>
          <a:bodyPr/>
          <a:lstStyle/>
          <a:p>
            <a:fld id="{03F276A3-49EE-4DF4-B7BC-EC8D342E2054}" type="datetime1">
              <a:rPr lang="en-US" smtClean="0"/>
              <a:pPr/>
              <a:t>4/28/2023</a:t>
            </a:fld>
            <a:endParaRPr lang="en-US"/>
          </a:p>
        </p:txBody>
      </p:sp>
      <p:sp>
        <p:nvSpPr>
          <p:cNvPr id="5" name="Footer Placeholder 4">
            <a:extLst>
              <a:ext uri="{FF2B5EF4-FFF2-40B4-BE49-F238E27FC236}">
                <a16:creationId xmlns:a16="http://schemas.microsoft.com/office/drawing/2014/main" id="{07AA7517-4659-42E8-B875-36C327ACB0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03573-5B8A-48C8-AB17-ACC6DEA624B0}"/>
              </a:ext>
            </a:extLst>
          </p:cNvPr>
          <p:cNvSpPr>
            <a:spLocks noGrp="1"/>
          </p:cNvSpPr>
          <p:nvPr>
            <p:ph type="sldNum" sz="quarter" idx="12"/>
          </p:nvPr>
        </p:nvSpPr>
        <p:spPr/>
        <p:txBody>
          <a:bodyPr/>
          <a:lstStyle/>
          <a:p>
            <a:fld id="{8C721F6C-B85C-4C1D-A6E9-C859699753CC}" type="slidenum">
              <a:rPr lang="en-US" smtClean="0"/>
              <a:pPr/>
              <a:t>‹#›</a:t>
            </a:fld>
            <a:endParaRPr lang="en-US"/>
          </a:p>
        </p:txBody>
      </p:sp>
    </p:spTree>
    <p:extLst>
      <p:ext uri="{BB962C8B-B14F-4D97-AF65-F5344CB8AC3E}">
        <p14:creationId xmlns:p14="http://schemas.microsoft.com/office/powerpoint/2010/main" val="215889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371B9-FA76-4E92-8203-D054E08E9E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7BF370-5D3D-4A2D-AB72-13FABB7BB1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DE579D-CD88-4282-8506-19A02854585D}"/>
              </a:ext>
            </a:extLst>
          </p:cNvPr>
          <p:cNvSpPr>
            <a:spLocks noGrp="1"/>
          </p:cNvSpPr>
          <p:nvPr>
            <p:ph type="dt" sz="half" idx="10"/>
          </p:nvPr>
        </p:nvSpPr>
        <p:spPr/>
        <p:txBody>
          <a:bodyPr/>
          <a:lstStyle/>
          <a:p>
            <a:fld id="{7F9E2A84-44C2-440F-AA79-C9880CB03AA6}" type="datetime1">
              <a:rPr lang="en-US" smtClean="0"/>
              <a:pPr/>
              <a:t>4/28/2023</a:t>
            </a:fld>
            <a:endParaRPr lang="en-US"/>
          </a:p>
        </p:txBody>
      </p:sp>
      <p:sp>
        <p:nvSpPr>
          <p:cNvPr id="5" name="Footer Placeholder 4">
            <a:extLst>
              <a:ext uri="{FF2B5EF4-FFF2-40B4-BE49-F238E27FC236}">
                <a16:creationId xmlns:a16="http://schemas.microsoft.com/office/drawing/2014/main" id="{2DB8D267-B8A1-4A25-BFB3-EBB67BAC7F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76553C-AFDC-4570-B1E6-BF7978D6B78C}"/>
              </a:ext>
            </a:extLst>
          </p:cNvPr>
          <p:cNvSpPr>
            <a:spLocks noGrp="1"/>
          </p:cNvSpPr>
          <p:nvPr>
            <p:ph type="sldNum" sz="quarter" idx="12"/>
          </p:nvPr>
        </p:nvSpPr>
        <p:spPr/>
        <p:txBody>
          <a:bodyPr/>
          <a:lstStyle/>
          <a:p>
            <a:fld id="{8C721F6C-B85C-4C1D-A6E9-C859699753CC}" type="slidenum">
              <a:rPr lang="en-US" smtClean="0"/>
              <a:pPr/>
              <a:t>‹#›</a:t>
            </a:fld>
            <a:endParaRPr lang="en-US"/>
          </a:p>
        </p:txBody>
      </p:sp>
    </p:spTree>
    <p:extLst>
      <p:ext uri="{BB962C8B-B14F-4D97-AF65-F5344CB8AC3E}">
        <p14:creationId xmlns:p14="http://schemas.microsoft.com/office/powerpoint/2010/main" val="3205362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0AA0DA-694B-4079-84D2-0916AAD8E9E0}"/>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5A60D4-8E83-4258-B101-A5634AAFC7BE}"/>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164BD7-7F30-4B4B-AA31-864D16C5E510}"/>
              </a:ext>
            </a:extLst>
          </p:cNvPr>
          <p:cNvSpPr>
            <a:spLocks noGrp="1"/>
          </p:cNvSpPr>
          <p:nvPr>
            <p:ph type="dt" sz="half" idx="10"/>
          </p:nvPr>
        </p:nvSpPr>
        <p:spPr/>
        <p:txBody>
          <a:bodyPr/>
          <a:lstStyle/>
          <a:p>
            <a:fld id="{71953376-EB3F-498F-AE3F-D14DB21DE080}" type="datetime1">
              <a:rPr lang="en-US" smtClean="0"/>
              <a:pPr/>
              <a:t>4/28/2023</a:t>
            </a:fld>
            <a:endParaRPr lang="en-US"/>
          </a:p>
        </p:txBody>
      </p:sp>
      <p:sp>
        <p:nvSpPr>
          <p:cNvPr id="5" name="Footer Placeholder 4">
            <a:extLst>
              <a:ext uri="{FF2B5EF4-FFF2-40B4-BE49-F238E27FC236}">
                <a16:creationId xmlns:a16="http://schemas.microsoft.com/office/drawing/2014/main" id="{51B5ACB8-8550-44A5-B9EA-F94A00E8AB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4BE2F1-0D87-424B-A4E7-F6D2F110D87E}"/>
              </a:ext>
            </a:extLst>
          </p:cNvPr>
          <p:cNvSpPr>
            <a:spLocks noGrp="1"/>
          </p:cNvSpPr>
          <p:nvPr>
            <p:ph type="sldNum" sz="quarter" idx="12"/>
          </p:nvPr>
        </p:nvSpPr>
        <p:spPr/>
        <p:txBody>
          <a:bodyPr/>
          <a:lstStyle/>
          <a:p>
            <a:fld id="{8C721F6C-B85C-4C1D-A6E9-C859699753CC}" type="slidenum">
              <a:rPr lang="en-US" smtClean="0"/>
              <a:pPr/>
              <a:t>‹#›</a:t>
            </a:fld>
            <a:endParaRPr lang="en-US"/>
          </a:p>
        </p:txBody>
      </p:sp>
    </p:spTree>
    <p:extLst>
      <p:ext uri="{BB962C8B-B14F-4D97-AF65-F5344CB8AC3E}">
        <p14:creationId xmlns:p14="http://schemas.microsoft.com/office/powerpoint/2010/main" val="460426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D79C5-9EAF-43C7-8DE0-509BE354B9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F9FD4E-6EDC-48FA-9BD3-21ACFA1D7B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A388AC-A63D-4838-A749-15F8ABED17FF}"/>
              </a:ext>
            </a:extLst>
          </p:cNvPr>
          <p:cNvSpPr>
            <a:spLocks noGrp="1"/>
          </p:cNvSpPr>
          <p:nvPr>
            <p:ph type="dt" sz="half" idx="10"/>
          </p:nvPr>
        </p:nvSpPr>
        <p:spPr/>
        <p:txBody>
          <a:bodyPr/>
          <a:lstStyle/>
          <a:p>
            <a:fld id="{38E311A6-8315-40F3-AB84-6E290D4A965F}" type="datetime1">
              <a:rPr lang="en-US" smtClean="0"/>
              <a:pPr/>
              <a:t>4/28/2023</a:t>
            </a:fld>
            <a:endParaRPr lang="en-US"/>
          </a:p>
        </p:txBody>
      </p:sp>
      <p:sp>
        <p:nvSpPr>
          <p:cNvPr id="5" name="Footer Placeholder 4">
            <a:extLst>
              <a:ext uri="{FF2B5EF4-FFF2-40B4-BE49-F238E27FC236}">
                <a16:creationId xmlns:a16="http://schemas.microsoft.com/office/drawing/2014/main" id="{B63F7C17-57E7-4C8B-9FCC-0F24E8DCF2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01E900-2D74-49BC-8CD6-86E0D1AE8A43}"/>
              </a:ext>
            </a:extLst>
          </p:cNvPr>
          <p:cNvSpPr>
            <a:spLocks noGrp="1"/>
          </p:cNvSpPr>
          <p:nvPr>
            <p:ph type="sldNum" sz="quarter" idx="12"/>
          </p:nvPr>
        </p:nvSpPr>
        <p:spPr/>
        <p:txBody>
          <a:bodyPr/>
          <a:lstStyle/>
          <a:p>
            <a:fld id="{8C721F6C-B85C-4C1D-A6E9-C859699753CC}" type="slidenum">
              <a:rPr lang="en-US" smtClean="0"/>
              <a:pPr/>
              <a:t>‹#›</a:t>
            </a:fld>
            <a:endParaRPr lang="en-US"/>
          </a:p>
        </p:txBody>
      </p:sp>
    </p:spTree>
    <p:extLst>
      <p:ext uri="{BB962C8B-B14F-4D97-AF65-F5344CB8AC3E}">
        <p14:creationId xmlns:p14="http://schemas.microsoft.com/office/powerpoint/2010/main" val="3805285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989C-443B-41E2-ABC9-C8DAC58E753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2C6A0C-93B0-4198-BD15-A9485F6525D9}"/>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5428CF-0D8D-43D5-96D0-34C7DCA1ACA8}"/>
              </a:ext>
            </a:extLst>
          </p:cNvPr>
          <p:cNvSpPr>
            <a:spLocks noGrp="1"/>
          </p:cNvSpPr>
          <p:nvPr>
            <p:ph type="dt" sz="half" idx="10"/>
          </p:nvPr>
        </p:nvSpPr>
        <p:spPr/>
        <p:txBody>
          <a:bodyPr/>
          <a:lstStyle/>
          <a:p>
            <a:fld id="{5DABE42E-E045-4D5F-856A-D2823DAD3828}" type="datetime1">
              <a:rPr lang="en-US" smtClean="0"/>
              <a:pPr/>
              <a:t>4/28/2023</a:t>
            </a:fld>
            <a:endParaRPr lang="en-US"/>
          </a:p>
        </p:txBody>
      </p:sp>
      <p:sp>
        <p:nvSpPr>
          <p:cNvPr id="5" name="Footer Placeholder 4">
            <a:extLst>
              <a:ext uri="{FF2B5EF4-FFF2-40B4-BE49-F238E27FC236}">
                <a16:creationId xmlns:a16="http://schemas.microsoft.com/office/drawing/2014/main" id="{F1BE366D-305C-4B39-AE89-A7DF1F837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D36DC3-5971-40F0-B611-45A9AF4482BB}"/>
              </a:ext>
            </a:extLst>
          </p:cNvPr>
          <p:cNvSpPr>
            <a:spLocks noGrp="1"/>
          </p:cNvSpPr>
          <p:nvPr>
            <p:ph type="sldNum" sz="quarter" idx="12"/>
          </p:nvPr>
        </p:nvSpPr>
        <p:spPr/>
        <p:txBody>
          <a:bodyPr/>
          <a:lstStyle/>
          <a:p>
            <a:fld id="{8C721F6C-B85C-4C1D-A6E9-C859699753CC}" type="slidenum">
              <a:rPr lang="en-US" smtClean="0"/>
              <a:pPr/>
              <a:t>‹#›</a:t>
            </a:fld>
            <a:endParaRPr lang="en-US"/>
          </a:p>
        </p:txBody>
      </p:sp>
    </p:spTree>
    <p:extLst>
      <p:ext uri="{BB962C8B-B14F-4D97-AF65-F5344CB8AC3E}">
        <p14:creationId xmlns:p14="http://schemas.microsoft.com/office/powerpoint/2010/main" val="2130184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BB279-8EA2-487D-8FD0-D51F5F5F5D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F7D80A-A96F-4C55-A44D-98F521983A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4D3FA1-52C8-4F98-B261-EF4530EF0A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0EEEE3-9B62-4BF4-86A0-BFD7F33E8D11}"/>
              </a:ext>
            </a:extLst>
          </p:cNvPr>
          <p:cNvSpPr>
            <a:spLocks noGrp="1"/>
          </p:cNvSpPr>
          <p:nvPr>
            <p:ph type="dt" sz="half" idx="10"/>
          </p:nvPr>
        </p:nvSpPr>
        <p:spPr/>
        <p:txBody>
          <a:bodyPr/>
          <a:lstStyle/>
          <a:p>
            <a:fld id="{DF62C37A-B655-4ED2-99BE-8254BD1D207B}" type="datetime1">
              <a:rPr lang="en-US" smtClean="0"/>
              <a:pPr/>
              <a:t>4/28/2023</a:t>
            </a:fld>
            <a:endParaRPr lang="en-US"/>
          </a:p>
        </p:txBody>
      </p:sp>
      <p:sp>
        <p:nvSpPr>
          <p:cNvPr id="6" name="Footer Placeholder 5">
            <a:extLst>
              <a:ext uri="{FF2B5EF4-FFF2-40B4-BE49-F238E27FC236}">
                <a16:creationId xmlns:a16="http://schemas.microsoft.com/office/drawing/2014/main" id="{9A75AF3C-0378-4043-B147-6C6ABF784D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A51509-1EF1-4DB3-9D7E-E1803ACF8FC9}"/>
              </a:ext>
            </a:extLst>
          </p:cNvPr>
          <p:cNvSpPr>
            <a:spLocks noGrp="1"/>
          </p:cNvSpPr>
          <p:nvPr>
            <p:ph type="sldNum" sz="quarter" idx="12"/>
          </p:nvPr>
        </p:nvSpPr>
        <p:spPr/>
        <p:txBody>
          <a:bodyPr/>
          <a:lstStyle/>
          <a:p>
            <a:fld id="{8C721F6C-B85C-4C1D-A6E9-C859699753CC}" type="slidenum">
              <a:rPr lang="en-US" smtClean="0"/>
              <a:pPr/>
              <a:t>‹#›</a:t>
            </a:fld>
            <a:endParaRPr lang="en-US"/>
          </a:p>
        </p:txBody>
      </p:sp>
    </p:spTree>
    <p:extLst>
      <p:ext uri="{BB962C8B-B14F-4D97-AF65-F5344CB8AC3E}">
        <p14:creationId xmlns:p14="http://schemas.microsoft.com/office/powerpoint/2010/main" val="4294883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D2BC-FC54-4F14-A4BE-BEECEDDDF3A0}"/>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684AD0-7E62-44EC-AA6F-A1ED55564E97}"/>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B33128-80F2-405A-9E05-785D35A91F11}"/>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24011F-087F-4B1A-B62C-519DB06A455F}"/>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B691F8-F570-46CE-8F89-B03E39DE3789}"/>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6FB8C5-D817-4478-BBA3-244C662717E1}"/>
              </a:ext>
            </a:extLst>
          </p:cNvPr>
          <p:cNvSpPr>
            <a:spLocks noGrp="1"/>
          </p:cNvSpPr>
          <p:nvPr>
            <p:ph type="dt" sz="half" idx="10"/>
          </p:nvPr>
        </p:nvSpPr>
        <p:spPr/>
        <p:txBody>
          <a:bodyPr/>
          <a:lstStyle/>
          <a:p>
            <a:fld id="{6C15C719-D4A2-457E-AF69-F11D8015D9A3}" type="datetime1">
              <a:rPr lang="en-US" smtClean="0"/>
              <a:pPr/>
              <a:t>4/28/2023</a:t>
            </a:fld>
            <a:endParaRPr lang="en-US"/>
          </a:p>
        </p:txBody>
      </p:sp>
      <p:sp>
        <p:nvSpPr>
          <p:cNvPr id="8" name="Footer Placeholder 7">
            <a:extLst>
              <a:ext uri="{FF2B5EF4-FFF2-40B4-BE49-F238E27FC236}">
                <a16:creationId xmlns:a16="http://schemas.microsoft.com/office/drawing/2014/main" id="{0704D6ED-3680-4E1A-BC56-C5FF909BE9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3CF515-D18D-4D1A-9DBD-04627D551A5B}"/>
              </a:ext>
            </a:extLst>
          </p:cNvPr>
          <p:cNvSpPr>
            <a:spLocks noGrp="1"/>
          </p:cNvSpPr>
          <p:nvPr>
            <p:ph type="sldNum" sz="quarter" idx="12"/>
          </p:nvPr>
        </p:nvSpPr>
        <p:spPr/>
        <p:txBody>
          <a:bodyPr/>
          <a:lstStyle/>
          <a:p>
            <a:fld id="{8C721F6C-B85C-4C1D-A6E9-C859699753CC}" type="slidenum">
              <a:rPr lang="en-US" smtClean="0"/>
              <a:pPr/>
              <a:t>‹#›</a:t>
            </a:fld>
            <a:endParaRPr lang="en-US"/>
          </a:p>
        </p:txBody>
      </p:sp>
    </p:spTree>
    <p:extLst>
      <p:ext uri="{BB962C8B-B14F-4D97-AF65-F5344CB8AC3E}">
        <p14:creationId xmlns:p14="http://schemas.microsoft.com/office/powerpoint/2010/main" val="3844396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37341-A99C-4CD3-8CB6-9A3E2863A6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BE6625-A290-4321-BDD2-5F3A22A0B69E}"/>
              </a:ext>
            </a:extLst>
          </p:cNvPr>
          <p:cNvSpPr>
            <a:spLocks noGrp="1"/>
          </p:cNvSpPr>
          <p:nvPr>
            <p:ph type="dt" sz="half" idx="10"/>
          </p:nvPr>
        </p:nvSpPr>
        <p:spPr/>
        <p:txBody>
          <a:bodyPr/>
          <a:lstStyle/>
          <a:p>
            <a:fld id="{8F62DE75-BB99-4B76-883F-5560F658DA3A}" type="datetime1">
              <a:rPr lang="en-US" smtClean="0"/>
              <a:pPr/>
              <a:t>4/28/2023</a:t>
            </a:fld>
            <a:endParaRPr lang="en-US"/>
          </a:p>
        </p:txBody>
      </p:sp>
      <p:sp>
        <p:nvSpPr>
          <p:cNvPr id="4" name="Footer Placeholder 3">
            <a:extLst>
              <a:ext uri="{FF2B5EF4-FFF2-40B4-BE49-F238E27FC236}">
                <a16:creationId xmlns:a16="http://schemas.microsoft.com/office/drawing/2014/main" id="{CDE7F267-C894-4BEB-B6E0-B819ECFD46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23B169-2A2C-4D13-8AC8-388746EF197E}"/>
              </a:ext>
            </a:extLst>
          </p:cNvPr>
          <p:cNvSpPr>
            <a:spLocks noGrp="1"/>
          </p:cNvSpPr>
          <p:nvPr>
            <p:ph type="sldNum" sz="quarter" idx="12"/>
          </p:nvPr>
        </p:nvSpPr>
        <p:spPr/>
        <p:txBody>
          <a:bodyPr/>
          <a:lstStyle/>
          <a:p>
            <a:fld id="{8C721F6C-B85C-4C1D-A6E9-C859699753CC}" type="slidenum">
              <a:rPr lang="en-US" smtClean="0"/>
              <a:pPr/>
              <a:t>‹#›</a:t>
            </a:fld>
            <a:endParaRPr lang="en-US"/>
          </a:p>
        </p:txBody>
      </p:sp>
    </p:spTree>
    <p:extLst>
      <p:ext uri="{BB962C8B-B14F-4D97-AF65-F5344CB8AC3E}">
        <p14:creationId xmlns:p14="http://schemas.microsoft.com/office/powerpoint/2010/main" val="2738284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A048ED-017C-4EAF-A7A7-C2A50D1D8D2C}"/>
              </a:ext>
            </a:extLst>
          </p:cNvPr>
          <p:cNvSpPr>
            <a:spLocks noGrp="1"/>
          </p:cNvSpPr>
          <p:nvPr>
            <p:ph type="dt" sz="half" idx="10"/>
          </p:nvPr>
        </p:nvSpPr>
        <p:spPr/>
        <p:txBody>
          <a:bodyPr/>
          <a:lstStyle/>
          <a:p>
            <a:fld id="{D204CC1C-71D6-4FBB-A411-903FE60F33C3}" type="datetime1">
              <a:rPr lang="en-US" smtClean="0"/>
              <a:pPr/>
              <a:t>4/28/2023</a:t>
            </a:fld>
            <a:endParaRPr lang="en-US"/>
          </a:p>
        </p:txBody>
      </p:sp>
      <p:sp>
        <p:nvSpPr>
          <p:cNvPr id="3" name="Footer Placeholder 2">
            <a:extLst>
              <a:ext uri="{FF2B5EF4-FFF2-40B4-BE49-F238E27FC236}">
                <a16:creationId xmlns:a16="http://schemas.microsoft.com/office/drawing/2014/main" id="{98CD19C4-7697-4647-9232-EF072D77B8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0FA447-3DDD-4CFA-A855-0BE5BEE8E0A6}"/>
              </a:ext>
            </a:extLst>
          </p:cNvPr>
          <p:cNvSpPr>
            <a:spLocks noGrp="1"/>
          </p:cNvSpPr>
          <p:nvPr>
            <p:ph type="sldNum" sz="quarter" idx="12"/>
          </p:nvPr>
        </p:nvSpPr>
        <p:spPr/>
        <p:txBody>
          <a:bodyPr/>
          <a:lstStyle/>
          <a:p>
            <a:fld id="{8C721F6C-B85C-4C1D-A6E9-C859699753CC}" type="slidenum">
              <a:rPr lang="en-US" smtClean="0"/>
              <a:pPr/>
              <a:t>‹#›</a:t>
            </a:fld>
            <a:endParaRPr lang="en-US"/>
          </a:p>
        </p:txBody>
      </p:sp>
    </p:spTree>
    <p:extLst>
      <p:ext uri="{BB962C8B-B14F-4D97-AF65-F5344CB8AC3E}">
        <p14:creationId xmlns:p14="http://schemas.microsoft.com/office/powerpoint/2010/main" val="4213834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A8852-9411-4310-975C-17643A00B0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4CD798-A3B2-4316-9355-803C861E286C}"/>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978F39-B98B-48B1-8B0C-74E08CF1531E}"/>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B234DA-94D0-40DA-AC35-5B535EB0ABB1}"/>
              </a:ext>
            </a:extLst>
          </p:cNvPr>
          <p:cNvSpPr>
            <a:spLocks noGrp="1"/>
          </p:cNvSpPr>
          <p:nvPr>
            <p:ph type="dt" sz="half" idx="10"/>
          </p:nvPr>
        </p:nvSpPr>
        <p:spPr/>
        <p:txBody>
          <a:bodyPr/>
          <a:lstStyle/>
          <a:p>
            <a:fld id="{8FB8E235-2FAA-4F1C-B320-457122BE6F12}" type="datetime1">
              <a:rPr lang="en-US" smtClean="0"/>
              <a:pPr/>
              <a:t>4/28/2023</a:t>
            </a:fld>
            <a:endParaRPr lang="en-US"/>
          </a:p>
        </p:txBody>
      </p:sp>
      <p:sp>
        <p:nvSpPr>
          <p:cNvPr id="6" name="Footer Placeholder 5">
            <a:extLst>
              <a:ext uri="{FF2B5EF4-FFF2-40B4-BE49-F238E27FC236}">
                <a16:creationId xmlns:a16="http://schemas.microsoft.com/office/drawing/2014/main" id="{AC56B721-FF97-4C1A-A19F-9C7DE7AE1B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6B3D92-6282-4E36-AE32-E560B45BE823}"/>
              </a:ext>
            </a:extLst>
          </p:cNvPr>
          <p:cNvSpPr>
            <a:spLocks noGrp="1"/>
          </p:cNvSpPr>
          <p:nvPr>
            <p:ph type="sldNum" sz="quarter" idx="12"/>
          </p:nvPr>
        </p:nvSpPr>
        <p:spPr/>
        <p:txBody>
          <a:bodyPr/>
          <a:lstStyle/>
          <a:p>
            <a:fld id="{8C721F6C-B85C-4C1D-A6E9-C859699753CC}" type="slidenum">
              <a:rPr lang="en-US" smtClean="0"/>
              <a:pPr/>
              <a:t>‹#›</a:t>
            </a:fld>
            <a:endParaRPr lang="en-US"/>
          </a:p>
        </p:txBody>
      </p:sp>
    </p:spTree>
    <p:extLst>
      <p:ext uri="{BB962C8B-B14F-4D97-AF65-F5344CB8AC3E}">
        <p14:creationId xmlns:p14="http://schemas.microsoft.com/office/powerpoint/2010/main" val="1096868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EFD21-D657-416F-B726-0EC06A0178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EEB67E-04C2-425E-8442-0A2B0F33F632}"/>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E8927145-473F-4B0F-9AE1-FC5199C800D8}"/>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FC70B5-862D-4C39-91FF-A9BDC122CFBC}"/>
              </a:ext>
            </a:extLst>
          </p:cNvPr>
          <p:cNvSpPr>
            <a:spLocks noGrp="1"/>
          </p:cNvSpPr>
          <p:nvPr>
            <p:ph type="dt" sz="half" idx="10"/>
          </p:nvPr>
        </p:nvSpPr>
        <p:spPr/>
        <p:txBody>
          <a:bodyPr/>
          <a:lstStyle/>
          <a:p>
            <a:fld id="{D889A4FB-8835-4A85-8430-5F82A8657E0E}" type="datetime1">
              <a:rPr lang="en-US" smtClean="0"/>
              <a:pPr/>
              <a:t>4/28/2023</a:t>
            </a:fld>
            <a:endParaRPr lang="en-US"/>
          </a:p>
        </p:txBody>
      </p:sp>
      <p:sp>
        <p:nvSpPr>
          <p:cNvPr id="6" name="Footer Placeholder 5">
            <a:extLst>
              <a:ext uri="{FF2B5EF4-FFF2-40B4-BE49-F238E27FC236}">
                <a16:creationId xmlns:a16="http://schemas.microsoft.com/office/drawing/2014/main" id="{9DEEAF52-EDB6-4125-8EFD-EDA5A4DF72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0A8912-6056-4B95-A715-E96CCFEB2E87}"/>
              </a:ext>
            </a:extLst>
          </p:cNvPr>
          <p:cNvSpPr>
            <a:spLocks noGrp="1"/>
          </p:cNvSpPr>
          <p:nvPr>
            <p:ph type="sldNum" sz="quarter" idx="12"/>
          </p:nvPr>
        </p:nvSpPr>
        <p:spPr/>
        <p:txBody>
          <a:bodyPr/>
          <a:lstStyle/>
          <a:p>
            <a:fld id="{8C721F6C-B85C-4C1D-A6E9-C859699753CC}" type="slidenum">
              <a:rPr lang="en-US" smtClean="0"/>
              <a:pPr/>
              <a:t>‹#›</a:t>
            </a:fld>
            <a:endParaRPr lang="en-US"/>
          </a:p>
        </p:txBody>
      </p:sp>
    </p:spTree>
    <p:extLst>
      <p:ext uri="{BB962C8B-B14F-4D97-AF65-F5344CB8AC3E}">
        <p14:creationId xmlns:p14="http://schemas.microsoft.com/office/powerpoint/2010/main" val="4191022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86F321-1115-4401-8B2B-FD551F8D2BBA}"/>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55CE00-16CF-4D37-923F-4A82A4212B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94CCB3-BB06-4F67-9A06-CD34D3E051C3}"/>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DA2F17-2514-4E80-9D9D-5215557EA90E}" type="datetime1">
              <a:rPr lang="en-US" smtClean="0"/>
              <a:pPr/>
              <a:t>4/28/2023</a:t>
            </a:fld>
            <a:endParaRPr lang="en-US"/>
          </a:p>
        </p:txBody>
      </p:sp>
      <p:sp>
        <p:nvSpPr>
          <p:cNvPr id="5" name="Footer Placeholder 4">
            <a:extLst>
              <a:ext uri="{FF2B5EF4-FFF2-40B4-BE49-F238E27FC236}">
                <a16:creationId xmlns:a16="http://schemas.microsoft.com/office/drawing/2014/main" id="{C354BDC5-4C30-4B0B-B503-EDEC3EC4DE47}"/>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F6F8FB-D9D0-41DA-B7B4-EB6B5B31C765}"/>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21F6C-B85C-4C1D-A6E9-C859699753CC}" type="slidenum">
              <a:rPr lang="en-US" smtClean="0"/>
              <a:pPr/>
              <a:t>‹#›</a:t>
            </a:fld>
            <a:endParaRPr lang="en-US"/>
          </a:p>
        </p:txBody>
      </p:sp>
    </p:spTree>
    <p:extLst>
      <p:ext uri="{BB962C8B-B14F-4D97-AF65-F5344CB8AC3E}">
        <p14:creationId xmlns:p14="http://schemas.microsoft.com/office/powerpoint/2010/main" val="370880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58813" y="157163"/>
            <a:ext cx="10507662" cy="1406525"/>
          </a:xfrm>
        </p:spPr>
        <p:txBody>
          <a:bodyPr/>
          <a:lstStyle/>
          <a:p>
            <a:pPr eaLnBrk="1" hangingPunct="1"/>
            <a:r>
              <a:rPr lang="en-US" altLang="en-US" sz="1600" dirty="0">
                <a:latin typeface="Times New Roman" panose="02020603050405020304" pitchFamily="18" charset="0"/>
                <a:cs typeface="Times New Roman" panose="02020603050405020304" pitchFamily="18" charset="0"/>
              </a:rPr>
              <a:t>“Jai Sri </a:t>
            </a:r>
            <a:r>
              <a:rPr lang="en-US" altLang="en-US" sz="1600" dirty="0" err="1">
                <a:latin typeface="Times New Roman" panose="02020603050405020304" pitchFamily="18" charset="0"/>
                <a:cs typeface="Times New Roman" panose="02020603050405020304" pitchFamily="18" charset="0"/>
              </a:rPr>
              <a:t>Gurudev</a:t>
            </a:r>
            <a:r>
              <a:rPr lang="en-US" altLang="en-US" sz="1600" dirty="0">
                <a:latin typeface="Times New Roman" panose="02020603050405020304" pitchFamily="18" charset="0"/>
                <a:cs typeface="Times New Roman" panose="02020603050405020304" pitchFamily="18" charset="0"/>
              </a:rPr>
              <a:t>”          </a:t>
            </a:r>
            <a:r>
              <a:rPr lang="en-US" altLang="en-US" sz="3200" dirty="0">
                <a:latin typeface="Times New Roman" panose="02020603050405020304" pitchFamily="18" charset="0"/>
                <a:cs typeface="Times New Roman" panose="02020603050405020304" pitchFamily="18" charset="0"/>
              </a:rPr>
              <a:t/>
            </a:r>
            <a:br>
              <a:rPr lang="en-US" altLang="en-US" sz="3200" dirty="0">
                <a:latin typeface="Times New Roman" panose="02020603050405020304" pitchFamily="18" charset="0"/>
                <a:cs typeface="Times New Roman" panose="02020603050405020304" pitchFamily="18" charset="0"/>
              </a:rPr>
            </a:br>
            <a:r>
              <a:rPr lang="en-US" altLang="en-US" sz="3600" b="1" dirty="0">
                <a:latin typeface="Times New Roman" panose="02020603050405020304" pitchFamily="18" charset="0"/>
                <a:cs typeface="Times New Roman" panose="02020603050405020304" pitchFamily="18" charset="0"/>
              </a:rPr>
              <a:t>S J C INSTITUTE OF TECHNOLOGY</a:t>
            </a:r>
            <a:r>
              <a:rPr lang="en-US" altLang="en-US" sz="3200" dirty="0">
                <a:latin typeface="Times New Roman" panose="02020603050405020304" pitchFamily="18" charset="0"/>
                <a:cs typeface="Times New Roman" panose="02020603050405020304" pitchFamily="18" charset="0"/>
              </a:rPr>
              <a:t/>
            </a:r>
            <a:br>
              <a:rPr lang="en-US" altLang="en-US" sz="32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DEPARTMENT OF INFORMATION SCIENCE AND ENGINEERING</a:t>
            </a:r>
            <a:endParaRPr lang="en-US" alt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59130" y="1565275"/>
            <a:ext cx="10963275" cy="4844415"/>
          </a:xfrm>
        </p:spPr>
        <p:txBody>
          <a:bodyPr rtlCol="0">
            <a:normAutofit fontScale="92500" lnSpcReduction="10000"/>
          </a:bodyPr>
          <a:lstStyle/>
          <a:p>
            <a:pPr eaLnBrk="1" fontAlgn="auto" hangingPunct="1">
              <a:spcAft>
                <a:spcPts val="0"/>
              </a:spcAft>
              <a:defRPr/>
            </a:pPr>
            <a:r>
              <a:rPr lang="en-US" sz="2400" dirty="0" smtClean="0">
                <a:latin typeface="Times New Roman" panose="02020603050405020304" pitchFamily="18" charset="0"/>
                <a:cs typeface="Times New Roman" panose="02020603050405020304" pitchFamily="18" charset="0"/>
              </a:rPr>
              <a:t>The Project Phase </a:t>
            </a:r>
            <a:r>
              <a:rPr lang="en-US">
                <a:latin typeface="Times New Roman" panose="02020603050405020304" pitchFamily="18" charset="0"/>
                <a:cs typeface="Times New Roman" panose="02020603050405020304" pitchFamily="18" charset="0"/>
              </a:rPr>
              <a:t>2</a:t>
            </a:r>
            <a:r>
              <a:rPr lang="en-US" smtClean="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Review 2</a:t>
            </a:r>
            <a:endParaRPr lang="en-US" sz="2400" dirty="0" smtClean="0">
              <a:latin typeface="Times New Roman" panose="02020603050405020304" pitchFamily="18" charset="0"/>
              <a:cs typeface="Times New Roman" panose="02020603050405020304" pitchFamily="18" charset="0"/>
            </a:endParaRPr>
          </a:p>
          <a:p>
            <a:pPr eaLnBrk="1" fontAlgn="auto" hangingPunct="1">
              <a:spcAft>
                <a:spcPts val="0"/>
              </a:spcAft>
              <a:defRPr/>
            </a:pPr>
            <a:r>
              <a:rPr lang="en-US" sz="2400" dirty="0" smtClean="0">
                <a:latin typeface="Times New Roman" panose="02020603050405020304" pitchFamily="18" charset="0"/>
                <a:cs typeface="Times New Roman" panose="02020603050405020304" pitchFamily="18" charset="0"/>
              </a:rPr>
              <a:t> On       </a:t>
            </a:r>
          </a:p>
          <a:p>
            <a:pPr>
              <a:defRPr/>
            </a:pPr>
            <a:r>
              <a:rPr lang="en-US" dirty="0" smtClean="0">
                <a:solidFill>
                  <a:schemeClr val="accent1">
                    <a:lumMod val="75000"/>
                  </a:schemeClr>
                </a:solidFill>
                <a:latin typeface="Times New Roman" panose="02020603050405020304" pitchFamily="18" charset="0"/>
                <a:cs typeface="Times New Roman" panose="02020603050405020304" pitchFamily="18" charset="0"/>
              </a:rPr>
              <a:t>“</a:t>
            </a:r>
            <a:r>
              <a:rPr lang="en-US" b="1" dirty="0" smtClean="0">
                <a:solidFill>
                  <a:schemeClr val="accent1">
                    <a:lumMod val="75000"/>
                  </a:schemeClr>
                </a:solidFill>
                <a:latin typeface="Times New Roman" panose="02020603050405020304" pitchFamily="18" charset="0"/>
                <a:cs typeface="Times New Roman" panose="02020603050405020304" pitchFamily="18" charset="0"/>
              </a:rPr>
              <a:t>REAL-TIME ATTENTION SPAN TRACKING </a:t>
            </a:r>
          </a:p>
          <a:p>
            <a:pPr>
              <a:defRPr/>
            </a:pPr>
            <a:r>
              <a:rPr lang="en-US" b="1" dirty="0" smtClean="0">
                <a:solidFill>
                  <a:schemeClr val="accent1">
                    <a:lumMod val="75000"/>
                  </a:schemeClr>
                </a:solidFill>
                <a:latin typeface="Times New Roman" panose="02020603050405020304" pitchFamily="18" charset="0"/>
                <a:cs typeface="Times New Roman" panose="02020603050405020304" pitchFamily="18" charset="0"/>
              </a:rPr>
              <a:t>IN ONLINE EDUCATION</a:t>
            </a:r>
            <a:r>
              <a:rPr lang="en-US" dirty="0" smtClean="0">
                <a:solidFill>
                  <a:schemeClr val="accent1">
                    <a:lumMod val="75000"/>
                  </a:schemeClr>
                </a:solidFill>
                <a:latin typeface="Times New Roman" panose="02020603050405020304" pitchFamily="18" charset="0"/>
                <a:cs typeface="Times New Roman" panose="02020603050405020304" pitchFamily="18" charset="0"/>
              </a:rPr>
              <a:t>”</a:t>
            </a:r>
          </a:p>
          <a:p>
            <a:pPr eaLnBrk="1" fontAlgn="auto" hangingPunct="1">
              <a:spcAft>
                <a:spcPts val="0"/>
              </a:spcAft>
              <a:defRPr/>
            </a:pP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b="1" dirty="0" smtClean="0">
                <a:solidFill>
                  <a:schemeClr val="tx1"/>
                </a:solidFill>
                <a:latin typeface="Times New Roman" panose="02020603050405020304" pitchFamily="18" charset="0"/>
                <a:cs typeface="Times New Roman" panose="02020603050405020304" pitchFamily="18" charset="0"/>
              </a:rPr>
              <a:t>PRESENTED BY</a:t>
            </a:r>
          </a:p>
          <a:p>
            <a:pPr eaLnBrk="1" fontAlgn="auto" hangingPunct="1">
              <a:spcAft>
                <a:spcPts val="0"/>
              </a:spcAft>
              <a:defRPr/>
            </a:pPr>
            <a:r>
              <a:rPr lang="en-US" sz="2000" dirty="0" smtClean="0">
                <a:solidFill>
                  <a:srgbClr val="002060"/>
                </a:solidFill>
                <a:latin typeface="Times New Roman" panose="02020603050405020304" pitchFamily="18" charset="0"/>
                <a:cs typeface="Times New Roman" panose="02020603050405020304" pitchFamily="18" charset="0"/>
              </a:rPr>
              <a:t>  ADARSH K R </a:t>
            </a:r>
            <a:r>
              <a:rPr lang="en-US" sz="2000" dirty="0" smtClean="0">
                <a:solidFill>
                  <a:schemeClr val="bg1"/>
                </a:solidFill>
                <a:latin typeface="Times New Roman" panose="02020603050405020304" pitchFamily="18" charset="0"/>
                <a:cs typeface="Times New Roman" panose="02020603050405020304" pitchFamily="18" charset="0"/>
              </a:rPr>
              <a:t>1111111              1111  1111111111</a:t>
            </a:r>
            <a:r>
              <a:rPr lang="en-US" sz="2000" dirty="0" smtClean="0">
                <a:solidFill>
                  <a:srgbClr val="002060"/>
                </a:solidFill>
                <a:latin typeface="Times New Roman" panose="02020603050405020304" pitchFamily="18" charset="0"/>
                <a:cs typeface="Times New Roman" panose="02020603050405020304" pitchFamily="18" charset="0"/>
              </a:rPr>
              <a:t>1SJ19IS002</a:t>
            </a:r>
          </a:p>
          <a:p>
            <a:pPr eaLnBrk="1" fontAlgn="auto" hangingPunct="1">
              <a:spcAft>
                <a:spcPts val="0"/>
              </a:spcAft>
              <a:defRPr/>
            </a:pPr>
            <a:r>
              <a:rPr lang="en-US" sz="2000" dirty="0" smtClean="0">
                <a:solidFill>
                  <a:srgbClr val="002060"/>
                </a:solidFill>
                <a:latin typeface="Times New Roman" panose="02020603050405020304" pitchFamily="18" charset="0"/>
                <a:cs typeface="Times New Roman" panose="02020603050405020304" pitchFamily="18" charset="0"/>
              </a:rPr>
              <a:t>  RAKSHITHA H G                                                  1SJ19IS128</a:t>
            </a:r>
          </a:p>
          <a:p>
            <a:pPr eaLnBrk="1" fontAlgn="auto" hangingPunct="1">
              <a:spcAft>
                <a:spcPts val="0"/>
              </a:spcAft>
              <a:defRPr/>
            </a:pPr>
            <a:r>
              <a:rPr lang="en-US" sz="2000" dirty="0" smtClean="0">
                <a:solidFill>
                  <a:srgbClr val="002060"/>
                </a:solidFill>
                <a:latin typeface="Times New Roman" panose="02020603050405020304" pitchFamily="18" charset="0"/>
                <a:cs typeface="Times New Roman" panose="02020603050405020304" pitchFamily="18" charset="0"/>
              </a:rPr>
              <a:t> G YOGA SAI GANESH                                           1SJ19IS036</a:t>
            </a:r>
          </a:p>
          <a:p>
            <a:pPr eaLnBrk="1" fontAlgn="auto" hangingPunct="1">
              <a:spcAft>
                <a:spcPts val="0"/>
              </a:spcAft>
              <a:defRPr/>
            </a:pPr>
            <a:r>
              <a:rPr lang="en-US" sz="2000" dirty="0" smtClean="0">
                <a:solidFill>
                  <a:srgbClr val="002060"/>
                </a:solidFill>
                <a:latin typeface="Times New Roman" panose="02020603050405020304" pitchFamily="18" charset="0"/>
                <a:cs typeface="Times New Roman" panose="02020603050405020304" pitchFamily="18" charset="0"/>
              </a:rPr>
              <a:t> GOVARDHAN J A                                                   1SJ19IS037</a:t>
            </a:r>
          </a:p>
          <a:p>
            <a:pPr algn="just" eaLnBrk="1" fontAlgn="auto" hangingPunct="1">
              <a:spcAft>
                <a:spcPts val="0"/>
              </a:spcAft>
              <a:defRPr/>
            </a:pPr>
            <a:endParaRPr lang="en-US" sz="2000" dirty="0" smtClean="0">
              <a:solidFill>
                <a:srgbClr val="002060"/>
              </a:solidFill>
              <a:latin typeface="Times New Roman" panose="02020603050405020304" pitchFamily="18" charset="0"/>
              <a:cs typeface="Times New Roman" panose="02020603050405020304" pitchFamily="18" charset="0"/>
            </a:endParaRPr>
          </a:p>
          <a:p>
            <a:pPr algn="just" eaLnBrk="1" fontAlgn="auto" hangingPunct="1">
              <a:spcAft>
                <a:spcPts val="0"/>
              </a:spcAft>
              <a:defRPr/>
            </a:pPr>
            <a:r>
              <a:rPr lang="en-US" sz="2000" dirty="0" smtClean="0">
                <a:solidFill>
                  <a:srgbClr val="002060"/>
                </a:solidFill>
                <a:latin typeface="Times New Roman" panose="02020603050405020304" pitchFamily="18" charset="0"/>
                <a:cs typeface="Times New Roman" panose="02020603050405020304" pitchFamily="18" charset="0"/>
              </a:rPr>
              <a:t>                                                                Under the guidance of</a:t>
            </a:r>
          </a:p>
          <a:p>
            <a:pPr algn="just" eaLnBrk="1" fontAlgn="auto" hangingPunct="1">
              <a:spcAft>
                <a:spcPts val="0"/>
              </a:spcAft>
              <a:defRPr/>
            </a:pPr>
            <a:r>
              <a:rPr lang="en-US" sz="2000" dirty="0" smtClean="0">
                <a:solidFill>
                  <a:srgbClr val="002060"/>
                </a:solidFill>
                <a:latin typeface="Times New Roman" panose="02020603050405020304" pitchFamily="18" charset="0"/>
                <a:cs typeface="Times New Roman" panose="02020603050405020304" pitchFamily="18" charset="0"/>
              </a:rPr>
              <a:t>                                                                   Prof. </a:t>
            </a:r>
            <a:r>
              <a:rPr lang="en-US" sz="2000" dirty="0" err="1" smtClean="0">
                <a:solidFill>
                  <a:srgbClr val="002060"/>
                </a:solidFill>
                <a:latin typeface="Times New Roman" panose="02020603050405020304" pitchFamily="18" charset="0"/>
                <a:cs typeface="Times New Roman" panose="02020603050405020304" pitchFamily="18" charset="0"/>
              </a:rPr>
              <a:t>Ambika</a:t>
            </a:r>
            <a:r>
              <a:rPr lang="en-US" sz="2000" dirty="0" smtClean="0">
                <a:solidFill>
                  <a:srgbClr val="002060"/>
                </a:solidFill>
                <a:latin typeface="Times New Roman" panose="02020603050405020304" pitchFamily="18" charset="0"/>
                <a:cs typeface="Times New Roman" panose="02020603050405020304" pitchFamily="18" charset="0"/>
              </a:rPr>
              <a:t> L G</a:t>
            </a:r>
          </a:p>
          <a:p>
            <a:pPr algn="just" eaLnBrk="1" fontAlgn="auto" hangingPunct="1">
              <a:spcAft>
                <a:spcPts val="0"/>
              </a:spcAft>
              <a:defRPr/>
            </a:pPr>
            <a:r>
              <a:rPr lang="en-US" sz="2000" dirty="0">
                <a:solidFill>
                  <a:srgbClr val="002060"/>
                </a:solidFill>
                <a:latin typeface="Times New Roman" panose="02020603050405020304" pitchFamily="18" charset="0"/>
                <a:cs typeface="Times New Roman" panose="02020603050405020304" pitchFamily="18" charset="0"/>
              </a:rPr>
              <a:t> </a:t>
            </a:r>
            <a:r>
              <a:rPr lang="en-US" sz="2000" dirty="0" smtClean="0">
                <a:solidFill>
                  <a:srgbClr val="002060"/>
                </a:solidFill>
                <a:latin typeface="Times New Roman" panose="02020603050405020304" pitchFamily="18" charset="0"/>
                <a:cs typeface="Times New Roman" panose="02020603050405020304" pitchFamily="18" charset="0"/>
              </a:rPr>
              <a:t>                                                                </a:t>
            </a:r>
            <a:r>
              <a:rPr lang="en-US" sz="2000" dirty="0" err="1" smtClean="0">
                <a:solidFill>
                  <a:srgbClr val="002060"/>
                </a:solidFill>
                <a:latin typeface="Times New Roman" panose="02020603050405020304" pitchFamily="18" charset="0"/>
                <a:cs typeface="Times New Roman" panose="02020603050405020304" pitchFamily="18" charset="0"/>
              </a:rPr>
              <a:t>Dept</a:t>
            </a:r>
            <a:r>
              <a:rPr lang="en-US" sz="2000" dirty="0" smtClean="0">
                <a:solidFill>
                  <a:srgbClr val="002060"/>
                </a:solidFill>
                <a:latin typeface="Times New Roman" panose="02020603050405020304" pitchFamily="18" charset="0"/>
                <a:cs typeface="Times New Roman" panose="02020603050405020304" pitchFamily="18" charset="0"/>
              </a:rPr>
              <a:t> of ISE , SJCIT</a:t>
            </a:r>
          </a:p>
          <a:p>
            <a:pPr algn="just" eaLnBrk="1" fontAlgn="auto" hangingPunct="1">
              <a:spcAft>
                <a:spcPts val="0"/>
              </a:spcAft>
              <a:defRPr/>
            </a:pPr>
            <a:endParaRPr lang="en-US" sz="2000" dirty="0">
              <a:solidFill>
                <a:srgbClr val="002060"/>
              </a:solidFill>
              <a:latin typeface="Times New Roman" panose="02020603050405020304" pitchFamily="18" charset="0"/>
              <a:cs typeface="Times New Roman" panose="02020603050405020304" pitchFamily="18" charset="0"/>
            </a:endParaRPr>
          </a:p>
        </p:txBody>
      </p:sp>
      <p:pic>
        <p:nvPicPr>
          <p:cNvPr id="205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 y="38100"/>
            <a:ext cx="1384300"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165A32CC-E004-4DAC-91C9-C45713E8E7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7383" y="50132"/>
            <a:ext cx="2000250" cy="161503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7627" y="678935"/>
            <a:ext cx="6420439" cy="596407"/>
          </a:xfrm>
        </p:spPr>
        <p:txBody>
          <a:bodyPr>
            <a:noAutofit/>
          </a:bodyPr>
          <a:lstStyle/>
          <a:p>
            <a:r>
              <a:rPr lang="en-IN" sz="3600" dirty="0" smtClean="0">
                <a:latin typeface="Times New Roman" panose="02020603050405020304" pitchFamily="18" charset="0"/>
                <a:cs typeface="Times New Roman" panose="02020603050405020304" pitchFamily="18" charset="0"/>
              </a:rPr>
              <a:t>                  Results</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944" y="1457979"/>
            <a:ext cx="10515600" cy="4351338"/>
          </a:xfrm>
        </p:spPr>
        <p:txBody>
          <a:bodyPr>
            <a:normAutofit/>
          </a:bodyPr>
          <a:lstStyle/>
          <a:p>
            <a:r>
              <a:rPr lang="en-US" sz="2200" dirty="0">
                <a:latin typeface="Times New Roman" panose="02020603050405020304" pitchFamily="18" charset="0"/>
                <a:cs typeface="Times New Roman" panose="02020603050405020304" pitchFamily="18" charset="0"/>
              </a:rPr>
              <a:t>Real-time attention span tracking in online education refers to the process of using technology to measure the amount of time that students are actively engaged with the learning materials during online classes. </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Real-time </a:t>
            </a:r>
            <a:r>
              <a:rPr lang="en-US" sz="2200" dirty="0">
                <a:latin typeface="Times New Roman" panose="02020603050405020304" pitchFamily="18" charset="0"/>
                <a:cs typeface="Times New Roman" panose="02020603050405020304" pitchFamily="18" charset="0"/>
              </a:rPr>
              <a:t>attention span tracking in online education can provide valuable insights into student engagement and help educators make adjustments to their teaching strategies. </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However</a:t>
            </a:r>
            <a:r>
              <a:rPr lang="en-US" sz="2200" dirty="0">
                <a:latin typeface="Times New Roman" panose="02020603050405020304" pitchFamily="18" charset="0"/>
                <a:cs typeface="Times New Roman" panose="02020603050405020304" pitchFamily="18" charset="0"/>
              </a:rPr>
              <a:t>, it is important to note that attention span is not the only measure of learning, and other factors such as motivation, self-regulation, and learning preferences also play an important role in student success.</a:t>
            </a:r>
            <a:endParaRPr lang="en-IN"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204701" y="6558337"/>
            <a:ext cx="2743200" cy="365125"/>
          </a:xfrm>
        </p:spPr>
        <p:txBody>
          <a:bodyPr/>
          <a:lstStyle/>
          <a:p>
            <a:r>
              <a:rPr lang="en-US" sz="1600" dirty="0" err="1">
                <a:solidFill>
                  <a:schemeClr val="tx1"/>
                </a:solidFill>
                <a:latin typeface="Times New Roman" panose="02020603050405020304" pitchFamily="18" charset="0"/>
                <a:cs typeface="Times New Roman" panose="02020603050405020304" pitchFamily="18" charset="0"/>
              </a:rPr>
              <a:t>Dept</a:t>
            </a:r>
            <a:r>
              <a:rPr lang="en-US" sz="1600" dirty="0">
                <a:solidFill>
                  <a:schemeClr val="tx1"/>
                </a:solidFill>
                <a:latin typeface="Times New Roman" panose="02020603050405020304" pitchFamily="18" charset="0"/>
                <a:cs typeface="Times New Roman" panose="02020603050405020304" pitchFamily="18" charset="0"/>
              </a:rPr>
              <a:t> of ISE, SJCIT</a:t>
            </a:r>
          </a:p>
          <a:p>
            <a:endParaRPr lang="en-US" dirty="0"/>
          </a:p>
        </p:txBody>
      </p:sp>
      <p:sp>
        <p:nvSpPr>
          <p:cNvPr id="5" name="Footer Placeholder 4"/>
          <p:cNvSpPr>
            <a:spLocks noGrp="1"/>
          </p:cNvSpPr>
          <p:nvPr>
            <p:ph type="ftr" sz="quarter" idx="11"/>
          </p:nvPr>
        </p:nvSpPr>
        <p:spPr>
          <a:xfrm>
            <a:off x="4038600" y="6493206"/>
            <a:ext cx="4114800" cy="365125"/>
          </a:xfrm>
        </p:spPr>
        <p:txBody>
          <a:bodyPr/>
          <a:lstStyle/>
          <a:p>
            <a:r>
              <a:rPr lang="en-US" sz="1600" dirty="0" smtClean="0">
                <a:solidFill>
                  <a:schemeClr val="tx1"/>
                </a:solidFill>
                <a:latin typeface="Times New Roman" panose="02020603050405020304" pitchFamily="18" charset="0"/>
                <a:cs typeface="Times New Roman" panose="02020603050405020304" pitchFamily="18" charset="0"/>
              </a:rPr>
              <a:t>2022-23</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357946" y="6405872"/>
            <a:ext cx="2743200" cy="365125"/>
          </a:xfrm>
        </p:spPr>
        <p:txBody>
          <a:bodyPr/>
          <a:lstStyle/>
          <a:p>
            <a:r>
              <a:rPr lang="en-US" sz="1600" dirty="0" smtClean="0">
                <a:solidFill>
                  <a:schemeClr val="tx1"/>
                </a:solidFill>
                <a:latin typeface="Times New Roman" panose="02020603050405020304" pitchFamily="18" charset="0"/>
                <a:cs typeface="Times New Roman" panose="02020603050405020304" pitchFamily="18" charset="0"/>
              </a:rPr>
              <a:t>9</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7" name="Rectangle 6"/>
          <p:cNvSpPr/>
          <p:nvPr/>
        </p:nvSpPr>
        <p:spPr>
          <a:xfrm>
            <a:off x="0" y="90767"/>
            <a:ext cx="7566581"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REAL-TIME ATTENTION SPAN TRACKING IN ONLINE EDUCATION</a:t>
            </a:r>
          </a:p>
        </p:txBody>
      </p:sp>
      <p:cxnSp>
        <p:nvCxnSpPr>
          <p:cNvPr id="8" name="Straight Connector 7">
            <a:extLst>
              <a:ext uri="{FF2B5EF4-FFF2-40B4-BE49-F238E27FC236}">
                <a16:creationId xmlns:a16="http://schemas.microsoft.com/office/drawing/2014/main" id="{F439EFF9-5E5E-44F4-8DA2-E3B83782F789}"/>
              </a:ext>
            </a:extLst>
          </p:cNvPr>
          <p:cNvCxnSpPr>
            <a:cxnSpLocks/>
          </p:cNvCxnSpPr>
          <p:nvPr/>
        </p:nvCxnSpPr>
        <p:spPr>
          <a:xfrm>
            <a:off x="0" y="496298"/>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F439EFF9-5E5E-44F4-8DA2-E3B83782F789}"/>
              </a:ext>
            </a:extLst>
          </p:cNvPr>
          <p:cNvCxnSpPr>
            <a:cxnSpLocks/>
          </p:cNvCxnSpPr>
          <p:nvPr/>
        </p:nvCxnSpPr>
        <p:spPr>
          <a:xfrm>
            <a:off x="0" y="6405872"/>
            <a:ext cx="12192000" cy="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16225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2743200" cy="760288"/>
          </a:xfrm>
        </p:spPr>
        <p:txBody>
          <a:bodyPr>
            <a:normAutofit/>
          </a:bodyPr>
          <a:lstStyle/>
          <a:p>
            <a:r>
              <a:rPr lang="en-IN" sz="2800" dirty="0" smtClean="0">
                <a:latin typeface="Times New Roman" panose="02020603050405020304" pitchFamily="18" charset="0"/>
                <a:cs typeface="Times New Roman" panose="02020603050405020304" pitchFamily="18" charset="0"/>
              </a:rPr>
              <a:t>Results (Cont..)</a:t>
            </a:r>
            <a:endParaRPr lang="en-IN" sz="2800"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91457" y="943964"/>
            <a:ext cx="8249358" cy="4640263"/>
          </a:xfrm>
        </p:spPr>
      </p:pic>
      <p:sp>
        <p:nvSpPr>
          <p:cNvPr id="4" name="Date Placeholder 3"/>
          <p:cNvSpPr>
            <a:spLocks noGrp="1"/>
          </p:cNvSpPr>
          <p:nvPr>
            <p:ph type="dt" sz="half" idx="10"/>
          </p:nvPr>
        </p:nvSpPr>
        <p:spPr>
          <a:xfrm>
            <a:off x="345831" y="6410026"/>
            <a:ext cx="2743200" cy="365125"/>
          </a:xfrm>
        </p:spPr>
        <p:txBody>
          <a:bodyPr/>
          <a:lstStyle/>
          <a:p>
            <a:r>
              <a:rPr lang="en-US" sz="1600" dirty="0" err="1" smtClean="0">
                <a:solidFill>
                  <a:schemeClr val="tx1"/>
                </a:solidFill>
                <a:latin typeface="Times New Roman" panose="02020603050405020304" pitchFamily="18" charset="0"/>
                <a:cs typeface="Times New Roman" panose="02020603050405020304" pitchFamily="18" charset="0"/>
              </a:rPr>
              <a:t>Dept</a:t>
            </a:r>
            <a:r>
              <a:rPr lang="en-US" sz="1600" dirty="0" smtClean="0">
                <a:solidFill>
                  <a:schemeClr val="tx1"/>
                </a:solidFill>
                <a:latin typeface="Times New Roman" panose="02020603050405020304" pitchFamily="18" charset="0"/>
                <a:cs typeface="Times New Roman" panose="02020603050405020304" pitchFamily="18" charset="0"/>
              </a:rPr>
              <a:t> of ISE , SJCIT</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z="1600" dirty="0" smtClean="0">
                <a:solidFill>
                  <a:schemeClr val="tx1"/>
                </a:solidFill>
                <a:latin typeface="Times New Roman" panose="02020603050405020304" pitchFamily="18" charset="0"/>
                <a:cs typeface="Times New Roman" panose="02020603050405020304" pitchFamily="18" charset="0"/>
              </a:rPr>
              <a:t>2022-23</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243647" y="6455393"/>
            <a:ext cx="2743200" cy="365125"/>
          </a:xfrm>
        </p:spPr>
        <p:txBody>
          <a:bodyPr/>
          <a:lstStyle/>
          <a:p>
            <a:r>
              <a:rPr lang="en-US" sz="1600" dirty="0" smtClean="0">
                <a:solidFill>
                  <a:schemeClr val="tx1"/>
                </a:solidFill>
                <a:latin typeface="Times New Roman" panose="02020603050405020304" pitchFamily="18" charset="0"/>
                <a:cs typeface="Times New Roman" panose="02020603050405020304" pitchFamily="18" charset="0"/>
              </a:rPr>
              <a:t>10</a:t>
            </a:r>
            <a:endParaRPr lang="en-US" sz="1600" dirty="0">
              <a:solidFill>
                <a:schemeClr val="tx1"/>
              </a:solidFill>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F439EFF9-5E5E-44F4-8DA2-E3B83782F789}"/>
              </a:ext>
            </a:extLst>
          </p:cNvPr>
          <p:cNvCxnSpPr>
            <a:cxnSpLocks/>
          </p:cNvCxnSpPr>
          <p:nvPr/>
        </p:nvCxnSpPr>
        <p:spPr>
          <a:xfrm>
            <a:off x="0" y="6405872"/>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F439EFF9-5E5E-44F4-8DA2-E3B83782F789}"/>
              </a:ext>
            </a:extLst>
          </p:cNvPr>
          <p:cNvCxnSpPr>
            <a:cxnSpLocks/>
          </p:cNvCxnSpPr>
          <p:nvPr/>
        </p:nvCxnSpPr>
        <p:spPr>
          <a:xfrm>
            <a:off x="0" y="438826"/>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243253" y="51673"/>
            <a:ext cx="7784123"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REAL-TIME ATTENTION SPAN TRACKING IN ONLINE EDUCATION</a:t>
            </a:r>
            <a:endParaRPr lang="en-US"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3829514" y="5793679"/>
            <a:ext cx="5894777"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Fig no 1 : Output when student is in neutral mode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7127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2743200" cy="821835"/>
          </a:xfrm>
        </p:spPr>
        <p:txBody>
          <a:bodyPr>
            <a:normAutofit/>
          </a:bodyPr>
          <a:lstStyle/>
          <a:p>
            <a:r>
              <a:rPr lang="en-IN" sz="2800" dirty="0" smtClean="0">
                <a:latin typeface="Times New Roman" panose="02020603050405020304" pitchFamily="18" charset="0"/>
                <a:cs typeface="Times New Roman" panose="02020603050405020304" pitchFamily="18" charset="0"/>
              </a:rPr>
              <a:t>Results(Cont..)</a:t>
            </a:r>
            <a:endParaRPr lang="en-IN" sz="2800" dirty="0">
              <a:latin typeface="Times New Roman" panose="02020603050405020304" pitchFamily="18" charset="0"/>
              <a:cs typeface="Times New Roman" panose="02020603050405020304" pitchFamily="18" charset="0"/>
            </a:endParaRPr>
          </a:p>
        </p:txBody>
      </p:sp>
      <p:pic>
        <p:nvPicPr>
          <p:cNvPr id="10" name="Content Placeholder 9"/>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50075" y="937601"/>
            <a:ext cx="8586394" cy="4829847"/>
          </a:xfrm>
        </p:spPr>
      </p:pic>
      <p:sp>
        <p:nvSpPr>
          <p:cNvPr id="4" name="Date Placeholder 3"/>
          <p:cNvSpPr>
            <a:spLocks noGrp="1"/>
          </p:cNvSpPr>
          <p:nvPr>
            <p:ph type="dt" sz="half" idx="10"/>
          </p:nvPr>
        </p:nvSpPr>
        <p:spPr>
          <a:xfrm>
            <a:off x="0" y="6453067"/>
            <a:ext cx="2743200" cy="365125"/>
          </a:xfrm>
        </p:spPr>
        <p:txBody>
          <a:bodyPr/>
          <a:lstStyle/>
          <a:p>
            <a:r>
              <a:rPr lang="en-US" sz="1600" dirty="0" err="1" smtClean="0">
                <a:solidFill>
                  <a:schemeClr val="tx1"/>
                </a:solidFill>
                <a:latin typeface="Times New Roman" panose="02020603050405020304" pitchFamily="18" charset="0"/>
                <a:cs typeface="Times New Roman" panose="02020603050405020304" pitchFamily="18" charset="0"/>
              </a:rPr>
              <a:t>Dept</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smtClean="0">
                <a:solidFill>
                  <a:schemeClr val="tx1"/>
                </a:solidFill>
                <a:latin typeface="Times New Roman" panose="02020603050405020304" pitchFamily="18" charset="0"/>
                <a:cs typeface="Times New Roman" panose="02020603050405020304" pitchFamily="18" charset="0"/>
              </a:rPr>
              <a:t>of ISE , SJCIT</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3801207" y="6461860"/>
            <a:ext cx="4114800" cy="365125"/>
          </a:xfrm>
        </p:spPr>
        <p:txBody>
          <a:bodyPr/>
          <a:lstStyle/>
          <a:p>
            <a:r>
              <a:rPr lang="en-US" sz="1600" dirty="0" smtClean="0">
                <a:latin typeface="Times New Roman" panose="02020603050405020304" pitchFamily="18" charset="0"/>
                <a:cs typeface="Times New Roman" panose="02020603050405020304" pitchFamily="18" charset="0"/>
              </a:rPr>
              <a:t>2022-23</a:t>
            </a:r>
            <a:endParaRPr lang="en-US" sz="16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217269" y="6453066"/>
            <a:ext cx="2743200" cy="365125"/>
          </a:xfrm>
        </p:spPr>
        <p:txBody>
          <a:bodyPr/>
          <a:lstStyle/>
          <a:p>
            <a:r>
              <a:rPr lang="en-US" sz="1600" dirty="0" smtClean="0">
                <a:solidFill>
                  <a:schemeClr val="tx1"/>
                </a:solidFill>
                <a:latin typeface="Times New Roman" panose="02020603050405020304" pitchFamily="18" charset="0"/>
                <a:cs typeface="Times New Roman" panose="02020603050405020304" pitchFamily="18" charset="0"/>
              </a:rPr>
              <a:t>11</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7" name="Rectangle 6"/>
          <p:cNvSpPr/>
          <p:nvPr/>
        </p:nvSpPr>
        <p:spPr>
          <a:xfrm>
            <a:off x="67407" y="89284"/>
            <a:ext cx="7335715" cy="375919"/>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REAL-TIME ATTENTION SPAN TRACKING IN ONLINE EDUCATION</a:t>
            </a:r>
            <a:endParaRPr lang="en-US" dirty="0">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F439EFF9-5E5E-44F4-8DA2-E3B83782F789}"/>
              </a:ext>
            </a:extLst>
          </p:cNvPr>
          <p:cNvCxnSpPr>
            <a:cxnSpLocks/>
          </p:cNvCxnSpPr>
          <p:nvPr/>
        </p:nvCxnSpPr>
        <p:spPr>
          <a:xfrm>
            <a:off x="0" y="6405872"/>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F439EFF9-5E5E-44F4-8DA2-E3B83782F789}"/>
              </a:ext>
            </a:extLst>
          </p:cNvPr>
          <p:cNvCxnSpPr>
            <a:cxnSpLocks/>
          </p:cNvCxnSpPr>
          <p:nvPr/>
        </p:nvCxnSpPr>
        <p:spPr>
          <a:xfrm>
            <a:off x="0" y="465203"/>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1" name="TextBox 10"/>
          <p:cNvSpPr txBox="1"/>
          <p:nvPr/>
        </p:nvSpPr>
        <p:spPr>
          <a:xfrm>
            <a:off x="3481754" y="5926036"/>
            <a:ext cx="6840415"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Fig no 2 : Output when student is in angry mode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5577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8600" y="510143"/>
            <a:ext cx="3884629" cy="728382"/>
          </a:xfrm>
        </p:spPr>
        <p:txBody>
          <a:bodyPr>
            <a:normAutofit/>
          </a:bodyPr>
          <a:lstStyle/>
          <a:p>
            <a:r>
              <a:rPr lang="en-IN" sz="3800" dirty="0" smtClean="0">
                <a:latin typeface="Times New Roman" panose="02020603050405020304" pitchFamily="18" charset="0"/>
                <a:cs typeface="Times New Roman" panose="02020603050405020304" pitchFamily="18" charset="0"/>
              </a:rPr>
              <a:t>Conclusion</a:t>
            </a:r>
            <a:endParaRPr lang="en-IN" sz="3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6041" y="1137467"/>
            <a:ext cx="11767401" cy="5065369"/>
          </a:xfrm>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we have implemented a system to tackle the issues involved in online education using five parameters.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used the face recognition model to verify the student attending the online class. We used the other five parameters - blink rate, eye gaze, emotion, posture, and noise level to calculate the attention level of the student throughout the lecture.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Since </a:t>
            </a:r>
            <a:r>
              <a:rPr lang="en-US" sz="2400" dirty="0">
                <a:latin typeface="Times New Roman" panose="02020603050405020304" pitchFamily="18" charset="0"/>
                <a:cs typeface="Times New Roman" panose="02020603050405020304" pitchFamily="18" charset="0"/>
              </a:rPr>
              <a:t>this involves real-time processing, we have implemented and used lightweight models to reduce the processing time.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visualize the scores in the form of </a:t>
            </a:r>
            <a:r>
              <a:rPr lang="en-US" sz="2400" dirty="0" smtClean="0">
                <a:latin typeface="Times New Roman" panose="02020603050405020304" pitchFamily="18" charset="0"/>
                <a:cs typeface="Times New Roman" panose="02020603050405020304" pitchFamily="18" charset="0"/>
              </a:rPr>
              <a:t>generate </a:t>
            </a:r>
            <a:r>
              <a:rPr lang="en-US" sz="2400" dirty="0">
                <a:latin typeface="Times New Roman" panose="02020603050405020304" pitchFamily="18" charset="0"/>
                <a:cs typeface="Times New Roman" panose="02020603050405020304" pitchFamily="18" charset="0"/>
              </a:rPr>
              <a:t>automated reports. The feedback generated can be used for: 1) Evaluating student performance 2) Improving teaching standards 3) Preventing malpractice during online </a:t>
            </a:r>
            <a:r>
              <a:rPr lang="en-US" sz="2400" dirty="0" smtClean="0">
                <a:latin typeface="Times New Roman" panose="02020603050405020304" pitchFamily="18" charset="0"/>
                <a:cs typeface="Times New Roman" panose="02020603050405020304" pitchFamily="18" charset="0"/>
              </a:rPr>
              <a:t>examinations. </a:t>
            </a:r>
          </a:p>
          <a:p>
            <a:r>
              <a:rPr lang="en-US" sz="2400" dirty="0" smtClean="0">
                <a:latin typeface="Times New Roman" panose="02020603050405020304" pitchFamily="18" charset="0"/>
                <a:cs typeface="Times New Roman" panose="02020603050405020304" pitchFamily="18" charset="0"/>
              </a:rPr>
              <a:t>Also</a:t>
            </a:r>
            <a:r>
              <a:rPr lang="en-US" sz="2400" dirty="0">
                <a:latin typeface="Times New Roman" panose="02020603050405020304" pitchFamily="18" charset="0"/>
                <a:cs typeface="Times New Roman" panose="02020603050405020304" pitchFamily="18" charset="0"/>
              </a:rPr>
              <a:t>, the same attention tracking mechanism can be further optimized to simultaneously work with multiple subjects in a classroom using video footage from the CCTV cameras.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Moreover</a:t>
            </a:r>
            <a:r>
              <a:rPr lang="en-US" sz="2400" dirty="0">
                <a:latin typeface="Times New Roman" panose="02020603050405020304" pitchFamily="18" charset="0"/>
                <a:cs typeface="Times New Roman" panose="02020603050405020304" pitchFamily="18" charset="0"/>
              </a:rPr>
              <a:t>, we have used human observed attention scores as ground truth-values as we currently do not have any dataset for measuring the attention span during online lectures. A standard dataset can help to evaluate the system’s performance more reliably.</a:t>
            </a: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5" name="Footer Placeholder 4"/>
          <p:cNvSpPr>
            <a:spLocks noGrp="1"/>
          </p:cNvSpPr>
          <p:nvPr>
            <p:ph type="ftr" sz="quarter" idx="11"/>
          </p:nvPr>
        </p:nvSpPr>
        <p:spPr/>
        <p:txBody>
          <a:bodyPr/>
          <a:lstStyle/>
          <a:p>
            <a:r>
              <a:rPr lang="en-US" sz="1600" dirty="0" smtClean="0">
                <a:solidFill>
                  <a:schemeClr val="tx1"/>
                </a:solidFill>
                <a:latin typeface="Times New Roman" panose="02020603050405020304" pitchFamily="18" charset="0"/>
                <a:cs typeface="Times New Roman" panose="02020603050405020304" pitchFamily="18" charset="0"/>
              </a:rPr>
              <a:t>2022-23</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261231" y="6391521"/>
            <a:ext cx="2743200" cy="365125"/>
          </a:xfrm>
        </p:spPr>
        <p:txBody>
          <a:bodyPr/>
          <a:lstStyle/>
          <a:p>
            <a:r>
              <a:rPr lang="en-US" sz="1600" dirty="0" smtClean="0">
                <a:solidFill>
                  <a:schemeClr val="tx1"/>
                </a:solidFill>
                <a:latin typeface="Times New Roman" panose="02020603050405020304" pitchFamily="18" charset="0"/>
                <a:cs typeface="Times New Roman" panose="02020603050405020304" pitchFamily="18" charset="0"/>
              </a:rPr>
              <a:t>12</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7" name="Rectangle 6"/>
          <p:cNvSpPr/>
          <p:nvPr/>
        </p:nvSpPr>
        <p:spPr>
          <a:xfrm>
            <a:off x="0" y="113122"/>
            <a:ext cx="7689130"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REAL-TIME ATTENTION SPAN TRACKING IN ONLINE EDUCATION</a:t>
            </a:r>
          </a:p>
        </p:txBody>
      </p:sp>
      <p:cxnSp>
        <p:nvCxnSpPr>
          <p:cNvPr id="8" name="Straight Connector 7">
            <a:extLst>
              <a:ext uri="{FF2B5EF4-FFF2-40B4-BE49-F238E27FC236}">
                <a16:creationId xmlns:a16="http://schemas.microsoft.com/office/drawing/2014/main" id="{F439EFF9-5E5E-44F4-8DA2-E3B83782F789}"/>
              </a:ext>
            </a:extLst>
          </p:cNvPr>
          <p:cNvCxnSpPr>
            <a:cxnSpLocks/>
          </p:cNvCxnSpPr>
          <p:nvPr/>
        </p:nvCxnSpPr>
        <p:spPr>
          <a:xfrm>
            <a:off x="0" y="496298"/>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F439EFF9-5E5E-44F4-8DA2-E3B83782F789}"/>
              </a:ext>
            </a:extLst>
          </p:cNvPr>
          <p:cNvCxnSpPr>
            <a:cxnSpLocks/>
          </p:cNvCxnSpPr>
          <p:nvPr/>
        </p:nvCxnSpPr>
        <p:spPr>
          <a:xfrm>
            <a:off x="26447" y="6391521"/>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26447" y="6356352"/>
            <a:ext cx="1992853" cy="369332"/>
          </a:xfrm>
          <a:prstGeom prst="rect">
            <a:avLst/>
          </a:prstGeom>
        </p:spPr>
        <p:txBody>
          <a:bodyPr wrap="none">
            <a:spAutoFit/>
          </a:bodyPr>
          <a:lstStyle/>
          <a:p>
            <a:r>
              <a:rPr lang="en-US" dirty="0" err="1">
                <a:latin typeface="Times New Roman" panose="02020603050405020304" pitchFamily="18" charset="0"/>
                <a:cs typeface="Times New Roman" panose="02020603050405020304" pitchFamily="18" charset="0"/>
              </a:rPr>
              <a:t>Dept</a:t>
            </a:r>
            <a:r>
              <a:rPr lang="en-US" dirty="0">
                <a:latin typeface="Times New Roman" panose="02020603050405020304" pitchFamily="18" charset="0"/>
                <a:cs typeface="Times New Roman" panose="02020603050405020304" pitchFamily="18" charset="0"/>
              </a:rPr>
              <a:t> of ISE, SJCIT</a:t>
            </a:r>
          </a:p>
        </p:txBody>
      </p:sp>
    </p:spTree>
    <p:extLst>
      <p:ext uri="{BB962C8B-B14F-4D97-AF65-F5344CB8AC3E}">
        <p14:creationId xmlns:p14="http://schemas.microsoft.com/office/powerpoint/2010/main" val="19747721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243254" cy="883381"/>
          </a:xfrm>
        </p:spPr>
        <p:txBody>
          <a:bodyPr>
            <a:normAutofit fontScale="90000"/>
          </a:bodyPr>
          <a:lstStyle/>
          <a:p>
            <a:r>
              <a:rPr lang="en-IN" dirty="0" err="1" smtClean="0">
                <a:solidFill>
                  <a:schemeClr val="bg1"/>
                </a:solidFill>
              </a:rPr>
              <a:t>aaa</a:t>
            </a:r>
            <a:endParaRPr lang="en-IN" dirty="0">
              <a:solidFill>
                <a:schemeClr val="bg1"/>
              </a:solidFill>
            </a:endParaRPr>
          </a:p>
        </p:txBody>
      </p:sp>
      <p:sp>
        <p:nvSpPr>
          <p:cNvPr id="3" name="Content Placeholder 2"/>
          <p:cNvSpPr>
            <a:spLocks noGrp="1"/>
          </p:cNvSpPr>
          <p:nvPr>
            <p:ph idx="1"/>
          </p:nvPr>
        </p:nvSpPr>
        <p:spPr>
          <a:xfrm>
            <a:off x="530469" y="1315672"/>
            <a:ext cx="45719" cy="205397"/>
          </a:xfrm>
        </p:spPr>
        <p:txBody>
          <a:bodyPr>
            <a:normAutofit fontScale="25000" lnSpcReduction="20000"/>
          </a:bodyPr>
          <a:lstStyle/>
          <a:p>
            <a:r>
              <a:rPr lang="en-IN" dirty="0" err="1" smtClean="0">
                <a:solidFill>
                  <a:schemeClr val="bg1"/>
                </a:solidFill>
              </a:rPr>
              <a:t>aaa</a:t>
            </a:r>
            <a:endParaRPr lang="en-IN" dirty="0">
              <a:solidFill>
                <a:schemeClr val="bg1"/>
              </a:solidFill>
            </a:endParaRPr>
          </a:p>
        </p:txBody>
      </p:sp>
      <p:sp>
        <p:nvSpPr>
          <p:cNvPr id="7" name="Rectangle 6"/>
          <p:cNvSpPr/>
          <p:nvPr/>
        </p:nvSpPr>
        <p:spPr>
          <a:xfrm>
            <a:off x="2118947" y="2634518"/>
            <a:ext cx="7520949" cy="1785104"/>
          </a:xfrm>
          <a:prstGeom prst="rect">
            <a:avLst/>
          </a:prstGeom>
          <a:noFill/>
        </p:spPr>
        <p:txBody>
          <a:bodyPr wrap="square" lIns="91440" tIns="45720" rIns="91440" bIns="45720">
            <a:spAutoFit/>
          </a:bodyPr>
          <a:lstStyle/>
          <a:p>
            <a:pPr algn="ctr"/>
            <a:r>
              <a:rPr lang="en-US" sz="11000" b="1" cap="none" spc="0" dirty="0" smtClean="0">
                <a:ln w="12700">
                  <a:solidFill>
                    <a:schemeClr val="tx2">
                      <a:lumMod val="75000"/>
                    </a:schemeClr>
                  </a:solidFill>
                  <a:prstDash val="solid"/>
                </a:ln>
                <a:solidFill>
                  <a:schemeClr val="accent6"/>
                </a:solid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Thank you</a:t>
            </a:r>
            <a:endParaRPr lang="en-US" sz="11000" b="1" cap="none" spc="0" dirty="0">
              <a:ln w="12700">
                <a:solidFill>
                  <a:schemeClr val="tx2">
                    <a:lumMod val="75000"/>
                  </a:schemeClr>
                </a:solidFill>
                <a:prstDash val="solid"/>
              </a:ln>
              <a:solidFill>
                <a:schemeClr val="accent6"/>
              </a:solid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82113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01F6-1AFD-4BEB-9165-D61BF34CC464}"/>
              </a:ext>
            </a:extLst>
          </p:cNvPr>
          <p:cNvSpPr>
            <a:spLocks noGrp="1"/>
          </p:cNvSpPr>
          <p:nvPr>
            <p:ph type="ctrTitle"/>
          </p:nvPr>
        </p:nvSpPr>
        <p:spPr>
          <a:xfrm>
            <a:off x="385011" y="791366"/>
            <a:ext cx="11276901" cy="639841"/>
          </a:xfrm>
        </p:spPr>
        <p:txBody>
          <a:bodyPr>
            <a:noAutofit/>
          </a:bodyPr>
          <a:lstStyle/>
          <a:p>
            <a:r>
              <a:rPr lang="en-US" sz="3600" b="1" dirty="0" smtClean="0">
                <a:latin typeface="Times New Roman" panose="02020603050405020304" pitchFamily="18" charset="0"/>
                <a:cs typeface="Times New Roman" panose="02020603050405020304" pitchFamily="18" charset="0"/>
              </a:rPr>
              <a:t>Contents</a:t>
            </a:r>
            <a:endParaRPr lang="en-US"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A71D341-4A9A-4B68-BB2D-94464D290890}"/>
              </a:ext>
            </a:extLst>
          </p:cNvPr>
          <p:cNvSpPr>
            <a:spLocks noGrp="1"/>
          </p:cNvSpPr>
          <p:nvPr>
            <p:ph type="subTitle" idx="1"/>
          </p:nvPr>
        </p:nvSpPr>
        <p:spPr>
          <a:xfrm>
            <a:off x="585007" y="1319648"/>
            <a:ext cx="11145078" cy="4472609"/>
          </a:xfrm>
        </p:spPr>
        <p:txBody>
          <a:bodyPr>
            <a:noAutofit/>
          </a:bodyPr>
          <a:lstStyle/>
          <a:p>
            <a:pPr algn="l"/>
            <a:endParaRPr lang="en-US" altLang="en-US" dirty="0">
              <a:latin typeface="Times New Roman" panose="02020603050405020304" pitchFamily="18" charset="0"/>
              <a:cs typeface="Times New Roman" panose="02020603050405020304" pitchFamily="18" charset="0"/>
            </a:endParaRPr>
          </a:p>
          <a:p>
            <a:pPr marL="514350" indent="-514350" algn="l">
              <a:buFont typeface="Arial" panose="020B0604020202020204" pitchFamily="34" charset="0"/>
              <a:buAutoNum type="romanUcPeriod"/>
            </a:pPr>
            <a:r>
              <a:rPr lang="en-IN" altLang="en-US" dirty="0" smtClean="0">
                <a:latin typeface="Times New Roman" panose="02020603050405020304" pitchFamily="18" charset="0"/>
                <a:cs typeface="Times New Roman" panose="02020603050405020304" pitchFamily="18" charset="0"/>
              </a:rPr>
              <a:t>IMPLEMENTATION</a:t>
            </a:r>
            <a:endParaRPr lang="en-US" altLang="en-US" dirty="0">
              <a:latin typeface="Times New Roman" panose="02020603050405020304" pitchFamily="18" charset="0"/>
              <a:cs typeface="Times New Roman" panose="02020603050405020304" pitchFamily="18" charset="0"/>
            </a:endParaRPr>
          </a:p>
          <a:p>
            <a:pPr marL="514350" indent="-514350" algn="l">
              <a:buFont typeface="Arial" panose="020B0604020202020204" pitchFamily="34" charset="0"/>
              <a:buAutoNum type="romanUcPeriod"/>
            </a:pPr>
            <a:r>
              <a:rPr lang="en-US" altLang="en-US" dirty="0">
                <a:latin typeface="Times New Roman" panose="02020603050405020304" pitchFamily="18" charset="0"/>
                <a:cs typeface="Times New Roman" panose="02020603050405020304" pitchFamily="18" charset="0"/>
              </a:rPr>
              <a:t>TESTING</a:t>
            </a:r>
          </a:p>
          <a:p>
            <a:pPr marL="514350" indent="-514350" algn="l">
              <a:buFont typeface="Arial" panose="020B0604020202020204" pitchFamily="34" charset="0"/>
              <a:buAutoNum type="romanUcPeriod"/>
            </a:pPr>
            <a:r>
              <a:rPr lang="en-US" altLang="en-US" dirty="0">
                <a:latin typeface="Times New Roman" panose="02020603050405020304" pitchFamily="18" charset="0"/>
                <a:cs typeface="Times New Roman" panose="02020603050405020304" pitchFamily="18" charset="0"/>
              </a:rPr>
              <a:t>RESULTS</a:t>
            </a:r>
          </a:p>
          <a:p>
            <a:pPr marL="514350" indent="-514350" algn="l">
              <a:buFont typeface="Arial" panose="020B0604020202020204" pitchFamily="34" charset="0"/>
              <a:buAutoNum type="romanUcPeriod"/>
            </a:pPr>
            <a:r>
              <a:rPr lang="en-US" altLang="en-US" dirty="0">
                <a:latin typeface="Times New Roman" panose="02020603050405020304" pitchFamily="18" charset="0"/>
                <a:cs typeface="Times New Roman" panose="02020603050405020304" pitchFamily="18" charset="0"/>
              </a:rPr>
              <a:t>CONCLUSION</a:t>
            </a:r>
          </a:p>
        </p:txBody>
      </p:sp>
      <p:sp>
        <p:nvSpPr>
          <p:cNvPr id="4" name="Date Placeholder 3">
            <a:extLst>
              <a:ext uri="{FF2B5EF4-FFF2-40B4-BE49-F238E27FC236}">
                <a16:creationId xmlns:a16="http://schemas.microsoft.com/office/drawing/2014/main" id="{E04122ED-1312-4B29-964A-C1B8910212C2}"/>
              </a:ext>
            </a:extLst>
          </p:cNvPr>
          <p:cNvSpPr>
            <a:spLocks noGrp="1"/>
          </p:cNvSpPr>
          <p:nvPr>
            <p:ph type="dt" sz="half" idx="10"/>
          </p:nvPr>
        </p:nvSpPr>
        <p:spPr>
          <a:xfrm>
            <a:off x="0" y="6356352"/>
            <a:ext cx="35814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Dept of ISE, SJCIT</a:t>
            </a:r>
          </a:p>
        </p:txBody>
      </p:sp>
      <p:sp>
        <p:nvSpPr>
          <p:cNvPr id="5" name="Footer Placeholder 4">
            <a:extLst>
              <a:ext uri="{FF2B5EF4-FFF2-40B4-BE49-F238E27FC236}">
                <a16:creationId xmlns:a16="http://schemas.microsoft.com/office/drawing/2014/main" id="{1211D199-A518-40E1-A721-9B22F0315CB9}"/>
              </a:ext>
            </a:extLst>
          </p:cNvPr>
          <p:cNvSpPr>
            <a:spLocks noGrp="1"/>
          </p:cNvSpPr>
          <p:nvPr>
            <p:ph type="ftr" sz="quarter" idx="11"/>
          </p:nvPr>
        </p:nvSpPr>
        <p:spPr/>
        <p:txBody>
          <a:bodyPr/>
          <a:lstStyle/>
          <a:p>
            <a:r>
              <a:rPr lang="en-US" sz="1600" dirty="0" smtClean="0">
                <a:solidFill>
                  <a:schemeClr val="tx1"/>
                </a:solidFill>
                <a:latin typeface="Times New Roman" panose="02020603050405020304" pitchFamily="18" charset="0"/>
                <a:cs typeface="Times New Roman" panose="02020603050405020304" pitchFamily="18" charset="0"/>
              </a:rPr>
              <a:t>2022-23</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E9BE78B-9D11-4EFD-BD09-9233F3009564}"/>
              </a:ext>
            </a:extLst>
          </p:cNvPr>
          <p:cNvSpPr>
            <a:spLocks noGrp="1"/>
          </p:cNvSpPr>
          <p:nvPr>
            <p:ph type="sldNum" sz="quarter" idx="12"/>
          </p:nvPr>
        </p:nvSpPr>
        <p:spPr>
          <a:xfrm>
            <a:off x="8610600" y="6356352"/>
            <a:ext cx="3435626"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1</a:t>
            </a:r>
          </a:p>
        </p:txBody>
      </p:sp>
      <p:sp>
        <p:nvSpPr>
          <p:cNvPr id="7" name="TextBox 6">
            <a:extLst>
              <a:ext uri="{FF2B5EF4-FFF2-40B4-BE49-F238E27FC236}">
                <a16:creationId xmlns:a16="http://schemas.microsoft.com/office/drawing/2014/main" id="{78C5B20E-7843-4527-BA95-07E3081754EB}"/>
              </a:ext>
            </a:extLst>
          </p:cNvPr>
          <p:cNvSpPr txBox="1"/>
          <p:nvPr/>
        </p:nvSpPr>
        <p:spPr>
          <a:xfrm>
            <a:off x="5638800" y="2975113"/>
            <a:ext cx="914400" cy="369332"/>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7669B366-78EF-4DF0-9854-6CAD740B1352}"/>
              </a:ext>
            </a:extLst>
          </p:cNvPr>
          <p:cNvSpPr txBox="1"/>
          <p:nvPr/>
        </p:nvSpPr>
        <p:spPr>
          <a:xfrm>
            <a:off x="516835" y="347724"/>
            <a:ext cx="9578887"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REAL-TIME ATTENTION SPAN TRACKING IN ONLINE EDUCATION</a:t>
            </a:r>
            <a:endParaRPr lang="en-US" sz="1600" dirty="0">
              <a:latin typeface="Times New Roman" panose="02020603050405020304" pitchFamily="18"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F439EFF9-5E5E-44F4-8DA2-E3B83782F789}"/>
              </a:ext>
            </a:extLst>
          </p:cNvPr>
          <p:cNvCxnSpPr>
            <a:cxnSpLocks/>
          </p:cNvCxnSpPr>
          <p:nvPr/>
        </p:nvCxnSpPr>
        <p:spPr>
          <a:xfrm>
            <a:off x="0" y="686279"/>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BFE7A3B7-3AA7-4350-8576-95210A15BB06}"/>
              </a:ext>
            </a:extLst>
          </p:cNvPr>
          <p:cNvCxnSpPr/>
          <p:nvPr/>
        </p:nvCxnSpPr>
        <p:spPr>
          <a:xfrm>
            <a:off x="0" y="6171721"/>
            <a:ext cx="12192000" cy="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4456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01F6-1AFD-4BEB-9165-D61BF34CC464}"/>
              </a:ext>
            </a:extLst>
          </p:cNvPr>
          <p:cNvSpPr>
            <a:spLocks noGrp="1"/>
          </p:cNvSpPr>
          <p:nvPr>
            <p:ph type="ctrTitle"/>
          </p:nvPr>
        </p:nvSpPr>
        <p:spPr>
          <a:xfrm>
            <a:off x="1524000" y="791366"/>
            <a:ext cx="9144000" cy="639841"/>
          </a:xfrm>
        </p:spPr>
        <p:txBody>
          <a:bodyPr>
            <a:noAutofit/>
          </a:bodyPr>
          <a:lstStyle/>
          <a:p>
            <a:r>
              <a:rPr lang="en-US" sz="3600" b="1" dirty="0" smtClean="0">
                <a:latin typeface="Times New Roman" panose="02020603050405020304" pitchFamily="18" charset="0"/>
                <a:cs typeface="Times New Roman" panose="02020603050405020304" pitchFamily="18" charset="0"/>
              </a:rPr>
              <a:t>Implementation</a:t>
            </a:r>
            <a:endParaRPr lang="en-US"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A71D341-4A9A-4B68-BB2D-94464D290890}"/>
              </a:ext>
            </a:extLst>
          </p:cNvPr>
          <p:cNvSpPr>
            <a:spLocks noGrp="1"/>
          </p:cNvSpPr>
          <p:nvPr>
            <p:ph type="subTitle" idx="1"/>
          </p:nvPr>
        </p:nvSpPr>
        <p:spPr>
          <a:xfrm>
            <a:off x="218661" y="1398106"/>
            <a:ext cx="11767930" cy="4654824"/>
          </a:xfrm>
        </p:spPr>
        <p:txBody>
          <a:bodyPr>
            <a:normAutofit/>
          </a:bodyPr>
          <a:lstStyle/>
          <a:p>
            <a:pPr algn="l"/>
            <a:r>
              <a:rPr lang="en-US" b="1" dirty="0" smtClean="0">
                <a:latin typeface="Times New Roman" panose="02020603050405020304" pitchFamily="18" charset="0"/>
                <a:cs typeface="Times New Roman" panose="02020603050405020304" pitchFamily="18" charset="0"/>
              </a:rPr>
              <a:t>MODULES : </a:t>
            </a: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have implemented this project using following modules.</a:t>
            </a:r>
            <a:endParaRPr lang="en-IN" dirty="0">
              <a:latin typeface="Times New Roman" panose="02020603050405020304" pitchFamily="18" charset="0"/>
              <a:cs typeface="Times New Roman" panose="02020603050405020304" pitchFamily="18" charset="0"/>
            </a:endParaRPr>
          </a:p>
          <a:p>
            <a:pPr marL="457200" lvl="0" indent="-457200" algn="l">
              <a:buFont typeface="+mj-lt"/>
              <a:buAutoNum type="arabicPeriod"/>
            </a:pPr>
            <a:r>
              <a:rPr lang="en-US" sz="2000" dirty="0">
                <a:latin typeface="Times New Roman" panose="02020603050405020304" pitchFamily="18" charset="0"/>
                <a:cs typeface="Times New Roman" panose="02020603050405020304" pitchFamily="18" charset="0"/>
              </a:rPr>
              <a:t>Facial Landmark Detection </a:t>
            </a:r>
            <a:endParaRPr lang="en-IN" sz="2000" dirty="0">
              <a:latin typeface="Times New Roman" panose="02020603050405020304" pitchFamily="18" charset="0"/>
              <a:cs typeface="Times New Roman" panose="02020603050405020304" pitchFamily="18" charset="0"/>
            </a:endParaRPr>
          </a:p>
          <a:p>
            <a:pPr marL="457200" lvl="0" indent="-457200" algn="l">
              <a:buFont typeface="+mj-lt"/>
              <a:buAutoNum type="arabicPeriod"/>
            </a:pPr>
            <a:r>
              <a:rPr lang="en-US" sz="2000" dirty="0">
                <a:latin typeface="Times New Roman" panose="02020603050405020304" pitchFamily="18" charset="0"/>
                <a:cs typeface="Times New Roman" panose="02020603050405020304" pitchFamily="18" charset="0"/>
              </a:rPr>
              <a:t> Blink Rate Detection </a:t>
            </a:r>
            <a:endParaRPr lang="en-IN" sz="2000" dirty="0">
              <a:latin typeface="Times New Roman" panose="02020603050405020304" pitchFamily="18" charset="0"/>
              <a:cs typeface="Times New Roman" panose="02020603050405020304" pitchFamily="18" charset="0"/>
            </a:endParaRPr>
          </a:p>
          <a:p>
            <a:pPr marL="457200" lvl="0" indent="-457200" algn="l">
              <a:buFont typeface="+mj-lt"/>
              <a:buAutoNum type="arabicPeriod"/>
            </a:pPr>
            <a:r>
              <a:rPr lang="en-US" sz="2000" dirty="0">
                <a:latin typeface="Times New Roman" panose="02020603050405020304" pitchFamily="18" charset="0"/>
                <a:cs typeface="Times New Roman" panose="02020603050405020304" pitchFamily="18" charset="0"/>
              </a:rPr>
              <a:t>Eye-gaze Tracking</a:t>
            </a:r>
            <a:endParaRPr lang="en-IN" sz="2000" dirty="0">
              <a:latin typeface="Times New Roman" panose="02020603050405020304" pitchFamily="18" charset="0"/>
              <a:cs typeface="Times New Roman" panose="02020603050405020304" pitchFamily="18" charset="0"/>
            </a:endParaRPr>
          </a:p>
          <a:p>
            <a:pPr marL="457200" lvl="0" indent="-457200" algn="l">
              <a:buFont typeface="+mj-lt"/>
              <a:buAutoNum type="arabicPeriod"/>
            </a:pPr>
            <a:r>
              <a:rPr lang="en-US" sz="2000" dirty="0">
                <a:latin typeface="Times New Roman" panose="02020603050405020304" pitchFamily="18" charset="0"/>
                <a:cs typeface="Times New Roman" panose="02020603050405020304" pitchFamily="18" charset="0"/>
              </a:rPr>
              <a:t>Emotion Classification</a:t>
            </a:r>
            <a:endParaRPr lang="en-IN" sz="2000" dirty="0">
              <a:latin typeface="Times New Roman" panose="02020603050405020304" pitchFamily="18" charset="0"/>
              <a:cs typeface="Times New Roman" panose="02020603050405020304" pitchFamily="18" charset="0"/>
            </a:endParaRPr>
          </a:p>
          <a:p>
            <a:pPr marL="457200" lvl="0" indent="-457200" algn="l">
              <a:buFont typeface="+mj-lt"/>
              <a:buAutoNum type="arabicPeriod"/>
            </a:pPr>
            <a:r>
              <a:rPr lang="en-US" sz="2000" dirty="0">
                <a:latin typeface="Times New Roman" panose="02020603050405020304" pitchFamily="18" charset="0"/>
                <a:cs typeface="Times New Roman" panose="02020603050405020304" pitchFamily="18" charset="0"/>
              </a:rPr>
              <a:t>Overall score Calculation</a:t>
            </a:r>
            <a:endParaRPr lang="en-IN" sz="2000" dirty="0">
              <a:latin typeface="Times New Roman" panose="02020603050405020304" pitchFamily="18" charset="0"/>
              <a:cs typeface="Times New Roman" panose="02020603050405020304" pitchFamily="18" charset="0"/>
            </a:endParaRPr>
          </a:p>
          <a:p>
            <a:pPr marL="63500" algn="just"/>
            <a:endParaRPr lang="en-US" sz="2000" dirty="0" smtClean="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E04122ED-1312-4B29-964A-C1B8910212C2}"/>
              </a:ext>
            </a:extLst>
          </p:cNvPr>
          <p:cNvSpPr>
            <a:spLocks noGrp="1"/>
          </p:cNvSpPr>
          <p:nvPr>
            <p:ph type="dt" sz="half" idx="10"/>
          </p:nvPr>
        </p:nvSpPr>
        <p:spPr>
          <a:xfrm>
            <a:off x="0" y="6356352"/>
            <a:ext cx="35814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Dept of ISE, SJCIT</a:t>
            </a:r>
          </a:p>
        </p:txBody>
      </p:sp>
      <p:sp>
        <p:nvSpPr>
          <p:cNvPr id="5" name="Footer Placeholder 4">
            <a:extLst>
              <a:ext uri="{FF2B5EF4-FFF2-40B4-BE49-F238E27FC236}">
                <a16:creationId xmlns:a16="http://schemas.microsoft.com/office/drawing/2014/main" id="{1211D199-A518-40E1-A721-9B22F0315CB9}"/>
              </a:ext>
            </a:extLst>
          </p:cNvPr>
          <p:cNvSpPr>
            <a:spLocks noGrp="1"/>
          </p:cNvSpPr>
          <p:nvPr>
            <p:ph type="ftr" sz="quarter" idx="11"/>
          </p:nvPr>
        </p:nvSpPr>
        <p:spPr>
          <a:xfrm>
            <a:off x="4038600" y="6407937"/>
            <a:ext cx="41148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2022-23</a:t>
            </a:r>
          </a:p>
          <a:p>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E9BE78B-9D11-4EFD-BD09-9233F3009564}"/>
              </a:ext>
            </a:extLst>
          </p:cNvPr>
          <p:cNvSpPr>
            <a:spLocks noGrp="1"/>
          </p:cNvSpPr>
          <p:nvPr>
            <p:ph type="sldNum" sz="quarter" idx="12"/>
          </p:nvPr>
        </p:nvSpPr>
        <p:spPr>
          <a:xfrm>
            <a:off x="8610600" y="6356352"/>
            <a:ext cx="3435626"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2</a:t>
            </a:r>
          </a:p>
        </p:txBody>
      </p:sp>
      <p:cxnSp>
        <p:nvCxnSpPr>
          <p:cNvPr id="13" name="Straight Connector 12">
            <a:extLst>
              <a:ext uri="{FF2B5EF4-FFF2-40B4-BE49-F238E27FC236}">
                <a16:creationId xmlns:a16="http://schemas.microsoft.com/office/drawing/2014/main" id="{F439EFF9-5E5E-44F4-8DA2-E3B83782F789}"/>
              </a:ext>
            </a:extLst>
          </p:cNvPr>
          <p:cNvCxnSpPr>
            <a:cxnSpLocks/>
          </p:cNvCxnSpPr>
          <p:nvPr/>
        </p:nvCxnSpPr>
        <p:spPr>
          <a:xfrm>
            <a:off x="0" y="686279"/>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BFE7A3B7-3AA7-4350-8576-95210A15BB06}"/>
              </a:ext>
            </a:extLst>
          </p:cNvPr>
          <p:cNvCxnSpPr/>
          <p:nvPr/>
        </p:nvCxnSpPr>
        <p:spPr>
          <a:xfrm>
            <a:off x="0" y="6171721"/>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8E315619-E80E-456F-969A-95EF1CB41936}"/>
              </a:ext>
            </a:extLst>
          </p:cNvPr>
          <p:cNvSpPr txBox="1"/>
          <p:nvPr/>
        </p:nvSpPr>
        <p:spPr>
          <a:xfrm>
            <a:off x="279132" y="316946"/>
            <a:ext cx="1060036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REAL-TIME ATTENTION SPAN TRACKING IN ONLINE EDUCATION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45524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01F6-1AFD-4BEB-9165-D61BF34CC464}"/>
              </a:ext>
            </a:extLst>
          </p:cNvPr>
          <p:cNvSpPr>
            <a:spLocks noGrp="1"/>
          </p:cNvSpPr>
          <p:nvPr>
            <p:ph type="ctrTitle"/>
          </p:nvPr>
        </p:nvSpPr>
        <p:spPr>
          <a:xfrm>
            <a:off x="1304192" y="407712"/>
            <a:ext cx="9144000" cy="639841"/>
          </a:xfrm>
        </p:spPr>
        <p:txBody>
          <a:bodyPr>
            <a:noAutofit/>
          </a:bodyPr>
          <a:lstStyle/>
          <a:p>
            <a:r>
              <a:rPr lang="en-US" sz="2800" b="1" dirty="0">
                <a:latin typeface="Times New Roman" panose="02020603050405020304" pitchFamily="18" charset="0"/>
                <a:cs typeface="Times New Roman" panose="02020603050405020304" pitchFamily="18" charset="0"/>
              </a:rPr>
              <a:t>Modules Description:</a:t>
            </a:r>
          </a:p>
        </p:txBody>
      </p:sp>
      <p:sp>
        <p:nvSpPr>
          <p:cNvPr id="3" name="Subtitle 2">
            <a:extLst>
              <a:ext uri="{FF2B5EF4-FFF2-40B4-BE49-F238E27FC236}">
                <a16:creationId xmlns:a16="http://schemas.microsoft.com/office/drawing/2014/main" id="{2A71D341-4A9A-4B68-BB2D-94464D290890}"/>
              </a:ext>
            </a:extLst>
          </p:cNvPr>
          <p:cNvSpPr>
            <a:spLocks noGrp="1"/>
          </p:cNvSpPr>
          <p:nvPr>
            <p:ph type="subTitle" idx="1"/>
          </p:nvPr>
        </p:nvSpPr>
        <p:spPr>
          <a:xfrm>
            <a:off x="182217" y="800579"/>
            <a:ext cx="11827566" cy="5465721"/>
          </a:xfrm>
        </p:spPr>
        <p:txBody>
          <a:bodyPr>
            <a:normAutofit fontScale="92500" lnSpcReduction="10000"/>
          </a:bodyPr>
          <a:lstStyle/>
          <a:p>
            <a:pPr algn="l"/>
            <a:r>
              <a:rPr lang="en-US" sz="2000" b="1" dirty="0" smtClean="0">
                <a:latin typeface="Times New Roman" panose="02020603050405020304" pitchFamily="18" charset="0"/>
                <a:cs typeface="Times New Roman" panose="02020603050405020304" pitchFamily="18" charset="0"/>
              </a:rPr>
              <a:t>3) </a:t>
            </a:r>
            <a:r>
              <a:rPr lang="en-US" sz="2300" b="1" dirty="0" smtClean="0">
                <a:latin typeface="Times New Roman" panose="02020603050405020304" pitchFamily="18" charset="0"/>
                <a:cs typeface="Times New Roman" panose="02020603050405020304" pitchFamily="18" charset="0"/>
              </a:rPr>
              <a:t>Eye-gaze Tracking</a:t>
            </a:r>
            <a:endParaRPr lang="en-IN" sz="2300" dirty="0">
              <a:latin typeface="Times New Roman" panose="02020603050405020304" pitchFamily="18" charset="0"/>
              <a:cs typeface="Times New Roman" panose="02020603050405020304" pitchFamily="18" charset="0"/>
            </a:endParaRPr>
          </a:p>
          <a:p>
            <a:pPr algn="l">
              <a:lnSpc>
                <a:spcPct val="110000"/>
              </a:lnSpc>
            </a:pP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eye-gaze of a student is tracked to determine where he is looking at and is often closely associated with the </a:t>
            </a:r>
            <a:r>
              <a:rPr lang="en-US" sz="2000" dirty="0" smtClean="0">
                <a:latin typeface="Times New Roman" panose="02020603050405020304" pitchFamily="18" charset="0"/>
                <a:cs typeface="Times New Roman" panose="02020603050405020304" pitchFamily="18" charset="0"/>
              </a:rPr>
              <a:t>   , ,. </a:t>
            </a:r>
            <a:r>
              <a:rPr lang="en-US" sz="2000" dirty="0" err="1" smtClean="0">
                <a:solidFill>
                  <a:schemeClr val="bg1"/>
                </a:solidFill>
                <a:latin typeface="Times New Roman" panose="02020603050405020304" pitchFamily="18" charset="0"/>
                <a:cs typeface="Times New Roman" panose="02020603050405020304" pitchFamily="18" charset="0"/>
              </a:rPr>
              <a:t>M.</a:t>
            </a:r>
            <a:r>
              <a:rPr lang="en-US" sz="2000" dirty="0" err="1" smtClean="0">
                <a:latin typeface="Times New Roman" panose="02020603050405020304" pitchFamily="18" charset="0"/>
                <a:cs typeface="Times New Roman" panose="02020603050405020304" pitchFamily="18" charset="0"/>
              </a:rPr>
              <a:t>distraction</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level of the student. we analyze the extracted eye region coordinates for rectangular features </a:t>
            </a:r>
            <a:r>
              <a:rPr lang="en-US" sz="2000" dirty="0" smtClean="0">
                <a:latin typeface="Times New Roman" panose="02020603050405020304" pitchFamily="18" charset="0"/>
                <a:cs typeface="Times New Roman" panose="02020603050405020304" pitchFamily="18" charset="0"/>
              </a:rPr>
              <a:t>to identify </a:t>
            </a:r>
            <a:r>
              <a:rPr lang="en-US" sz="2000" dirty="0" smtClean="0">
                <a:solidFill>
                  <a:schemeClr val="bg1"/>
                </a:solidFill>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eye </a:t>
            </a:r>
            <a:r>
              <a:rPr lang="en-US" sz="2000" dirty="0">
                <a:latin typeface="Times New Roman" panose="02020603050405020304" pitchFamily="18" charset="0"/>
                <a:cs typeface="Times New Roman" panose="02020603050405020304" pitchFamily="18" charset="0"/>
              </a:rPr>
              <a:t>regions containing the </a:t>
            </a:r>
            <a:r>
              <a:rPr lang="en-US" sz="2000" dirty="0" smtClean="0">
                <a:latin typeface="Times New Roman" panose="02020603050405020304" pitchFamily="18" charset="0"/>
                <a:cs typeface="Times New Roman" panose="02020603050405020304" pitchFamily="18" charset="0"/>
              </a:rPr>
              <a:t>pupil.</a:t>
            </a:r>
          </a:p>
          <a:p>
            <a:pPr algn="l">
              <a:lnSpc>
                <a:spcPct val="110000"/>
              </a:lnSpc>
            </a:pPr>
            <a:r>
              <a:rPr lang="en-US" sz="2000" b="1"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We </a:t>
            </a:r>
            <a:r>
              <a:rPr lang="en-US" sz="2000" dirty="0">
                <a:latin typeface="Times New Roman" panose="02020603050405020304" pitchFamily="18" charset="0"/>
                <a:cs typeface="Times New Roman" panose="02020603050405020304" pitchFamily="18" charset="0"/>
              </a:rPr>
              <a:t>collected 150 images with two different classes: looking straight and looking away. Our model was able to </a:t>
            </a:r>
            <a:r>
              <a:rPr lang="en-US" sz="2000" dirty="0" smtClean="0">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classify </a:t>
            </a:r>
            <a:r>
              <a:rPr lang="en-US" sz="2000" dirty="0">
                <a:latin typeface="Times New Roman" panose="02020603050405020304" pitchFamily="18" charset="0"/>
                <a:cs typeface="Times New Roman" panose="02020603050405020304" pitchFamily="18" charset="0"/>
              </a:rPr>
              <a:t>the eye gaze correctly for 113 images with an accuracy of 75.33</a:t>
            </a:r>
            <a:r>
              <a:rPr lang="en-US" sz="2000" dirty="0" smtClean="0">
                <a:latin typeface="Times New Roman" panose="02020603050405020304" pitchFamily="18" charset="0"/>
                <a:cs typeface="Times New Roman" panose="02020603050405020304" pitchFamily="18" charset="0"/>
              </a:rPr>
              <a:t>%.</a:t>
            </a:r>
          </a:p>
          <a:p>
            <a:pPr algn="l"/>
            <a:r>
              <a:rPr lang="en-US" sz="2100" b="1" dirty="0" smtClean="0">
                <a:latin typeface="Times New Roman" panose="02020603050405020304" pitchFamily="18" charset="0"/>
                <a:cs typeface="Times New Roman" panose="02020603050405020304" pitchFamily="18" charset="0"/>
              </a:rPr>
              <a:t>Pseudo </a:t>
            </a:r>
            <a:r>
              <a:rPr lang="en-US" sz="2100" b="1" dirty="0">
                <a:latin typeface="Times New Roman" panose="02020603050405020304" pitchFamily="18" charset="0"/>
                <a:cs typeface="Times New Roman" panose="02020603050405020304" pitchFamily="18" charset="0"/>
              </a:rPr>
              <a:t>code:</a:t>
            </a:r>
            <a:endParaRPr lang="en-IN" sz="2100" dirty="0">
              <a:latin typeface="Times New Roman" panose="02020603050405020304" pitchFamily="18" charset="0"/>
              <a:cs typeface="Times New Roman" panose="02020603050405020304" pitchFamily="18" charset="0"/>
            </a:endParaRPr>
          </a:p>
          <a:p>
            <a:pPr algn="l"/>
            <a:r>
              <a:rPr lang="en-US" sz="2100" b="1" dirty="0">
                <a:latin typeface="Times New Roman" panose="02020603050405020304" pitchFamily="18" charset="0"/>
                <a:cs typeface="Times New Roman" panose="02020603050405020304" pitchFamily="18" charset="0"/>
              </a:rPr>
              <a:t>Eye Gaze Tracking</a:t>
            </a:r>
            <a:endParaRPr lang="en-IN" sz="2100" dirty="0">
              <a:latin typeface="Times New Roman" panose="02020603050405020304" pitchFamily="18" charset="0"/>
              <a:cs typeface="Times New Roman" panose="02020603050405020304" pitchFamily="18" charset="0"/>
            </a:endParaRPr>
          </a:p>
          <a:p>
            <a:pPr algn="l"/>
            <a:r>
              <a:rPr lang="en-US" sz="2100" dirty="0">
                <a:latin typeface="Times New Roman" panose="02020603050405020304" pitchFamily="18" charset="0"/>
                <a:cs typeface="Times New Roman" panose="02020603050405020304" pitchFamily="18" charset="0"/>
              </a:rPr>
              <a:t>Input: Eye Co-ordinates</a:t>
            </a:r>
            <a:endParaRPr lang="en-IN" sz="2100" dirty="0">
              <a:latin typeface="Times New Roman" panose="02020603050405020304" pitchFamily="18" charset="0"/>
              <a:cs typeface="Times New Roman" panose="02020603050405020304" pitchFamily="18" charset="0"/>
            </a:endParaRPr>
          </a:p>
          <a:p>
            <a:pPr algn="l"/>
            <a:r>
              <a:rPr lang="en-US" sz="2100" dirty="0">
                <a:latin typeface="Times New Roman" panose="02020603050405020304" pitchFamily="18" charset="0"/>
                <a:cs typeface="Times New Roman" panose="02020603050405020304" pitchFamily="18" charset="0"/>
              </a:rPr>
              <a:t>Output: eye moment score</a:t>
            </a:r>
            <a:endParaRPr lang="en-IN" sz="2100" dirty="0">
              <a:latin typeface="Times New Roman" panose="02020603050405020304" pitchFamily="18" charset="0"/>
              <a:cs typeface="Times New Roman" panose="02020603050405020304" pitchFamily="18" charset="0"/>
            </a:endParaRPr>
          </a:p>
          <a:p>
            <a:pPr algn="l"/>
            <a:r>
              <a:rPr lang="en-US" sz="2100" dirty="0">
                <a:latin typeface="Times New Roman" panose="02020603050405020304" pitchFamily="18" charset="0"/>
                <a:cs typeface="Times New Roman" panose="02020603050405020304" pitchFamily="18" charset="0"/>
              </a:rPr>
              <a:t>Step 1: Capture student face</a:t>
            </a:r>
            <a:endParaRPr lang="en-IN" sz="2100" dirty="0">
              <a:latin typeface="Times New Roman" panose="02020603050405020304" pitchFamily="18" charset="0"/>
              <a:cs typeface="Times New Roman" panose="02020603050405020304" pitchFamily="18" charset="0"/>
            </a:endParaRPr>
          </a:p>
          <a:p>
            <a:pPr algn="l"/>
            <a:r>
              <a:rPr lang="en-US" sz="2100" dirty="0">
                <a:latin typeface="Times New Roman" panose="02020603050405020304" pitchFamily="18" charset="0"/>
                <a:cs typeface="Times New Roman" panose="02020603050405020304" pitchFamily="18" charset="0"/>
              </a:rPr>
              <a:t>Step 2: Read eye coordinates</a:t>
            </a:r>
            <a:endParaRPr lang="en-IN" sz="2100" dirty="0">
              <a:latin typeface="Times New Roman" panose="02020603050405020304" pitchFamily="18" charset="0"/>
              <a:cs typeface="Times New Roman" panose="02020603050405020304" pitchFamily="18" charset="0"/>
            </a:endParaRPr>
          </a:p>
          <a:p>
            <a:pPr algn="l"/>
            <a:r>
              <a:rPr lang="en-US" sz="2100" dirty="0">
                <a:latin typeface="Times New Roman" panose="02020603050405020304" pitchFamily="18" charset="0"/>
                <a:cs typeface="Times New Roman" panose="02020603050405020304" pitchFamily="18" charset="0"/>
              </a:rPr>
              <a:t>Step 3: Detect eye pupil.</a:t>
            </a:r>
            <a:endParaRPr lang="en-IN" sz="2100" dirty="0">
              <a:latin typeface="Times New Roman" panose="02020603050405020304" pitchFamily="18" charset="0"/>
              <a:cs typeface="Times New Roman" panose="02020603050405020304" pitchFamily="18" charset="0"/>
            </a:endParaRPr>
          </a:p>
          <a:p>
            <a:pPr algn="l"/>
            <a:r>
              <a:rPr lang="en-US" sz="2100" dirty="0">
                <a:latin typeface="Times New Roman" panose="02020603050405020304" pitchFamily="18" charset="0"/>
                <a:cs typeface="Times New Roman" panose="02020603050405020304" pitchFamily="18" charset="0"/>
              </a:rPr>
              <a:t>Step 4: Measure eye pupil movements.</a:t>
            </a:r>
            <a:endParaRPr lang="en-IN" sz="2100" dirty="0">
              <a:latin typeface="Times New Roman" panose="02020603050405020304" pitchFamily="18" charset="0"/>
              <a:cs typeface="Times New Roman" panose="02020603050405020304" pitchFamily="18" charset="0"/>
            </a:endParaRPr>
          </a:p>
          <a:p>
            <a:pPr algn="l"/>
            <a:r>
              <a:rPr lang="en-US" sz="2100" dirty="0">
                <a:latin typeface="Times New Roman" panose="02020603050405020304" pitchFamily="18" charset="0"/>
                <a:cs typeface="Times New Roman" panose="02020603050405020304" pitchFamily="18" charset="0"/>
              </a:rPr>
              <a:t>Step 5: Return eye pupil movement score.</a:t>
            </a:r>
            <a:endParaRPr lang="en-IN" sz="2100" dirty="0">
              <a:latin typeface="Times New Roman" panose="02020603050405020304" pitchFamily="18" charset="0"/>
              <a:cs typeface="Times New Roman" panose="02020603050405020304" pitchFamily="18" charset="0"/>
            </a:endParaRPr>
          </a:p>
          <a:p>
            <a:pPr algn="l">
              <a:lnSpc>
                <a:spcPct val="100000"/>
              </a:lnSpc>
            </a:pPr>
            <a:endParaRPr lang="en-IN" sz="2100" dirty="0">
              <a:latin typeface="Times New Roman" panose="02020603050405020304" pitchFamily="18" charset="0"/>
              <a:cs typeface="Times New Roman" panose="02020603050405020304" pitchFamily="18" charset="0"/>
            </a:endParaRPr>
          </a:p>
          <a:p>
            <a:pPr algn="l"/>
            <a:endParaRPr lang="en-US" sz="2100" dirty="0" smtClean="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E04122ED-1312-4B29-964A-C1B8910212C2}"/>
              </a:ext>
            </a:extLst>
          </p:cNvPr>
          <p:cNvSpPr>
            <a:spLocks noGrp="1"/>
          </p:cNvSpPr>
          <p:nvPr>
            <p:ph type="dt" sz="half" idx="10"/>
          </p:nvPr>
        </p:nvSpPr>
        <p:spPr>
          <a:xfrm>
            <a:off x="0" y="6356352"/>
            <a:ext cx="35814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Dept of ISE, SJCIT</a:t>
            </a:r>
          </a:p>
        </p:txBody>
      </p:sp>
      <p:sp>
        <p:nvSpPr>
          <p:cNvPr id="5" name="Footer Placeholder 4">
            <a:extLst>
              <a:ext uri="{FF2B5EF4-FFF2-40B4-BE49-F238E27FC236}">
                <a16:creationId xmlns:a16="http://schemas.microsoft.com/office/drawing/2014/main" id="{1211D199-A518-40E1-A721-9B22F0315CB9}"/>
              </a:ext>
            </a:extLst>
          </p:cNvPr>
          <p:cNvSpPr>
            <a:spLocks noGrp="1"/>
          </p:cNvSpPr>
          <p:nvPr>
            <p:ph type="ftr" sz="quarter" idx="11"/>
          </p:nvPr>
        </p:nvSpPr>
        <p:spPr>
          <a:xfrm>
            <a:off x="4038600" y="6463511"/>
            <a:ext cx="41148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2022-23</a:t>
            </a:r>
          </a:p>
          <a:p>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E9BE78B-9D11-4EFD-BD09-9233F3009564}"/>
              </a:ext>
            </a:extLst>
          </p:cNvPr>
          <p:cNvSpPr>
            <a:spLocks noGrp="1"/>
          </p:cNvSpPr>
          <p:nvPr>
            <p:ph type="sldNum" sz="quarter" idx="12"/>
          </p:nvPr>
        </p:nvSpPr>
        <p:spPr>
          <a:xfrm>
            <a:off x="8610600" y="6356352"/>
            <a:ext cx="3435626"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3</a:t>
            </a:r>
          </a:p>
        </p:txBody>
      </p:sp>
      <p:cxnSp>
        <p:nvCxnSpPr>
          <p:cNvPr id="13" name="Straight Connector 12">
            <a:extLst>
              <a:ext uri="{FF2B5EF4-FFF2-40B4-BE49-F238E27FC236}">
                <a16:creationId xmlns:a16="http://schemas.microsoft.com/office/drawing/2014/main" id="{F439EFF9-5E5E-44F4-8DA2-E3B83782F789}"/>
              </a:ext>
            </a:extLst>
          </p:cNvPr>
          <p:cNvCxnSpPr>
            <a:cxnSpLocks/>
          </p:cNvCxnSpPr>
          <p:nvPr/>
        </p:nvCxnSpPr>
        <p:spPr>
          <a:xfrm>
            <a:off x="0" y="489183"/>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BFE7A3B7-3AA7-4350-8576-95210A15BB06}"/>
              </a:ext>
            </a:extLst>
          </p:cNvPr>
          <p:cNvCxnSpPr/>
          <p:nvPr/>
        </p:nvCxnSpPr>
        <p:spPr>
          <a:xfrm>
            <a:off x="0" y="6373458"/>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8E315619-E80E-456F-969A-95EF1CB41936}"/>
              </a:ext>
            </a:extLst>
          </p:cNvPr>
          <p:cNvSpPr txBox="1"/>
          <p:nvPr/>
        </p:nvSpPr>
        <p:spPr>
          <a:xfrm>
            <a:off x="218660" y="75410"/>
            <a:ext cx="1060036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REAL-TIME ATTENTION SPAN TRACKING IN ONLINE EDUCATION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45524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01F6-1AFD-4BEB-9165-D61BF34CC464}"/>
              </a:ext>
            </a:extLst>
          </p:cNvPr>
          <p:cNvSpPr>
            <a:spLocks noGrp="1"/>
          </p:cNvSpPr>
          <p:nvPr>
            <p:ph type="ctrTitle"/>
          </p:nvPr>
        </p:nvSpPr>
        <p:spPr>
          <a:xfrm>
            <a:off x="3804138" y="458525"/>
            <a:ext cx="4349262" cy="412744"/>
          </a:xfrm>
        </p:spPr>
        <p:txBody>
          <a:bodyPr>
            <a:noAutofit/>
          </a:bodyPr>
          <a:lstStyle/>
          <a:p>
            <a:r>
              <a:rPr lang="en-US" sz="2800" b="1" dirty="0">
                <a:latin typeface="Times New Roman" panose="02020603050405020304" pitchFamily="18" charset="0"/>
                <a:cs typeface="Times New Roman" panose="02020603050405020304" pitchFamily="18" charset="0"/>
              </a:rPr>
              <a:t>Modules Description:</a:t>
            </a:r>
          </a:p>
        </p:txBody>
      </p:sp>
      <p:sp>
        <p:nvSpPr>
          <p:cNvPr id="3" name="Subtitle 2">
            <a:extLst>
              <a:ext uri="{FF2B5EF4-FFF2-40B4-BE49-F238E27FC236}">
                <a16:creationId xmlns:a16="http://schemas.microsoft.com/office/drawing/2014/main" id="{2A71D341-4A9A-4B68-BB2D-94464D290890}"/>
              </a:ext>
            </a:extLst>
          </p:cNvPr>
          <p:cNvSpPr>
            <a:spLocks noGrp="1"/>
          </p:cNvSpPr>
          <p:nvPr>
            <p:ph type="subTitle" idx="1"/>
          </p:nvPr>
        </p:nvSpPr>
        <p:spPr>
          <a:xfrm>
            <a:off x="72886" y="880723"/>
            <a:ext cx="12119114" cy="5426073"/>
          </a:xfrm>
        </p:spPr>
        <p:txBody>
          <a:bodyPr>
            <a:normAutofit fontScale="92500" lnSpcReduction="20000"/>
          </a:bodyPr>
          <a:lstStyle/>
          <a:p>
            <a:pPr algn="l"/>
            <a:r>
              <a:rPr lang="en-US" sz="1900" b="1" dirty="0" smtClean="0">
                <a:latin typeface="Times New Roman" panose="02020603050405020304" pitchFamily="18" charset="0"/>
                <a:cs typeface="Times New Roman" panose="02020603050405020304" pitchFamily="18" charset="0"/>
              </a:rPr>
              <a:t>4) </a:t>
            </a:r>
            <a:r>
              <a:rPr lang="en-US" sz="2100" b="1" dirty="0" smtClean="0">
                <a:latin typeface="Times New Roman" panose="02020603050405020304" pitchFamily="18" charset="0"/>
                <a:cs typeface="Times New Roman" panose="02020603050405020304" pitchFamily="18" charset="0"/>
              </a:rPr>
              <a:t>Emotion </a:t>
            </a:r>
            <a:r>
              <a:rPr lang="en-US" sz="2100" b="1" dirty="0">
                <a:latin typeface="Times New Roman" panose="02020603050405020304" pitchFamily="18" charset="0"/>
                <a:cs typeface="Times New Roman" panose="02020603050405020304" pitchFamily="18" charset="0"/>
              </a:rPr>
              <a:t>Classification</a:t>
            </a:r>
            <a:r>
              <a:rPr lang="en-US" sz="2100" dirty="0">
                <a:latin typeface="Times New Roman" panose="02020603050405020304" pitchFamily="18" charset="0"/>
                <a:cs typeface="Times New Roman" panose="02020603050405020304" pitchFamily="18" charset="0"/>
              </a:rPr>
              <a:t> </a:t>
            </a:r>
            <a:endParaRPr lang="en-IN" sz="21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The </a:t>
            </a:r>
            <a:r>
              <a:rPr lang="en-US" sz="1900" dirty="0">
                <a:latin typeface="Times New Roman" panose="02020603050405020304" pitchFamily="18" charset="0"/>
                <a:cs typeface="Times New Roman" panose="02020603050405020304" pitchFamily="18" charset="0"/>
              </a:rPr>
              <a:t>emotion of the person attending the online class plays a major role in his attention level. This study uses facial </a:t>
            </a:r>
            <a:r>
              <a:rPr lang="en-US" sz="1900" dirty="0" smtClean="0">
                <a:latin typeface="Times New Roman" panose="02020603050405020304" pitchFamily="18" charset="0"/>
                <a:cs typeface="Times New Roman" panose="02020603050405020304" pitchFamily="18" charset="0"/>
              </a:rPr>
              <a:t>features </a:t>
            </a:r>
            <a:r>
              <a:rPr lang="en-US" sz="1900" dirty="0">
                <a:latin typeface="Times New Roman" panose="02020603050405020304" pitchFamily="18" charset="0"/>
                <a:cs typeface="Times New Roman" panose="02020603050405020304" pitchFamily="18" charset="0"/>
              </a:rPr>
              <a:t>such as eyes, </a:t>
            </a:r>
            <a:r>
              <a:rPr lang="en-US" sz="1900" dirty="0" smtClean="0">
                <a:latin typeface="Times New Roman" panose="02020603050405020304" pitchFamily="18" charset="0"/>
                <a:cs typeface="Times New Roman" panose="02020603050405020304" pitchFamily="18" charset="0"/>
              </a:rPr>
              <a:t>nose</a:t>
            </a:r>
            <a:r>
              <a:rPr lang="en-US" sz="1900" dirty="0">
                <a:latin typeface="Times New Roman" panose="02020603050405020304" pitchFamily="18" charset="0"/>
                <a:cs typeface="Times New Roman" panose="02020603050405020304" pitchFamily="18" charset="0"/>
              </a:rPr>
              <a:t>, and mouth, extracted using </a:t>
            </a:r>
            <a:r>
              <a:rPr lang="en-US" sz="1900" dirty="0" err="1">
                <a:latin typeface="Times New Roman" panose="02020603050405020304" pitchFamily="18" charset="0"/>
                <a:cs typeface="Times New Roman" panose="02020603050405020304" pitchFamily="18" charset="0"/>
              </a:rPr>
              <a:t>Haarcascade</a:t>
            </a:r>
            <a:r>
              <a:rPr lang="en-US" sz="1900" dirty="0">
                <a:latin typeface="Times New Roman" panose="02020603050405020304" pitchFamily="18" charset="0"/>
                <a:cs typeface="Times New Roman" panose="02020603050405020304" pitchFamily="18" charset="0"/>
              </a:rPr>
              <a:t> classifier and facial landmark </a:t>
            </a:r>
            <a:r>
              <a:rPr lang="en-US" sz="1900" dirty="0" smtClean="0">
                <a:latin typeface="Times New Roman" panose="02020603050405020304" pitchFamily="18" charset="0"/>
                <a:cs typeface="Times New Roman" panose="02020603050405020304" pitchFamily="18" charset="0"/>
              </a:rPr>
              <a:t>detector.</a:t>
            </a:r>
          </a:p>
          <a:p>
            <a:pPr marL="342900" indent="-342900" algn="l">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Mini Exception </a:t>
            </a:r>
            <a:r>
              <a:rPr lang="en-US" sz="1900" dirty="0">
                <a:latin typeface="Times New Roman" panose="02020603050405020304" pitchFamily="18" charset="0"/>
                <a:cs typeface="Times New Roman" panose="02020603050405020304" pitchFamily="18" charset="0"/>
              </a:rPr>
              <a:t>algorithm is used to classify the emotion of the students into seven different classes - angry, disgust, fear, </a:t>
            </a:r>
            <a:r>
              <a:rPr lang="en-US" sz="1900" dirty="0" smtClean="0">
                <a:latin typeface="Times New Roman" panose="02020603050405020304" pitchFamily="18" charset="0"/>
                <a:cs typeface="Times New Roman" panose="02020603050405020304" pitchFamily="18" charset="0"/>
              </a:rPr>
              <a:t> happy</a:t>
            </a:r>
            <a:r>
              <a:rPr lang="en-US" sz="1900" dirty="0">
                <a:latin typeface="Times New Roman" panose="02020603050405020304" pitchFamily="18" charset="0"/>
                <a:cs typeface="Times New Roman" panose="02020603050405020304" pitchFamily="18" charset="0"/>
              </a:rPr>
              <a:t>, sad, surprise, and </a:t>
            </a:r>
            <a:r>
              <a:rPr lang="en-US" sz="1900" dirty="0" smtClean="0">
                <a:latin typeface="Times New Roman" panose="02020603050405020304" pitchFamily="18" charset="0"/>
                <a:cs typeface="Times New Roman" panose="02020603050405020304" pitchFamily="18" charset="0"/>
              </a:rPr>
              <a:t>neutral.</a:t>
            </a:r>
          </a:p>
          <a:p>
            <a:pPr marL="342900" indent="-342900" algn="l">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The </a:t>
            </a:r>
            <a:r>
              <a:rPr lang="en-US" sz="1900" dirty="0">
                <a:latin typeface="Times New Roman" panose="02020603050405020304" pitchFamily="18" charset="0"/>
                <a:cs typeface="Times New Roman" panose="02020603050405020304" pitchFamily="18" charset="0"/>
              </a:rPr>
              <a:t>model was validated using the JAFFE dataset which contains 213 images and 7 emotions posed by 10 different Japanese women. The training set consisted of 42 and 7 classes of emotion. The test set consisted of 70 images. We obtained an average accuracy of 82.55% on our test set</a:t>
            </a:r>
            <a:r>
              <a:rPr lang="en-US" sz="1900" dirty="0" smtClean="0">
                <a:latin typeface="Times New Roman" panose="02020603050405020304" pitchFamily="18" charset="0"/>
                <a:cs typeface="Times New Roman" panose="02020603050405020304" pitchFamily="18" charset="0"/>
              </a:rPr>
              <a:t>.</a:t>
            </a:r>
          </a:p>
          <a:p>
            <a:pPr algn="l"/>
            <a:r>
              <a:rPr lang="en-US" sz="2100" b="1" dirty="0">
                <a:latin typeface="Times New Roman" panose="02020603050405020304" pitchFamily="18" charset="0"/>
                <a:cs typeface="Times New Roman" panose="02020603050405020304" pitchFamily="18" charset="0"/>
              </a:rPr>
              <a:t>Pseudo code:</a:t>
            </a:r>
            <a:endParaRPr lang="en-IN" sz="2100" dirty="0">
              <a:latin typeface="Times New Roman" panose="02020603050405020304" pitchFamily="18" charset="0"/>
              <a:cs typeface="Times New Roman" panose="02020603050405020304" pitchFamily="18" charset="0"/>
            </a:endParaRPr>
          </a:p>
          <a:p>
            <a:pPr algn="l"/>
            <a:r>
              <a:rPr lang="en-US" sz="2100" b="1" dirty="0">
                <a:latin typeface="Times New Roman" panose="02020603050405020304" pitchFamily="18" charset="0"/>
                <a:cs typeface="Times New Roman" panose="02020603050405020304" pitchFamily="18" charset="0"/>
              </a:rPr>
              <a:t>Emotion detection</a:t>
            </a:r>
            <a:endParaRPr lang="en-IN" sz="2100" dirty="0">
              <a:latin typeface="Times New Roman" panose="02020603050405020304" pitchFamily="18" charset="0"/>
              <a:cs typeface="Times New Roman" panose="02020603050405020304" pitchFamily="18" charset="0"/>
            </a:endParaRPr>
          </a:p>
          <a:p>
            <a:pPr algn="l"/>
            <a:r>
              <a:rPr lang="en-US" sz="2100" dirty="0">
                <a:latin typeface="Times New Roman" panose="02020603050405020304" pitchFamily="18" charset="0"/>
                <a:cs typeface="Times New Roman" panose="02020603050405020304" pitchFamily="18" charset="0"/>
              </a:rPr>
              <a:t>Input: face image</a:t>
            </a:r>
            <a:endParaRPr lang="en-IN" sz="2100" dirty="0">
              <a:latin typeface="Times New Roman" panose="02020603050405020304" pitchFamily="18" charset="0"/>
              <a:cs typeface="Times New Roman" panose="02020603050405020304" pitchFamily="18" charset="0"/>
            </a:endParaRPr>
          </a:p>
          <a:p>
            <a:pPr algn="l"/>
            <a:r>
              <a:rPr lang="en-US" sz="2100" dirty="0">
                <a:latin typeface="Times New Roman" panose="02020603050405020304" pitchFamily="18" charset="0"/>
                <a:cs typeface="Times New Roman" panose="02020603050405020304" pitchFamily="18" charset="0"/>
              </a:rPr>
              <a:t>Output: Emotion score</a:t>
            </a:r>
            <a:endParaRPr lang="en-IN" sz="2100" dirty="0">
              <a:latin typeface="Times New Roman" panose="02020603050405020304" pitchFamily="18" charset="0"/>
              <a:cs typeface="Times New Roman" panose="02020603050405020304" pitchFamily="18" charset="0"/>
            </a:endParaRPr>
          </a:p>
          <a:p>
            <a:pPr algn="l"/>
            <a:r>
              <a:rPr lang="en-US" sz="2100" dirty="0">
                <a:latin typeface="Times New Roman" panose="02020603050405020304" pitchFamily="18" charset="0"/>
                <a:cs typeface="Times New Roman" panose="02020603050405020304" pitchFamily="18" charset="0"/>
              </a:rPr>
              <a:t>Step 1: Capture student face</a:t>
            </a:r>
            <a:endParaRPr lang="en-IN" sz="2100" dirty="0">
              <a:latin typeface="Times New Roman" panose="02020603050405020304" pitchFamily="18" charset="0"/>
              <a:cs typeface="Times New Roman" panose="02020603050405020304" pitchFamily="18" charset="0"/>
            </a:endParaRPr>
          </a:p>
          <a:p>
            <a:pPr algn="l"/>
            <a:r>
              <a:rPr lang="en-US" sz="2100" dirty="0">
                <a:latin typeface="Times New Roman" panose="02020603050405020304" pitchFamily="18" charset="0"/>
                <a:cs typeface="Times New Roman" panose="02020603050405020304" pitchFamily="18" charset="0"/>
              </a:rPr>
              <a:t>Step 2: Convert to gray</a:t>
            </a:r>
            <a:endParaRPr lang="en-IN" sz="2100" dirty="0">
              <a:latin typeface="Times New Roman" panose="02020603050405020304" pitchFamily="18" charset="0"/>
              <a:cs typeface="Times New Roman" panose="02020603050405020304" pitchFamily="18" charset="0"/>
            </a:endParaRPr>
          </a:p>
          <a:p>
            <a:pPr algn="l"/>
            <a:r>
              <a:rPr lang="en-US" sz="2100" dirty="0">
                <a:latin typeface="Times New Roman" panose="02020603050405020304" pitchFamily="18" charset="0"/>
                <a:cs typeface="Times New Roman" panose="02020603050405020304" pitchFamily="18" charset="0"/>
              </a:rPr>
              <a:t>Step 3: Extract the face features.</a:t>
            </a:r>
            <a:endParaRPr lang="en-IN" sz="2100" dirty="0">
              <a:latin typeface="Times New Roman" panose="02020603050405020304" pitchFamily="18" charset="0"/>
              <a:cs typeface="Times New Roman" panose="02020603050405020304" pitchFamily="18" charset="0"/>
            </a:endParaRPr>
          </a:p>
          <a:p>
            <a:pPr algn="l"/>
            <a:r>
              <a:rPr lang="en-US" sz="2100" dirty="0">
                <a:latin typeface="Times New Roman" panose="02020603050405020304" pitchFamily="18" charset="0"/>
                <a:cs typeface="Times New Roman" panose="02020603050405020304" pitchFamily="18" charset="0"/>
              </a:rPr>
              <a:t>Step 4: Apply </a:t>
            </a:r>
            <a:r>
              <a:rPr lang="en-US" sz="2100" dirty="0" err="1">
                <a:latin typeface="Times New Roman" panose="02020603050405020304" pitchFamily="18" charset="0"/>
                <a:cs typeface="Times New Roman" panose="02020603050405020304" pitchFamily="18" charset="0"/>
              </a:rPr>
              <a:t>Miniexception</a:t>
            </a:r>
            <a:r>
              <a:rPr lang="en-US" sz="2100" dirty="0">
                <a:latin typeface="Times New Roman" panose="02020603050405020304" pitchFamily="18" charset="0"/>
                <a:cs typeface="Times New Roman" panose="02020603050405020304" pitchFamily="18" charset="0"/>
              </a:rPr>
              <a:t> </a:t>
            </a:r>
            <a:r>
              <a:rPr lang="en-US" sz="2100" dirty="0" smtClean="0">
                <a:latin typeface="Times New Roman" panose="02020603050405020304" pitchFamily="18" charset="0"/>
                <a:cs typeface="Times New Roman" panose="02020603050405020304" pitchFamily="18" charset="0"/>
              </a:rPr>
              <a:t>model</a:t>
            </a:r>
          </a:p>
          <a:p>
            <a:pPr algn="l"/>
            <a:r>
              <a:rPr lang="en-US" sz="2100" dirty="0">
                <a:latin typeface="Times New Roman" panose="02020603050405020304" pitchFamily="18" charset="0"/>
                <a:cs typeface="Times New Roman" panose="02020603050405020304" pitchFamily="18" charset="0"/>
              </a:rPr>
              <a:t>Step 5: Detect the emotion</a:t>
            </a:r>
            <a:endParaRPr lang="en-IN" sz="2100" dirty="0">
              <a:latin typeface="Times New Roman" panose="02020603050405020304" pitchFamily="18" charset="0"/>
              <a:cs typeface="Times New Roman" panose="02020603050405020304" pitchFamily="18" charset="0"/>
            </a:endParaRPr>
          </a:p>
          <a:p>
            <a:pPr algn="l"/>
            <a:r>
              <a:rPr lang="en-US" sz="2100" dirty="0">
                <a:latin typeface="Times New Roman" panose="02020603050405020304" pitchFamily="18" charset="0"/>
                <a:cs typeface="Times New Roman" panose="02020603050405020304" pitchFamily="18" charset="0"/>
              </a:rPr>
              <a:t>Step 6: Return emotion score.</a:t>
            </a:r>
            <a:endParaRPr lang="en-US" sz="2100" dirty="0" smtClean="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E04122ED-1312-4B29-964A-C1B8910212C2}"/>
              </a:ext>
            </a:extLst>
          </p:cNvPr>
          <p:cNvSpPr>
            <a:spLocks noGrp="1"/>
          </p:cNvSpPr>
          <p:nvPr>
            <p:ph type="dt" sz="half" idx="10"/>
          </p:nvPr>
        </p:nvSpPr>
        <p:spPr>
          <a:xfrm>
            <a:off x="0" y="6356352"/>
            <a:ext cx="35814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Dept of ISE, SJCIT</a:t>
            </a:r>
          </a:p>
        </p:txBody>
      </p:sp>
      <p:sp>
        <p:nvSpPr>
          <p:cNvPr id="5" name="Footer Placeholder 4">
            <a:extLst>
              <a:ext uri="{FF2B5EF4-FFF2-40B4-BE49-F238E27FC236}">
                <a16:creationId xmlns:a16="http://schemas.microsoft.com/office/drawing/2014/main" id="{1211D199-A518-40E1-A721-9B22F0315CB9}"/>
              </a:ext>
            </a:extLst>
          </p:cNvPr>
          <p:cNvSpPr>
            <a:spLocks noGrp="1"/>
          </p:cNvSpPr>
          <p:nvPr>
            <p:ph type="ftr" sz="quarter" idx="11"/>
          </p:nvPr>
        </p:nvSpPr>
        <p:spPr>
          <a:xfrm>
            <a:off x="4038600" y="6492875"/>
            <a:ext cx="41148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2022-23</a:t>
            </a:r>
          </a:p>
          <a:p>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E9BE78B-9D11-4EFD-BD09-9233F3009564}"/>
              </a:ext>
            </a:extLst>
          </p:cNvPr>
          <p:cNvSpPr>
            <a:spLocks noGrp="1"/>
          </p:cNvSpPr>
          <p:nvPr>
            <p:ph type="sldNum" sz="quarter" idx="12"/>
          </p:nvPr>
        </p:nvSpPr>
        <p:spPr>
          <a:xfrm>
            <a:off x="8610600" y="6356352"/>
            <a:ext cx="3435626"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4</a:t>
            </a:r>
          </a:p>
        </p:txBody>
      </p:sp>
      <p:cxnSp>
        <p:nvCxnSpPr>
          <p:cNvPr id="13" name="Straight Connector 12">
            <a:extLst>
              <a:ext uri="{FF2B5EF4-FFF2-40B4-BE49-F238E27FC236}">
                <a16:creationId xmlns:a16="http://schemas.microsoft.com/office/drawing/2014/main" id="{F439EFF9-5E5E-44F4-8DA2-E3B83782F789}"/>
              </a:ext>
            </a:extLst>
          </p:cNvPr>
          <p:cNvCxnSpPr>
            <a:cxnSpLocks/>
          </p:cNvCxnSpPr>
          <p:nvPr/>
        </p:nvCxnSpPr>
        <p:spPr>
          <a:xfrm>
            <a:off x="0" y="449070"/>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BFE7A3B7-3AA7-4350-8576-95210A15BB06}"/>
              </a:ext>
            </a:extLst>
          </p:cNvPr>
          <p:cNvCxnSpPr/>
          <p:nvPr/>
        </p:nvCxnSpPr>
        <p:spPr>
          <a:xfrm>
            <a:off x="0" y="639983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8E315619-E80E-456F-969A-95EF1CB41936}"/>
              </a:ext>
            </a:extLst>
          </p:cNvPr>
          <p:cNvSpPr txBox="1"/>
          <p:nvPr/>
        </p:nvSpPr>
        <p:spPr>
          <a:xfrm>
            <a:off x="218660" y="66041"/>
            <a:ext cx="1060036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REAL-TIME ATTENTION SPAN TRACKING IN ONLINE EDUCATION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45524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01F6-1AFD-4BEB-9165-D61BF34CC464}"/>
              </a:ext>
            </a:extLst>
          </p:cNvPr>
          <p:cNvSpPr>
            <a:spLocks noGrp="1"/>
          </p:cNvSpPr>
          <p:nvPr>
            <p:ph type="ctrTitle"/>
          </p:nvPr>
        </p:nvSpPr>
        <p:spPr>
          <a:xfrm>
            <a:off x="4156912" y="147837"/>
            <a:ext cx="3580319" cy="663578"/>
          </a:xfrm>
        </p:spPr>
        <p:txBody>
          <a:bodyPr>
            <a:noAutofit/>
          </a:bodyPr>
          <a:lstStyle/>
          <a:p>
            <a:r>
              <a:rPr lang="en-US" sz="2800" b="1" dirty="0">
                <a:latin typeface="Times New Roman" panose="02020603050405020304" pitchFamily="18" charset="0"/>
                <a:cs typeface="Times New Roman" panose="02020603050405020304" pitchFamily="18" charset="0"/>
              </a:rPr>
              <a:t>Modules Description:</a:t>
            </a:r>
          </a:p>
        </p:txBody>
      </p:sp>
      <p:sp>
        <p:nvSpPr>
          <p:cNvPr id="4" name="Date Placeholder 3">
            <a:extLst>
              <a:ext uri="{FF2B5EF4-FFF2-40B4-BE49-F238E27FC236}">
                <a16:creationId xmlns:a16="http://schemas.microsoft.com/office/drawing/2014/main" id="{E04122ED-1312-4B29-964A-C1B8910212C2}"/>
              </a:ext>
            </a:extLst>
          </p:cNvPr>
          <p:cNvSpPr>
            <a:spLocks noGrp="1"/>
          </p:cNvSpPr>
          <p:nvPr>
            <p:ph type="dt" sz="half" idx="10"/>
          </p:nvPr>
        </p:nvSpPr>
        <p:spPr>
          <a:xfrm>
            <a:off x="0" y="6356352"/>
            <a:ext cx="35814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Dept of ISE, SJCIT</a:t>
            </a:r>
          </a:p>
        </p:txBody>
      </p:sp>
      <p:sp>
        <p:nvSpPr>
          <p:cNvPr id="5" name="Footer Placeholder 4">
            <a:extLst>
              <a:ext uri="{FF2B5EF4-FFF2-40B4-BE49-F238E27FC236}">
                <a16:creationId xmlns:a16="http://schemas.microsoft.com/office/drawing/2014/main" id="{1211D199-A518-40E1-A721-9B22F0315CB9}"/>
              </a:ext>
            </a:extLst>
          </p:cNvPr>
          <p:cNvSpPr>
            <a:spLocks noGrp="1"/>
          </p:cNvSpPr>
          <p:nvPr>
            <p:ph type="ftr" sz="quarter" idx="11"/>
          </p:nvPr>
        </p:nvSpPr>
        <p:spPr>
          <a:xfrm>
            <a:off x="4038600" y="6486552"/>
            <a:ext cx="41148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2022-23</a:t>
            </a:r>
          </a:p>
          <a:p>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E9BE78B-9D11-4EFD-BD09-9233F3009564}"/>
              </a:ext>
            </a:extLst>
          </p:cNvPr>
          <p:cNvSpPr>
            <a:spLocks noGrp="1"/>
          </p:cNvSpPr>
          <p:nvPr>
            <p:ph type="sldNum" sz="quarter" idx="12"/>
          </p:nvPr>
        </p:nvSpPr>
        <p:spPr>
          <a:xfrm>
            <a:off x="8610600" y="6356352"/>
            <a:ext cx="3435626"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5</a:t>
            </a:r>
          </a:p>
        </p:txBody>
      </p:sp>
      <p:sp>
        <p:nvSpPr>
          <p:cNvPr id="7" name="TextBox 6">
            <a:extLst>
              <a:ext uri="{FF2B5EF4-FFF2-40B4-BE49-F238E27FC236}">
                <a16:creationId xmlns:a16="http://schemas.microsoft.com/office/drawing/2014/main" id="{78C5B20E-7843-4527-BA95-07E3081754EB}"/>
              </a:ext>
            </a:extLst>
          </p:cNvPr>
          <p:cNvSpPr txBox="1"/>
          <p:nvPr/>
        </p:nvSpPr>
        <p:spPr>
          <a:xfrm>
            <a:off x="129973" y="762336"/>
            <a:ext cx="11792396" cy="1585049"/>
          </a:xfrm>
          <a:prstGeom prst="rect">
            <a:avLst/>
          </a:prstGeom>
          <a:noFill/>
        </p:spPr>
        <p:txBody>
          <a:bodyPr wrap="square" rtlCol="0">
            <a:spAutoFit/>
          </a:bodyPr>
          <a:lstStyle/>
          <a:p>
            <a:r>
              <a:rPr lang="en-US" sz="2100" b="1" dirty="0" smtClean="0">
                <a:latin typeface="Times New Roman" panose="02020603050405020304" pitchFamily="18" charset="0"/>
                <a:cs typeface="Times New Roman" panose="02020603050405020304" pitchFamily="18" charset="0"/>
              </a:rPr>
              <a:t>5) Overall </a:t>
            </a:r>
            <a:r>
              <a:rPr lang="en-US" sz="2100" b="1" dirty="0">
                <a:latin typeface="Times New Roman" panose="02020603050405020304" pitchFamily="18" charset="0"/>
                <a:cs typeface="Times New Roman" panose="02020603050405020304" pitchFamily="18" charset="0"/>
              </a:rPr>
              <a:t>Attention level Detection </a:t>
            </a:r>
            <a:endParaRPr lang="en-IN" sz="21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All the scores from the above parameter scores (blink rate detection, eye gaze tracking, emotion classification, body posture estimation, and background noise detection) are normalized to calculate the attention score as per Formula (2</a:t>
            </a:r>
            <a:r>
              <a:rPr lang="en-US" sz="19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 With </a:t>
            </a:r>
            <a:r>
              <a:rPr lang="en-US" sz="1900" dirty="0">
                <a:latin typeface="Times New Roman" panose="02020603050405020304" pitchFamily="18" charset="0"/>
                <a:cs typeface="Times New Roman" panose="02020603050405020304" pitchFamily="18" charset="0"/>
              </a:rPr>
              <a:t>the predicted attention level of the student along with the scores for each parameter updated in real-time. </a:t>
            </a:r>
          </a:p>
        </p:txBody>
      </p:sp>
      <p:sp>
        <p:nvSpPr>
          <p:cNvPr id="8" name="TextBox 7">
            <a:extLst>
              <a:ext uri="{FF2B5EF4-FFF2-40B4-BE49-F238E27FC236}">
                <a16:creationId xmlns:a16="http://schemas.microsoft.com/office/drawing/2014/main" id="{7669B366-78EF-4DF0-9854-6CAD740B1352}"/>
              </a:ext>
            </a:extLst>
          </p:cNvPr>
          <p:cNvSpPr txBox="1"/>
          <p:nvPr/>
        </p:nvSpPr>
        <p:spPr>
          <a:xfrm>
            <a:off x="129973" y="22702"/>
            <a:ext cx="9578887"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REAL-TIME ATTENTION SPAN TRACKING IN ONLINE EDUCATION</a:t>
            </a:r>
            <a:endParaRPr lang="en-US" sz="1600" dirty="0">
              <a:latin typeface="Times New Roman" panose="02020603050405020304" pitchFamily="18"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F439EFF9-5E5E-44F4-8DA2-E3B83782F789}"/>
              </a:ext>
            </a:extLst>
          </p:cNvPr>
          <p:cNvCxnSpPr>
            <a:cxnSpLocks/>
          </p:cNvCxnSpPr>
          <p:nvPr/>
        </p:nvCxnSpPr>
        <p:spPr>
          <a:xfrm>
            <a:off x="0" y="361256"/>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BFE7A3B7-3AA7-4350-8576-95210A15BB06}"/>
              </a:ext>
            </a:extLst>
          </p:cNvPr>
          <p:cNvCxnSpPr/>
          <p:nvPr/>
        </p:nvCxnSpPr>
        <p:spPr>
          <a:xfrm>
            <a:off x="0" y="6373458"/>
            <a:ext cx="12192000" cy="0"/>
          </a:xfrm>
          <a:prstGeom prst="line">
            <a:avLst/>
          </a:prstGeom>
          <a:ln/>
        </p:spPr>
        <p:style>
          <a:lnRef idx="3">
            <a:schemeClr val="accent1"/>
          </a:lnRef>
          <a:fillRef idx="0">
            <a:schemeClr val="accent1"/>
          </a:fillRef>
          <a:effectRef idx="2">
            <a:schemeClr val="accent1"/>
          </a:effectRef>
          <a:fontRef idx="minor">
            <a:schemeClr val="tx1"/>
          </a:fontRef>
        </p:style>
      </p:cxnSp>
      <p:pic>
        <p:nvPicPr>
          <p:cNvPr id="11" name="Picture 10"/>
          <p:cNvPicPr/>
          <p:nvPr/>
        </p:nvPicPr>
        <p:blipFill>
          <a:blip r:embed="rId3"/>
          <a:srcRect l="68018" t="59449" r="11587" b="35039"/>
          <a:stretch>
            <a:fillRect/>
          </a:stretch>
        </p:blipFill>
        <p:spPr bwMode="auto">
          <a:xfrm>
            <a:off x="3508131" y="2748464"/>
            <a:ext cx="4009292" cy="706913"/>
          </a:xfrm>
          <a:prstGeom prst="rect">
            <a:avLst/>
          </a:prstGeom>
          <a:noFill/>
          <a:ln w="9525">
            <a:noFill/>
            <a:miter lim="800000"/>
            <a:headEnd/>
            <a:tailEnd/>
          </a:ln>
        </p:spPr>
      </p:pic>
      <p:sp>
        <p:nvSpPr>
          <p:cNvPr id="3" name="Rectangle 2"/>
          <p:cNvSpPr/>
          <p:nvPr/>
        </p:nvSpPr>
        <p:spPr>
          <a:xfrm>
            <a:off x="129973" y="3101920"/>
            <a:ext cx="6096000" cy="3000821"/>
          </a:xfrm>
          <a:prstGeom prst="rect">
            <a:avLst/>
          </a:prstGeom>
        </p:spPr>
        <p:txBody>
          <a:bodyPr>
            <a:spAutoFit/>
          </a:bodyPr>
          <a:lstStyle/>
          <a:p>
            <a:pPr algn="just">
              <a:lnSpc>
                <a:spcPct val="150000"/>
              </a:lnSpc>
              <a:spcAft>
                <a:spcPts val="0"/>
              </a:spcAft>
            </a:pPr>
            <a:r>
              <a:rPr lang="en-US" b="1" dirty="0">
                <a:latin typeface="Times New Roman" panose="02020603050405020304" pitchFamily="18" charset="0"/>
                <a:ea typeface="Times New Roman" panose="02020603050405020304" pitchFamily="18" charset="0"/>
              </a:rPr>
              <a:t>Pseudo code:</a:t>
            </a:r>
            <a:endParaRPr lang="en-IN" dirty="0">
              <a:latin typeface="Times New Roman" panose="02020603050405020304" pitchFamily="18" charset="0"/>
              <a:ea typeface="Times New Roman" panose="02020603050405020304" pitchFamily="18" charset="0"/>
            </a:endParaRPr>
          </a:p>
          <a:p>
            <a:pPr algn="just">
              <a:lnSpc>
                <a:spcPct val="150000"/>
              </a:lnSpc>
              <a:spcAft>
                <a:spcPts val="0"/>
              </a:spcAft>
            </a:pPr>
            <a:r>
              <a:rPr lang="en-US" b="1" dirty="0">
                <a:latin typeface="Times New Roman" panose="02020603050405020304" pitchFamily="18" charset="0"/>
                <a:ea typeface="Times New Roman" panose="02020603050405020304" pitchFamily="18" charset="0"/>
              </a:rPr>
              <a:t>Overall Attention score</a:t>
            </a:r>
            <a:endParaRPr lang="en-IN" dirty="0">
              <a:latin typeface="Times New Roman" panose="02020603050405020304" pitchFamily="18" charset="0"/>
              <a:ea typeface="Times New Roman" panose="02020603050405020304" pitchFamily="18" charset="0"/>
            </a:endParaRPr>
          </a:p>
          <a:p>
            <a:pPr algn="just">
              <a:lnSpc>
                <a:spcPct val="150000"/>
              </a:lnSpc>
              <a:spcAft>
                <a:spcPts val="0"/>
              </a:spcAft>
            </a:pPr>
            <a:r>
              <a:rPr lang="en-US" dirty="0">
                <a:latin typeface="Times New Roman" panose="02020603050405020304" pitchFamily="18" charset="0"/>
                <a:ea typeface="Times New Roman" panose="02020603050405020304" pitchFamily="18" charset="0"/>
              </a:rPr>
              <a:t>Input: All the scores from previous modules</a:t>
            </a:r>
            <a:endParaRPr lang="en-IN" dirty="0">
              <a:latin typeface="Times New Roman" panose="02020603050405020304" pitchFamily="18" charset="0"/>
              <a:ea typeface="Times New Roman" panose="02020603050405020304" pitchFamily="18" charset="0"/>
            </a:endParaRPr>
          </a:p>
          <a:p>
            <a:pPr algn="just">
              <a:lnSpc>
                <a:spcPct val="150000"/>
              </a:lnSpc>
              <a:spcAft>
                <a:spcPts val="0"/>
              </a:spcAft>
            </a:pPr>
            <a:r>
              <a:rPr lang="en-US" dirty="0">
                <a:latin typeface="Times New Roman" panose="02020603050405020304" pitchFamily="18" charset="0"/>
                <a:ea typeface="Times New Roman" panose="02020603050405020304" pitchFamily="18" charset="0"/>
              </a:rPr>
              <a:t>Output: Attention score</a:t>
            </a:r>
            <a:endParaRPr lang="en-IN" dirty="0">
              <a:latin typeface="Times New Roman" panose="02020603050405020304" pitchFamily="18" charset="0"/>
              <a:ea typeface="Times New Roman" panose="02020603050405020304" pitchFamily="18" charset="0"/>
            </a:endParaRPr>
          </a:p>
          <a:p>
            <a:pPr algn="just">
              <a:lnSpc>
                <a:spcPct val="150000"/>
              </a:lnSpc>
              <a:spcAft>
                <a:spcPts val="0"/>
              </a:spcAft>
            </a:pPr>
            <a:r>
              <a:rPr lang="en-US" dirty="0">
                <a:latin typeface="Times New Roman" panose="02020603050405020304" pitchFamily="18" charset="0"/>
                <a:ea typeface="Times New Roman" panose="02020603050405020304" pitchFamily="18" charset="0"/>
              </a:rPr>
              <a:t>Step 1: Read all score</a:t>
            </a:r>
            <a:endParaRPr lang="en-IN" dirty="0">
              <a:latin typeface="Times New Roman" panose="02020603050405020304" pitchFamily="18" charset="0"/>
              <a:ea typeface="Times New Roman" panose="02020603050405020304" pitchFamily="18" charset="0"/>
            </a:endParaRPr>
          </a:p>
          <a:p>
            <a:pPr algn="just">
              <a:lnSpc>
                <a:spcPct val="150000"/>
              </a:lnSpc>
              <a:spcAft>
                <a:spcPts val="0"/>
              </a:spcAft>
            </a:pPr>
            <a:r>
              <a:rPr lang="en-US" dirty="0">
                <a:latin typeface="Times New Roman" panose="02020603050405020304" pitchFamily="18" charset="0"/>
                <a:ea typeface="Times New Roman" panose="02020603050405020304" pitchFamily="18" charset="0"/>
              </a:rPr>
              <a:t>Step 2: Calculate average of it</a:t>
            </a:r>
            <a:endParaRPr lang="en-IN" dirty="0">
              <a:latin typeface="Times New Roman" panose="02020603050405020304" pitchFamily="18" charset="0"/>
              <a:ea typeface="Times New Roman" panose="02020603050405020304" pitchFamily="18" charset="0"/>
            </a:endParaRPr>
          </a:p>
          <a:p>
            <a:pPr algn="just">
              <a:lnSpc>
                <a:spcPct val="150000"/>
              </a:lnSpc>
              <a:spcAft>
                <a:spcPts val="0"/>
              </a:spcAft>
            </a:pPr>
            <a:r>
              <a:rPr lang="en-US" dirty="0">
                <a:latin typeface="Times New Roman" panose="02020603050405020304" pitchFamily="18" charset="0"/>
                <a:ea typeface="Times New Roman" panose="02020603050405020304" pitchFamily="18" charset="0"/>
              </a:rPr>
              <a:t>Step 3: Return attention score.</a:t>
            </a:r>
            <a:endParaRPr lang="en-IN"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64456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4292" y="452487"/>
            <a:ext cx="6122770" cy="943225"/>
          </a:xfrm>
        </p:spPr>
        <p:txBody>
          <a:bodyPr>
            <a:normAutofit/>
          </a:bodyPr>
          <a:lstStyle/>
          <a:p>
            <a:r>
              <a:rPr lang="en-IN" sz="3600" dirty="0" smtClean="0">
                <a:latin typeface="Times New Roman" panose="02020603050405020304" pitchFamily="18" charset="0"/>
                <a:cs typeface="Times New Roman" panose="02020603050405020304" pitchFamily="18" charset="0"/>
              </a:rPr>
              <a:t>                         Testing</a:t>
            </a:r>
            <a:endParaRPr lang="en-IN" sz="3600" dirty="0">
              <a:solidFill>
                <a:schemeClr val="bg1"/>
              </a:solidFill>
            </a:endParaRPr>
          </a:p>
        </p:txBody>
      </p:sp>
      <p:sp>
        <p:nvSpPr>
          <p:cNvPr id="3" name="Content Placeholder 2"/>
          <p:cNvSpPr>
            <a:spLocks noGrp="1"/>
          </p:cNvSpPr>
          <p:nvPr>
            <p:ph idx="1"/>
          </p:nvPr>
        </p:nvSpPr>
        <p:spPr>
          <a:xfrm>
            <a:off x="576515" y="1202194"/>
            <a:ext cx="10653346" cy="4536934"/>
          </a:xfrm>
        </p:spPr>
        <p:txBody>
          <a:bodyPr>
            <a:noAutofit/>
          </a:bodyPr>
          <a:lstStyle/>
          <a:p>
            <a:pPr marL="0" indent="0">
              <a:buNone/>
            </a:pPr>
            <a:r>
              <a:rPr lang="en-IN" sz="1800" dirty="0" smtClean="0">
                <a:latin typeface="Times New Roman" panose="02020603050405020304" pitchFamily="18" charset="0"/>
                <a:cs typeface="Times New Roman" panose="02020603050405020304" pitchFamily="18" charset="0"/>
              </a:rPr>
              <a:t> </a:t>
            </a:r>
            <a:endParaRPr lang="en-IN" sz="1800" dirty="0">
              <a:solidFill>
                <a:schemeClr val="bg1"/>
              </a:solidFill>
            </a:endParaRPr>
          </a:p>
        </p:txBody>
      </p:sp>
      <p:sp>
        <p:nvSpPr>
          <p:cNvPr id="4" name="Date Placeholder 3"/>
          <p:cNvSpPr>
            <a:spLocks noGrp="1"/>
          </p:cNvSpPr>
          <p:nvPr>
            <p:ph type="dt" sz="half" idx="10"/>
          </p:nvPr>
        </p:nvSpPr>
        <p:spPr/>
        <p:txBody>
          <a:bodyPr/>
          <a:lstStyle/>
          <a:p>
            <a:fld id="{38E311A6-8315-40F3-AB84-6E290D4A965F}" type="datetime1">
              <a:rPr lang="en-US" smtClean="0">
                <a:solidFill>
                  <a:schemeClr val="bg1"/>
                </a:solidFill>
              </a:rPr>
              <a:pPr/>
              <a:t>4/28/2023</a:t>
            </a:fld>
            <a:endParaRPr lang="en-US" dirty="0">
              <a:solidFill>
                <a:schemeClr val="bg1"/>
              </a:solidFill>
            </a:endParaRPr>
          </a:p>
        </p:txBody>
      </p:sp>
      <p:sp>
        <p:nvSpPr>
          <p:cNvPr id="5" name="Footer Placeholder 4"/>
          <p:cNvSpPr>
            <a:spLocks noGrp="1"/>
          </p:cNvSpPr>
          <p:nvPr>
            <p:ph type="ftr" sz="quarter" idx="11"/>
          </p:nvPr>
        </p:nvSpPr>
        <p:spPr>
          <a:xfrm>
            <a:off x="4006980" y="6538914"/>
            <a:ext cx="4114800" cy="365125"/>
          </a:xfrm>
        </p:spPr>
        <p:txBody>
          <a:bodyPr/>
          <a:lstStyle/>
          <a:p>
            <a:r>
              <a:rPr lang="en-US" sz="1600" dirty="0" smtClean="0">
                <a:solidFill>
                  <a:schemeClr val="tx1"/>
                </a:solidFill>
                <a:latin typeface="Times New Roman" panose="02020603050405020304" pitchFamily="18" charset="0"/>
                <a:cs typeface="Times New Roman" panose="02020603050405020304" pitchFamily="18" charset="0"/>
              </a:rPr>
              <a:t>2022-23</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err="1" smtClean="0">
                <a:solidFill>
                  <a:schemeClr val="bg1"/>
                </a:solidFill>
              </a:rPr>
              <a:t>ssss</a:t>
            </a:r>
            <a:endParaRPr lang="en-US" dirty="0">
              <a:solidFill>
                <a:schemeClr val="bg1"/>
              </a:solidFill>
            </a:endParaRPr>
          </a:p>
        </p:txBody>
      </p:sp>
      <p:sp>
        <p:nvSpPr>
          <p:cNvPr id="8" name="Date Placeholder 3">
            <a:extLst>
              <a:ext uri="{FF2B5EF4-FFF2-40B4-BE49-F238E27FC236}">
                <a16:creationId xmlns:a16="http://schemas.microsoft.com/office/drawing/2014/main" id="{E04122ED-1312-4B29-964A-C1B8910212C2}"/>
              </a:ext>
            </a:extLst>
          </p:cNvPr>
          <p:cNvSpPr txBox="1">
            <a:spLocks/>
          </p:cNvSpPr>
          <p:nvPr/>
        </p:nvSpPr>
        <p:spPr>
          <a:xfrm>
            <a:off x="107946" y="6588735"/>
            <a:ext cx="3581400" cy="29897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err="1" smtClean="0">
                <a:solidFill>
                  <a:schemeClr val="tx1"/>
                </a:solidFill>
                <a:latin typeface="Times New Roman" panose="02020603050405020304" pitchFamily="18" charset="0"/>
                <a:cs typeface="Times New Roman" panose="02020603050405020304" pitchFamily="18" charset="0"/>
              </a:rPr>
              <a:t>Dept</a:t>
            </a:r>
            <a:r>
              <a:rPr lang="en-US" sz="1600" dirty="0" smtClean="0">
                <a:solidFill>
                  <a:schemeClr val="tx1"/>
                </a:solidFill>
                <a:latin typeface="Times New Roman" panose="02020603050405020304" pitchFamily="18" charset="0"/>
                <a:cs typeface="Times New Roman" panose="02020603050405020304" pitchFamily="18" charset="0"/>
              </a:rPr>
              <a:t> of ISE, SJCIT</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1211D199-A518-40E1-A721-9B22F0315CB9}"/>
              </a:ext>
            </a:extLst>
          </p:cNvPr>
          <p:cNvSpPr txBox="1">
            <a:spLocks/>
          </p:cNvSpPr>
          <p:nvPr/>
        </p:nvSpPr>
        <p:spPr>
          <a:xfrm>
            <a:off x="4038600" y="573912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solidFill>
                  <a:schemeClr val="bg1"/>
                </a:solidFill>
                <a:latin typeface="Times New Roman" panose="02020603050405020304" pitchFamily="18" charset="0"/>
                <a:cs typeface="Times New Roman" panose="02020603050405020304" pitchFamily="18" charset="0"/>
              </a:rPr>
              <a:t>2022-23</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10" name="Slide Number Placeholder 5">
            <a:extLst>
              <a:ext uri="{FF2B5EF4-FFF2-40B4-BE49-F238E27FC236}">
                <a16:creationId xmlns:a16="http://schemas.microsoft.com/office/drawing/2014/main" id="{9E9BE78B-9D11-4EFD-BD09-9233F3009564}"/>
              </a:ext>
            </a:extLst>
          </p:cNvPr>
          <p:cNvSpPr txBox="1">
            <a:spLocks/>
          </p:cNvSpPr>
          <p:nvPr/>
        </p:nvSpPr>
        <p:spPr>
          <a:xfrm>
            <a:off x="8610600" y="6533435"/>
            <a:ext cx="343562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tx1"/>
                </a:solidFill>
                <a:latin typeface="Times New Roman" panose="02020603050405020304" pitchFamily="18" charset="0"/>
                <a:cs typeface="Times New Roman" panose="02020603050405020304" pitchFamily="18" charset="0"/>
              </a:rPr>
              <a:t>6</a:t>
            </a:r>
          </a:p>
        </p:txBody>
      </p:sp>
      <p:cxnSp>
        <p:nvCxnSpPr>
          <p:cNvPr id="12" name="Straight Connector 11">
            <a:extLst>
              <a:ext uri="{FF2B5EF4-FFF2-40B4-BE49-F238E27FC236}">
                <a16:creationId xmlns:a16="http://schemas.microsoft.com/office/drawing/2014/main" id="{F439EFF9-5E5E-44F4-8DA2-E3B83782F789}"/>
              </a:ext>
            </a:extLst>
          </p:cNvPr>
          <p:cNvCxnSpPr>
            <a:cxnSpLocks/>
          </p:cNvCxnSpPr>
          <p:nvPr/>
        </p:nvCxnSpPr>
        <p:spPr>
          <a:xfrm>
            <a:off x="0" y="686279"/>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BFE7A3B7-3AA7-4350-8576-95210A15BB06}"/>
              </a:ext>
            </a:extLst>
          </p:cNvPr>
          <p:cNvCxnSpPr/>
          <p:nvPr/>
        </p:nvCxnSpPr>
        <p:spPr>
          <a:xfrm>
            <a:off x="0" y="658873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4" name="TextBox 13">
            <a:extLst>
              <a:ext uri="{FF2B5EF4-FFF2-40B4-BE49-F238E27FC236}">
                <a16:creationId xmlns:a16="http://schemas.microsoft.com/office/drawing/2014/main" id="{3416C2E3-C33E-4664-991E-A9E171176594}"/>
              </a:ext>
            </a:extLst>
          </p:cNvPr>
          <p:cNvSpPr txBox="1"/>
          <p:nvPr/>
        </p:nvSpPr>
        <p:spPr>
          <a:xfrm>
            <a:off x="259800" y="232223"/>
            <a:ext cx="110940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REAL-TIME ATTENTION SPAN TRACKING IN ONLINE EDUCATION</a:t>
            </a:r>
            <a:endParaRPr lang="en-US"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645401134"/>
              </p:ext>
            </p:extLst>
          </p:nvPr>
        </p:nvGraphicFramePr>
        <p:xfrm>
          <a:off x="1632407" y="1235712"/>
          <a:ext cx="8141679" cy="5120640"/>
        </p:xfrm>
        <a:graphic>
          <a:graphicData uri="http://schemas.openxmlformats.org/drawingml/2006/table">
            <a:tbl>
              <a:tblPr firstRow="1" firstCol="1" bandRow="1">
                <a:tableStyleId>{5C22544A-7EE6-4342-B048-85BDC9FD1C3A}</a:tableStyleId>
              </a:tblPr>
              <a:tblGrid>
                <a:gridCol w="2081331">
                  <a:extLst>
                    <a:ext uri="{9D8B030D-6E8A-4147-A177-3AD203B41FA5}">
                      <a16:colId xmlns:a16="http://schemas.microsoft.com/office/drawing/2014/main" val="2113328801"/>
                    </a:ext>
                  </a:extLst>
                </a:gridCol>
                <a:gridCol w="6060348">
                  <a:extLst>
                    <a:ext uri="{9D8B030D-6E8A-4147-A177-3AD203B41FA5}">
                      <a16:colId xmlns:a16="http://schemas.microsoft.com/office/drawing/2014/main" val="309611142"/>
                    </a:ext>
                  </a:extLst>
                </a:gridCol>
              </a:tblGrid>
              <a:tr h="349044">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Test Case#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dirty="0">
                          <a:effectLst/>
                          <a:latin typeface="Times New Roman" panose="02020603050405020304" pitchFamily="18" charset="0"/>
                          <a:cs typeface="Times New Roman" panose="02020603050405020304" pitchFamily="18" charset="0"/>
                        </a:rPr>
                        <a:t>UTC01</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35211610"/>
                  </a:ext>
                </a:extLst>
              </a:tr>
              <a:tr h="349044">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Test Name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dirty="0">
                          <a:effectLst/>
                          <a:latin typeface="Times New Roman" panose="02020603050405020304" pitchFamily="18" charset="0"/>
                          <a:cs typeface="Times New Roman" panose="02020603050405020304" pitchFamily="18" charset="0"/>
                        </a:rPr>
                        <a:t>User input format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72663499"/>
                  </a:ext>
                </a:extLst>
              </a:tr>
              <a:tr h="349044">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Test Description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dirty="0">
                          <a:effectLst/>
                          <a:latin typeface="Times New Roman" panose="02020603050405020304" pitchFamily="18" charset="0"/>
                          <a:cs typeface="Times New Roman" panose="02020603050405020304" pitchFamily="18" charset="0"/>
                        </a:rPr>
                        <a:t>To test user input as face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85999250"/>
                  </a:ext>
                </a:extLst>
              </a:tr>
              <a:tr h="349044">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Input</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dirty="0">
                          <a:effectLst/>
                          <a:latin typeface="Times New Roman" panose="02020603050405020304" pitchFamily="18" charset="0"/>
                          <a:cs typeface="Times New Roman" panose="02020603050405020304" pitchFamily="18" charset="0"/>
                        </a:rPr>
                        <a:t>User’s face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34806166"/>
                  </a:ext>
                </a:extLst>
              </a:tr>
              <a:tr h="349044">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Expected Output</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dirty="0">
                          <a:effectLst/>
                          <a:latin typeface="Times New Roman" panose="02020603050405020304" pitchFamily="18" charset="0"/>
                          <a:cs typeface="Times New Roman" panose="02020603050405020304" pitchFamily="18" charset="0"/>
                        </a:rPr>
                        <a:t>It should read capture and display on screen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54238468"/>
                  </a:ext>
                </a:extLst>
              </a:tr>
              <a:tr h="349044">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Actual Output</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dirty="0">
                          <a:effectLst/>
                          <a:latin typeface="Times New Roman" panose="02020603050405020304" pitchFamily="18" charset="0"/>
                          <a:cs typeface="Times New Roman" panose="02020603050405020304" pitchFamily="18" charset="0"/>
                        </a:rPr>
                        <a:t>Captured and display on screen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64891399"/>
                  </a:ext>
                </a:extLst>
              </a:tr>
              <a:tr h="349044">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Test Result</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dirty="0">
                          <a:effectLst/>
                          <a:latin typeface="Times New Roman" panose="02020603050405020304" pitchFamily="18" charset="0"/>
                          <a:cs typeface="Times New Roman" panose="02020603050405020304" pitchFamily="18" charset="0"/>
                        </a:rPr>
                        <a:t>Success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93041646"/>
                  </a:ext>
                </a:extLst>
              </a:tr>
              <a:tr h="349044">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Test Case#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dirty="0">
                          <a:effectLst/>
                          <a:latin typeface="Times New Roman" panose="02020603050405020304" pitchFamily="18" charset="0"/>
                          <a:cs typeface="Times New Roman" panose="02020603050405020304" pitchFamily="18" charset="0"/>
                        </a:rPr>
                        <a:t>UTC02</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55214542"/>
                  </a:ext>
                </a:extLst>
              </a:tr>
              <a:tr h="349044">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Test Name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dirty="0">
                          <a:effectLst/>
                          <a:latin typeface="Times New Roman" panose="02020603050405020304" pitchFamily="18" charset="0"/>
                          <a:cs typeface="Times New Roman" panose="02020603050405020304" pitchFamily="18" charset="0"/>
                        </a:rPr>
                        <a:t>User input format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75188575"/>
                  </a:ext>
                </a:extLst>
              </a:tr>
              <a:tr h="349044">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Test Description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dirty="0">
                          <a:effectLst/>
                          <a:latin typeface="Times New Roman" panose="02020603050405020304" pitchFamily="18" charset="0"/>
                          <a:cs typeface="Times New Roman" panose="02020603050405020304" pitchFamily="18" charset="0"/>
                        </a:rPr>
                        <a:t>To test user input as face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04308254"/>
                  </a:ext>
                </a:extLst>
              </a:tr>
              <a:tr h="349044">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Input</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dirty="0">
                          <a:effectLst/>
                          <a:latin typeface="Times New Roman" panose="02020603050405020304" pitchFamily="18" charset="0"/>
                          <a:cs typeface="Times New Roman" panose="02020603050405020304" pitchFamily="18" charset="0"/>
                        </a:rPr>
                        <a:t>null</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68700498"/>
                  </a:ext>
                </a:extLst>
              </a:tr>
              <a:tr h="349044">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Expected Output</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dirty="0">
                          <a:effectLst/>
                          <a:latin typeface="Times New Roman" panose="02020603050405020304" pitchFamily="18" charset="0"/>
                          <a:cs typeface="Times New Roman" panose="02020603050405020304" pitchFamily="18" charset="0"/>
                        </a:rPr>
                        <a:t>Idle state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34491200"/>
                  </a:ext>
                </a:extLst>
              </a:tr>
              <a:tr h="349044">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Actual Output</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dirty="0">
                          <a:effectLst/>
                          <a:latin typeface="Times New Roman" panose="02020603050405020304" pitchFamily="18" charset="0"/>
                          <a:cs typeface="Times New Roman" panose="02020603050405020304" pitchFamily="18" charset="0"/>
                        </a:rPr>
                        <a:t>Idle state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69922359"/>
                  </a:ext>
                </a:extLst>
              </a:tr>
              <a:tr h="349044">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Test Result</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dirty="0">
                          <a:effectLst/>
                          <a:latin typeface="Times New Roman" panose="02020603050405020304" pitchFamily="18" charset="0"/>
                          <a:cs typeface="Times New Roman" panose="02020603050405020304" pitchFamily="18" charset="0"/>
                        </a:rPr>
                        <a:t>Success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93894661"/>
                  </a:ext>
                </a:extLst>
              </a:tr>
            </a:tbl>
          </a:graphicData>
        </a:graphic>
      </p:graphicFrame>
      <p:sp>
        <p:nvSpPr>
          <p:cNvPr id="11" name="TextBox 10"/>
          <p:cNvSpPr txBox="1"/>
          <p:nvPr/>
        </p:nvSpPr>
        <p:spPr>
          <a:xfrm>
            <a:off x="576515" y="898867"/>
            <a:ext cx="2681654" cy="430887"/>
          </a:xfrm>
          <a:prstGeom prst="rect">
            <a:avLst/>
          </a:prstGeom>
          <a:noFill/>
        </p:spPr>
        <p:txBody>
          <a:bodyPr wrap="square" rtlCol="0">
            <a:spAutoFit/>
          </a:bodyPr>
          <a:lstStyle/>
          <a:p>
            <a:r>
              <a:rPr lang="en-IN" sz="2200" dirty="0" smtClean="0">
                <a:latin typeface="Times New Roman" panose="02020603050405020304" pitchFamily="18" charset="0"/>
                <a:cs typeface="Times New Roman" panose="02020603050405020304" pitchFamily="18" charset="0"/>
              </a:rPr>
              <a:t>Test Cases:-</a:t>
            </a:r>
            <a:endParaRPr lang="en-IN" sz="2200" dirty="0">
              <a:latin typeface="Times New Roman" panose="02020603050405020304" pitchFamily="18" charset="0"/>
              <a:cs typeface="Times New Roman" panose="02020603050405020304" pitchFamily="18" charset="0"/>
            </a:endParaRPr>
          </a:p>
        </p:txBody>
      </p:sp>
      <p:sp>
        <p:nvSpPr>
          <p:cNvPr id="15" name="TextBox 14"/>
          <p:cNvSpPr txBox="1"/>
          <p:nvPr/>
        </p:nvSpPr>
        <p:spPr>
          <a:xfrm flipH="1">
            <a:off x="4711573" y="6256613"/>
            <a:ext cx="2984746"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Table no.1 : Test cases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12436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4162" y="678348"/>
            <a:ext cx="4692162" cy="922846"/>
          </a:xfrm>
        </p:spPr>
        <p:txBody>
          <a:bodyPr>
            <a:normAutofit/>
          </a:bodyPr>
          <a:lstStyle/>
          <a:p>
            <a:r>
              <a:rPr lang="en-IN" sz="2200" dirty="0" smtClean="0">
                <a:latin typeface="Times New Roman" panose="02020603050405020304" pitchFamily="18" charset="0"/>
                <a:cs typeface="Times New Roman" panose="02020603050405020304" pitchFamily="18" charset="0"/>
              </a:rPr>
              <a:t>Test cases(Cont..)</a:t>
            </a:r>
            <a:endParaRPr lang="en-IN" sz="2200" dirty="0">
              <a:latin typeface="Times New Roman" panose="02020603050405020304" pitchFamily="18" charset="0"/>
              <a:cs typeface="Times New Roman" panose="02020603050405020304" pitchFamily="18" charset="0"/>
            </a:endParaRP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1999776315"/>
              </p:ext>
            </p:extLst>
          </p:nvPr>
        </p:nvGraphicFramePr>
        <p:xfrm>
          <a:off x="1644162" y="1690692"/>
          <a:ext cx="8862645" cy="4270490"/>
        </p:xfrm>
        <a:graphic>
          <a:graphicData uri="http://schemas.openxmlformats.org/drawingml/2006/table">
            <a:tbl>
              <a:tblPr firstRow="1" firstCol="1" bandRow="1">
                <a:tableStyleId>{5C22544A-7EE6-4342-B048-85BDC9FD1C3A}</a:tableStyleId>
              </a:tblPr>
              <a:tblGrid>
                <a:gridCol w="2298362">
                  <a:extLst>
                    <a:ext uri="{9D8B030D-6E8A-4147-A177-3AD203B41FA5}">
                      <a16:colId xmlns:a16="http://schemas.microsoft.com/office/drawing/2014/main" val="3298153634"/>
                    </a:ext>
                  </a:extLst>
                </a:gridCol>
                <a:gridCol w="6564283">
                  <a:extLst>
                    <a:ext uri="{9D8B030D-6E8A-4147-A177-3AD203B41FA5}">
                      <a16:colId xmlns:a16="http://schemas.microsoft.com/office/drawing/2014/main" val="654180344"/>
                    </a:ext>
                  </a:extLst>
                </a:gridCol>
              </a:tblGrid>
              <a:tr h="610070">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Test Case#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UTC03</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47122874"/>
                  </a:ext>
                </a:extLst>
              </a:tr>
              <a:tr h="610070">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Test Name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Attention tracking</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56307765"/>
                  </a:ext>
                </a:extLst>
              </a:tr>
              <a:tr h="610070">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Test Description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To test weather it is detecting drowsiness and emotion or not?</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57988359"/>
                  </a:ext>
                </a:extLst>
              </a:tr>
              <a:tr h="610070">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Input</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Face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78090185"/>
                  </a:ext>
                </a:extLst>
              </a:tr>
              <a:tr h="610070">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Expected Output</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dirty="0">
                          <a:effectLst/>
                          <a:latin typeface="Times New Roman" panose="02020603050405020304" pitchFamily="18" charset="0"/>
                          <a:cs typeface="Times New Roman" panose="02020603050405020304" pitchFamily="18" charset="0"/>
                        </a:rPr>
                        <a:t>It Should predict attention score based on the training</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82367038"/>
                  </a:ext>
                </a:extLst>
              </a:tr>
              <a:tr h="610070">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Actual Output</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Predicted Attention closer to training algorithm and display result</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50069321"/>
                  </a:ext>
                </a:extLst>
              </a:tr>
              <a:tr h="610070">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Test Result</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dirty="0">
                          <a:effectLst/>
                          <a:latin typeface="Times New Roman" panose="02020603050405020304" pitchFamily="18" charset="0"/>
                          <a:cs typeface="Times New Roman" panose="02020603050405020304" pitchFamily="18" charset="0"/>
                        </a:rPr>
                        <a:t>Success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6003624"/>
                  </a:ext>
                </a:extLst>
              </a:tr>
            </a:tbl>
          </a:graphicData>
        </a:graphic>
      </p:graphicFrame>
      <p:sp>
        <p:nvSpPr>
          <p:cNvPr id="4" name="Date Placeholder 3"/>
          <p:cNvSpPr>
            <a:spLocks noGrp="1"/>
          </p:cNvSpPr>
          <p:nvPr>
            <p:ph type="dt" sz="half" idx="10"/>
          </p:nvPr>
        </p:nvSpPr>
        <p:spPr>
          <a:xfrm>
            <a:off x="140616" y="6538914"/>
            <a:ext cx="2743200" cy="365125"/>
          </a:xfrm>
        </p:spPr>
        <p:txBody>
          <a:bodyPr/>
          <a:lstStyle/>
          <a:p>
            <a:r>
              <a:rPr lang="en-US" sz="1600" dirty="0" err="1">
                <a:solidFill>
                  <a:schemeClr val="tx1"/>
                </a:solidFill>
                <a:latin typeface="Times New Roman" panose="02020603050405020304" pitchFamily="18" charset="0"/>
                <a:cs typeface="Times New Roman" panose="02020603050405020304" pitchFamily="18" charset="0"/>
              </a:rPr>
              <a:t>Dept</a:t>
            </a:r>
            <a:r>
              <a:rPr lang="en-US" sz="1600" dirty="0">
                <a:solidFill>
                  <a:schemeClr val="tx1"/>
                </a:solidFill>
                <a:latin typeface="Times New Roman" panose="02020603050405020304" pitchFamily="18" charset="0"/>
                <a:cs typeface="Times New Roman" panose="02020603050405020304" pitchFamily="18" charset="0"/>
              </a:rPr>
              <a:t> of ISE, SJCIT</a:t>
            </a:r>
          </a:p>
          <a:p>
            <a:endParaRPr lang="en-US" dirty="0"/>
          </a:p>
        </p:txBody>
      </p:sp>
      <p:sp>
        <p:nvSpPr>
          <p:cNvPr id="5" name="Footer Placeholder 4"/>
          <p:cNvSpPr>
            <a:spLocks noGrp="1"/>
          </p:cNvSpPr>
          <p:nvPr>
            <p:ph type="ftr" sz="quarter" idx="11"/>
          </p:nvPr>
        </p:nvSpPr>
        <p:spPr>
          <a:xfrm>
            <a:off x="3689808" y="6492875"/>
            <a:ext cx="4114800" cy="365125"/>
          </a:xfrm>
        </p:spPr>
        <p:txBody>
          <a:bodyPr/>
          <a:lstStyle/>
          <a:p>
            <a:r>
              <a:rPr lang="en-US" sz="1600" dirty="0" smtClean="0">
                <a:solidFill>
                  <a:schemeClr val="tx1"/>
                </a:solidFill>
                <a:latin typeface="Times New Roman" panose="02020603050405020304" pitchFamily="18" charset="0"/>
                <a:cs typeface="Times New Roman" panose="02020603050405020304" pitchFamily="18" charset="0"/>
              </a:rPr>
              <a:t>2022-23</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261230" y="6449609"/>
            <a:ext cx="2743200" cy="365125"/>
          </a:xfrm>
        </p:spPr>
        <p:txBody>
          <a:bodyPr/>
          <a:lstStyle/>
          <a:p>
            <a:r>
              <a:rPr lang="en-US" sz="1600" dirty="0" smtClean="0">
                <a:solidFill>
                  <a:schemeClr val="tx1"/>
                </a:solidFill>
                <a:latin typeface="Times New Roman" panose="02020603050405020304" pitchFamily="18" charset="0"/>
                <a:cs typeface="Times New Roman" panose="02020603050405020304" pitchFamily="18" charset="0"/>
              </a:rPr>
              <a:t>7</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416C2E3-C33E-4664-991E-A9E171176594}"/>
              </a:ext>
            </a:extLst>
          </p:cNvPr>
          <p:cNvSpPr txBox="1"/>
          <p:nvPr/>
        </p:nvSpPr>
        <p:spPr>
          <a:xfrm>
            <a:off x="259800" y="45526"/>
            <a:ext cx="110940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REAL-TIME ATTENTION SPAN TRACKING IN ONLINE EDUCATION</a:t>
            </a:r>
            <a:endParaRPr lang="en-US" dirty="0">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F439EFF9-5E5E-44F4-8DA2-E3B83782F789}"/>
              </a:ext>
            </a:extLst>
          </p:cNvPr>
          <p:cNvCxnSpPr>
            <a:cxnSpLocks/>
          </p:cNvCxnSpPr>
          <p:nvPr/>
        </p:nvCxnSpPr>
        <p:spPr>
          <a:xfrm>
            <a:off x="-10212" y="414858"/>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F439EFF9-5E5E-44F4-8DA2-E3B83782F789}"/>
              </a:ext>
            </a:extLst>
          </p:cNvPr>
          <p:cNvCxnSpPr>
            <a:cxnSpLocks/>
          </p:cNvCxnSpPr>
          <p:nvPr/>
        </p:nvCxnSpPr>
        <p:spPr>
          <a:xfrm>
            <a:off x="0" y="6449609"/>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3" name="Rectangle 2"/>
          <p:cNvSpPr/>
          <p:nvPr/>
        </p:nvSpPr>
        <p:spPr>
          <a:xfrm>
            <a:off x="4553831" y="6078174"/>
            <a:ext cx="2257862"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Table </a:t>
            </a:r>
            <a:r>
              <a:rPr lang="en-IN" dirty="0" smtClean="0">
                <a:latin typeface="Times New Roman" panose="02020603050405020304" pitchFamily="18" charset="0"/>
                <a:cs typeface="Times New Roman" panose="02020603050405020304" pitchFamily="18" charset="0"/>
              </a:rPr>
              <a:t>no.2 </a:t>
            </a:r>
            <a:r>
              <a:rPr lang="en-IN" dirty="0">
                <a:latin typeface="Times New Roman" panose="02020603050405020304" pitchFamily="18" charset="0"/>
                <a:cs typeface="Times New Roman" panose="02020603050405020304" pitchFamily="18" charset="0"/>
              </a:rPr>
              <a:t>: Test cases</a:t>
            </a:r>
          </a:p>
        </p:txBody>
      </p:sp>
    </p:spTree>
    <p:extLst>
      <p:ext uri="{BB962C8B-B14F-4D97-AF65-F5344CB8AC3E}">
        <p14:creationId xmlns:p14="http://schemas.microsoft.com/office/powerpoint/2010/main" val="14966338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4288" y="817711"/>
            <a:ext cx="4403103" cy="417298"/>
          </a:xfrm>
        </p:spPr>
        <p:txBody>
          <a:bodyPr>
            <a:normAutofit/>
          </a:bodyPr>
          <a:lstStyle/>
          <a:p>
            <a:r>
              <a:rPr lang="en-IN" sz="2200" dirty="0" smtClean="0">
                <a:latin typeface="Times New Roman" panose="02020603050405020304" pitchFamily="18" charset="0"/>
                <a:cs typeface="Times New Roman" panose="02020603050405020304" pitchFamily="18" charset="0"/>
              </a:rPr>
              <a:t>Test Cases (Cont..)</a:t>
            </a:r>
            <a:endParaRPr lang="en-IN" sz="22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10384401"/>
              </p:ext>
            </p:extLst>
          </p:nvPr>
        </p:nvGraphicFramePr>
        <p:xfrm>
          <a:off x="1194288" y="1531711"/>
          <a:ext cx="9803423" cy="4526188"/>
        </p:xfrm>
        <a:graphic>
          <a:graphicData uri="http://schemas.openxmlformats.org/drawingml/2006/table">
            <a:tbl>
              <a:tblPr firstRow="1" firstCol="1" bandRow="1">
                <a:tableStyleId>{5C22544A-7EE6-4342-B048-85BDC9FD1C3A}</a:tableStyleId>
              </a:tblPr>
              <a:tblGrid>
                <a:gridCol w="2530669">
                  <a:extLst>
                    <a:ext uri="{9D8B030D-6E8A-4147-A177-3AD203B41FA5}">
                      <a16:colId xmlns:a16="http://schemas.microsoft.com/office/drawing/2014/main" val="2028981762"/>
                    </a:ext>
                  </a:extLst>
                </a:gridCol>
                <a:gridCol w="7272754">
                  <a:extLst>
                    <a:ext uri="{9D8B030D-6E8A-4147-A177-3AD203B41FA5}">
                      <a16:colId xmlns:a16="http://schemas.microsoft.com/office/drawing/2014/main" val="1300296658"/>
                    </a:ext>
                  </a:extLst>
                </a:gridCol>
              </a:tblGrid>
              <a:tr h="489904">
                <a:tc>
                  <a:txBody>
                    <a:bodyPr/>
                    <a:lstStyle/>
                    <a:p>
                      <a:pPr algn="just">
                        <a:lnSpc>
                          <a:spcPct val="150000"/>
                        </a:lnSpc>
                        <a:spcAft>
                          <a:spcPts val="0"/>
                        </a:spcAft>
                      </a:pPr>
                      <a:r>
                        <a:rPr lang="en-US" sz="1600" dirty="0">
                          <a:effectLst/>
                          <a:latin typeface="Times New Roman" panose="02020603050405020304" pitchFamily="18" charset="0"/>
                          <a:cs typeface="Times New Roman" panose="02020603050405020304" pitchFamily="18" charset="0"/>
                        </a:rPr>
                        <a:t>Test Case#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UTC04</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74151504"/>
                  </a:ext>
                </a:extLst>
              </a:tr>
              <a:tr h="489904">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Test Name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Test case for importing valid python libraries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8890208"/>
                  </a:ext>
                </a:extLst>
              </a:tr>
              <a:tr h="1038334">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Test Description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To test whether an algorithm to implement congestion nodes works without sklearn and scikit-learn, keras, tensorflow models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47366583"/>
                  </a:ext>
                </a:extLst>
              </a:tr>
              <a:tr h="489904">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Input</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Import all valid libraries sklearn, keras, tensorflow models libraries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45707007"/>
                  </a:ext>
                </a:extLst>
              </a:tr>
              <a:tr h="1038334">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Expected Output</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An error should be thrown specifying “error importing libraries sklearn, keras, tensorflow models”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7809794"/>
                  </a:ext>
                </a:extLst>
              </a:tr>
              <a:tr h="489904">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Actual Output</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An error is thrown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90442099"/>
                  </a:ext>
                </a:extLst>
              </a:tr>
              <a:tr h="489904">
                <a:tc>
                  <a:txBody>
                    <a:bodyPr/>
                    <a:lstStyle/>
                    <a:p>
                      <a:pPr algn="just">
                        <a:lnSpc>
                          <a:spcPct val="150000"/>
                        </a:lnSpc>
                        <a:spcAft>
                          <a:spcPts val="0"/>
                        </a:spcAft>
                      </a:pPr>
                      <a:r>
                        <a:rPr lang="en-US" sz="1600" dirty="0">
                          <a:effectLst/>
                          <a:latin typeface="Times New Roman" panose="02020603050405020304" pitchFamily="18" charset="0"/>
                          <a:cs typeface="Times New Roman" panose="02020603050405020304" pitchFamily="18" charset="0"/>
                        </a:rPr>
                        <a:t>Test Result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dirty="0">
                          <a:effectLst/>
                          <a:latin typeface="Times New Roman" panose="02020603050405020304" pitchFamily="18" charset="0"/>
                          <a:cs typeface="Times New Roman" panose="02020603050405020304" pitchFamily="18" charset="0"/>
                        </a:rPr>
                        <a:t>Success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27400280"/>
                  </a:ext>
                </a:extLst>
              </a:tr>
            </a:tbl>
          </a:graphicData>
        </a:graphic>
      </p:graphicFrame>
      <p:sp>
        <p:nvSpPr>
          <p:cNvPr id="5" name="Footer Placeholder 4"/>
          <p:cNvSpPr>
            <a:spLocks noGrp="1"/>
          </p:cNvSpPr>
          <p:nvPr>
            <p:ph type="ftr" sz="quarter" idx="11"/>
          </p:nvPr>
        </p:nvSpPr>
        <p:spPr/>
        <p:txBody>
          <a:bodyPr/>
          <a:lstStyle/>
          <a:p>
            <a:r>
              <a:rPr lang="en-US" sz="1600" dirty="0" smtClean="0">
                <a:solidFill>
                  <a:schemeClr val="tx1"/>
                </a:solidFill>
                <a:latin typeface="Times New Roman" panose="02020603050405020304" pitchFamily="18" charset="0"/>
                <a:cs typeface="Times New Roman" panose="02020603050405020304" pitchFamily="18" charset="0"/>
              </a:rPr>
              <a:t>2022-23</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305192" y="6356352"/>
            <a:ext cx="27432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8</a:t>
            </a:r>
          </a:p>
        </p:txBody>
      </p:sp>
      <p:cxnSp>
        <p:nvCxnSpPr>
          <p:cNvPr id="7" name="Straight Connector 6">
            <a:extLst>
              <a:ext uri="{FF2B5EF4-FFF2-40B4-BE49-F238E27FC236}">
                <a16:creationId xmlns:a16="http://schemas.microsoft.com/office/drawing/2014/main" id="{F439EFF9-5E5E-44F4-8DA2-E3B83782F789}"/>
              </a:ext>
            </a:extLst>
          </p:cNvPr>
          <p:cNvCxnSpPr>
            <a:cxnSpLocks/>
          </p:cNvCxnSpPr>
          <p:nvPr/>
        </p:nvCxnSpPr>
        <p:spPr>
          <a:xfrm>
            <a:off x="0" y="496298"/>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8" name="Rectangle 7"/>
          <p:cNvSpPr/>
          <p:nvPr/>
        </p:nvSpPr>
        <p:spPr>
          <a:xfrm>
            <a:off x="405942" y="6356352"/>
            <a:ext cx="1992853" cy="369332"/>
          </a:xfrm>
          <a:prstGeom prst="rect">
            <a:avLst/>
          </a:prstGeom>
        </p:spPr>
        <p:txBody>
          <a:bodyPr wrap="none">
            <a:spAutoFit/>
          </a:bodyPr>
          <a:lstStyle/>
          <a:p>
            <a:r>
              <a:rPr lang="en-US" dirty="0" err="1">
                <a:latin typeface="Times New Roman" panose="02020603050405020304" pitchFamily="18" charset="0"/>
                <a:cs typeface="Times New Roman" panose="02020603050405020304" pitchFamily="18" charset="0"/>
              </a:rPr>
              <a:t>Dept</a:t>
            </a:r>
            <a:r>
              <a:rPr lang="en-US" dirty="0">
                <a:latin typeface="Times New Roman" panose="02020603050405020304" pitchFamily="18" charset="0"/>
                <a:cs typeface="Times New Roman" panose="02020603050405020304" pitchFamily="18" charset="0"/>
              </a:rPr>
              <a:t> of ISE, SJCIT</a:t>
            </a:r>
          </a:p>
        </p:txBody>
      </p:sp>
      <p:sp>
        <p:nvSpPr>
          <p:cNvPr id="9" name="Rectangle 8"/>
          <p:cNvSpPr/>
          <p:nvPr/>
        </p:nvSpPr>
        <p:spPr>
          <a:xfrm>
            <a:off x="106836" y="126966"/>
            <a:ext cx="8839201"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REAL-TIME ATTENTION SPAN TRACKING IN ONLINE EDUCATION</a:t>
            </a:r>
          </a:p>
        </p:txBody>
      </p:sp>
      <p:cxnSp>
        <p:nvCxnSpPr>
          <p:cNvPr id="10" name="Straight Connector 9">
            <a:extLst>
              <a:ext uri="{FF2B5EF4-FFF2-40B4-BE49-F238E27FC236}">
                <a16:creationId xmlns:a16="http://schemas.microsoft.com/office/drawing/2014/main" id="{F439EFF9-5E5E-44F4-8DA2-E3B83782F789}"/>
              </a:ext>
            </a:extLst>
          </p:cNvPr>
          <p:cNvCxnSpPr>
            <a:cxnSpLocks/>
          </p:cNvCxnSpPr>
          <p:nvPr/>
        </p:nvCxnSpPr>
        <p:spPr>
          <a:xfrm>
            <a:off x="106836" y="6354601"/>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3" name="Rectangle 2"/>
          <p:cNvSpPr/>
          <p:nvPr/>
        </p:nvSpPr>
        <p:spPr>
          <a:xfrm>
            <a:off x="4723062" y="6021584"/>
            <a:ext cx="2257862"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Table </a:t>
            </a:r>
            <a:r>
              <a:rPr lang="en-IN" dirty="0" smtClean="0">
                <a:latin typeface="Times New Roman" panose="02020603050405020304" pitchFamily="18" charset="0"/>
                <a:cs typeface="Times New Roman" panose="02020603050405020304" pitchFamily="18" charset="0"/>
              </a:rPr>
              <a:t>no.3 </a:t>
            </a:r>
            <a:r>
              <a:rPr lang="en-IN" dirty="0">
                <a:latin typeface="Times New Roman" panose="02020603050405020304" pitchFamily="18" charset="0"/>
                <a:cs typeface="Times New Roman" panose="02020603050405020304" pitchFamily="18" charset="0"/>
              </a:rPr>
              <a:t>: Test cases</a:t>
            </a:r>
          </a:p>
        </p:txBody>
      </p:sp>
    </p:spTree>
    <p:extLst>
      <p:ext uri="{BB962C8B-B14F-4D97-AF65-F5344CB8AC3E}">
        <p14:creationId xmlns:p14="http://schemas.microsoft.com/office/powerpoint/2010/main" val="8107159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1767</TotalTime>
  <Words>1295</Words>
  <Application>Microsoft Office PowerPoint</Application>
  <PresentationFormat>Widescreen</PresentationFormat>
  <Paragraphs>209</Paragraphs>
  <Slides>14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“Jai Sri Gurudev”           S J C INSTITUTE OF TECHNOLOGY DEPARTMENT OF INFORMATION SCIENCE AND ENGINEERING</vt:lpstr>
      <vt:lpstr>Contents</vt:lpstr>
      <vt:lpstr>Implementation</vt:lpstr>
      <vt:lpstr>Modules Description:</vt:lpstr>
      <vt:lpstr>Modules Description:</vt:lpstr>
      <vt:lpstr>Modules Description:</vt:lpstr>
      <vt:lpstr>                         Testing</vt:lpstr>
      <vt:lpstr>Test cases(Cont..)</vt:lpstr>
      <vt:lpstr>Test Cases (Cont..)</vt:lpstr>
      <vt:lpstr>                  Results</vt:lpstr>
      <vt:lpstr>Results (Cont..)</vt:lpstr>
      <vt:lpstr>Results(Cont..)</vt:lpstr>
      <vt:lpstr>Conclusion</vt:lpstr>
      <vt:lpstr>aaa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ADARSH K R</dc:creator>
  <cp:lastModifiedBy>Admin</cp:lastModifiedBy>
  <cp:revision>298</cp:revision>
  <dcterms:created xsi:type="dcterms:W3CDTF">2021-12-09T06:29:29Z</dcterms:created>
  <dcterms:modified xsi:type="dcterms:W3CDTF">2023-04-28T05:49:20Z</dcterms:modified>
</cp:coreProperties>
</file>