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0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959769"/>
            <a:ext cx="7477601" cy="1916430"/>
          </a:xfrm>
          <a:prstGeom prst="rect">
            <a:avLst/>
          </a:prstGeom>
          <a:noFill/>
          <a:ln/>
        </p:spPr>
        <p:txBody>
          <a:bodyPr wrap="square" rtlCol="0" anchor="t"/>
          <a:lstStyle/>
          <a:p>
            <a:pPr marL="0" indent="0">
              <a:lnSpc>
                <a:spcPts val="7545"/>
              </a:lnSpc>
              <a:buNone/>
            </a:pPr>
            <a:r>
              <a:rPr lang="en-US" sz="6036" dirty="0">
                <a:solidFill>
                  <a:srgbClr val="F2F0F4"/>
                </a:solidFill>
                <a:latin typeface="Montserrat" pitchFamily="34" charset="0"/>
                <a:ea typeface="Montserrat" pitchFamily="34" charset="-122"/>
                <a:cs typeface="Montserrat" pitchFamily="34" charset="-120"/>
              </a:rPr>
              <a:t>Introduction to Vehicular Pollution</a:t>
            </a:r>
            <a:endParaRPr lang="en-US" sz="6036" dirty="0"/>
          </a:p>
        </p:txBody>
      </p:sp>
      <p:sp>
        <p:nvSpPr>
          <p:cNvPr id="6" name="Text 2"/>
          <p:cNvSpPr/>
          <p:nvPr/>
        </p:nvSpPr>
        <p:spPr>
          <a:xfrm>
            <a:off x="833199" y="4209455"/>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Vehicular pollution is a major environmental concern, as emissions from cars, trucks, and other vehicles contribute significantly to air quality degradation and climate change. Understanding the sources and impacts of vehicular pollution is crucial for developing effective mitigation strategies.</a:t>
            </a:r>
            <a:endParaRPr lang="en-US" sz="1750" dirty="0"/>
          </a:p>
        </p:txBody>
      </p:sp>
      <p:sp>
        <p:nvSpPr>
          <p:cNvPr id="7" name="Shape 3"/>
          <p:cNvSpPr/>
          <p:nvPr/>
        </p:nvSpPr>
        <p:spPr>
          <a:xfrm>
            <a:off x="833199" y="5897642"/>
            <a:ext cx="355402" cy="355402"/>
          </a:xfrm>
          <a:prstGeom prst="roundRect">
            <a:avLst>
              <a:gd name="adj" fmla="val 25726039"/>
            </a:avLst>
          </a:prstGeom>
          <a:noFill/>
          <a:ln w="7620">
            <a:solidFill>
              <a:srgbClr val="FFFFFF"/>
            </a:solidFill>
            <a:prstDash val="solid"/>
          </a:ln>
        </p:spPr>
      </p:sp>
      <p:sp>
        <p:nvSpPr>
          <p:cNvPr id="9" name="Text 4"/>
          <p:cNvSpPr/>
          <p:nvPr/>
        </p:nvSpPr>
        <p:spPr>
          <a:xfrm>
            <a:off x="1608030" y="5880973"/>
            <a:ext cx="287891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79094"/>
            <a:ext cx="7477601" cy="1916430"/>
          </a:xfrm>
          <a:prstGeom prst="rect">
            <a:avLst/>
          </a:prstGeom>
          <a:noFill/>
          <a:ln/>
        </p:spPr>
        <p:txBody>
          <a:bodyPr wrap="square" rtlCol="0" anchor="t"/>
          <a:lstStyle/>
          <a:p>
            <a:pPr marL="0" indent="0">
              <a:lnSpc>
                <a:spcPts val="7545"/>
              </a:lnSpc>
              <a:buNone/>
            </a:pPr>
            <a:r>
              <a:rPr lang="en-US" sz="6036" dirty="0">
                <a:solidFill>
                  <a:srgbClr val="F2F0F4"/>
                </a:solidFill>
                <a:latin typeface="Montserrat" pitchFamily="34" charset="0"/>
                <a:ea typeface="Montserrat" pitchFamily="34" charset="-122"/>
                <a:cs typeface="Montserrat" pitchFamily="34" charset="-120"/>
              </a:rPr>
              <a:t>Conclusion and Call to Action</a:t>
            </a:r>
            <a:endParaRPr lang="en-US" sz="6036" dirty="0"/>
          </a:p>
        </p:txBody>
      </p:sp>
      <p:sp>
        <p:nvSpPr>
          <p:cNvPr id="6" name="Text 2"/>
          <p:cNvSpPr/>
          <p:nvPr/>
        </p:nvSpPr>
        <p:spPr>
          <a:xfrm>
            <a:off x="833199" y="4528780"/>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 conclusion, addressing the pressing issue of vehicular pollution is crucial for safeguarding our environment and public health. Concerted efforts by governments, industries, and individuals are necessary to implement effective strategies and drive meaningful change.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2923461"/>
            <a:ext cx="8279725" cy="694373"/>
          </a:xfrm>
          <a:prstGeom prst="rect">
            <a:avLst/>
          </a:prstGeom>
          <a:noFill/>
          <a:ln/>
        </p:spPr>
        <p:txBody>
          <a:bodyPr wrap="non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Sources of Vehicular Pollution</a:t>
            </a:r>
            <a:endParaRPr lang="en-US" sz="4374" dirty="0"/>
          </a:p>
        </p:txBody>
      </p:sp>
      <p:sp>
        <p:nvSpPr>
          <p:cNvPr id="5" name="Text 2"/>
          <p:cNvSpPr/>
          <p:nvPr/>
        </p:nvSpPr>
        <p:spPr>
          <a:xfrm>
            <a:off x="2393394" y="4062174"/>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Exhaust emissions from internal combustion engines in cars, trucks, and buses.</a:t>
            </a:r>
            <a:endParaRPr lang="en-US" sz="1750" dirty="0"/>
          </a:p>
        </p:txBody>
      </p:sp>
      <p:sp>
        <p:nvSpPr>
          <p:cNvPr id="6" name="Text 3"/>
          <p:cNvSpPr/>
          <p:nvPr/>
        </p:nvSpPr>
        <p:spPr>
          <a:xfrm>
            <a:off x="2393394" y="4506397"/>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Tire and brake wear releasing particulate matter into the air.</a:t>
            </a:r>
            <a:endParaRPr lang="en-US" sz="1750" dirty="0"/>
          </a:p>
        </p:txBody>
      </p:sp>
      <p:sp>
        <p:nvSpPr>
          <p:cNvPr id="7" name="Text 4"/>
          <p:cNvSpPr/>
          <p:nvPr/>
        </p:nvSpPr>
        <p:spPr>
          <a:xfrm>
            <a:off x="2393394" y="4950619"/>
            <a:ext cx="10199013"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DCD7E5"/>
                </a:solidFill>
                <a:latin typeface="Heebo" pitchFamily="34" charset="0"/>
                <a:ea typeface="Heebo" pitchFamily="34" charset="-122"/>
                <a:cs typeface="Heebo" pitchFamily="34" charset="-120"/>
              </a:rPr>
              <a:t>Evaporative emissions of volatile organic compounds (VOCs) from fuel systems.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37692"/>
            <a:ext cx="7477601" cy="2083118"/>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Harmful effects of vehicular pollution on the environment</a:t>
            </a:r>
            <a:endParaRPr lang="en-US" sz="4374" dirty="0"/>
          </a:p>
        </p:txBody>
      </p:sp>
      <p:sp>
        <p:nvSpPr>
          <p:cNvPr id="6" name="Text 2"/>
          <p:cNvSpPr/>
          <p:nvPr/>
        </p:nvSpPr>
        <p:spPr>
          <a:xfrm>
            <a:off x="833199" y="3954066"/>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Vehicular pollution is a major contributor to environmental degradation. Exhaust emissions from cars, trucks, and other vehicles release harmful pollutants like carbon monoxide, nitrogen oxides, and particulate matter into the air, contaminating the atmosphere and damaging ecosystems.</a:t>
            </a:r>
            <a:endParaRPr lang="en-US" sz="1750" dirty="0"/>
          </a:p>
        </p:txBody>
      </p:sp>
      <p:sp>
        <p:nvSpPr>
          <p:cNvPr id="7" name="Text 3"/>
          <p:cNvSpPr/>
          <p:nvPr/>
        </p:nvSpPr>
        <p:spPr>
          <a:xfrm>
            <a:off x="833199" y="5625584"/>
            <a:ext cx="7477601" cy="1066205"/>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These pollutants can lead to the depletion of the ozone layer, increased acid rain, and the disruption of natural habitats, threatening the delicate balance of the environment and the well-being of all living organisms.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289215" y="582930"/>
            <a:ext cx="10051852" cy="1322308"/>
          </a:xfrm>
          <a:prstGeom prst="rect">
            <a:avLst/>
          </a:prstGeom>
          <a:noFill/>
          <a:ln/>
        </p:spPr>
        <p:txBody>
          <a:bodyPr wrap="square" rtlCol="0" anchor="t"/>
          <a:lstStyle/>
          <a:p>
            <a:pPr marL="0" indent="0">
              <a:lnSpc>
                <a:spcPts val="5207"/>
              </a:lnSpc>
              <a:buNone/>
            </a:pPr>
            <a:r>
              <a:rPr lang="en-US" sz="4166" dirty="0">
                <a:solidFill>
                  <a:srgbClr val="F2F0F4"/>
                </a:solidFill>
                <a:latin typeface="Montserrat" pitchFamily="34" charset="0"/>
                <a:ea typeface="Montserrat" pitchFamily="34" charset="-122"/>
                <a:cs typeface="Montserrat" pitchFamily="34" charset="-120"/>
              </a:rPr>
              <a:t>Greenhouse Gas Emissions from Vehicles</a:t>
            </a:r>
            <a:endParaRPr lang="en-US" sz="4166" dirty="0"/>
          </a:p>
        </p:txBody>
      </p:sp>
      <p:sp>
        <p:nvSpPr>
          <p:cNvPr id="5" name="Shape 2"/>
          <p:cNvSpPr/>
          <p:nvPr/>
        </p:nvSpPr>
        <p:spPr>
          <a:xfrm>
            <a:off x="2289215" y="2493645"/>
            <a:ext cx="476131" cy="476131"/>
          </a:xfrm>
          <a:prstGeom prst="roundRect">
            <a:avLst>
              <a:gd name="adj" fmla="val 20000"/>
            </a:avLst>
          </a:prstGeom>
          <a:noFill/>
          <a:ln w="7620">
            <a:solidFill>
              <a:srgbClr val="552C86"/>
            </a:solidFill>
            <a:prstDash val="solid"/>
          </a:ln>
        </p:spPr>
      </p:sp>
      <p:sp>
        <p:nvSpPr>
          <p:cNvPr id="6" name="Text 3"/>
          <p:cNvSpPr/>
          <p:nvPr/>
        </p:nvSpPr>
        <p:spPr>
          <a:xfrm>
            <a:off x="2469952" y="2533293"/>
            <a:ext cx="114657" cy="396716"/>
          </a:xfrm>
          <a:prstGeom prst="rect">
            <a:avLst/>
          </a:prstGeom>
          <a:noFill/>
          <a:ln/>
        </p:spPr>
        <p:txBody>
          <a:bodyPr wrap="none" rtlCol="0" anchor="t"/>
          <a:lstStyle/>
          <a:p>
            <a:pPr marL="0" indent="0" algn="ctr">
              <a:lnSpc>
                <a:spcPts val="3124"/>
              </a:lnSpc>
              <a:buNone/>
            </a:pPr>
            <a:r>
              <a:rPr lang="en-US" sz="2499" dirty="0">
                <a:solidFill>
                  <a:srgbClr val="DCD7E5"/>
                </a:solidFill>
                <a:latin typeface="Montserrat" pitchFamily="34" charset="0"/>
                <a:ea typeface="Montserrat" pitchFamily="34" charset="-122"/>
                <a:cs typeface="Montserrat" pitchFamily="34" charset="-120"/>
              </a:rPr>
              <a:t>1</a:t>
            </a:r>
            <a:endParaRPr lang="en-US" sz="2499" dirty="0"/>
          </a:p>
        </p:txBody>
      </p:sp>
      <p:sp>
        <p:nvSpPr>
          <p:cNvPr id="7" name="Text 4"/>
          <p:cNvSpPr/>
          <p:nvPr/>
        </p:nvSpPr>
        <p:spPr>
          <a:xfrm>
            <a:off x="2976920" y="2566392"/>
            <a:ext cx="4232434" cy="661273"/>
          </a:xfrm>
          <a:prstGeom prst="rect">
            <a:avLst/>
          </a:prstGeom>
          <a:noFill/>
          <a:ln/>
        </p:spPr>
        <p:txBody>
          <a:bodyPr wrap="square" rtlCol="0" anchor="t"/>
          <a:lstStyle/>
          <a:p>
            <a:pPr marL="0" indent="0">
              <a:lnSpc>
                <a:spcPts val="2604"/>
              </a:lnSpc>
              <a:buNone/>
            </a:pPr>
            <a:r>
              <a:rPr lang="en-US" sz="2083" dirty="0">
                <a:solidFill>
                  <a:srgbClr val="DCD7E5"/>
                </a:solidFill>
                <a:latin typeface="Montserrat" pitchFamily="34" charset="0"/>
                <a:ea typeface="Montserrat" pitchFamily="34" charset="-122"/>
                <a:cs typeface="Montserrat" pitchFamily="34" charset="-120"/>
              </a:rPr>
              <a:t>Carbon Dioxide (CO2) Emissions</a:t>
            </a:r>
            <a:endParaRPr lang="en-US" sz="2083" dirty="0"/>
          </a:p>
        </p:txBody>
      </p:sp>
      <p:sp>
        <p:nvSpPr>
          <p:cNvPr id="8" name="Text 5"/>
          <p:cNvSpPr/>
          <p:nvPr/>
        </p:nvSpPr>
        <p:spPr>
          <a:xfrm>
            <a:off x="2976920" y="3354586"/>
            <a:ext cx="4232434" cy="1692473"/>
          </a:xfrm>
          <a:prstGeom prst="rect">
            <a:avLst/>
          </a:prstGeom>
          <a:noFill/>
          <a:ln/>
        </p:spPr>
        <p:txBody>
          <a:bodyPr wrap="square" rtlCol="0" anchor="t"/>
          <a:lstStyle/>
          <a:p>
            <a:pPr marL="0" indent="0">
              <a:lnSpc>
                <a:spcPts val="2666"/>
              </a:lnSpc>
              <a:buNone/>
            </a:pPr>
            <a:r>
              <a:rPr lang="en-US" sz="1666" dirty="0">
                <a:solidFill>
                  <a:srgbClr val="DCD7E5"/>
                </a:solidFill>
                <a:latin typeface="Heebo" pitchFamily="34" charset="0"/>
                <a:ea typeface="Heebo" pitchFamily="34" charset="-122"/>
                <a:cs typeface="Heebo" pitchFamily="34" charset="-120"/>
              </a:rPr>
              <a:t>Vehicles burning fossil fuels, such as gasoline and diesel, release large amounts of carbon dioxide, a potent greenhouse gas that contributes to global warming and climate change.</a:t>
            </a:r>
            <a:endParaRPr lang="en-US" sz="1666" dirty="0"/>
          </a:p>
        </p:txBody>
      </p:sp>
      <p:sp>
        <p:nvSpPr>
          <p:cNvPr id="9" name="Shape 6"/>
          <p:cNvSpPr/>
          <p:nvPr/>
        </p:nvSpPr>
        <p:spPr>
          <a:xfrm>
            <a:off x="7420928" y="2493645"/>
            <a:ext cx="476131" cy="476131"/>
          </a:xfrm>
          <a:prstGeom prst="roundRect">
            <a:avLst>
              <a:gd name="adj" fmla="val 20000"/>
            </a:avLst>
          </a:prstGeom>
          <a:noFill/>
          <a:ln w="7620">
            <a:solidFill>
              <a:srgbClr val="552C86"/>
            </a:solidFill>
            <a:prstDash val="solid"/>
          </a:ln>
        </p:spPr>
      </p:sp>
      <p:sp>
        <p:nvSpPr>
          <p:cNvPr id="10" name="Text 7"/>
          <p:cNvSpPr/>
          <p:nvPr/>
        </p:nvSpPr>
        <p:spPr>
          <a:xfrm>
            <a:off x="7568803" y="2533293"/>
            <a:ext cx="180261" cy="396716"/>
          </a:xfrm>
          <a:prstGeom prst="rect">
            <a:avLst/>
          </a:prstGeom>
          <a:noFill/>
          <a:ln/>
        </p:spPr>
        <p:txBody>
          <a:bodyPr wrap="none" rtlCol="0" anchor="t"/>
          <a:lstStyle/>
          <a:p>
            <a:pPr marL="0" indent="0" algn="ctr">
              <a:lnSpc>
                <a:spcPts val="3124"/>
              </a:lnSpc>
              <a:buNone/>
            </a:pPr>
            <a:r>
              <a:rPr lang="en-US" sz="2499" dirty="0">
                <a:solidFill>
                  <a:srgbClr val="DCD7E5"/>
                </a:solidFill>
                <a:latin typeface="Montserrat" pitchFamily="34" charset="0"/>
                <a:ea typeface="Montserrat" pitchFamily="34" charset="-122"/>
                <a:cs typeface="Montserrat" pitchFamily="34" charset="-120"/>
              </a:rPr>
              <a:t>2</a:t>
            </a:r>
            <a:endParaRPr lang="en-US" sz="2499" dirty="0"/>
          </a:p>
        </p:txBody>
      </p:sp>
      <p:sp>
        <p:nvSpPr>
          <p:cNvPr id="11" name="Text 8"/>
          <p:cNvSpPr/>
          <p:nvPr/>
        </p:nvSpPr>
        <p:spPr>
          <a:xfrm>
            <a:off x="8108633" y="2566392"/>
            <a:ext cx="3416856" cy="330637"/>
          </a:xfrm>
          <a:prstGeom prst="rect">
            <a:avLst/>
          </a:prstGeom>
          <a:noFill/>
          <a:ln/>
        </p:spPr>
        <p:txBody>
          <a:bodyPr wrap="none" rtlCol="0" anchor="t"/>
          <a:lstStyle/>
          <a:p>
            <a:pPr marL="0" indent="0">
              <a:lnSpc>
                <a:spcPts val="2604"/>
              </a:lnSpc>
              <a:buNone/>
            </a:pPr>
            <a:r>
              <a:rPr lang="en-US" sz="2083" dirty="0">
                <a:solidFill>
                  <a:srgbClr val="DCD7E5"/>
                </a:solidFill>
                <a:latin typeface="Montserrat" pitchFamily="34" charset="0"/>
                <a:ea typeface="Montserrat" pitchFamily="34" charset="-122"/>
                <a:cs typeface="Montserrat" pitchFamily="34" charset="-120"/>
              </a:rPr>
              <a:t>Methane (CH4) Emissions</a:t>
            </a:r>
            <a:endParaRPr lang="en-US" sz="2083" dirty="0"/>
          </a:p>
        </p:txBody>
      </p:sp>
      <p:sp>
        <p:nvSpPr>
          <p:cNvPr id="12" name="Text 9"/>
          <p:cNvSpPr/>
          <p:nvPr/>
        </p:nvSpPr>
        <p:spPr>
          <a:xfrm>
            <a:off x="8108633" y="3023949"/>
            <a:ext cx="4232434" cy="1353979"/>
          </a:xfrm>
          <a:prstGeom prst="rect">
            <a:avLst/>
          </a:prstGeom>
          <a:noFill/>
          <a:ln/>
        </p:spPr>
        <p:txBody>
          <a:bodyPr wrap="square" rtlCol="0" anchor="t"/>
          <a:lstStyle/>
          <a:p>
            <a:pPr marL="0" indent="0">
              <a:lnSpc>
                <a:spcPts val="2666"/>
              </a:lnSpc>
              <a:buNone/>
            </a:pPr>
            <a:r>
              <a:rPr lang="en-US" sz="1666" dirty="0">
                <a:solidFill>
                  <a:srgbClr val="DCD7E5"/>
                </a:solidFill>
                <a:latin typeface="Heebo" pitchFamily="34" charset="0"/>
                <a:ea typeface="Heebo" pitchFamily="34" charset="-122"/>
                <a:cs typeface="Heebo" pitchFamily="34" charset="-120"/>
              </a:rPr>
              <a:t>Leaks and incomplete combustion in vehicles can release methane, another powerful greenhouse gas with a higher global warming potential than CO2.</a:t>
            </a:r>
            <a:endParaRPr lang="en-US" sz="1666" dirty="0"/>
          </a:p>
        </p:txBody>
      </p:sp>
      <p:sp>
        <p:nvSpPr>
          <p:cNvPr id="13" name="Shape 10"/>
          <p:cNvSpPr/>
          <p:nvPr/>
        </p:nvSpPr>
        <p:spPr>
          <a:xfrm>
            <a:off x="2289215" y="5423892"/>
            <a:ext cx="476131" cy="476131"/>
          </a:xfrm>
          <a:prstGeom prst="roundRect">
            <a:avLst>
              <a:gd name="adj" fmla="val 20000"/>
            </a:avLst>
          </a:prstGeom>
          <a:noFill/>
          <a:ln w="7620">
            <a:solidFill>
              <a:srgbClr val="552C86"/>
            </a:solidFill>
            <a:prstDash val="solid"/>
          </a:ln>
        </p:spPr>
      </p:sp>
      <p:sp>
        <p:nvSpPr>
          <p:cNvPr id="14" name="Text 11"/>
          <p:cNvSpPr/>
          <p:nvPr/>
        </p:nvSpPr>
        <p:spPr>
          <a:xfrm>
            <a:off x="2437686" y="5463540"/>
            <a:ext cx="179070" cy="396716"/>
          </a:xfrm>
          <a:prstGeom prst="rect">
            <a:avLst/>
          </a:prstGeom>
          <a:noFill/>
          <a:ln/>
        </p:spPr>
        <p:txBody>
          <a:bodyPr wrap="none" rtlCol="0" anchor="t"/>
          <a:lstStyle/>
          <a:p>
            <a:pPr marL="0" indent="0" algn="ctr">
              <a:lnSpc>
                <a:spcPts val="3124"/>
              </a:lnSpc>
              <a:buNone/>
            </a:pPr>
            <a:r>
              <a:rPr lang="en-US" sz="2499" dirty="0">
                <a:solidFill>
                  <a:srgbClr val="DCD7E5"/>
                </a:solidFill>
                <a:latin typeface="Montserrat" pitchFamily="34" charset="0"/>
                <a:ea typeface="Montserrat" pitchFamily="34" charset="-122"/>
                <a:cs typeface="Montserrat" pitchFamily="34" charset="-120"/>
              </a:rPr>
              <a:t>3</a:t>
            </a:r>
            <a:endParaRPr lang="en-US" sz="2499" dirty="0"/>
          </a:p>
        </p:txBody>
      </p:sp>
      <p:sp>
        <p:nvSpPr>
          <p:cNvPr id="15" name="Text 12"/>
          <p:cNvSpPr/>
          <p:nvPr/>
        </p:nvSpPr>
        <p:spPr>
          <a:xfrm>
            <a:off x="2976920" y="5496639"/>
            <a:ext cx="4043005" cy="330637"/>
          </a:xfrm>
          <a:prstGeom prst="rect">
            <a:avLst/>
          </a:prstGeom>
          <a:noFill/>
          <a:ln/>
        </p:spPr>
        <p:txBody>
          <a:bodyPr wrap="none" rtlCol="0" anchor="t"/>
          <a:lstStyle/>
          <a:p>
            <a:pPr marL="0" indent="0">
              <a:lnSpc>
                <a:spcPts val="2604"/>
              </a:lnSpc>
              <a:buNone/>
            </a:pPr>
            <a:r>
              <a:rPr lang="en-US" sz="2083" dirty="0">
                <a:solidFill>
                  <a:srgbClr val="DCD7E5"/>
                </a:solidFill>
                <a:latin typeface="Montserrat" pitchFamily="34" charset="0"/>
                <a:ea typeface="Montserrat" pitchFamily="34" charset="-122"/>
                <a:cs typeface="Montserrat" pitchFamily="34" charset="-120"/>
              </a:rPr>
              <a:t>Nitrous Oxide (N2O) Emissions</a:t>
            </a:r>
            <a:endParaRPr lang="en-US" sz="2083" dirty="0"/>
          </a:p>
        </p:txBody>
      </p:sp>
      <p:sp>
        <p:nvSpPr>
          <p:cNvPr id="16" name="Text 13"/>
          <p:cNvSpPr/>
          <p:nvPr/>
        </p:nvSpPr>
        <p:spPr>
          <a:xfrm>
            <a:off x="2976920" y="5954197"/>
            <a:ext cx="4232434" cy="1692473"/>
          </a:xfrm>
          <a:prstGeom prst="rect">
            <a:avLst/>
          </a:prstGeom>
          <a:noFill/>
          <a:ln/>
        </p:spPr>
        <p:txBody>
          <a:bodyPr wrap="square" rtlCol="0" anchor="t"/>
          <a:lstStyle/>
          <a:p>
            <a:pPr marL="0" indent="0">
              <a:lnSpc>
                <a:spcPts val="2666"/>
              </a:lnSpc>
              <a:buNone/>
            </a:pPr>
            <a:r>
              <a:rPr lang="en-US" sz="1666" dirty="0">
                <a:solidFill>
                  <a:srgbClr val="DCD7E5"/>
                </a:solidFill>
                <a:latin typeface="Heebo" pitchFamily="34" charset="0"/>
                <a:ea typeface="Heebo" pitchFamily="34" charset="-122"/>
                <a:cs typeface="Heebo" pitchFamily="34" charset="-120"/>
              </a:rPr>
              <a:t>Vehicles, especially those with catalytic converters, can also emit nitrous oxide, a long-lived greenhouse gas that is approximately 300 times more potent than CO2.</a:t>
            </a:r>
            <a:endParaRPr lang="en-US" sz="1666" dirty="0"/>
          </a:p>
        </p:txBody>
      </p:sp>
      <p:sp>
        <p:nvSpPr>
          <p:cNvPr id="17" name="Shape 14"/>
          <p:cNvSpPr/>
          <p:nvPr/>
        </p:nvSpPr>
        <p:spPr>
          <a:xfrm>
            <a:off x="7420928" y="5423892"/>
            <a:ext cx="476131" cy="476131"/>
          </a:xfrm>
          <a:prstGeom prst="roundRect">
            <a:avLst>
              <a:gd name="adj" fmla="val 20000"/>
            </a:avLst>
          </a:prstGeom>
          <a:noFill/>
          <a:ln w="7620">
            <a:solidFill>
              <a:srgbClr val="552C86"/>
            </a:solidFill>
            <a:prstDash val="solid"/>
          </a:ln>
        </p:spPr>
      </p:sp>
      <p:sp>
        <p:nvSpPr>
          <p:cNvPr id="18" name="Text 15"/>
          <p:cNvSpPr/>
          <p:nvPr/>
        </p:nvSpPr>
        <p:spPr>
          <a:xfrm>
            <a:off x="7554039" y="5463540"/>
            <a:ext cx="209788" cy="396716"/>
          </a:xfrm>
          <a:prstGeom prst="rect">
            <a:avLst/>
          </a:prstGeom>
          <a:noFill/>
          <a:ln/>
        </p:spPr>
        <p:txBody>
          <a:bodyPr wrap="none" rtlCol="0" anchor="t"/>
          <a:lstStyle/>
          <a:p>
            <a:pPr marL="0" indent="0" algn="ctr">
              <a:lnSpc>
                <a:spcPts val="3124"/>
              </a:lnSpc>
              <a:buNone/>
            </a:pPr>
            <a:r>
              <a:rPr lang="en-US" sz="2499" dirty="0">
                <a:solidFill>
                  <a:srgbClr val="DCD7E5"/>
                </a:solidFill>
                <a:latin typeface="Montserrat" pitchFamily="34" charset="0"/>
                <a:ea typeface="Montserrat" pitchFamily="34" charset="-122"/>
                <a:cs typeface="Montserrat" pitchFamily="34" charset="-120"/>
              </a:rPr>
              <a:t>4</a:t>
            </a:r>
            <a:endParaRPr lang="en-US" sz="2499" dirty="0"/>
          </a:p>
        </p:txBody>
      </p:sp>
      <p:sp>
        <p:nvSpPr>
          <p:cNvPr id="19" name="Text 16"/>
          <p:cNvSpPr/>
          <p:nvPr/>
        </p:nvSpPr>
        <p:spPr>
          <a:xfrm>
            <a:off x="8108633" y="5496639"/>
            <a:ext cx="3821192" cy="330637"/>
          </a:xfrm>
          <a:prstGeom prst="rect">
            <a:avLst/>
          </a:prstGeom>
          <a:noFill/>
          <a:ln/>
        </p:spPr>
        <p:txBody>
          <a:bodyPr wrap="none" rtlCol="0" anchor="t"/>
          <a:lstStyle/>
          <a:p>
            <a:pPr marL="0" indent="0">
              <a:lnSpc>
                <a:spcPts val="2604"/>
              </a:lnSpc>
              <a:buNone/>
            </a:pPr>
            <a:r>
              <a:rPr lang="en-US" sz="2083" dirty="0">
                <a:solidFill>
                  <a:srgbClr val="DCD7E5"/>
                </a:solidFill>
                <a:latin typeface="Montserrat" pitchFamily="34" charset="0"/>
                <a:ea typeface="Montserrat" pitchFamily="34" charset="-122"/>
                <a:cs typeface="Montserrat" pitchFamily="34" charset="-120"/>
              </a:rPr>
              <a:t>Impacts on the Environment</a:t>
            </a:r>
            <a:endParaRPr lang="en-US" sz="2083" dirty="0"/>
          </a:p>
        </p:txBody>
      </p:sp>
      <p:sp>
        <p:nvSpPr>
          <p:cNvPr id="20" name="Text 17"/>
          <p:cNvSpPr/>
          <p:nvPr/>
        </p:nvSpPr>
        <p:spPr>
          <a:xfrm>
            <a:off x="8108633" y="5954197"/>
            <a:ext cx="4232434" cy="1692473"/>
          </a:xfrm>
          <a:prstGeom prst="rect">
            <a:avLst/>
          </a:prstGeom>
          <a:noFill/>
          <a:ln/>
        </p:spPr>
        <p:txBody>
          <a:bodyPr wrap="square" rtlCol="0" anchor="t"/>
          <a:lstStyle/>
          <a:p>
            <a:pPr marL="0" indent="0">
              <a:lnSpc>
                <a:spcPts val="2666"/>
              </a:lnSpc>
              <a:buNone/>
            </a:pPr>
            <a:r>
              <a:rPr lang="en-US" sz="1666" dirty="0">
                <a:solidFill>
                  <a:srgbClr val="DCD7E5"/>
                </a:solidFill>
                <a:latin typeface="Heebo" pitchFamily="34" charset="0"/>
                <a:ea typeface="Heebo" pitchFamily="34" charset="-122"/>
                <a:cs typeface="Heebo" pitchFamily="34" charset="-120"/>
              </a:rPr>
              <a:t>These greenhouse gas emissions from vehicles contribute to climate change, leading to rising temperatures, sea level rise, extreme weather events, and disruption of ecosystems and biodiversity.</a:t>
            </a:r>
            <a:endParaRPr lang="en-US" sz="166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999173"/>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Impact of Vehicular Pollution on Air Quality</a:t>
            </a:r>
            <a:endParaRPr lang="en-US" sz="4374" dirty="0"/>
          </a:p>
        </p:txBody>
      </p:sp>
      <p:sp>
        <p:nvSpPr>
          <p:cNvPr id="5" name="Text 2"/>
          <p:cNvSpPr/>
          <p:nvPr/>
        </p:nvSpPr>
        <p:spPr>
          <a:xfrm>
            <a:off x="2037993" y="2921079"/>
            <a:ext cx="5006221" cy="2132409"/>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Vehicular emissions are a major contributor to poor air quality, particularly in urban areas with high traffic density. Pollutants like nitrogen oxides, carbon monoxide, and particulate matter can accumulate in the atmosphere, leading to smog, reduced visibility, and elevated health risks.</a:t>
            </a:r>
            <a:endParaRPr lang="en-US" sz="1750" dirty="0"/>
          </a:p>
        </p:txBody>
      </p:sp>
      <p:sp>
        <p:nvSpPr>
          <p:cNvPr id="6" name="Text 3"/>
          <p:cNvSpPr/>
          <p:nvPr/>
        </p:nvSpPr>
        <p:spPr>
          <a:xfrm>
            <a:off x="2037993" y="5253395"/>
            <a:ext cx="5006221" cy="1777008"/>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The impact on air quality is especially pronounced in cities with limited air circulation and high population density, where these harmful pollutants can become trapped and concentrated, exacerbating the problem.</a:t>
            </a:r>
            <a:endParaRPr lang="en-US" sz="1750" dirty="0"/>
          </a:p>
        </p:txBody>
      </p:sp>
      <p:pic>
        <p:nvPicPr>
          <p:cNvPr id="7" name="Image 1" descr="preencoded.png"/>
          <p:cNvPicPr>
            <a:picLocks noChangeAspect="1"/>
          </p:cNvPicPr>
          <p:nvPr/>
        </p:nvPicPr>
        <p:blipFill>
          <a:blip r:embed="rId4"/>
          <a:stretch>
            <a:fillRect/>
          </a:stretch>
        </p:blipFill>
        <p:spPr>
          <a:xfrm>
            <a:off x="7593806" y="2971086"/>
            <a:ext cx="5006221" cy="33431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707237"/>
            <a:ext cx="7477601"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Health risks associated with vehicular pollution</a:t>
            </a:r>
            <a:endParaRPr lang="en-US" sz="4374" dirty="0"/>
          </a:p>
        </p:txBody>
      </p:sp>
      <p:sp>
        <p:nvSpPr>
          <p:cNvPr id="6" name="Text 2"/>
          <p:cNvSpPr/>
          <p:nvPr/>
        </p:nvSpPr>
        <p:spPr>
          <a:xfrm>
            <a:off x="833199" y="3429238"/>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Exposure to vehicle emissions can lead to severe respiratory issues, such as asthma, lung cancer, and cardiovascular diseases. Particulate matter and nitrogen oxides from vehicles can aggravate existing conditions and cause inflammation in the lungs.</a:t>
            </a:r>
            <a:endParaRPr lang="en-US" sz="1750" dirty="0"/>
          </a:p>
        </p:txBody>
      </p:sp>
      <p:sp>
        <p:nvSpPr>
          <p:cNvPr id="7" name="Text 3"/>
          <p:cNvSpPr/>
          <p:nvPr/>
        </p:nvSpPr>
        <p:spPr>
          <a:xfrm>
            <a:off x="833199" y="5100757"/>
            <a:ext cx="7477601" cy="142160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Prolonged exposure to vehicular pollution has been linked to increased risk of premature death, especially among vulnerable populations like children and the elderly. The toxins can also contribute to neurological disorders and impaired cognitive function.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1562695"/>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Strategies to Reduce Vehicular Pollution</a:t>
            </a:r>
            <a:endParaRPr lang="en-US" sz="4374" dirty="0"/>
          </a:p>
        </p:txBody>
      </p:sp>
      <p:pic>
        <p:nvPicPr>
          <p:cNvPr id="5" name="Image 1" descr="preencoded.png"/>
          <p:cNvPicPr>
            <a:picLocks noChangeAspect="1"/>
          </p:cNvPicPr>
          <p:nvPr/>
        </p:nvPicPr>
        <p:blipFill>
          <a:blip r:embed="rId4"/>
          <a:stretch>
            <a:fillRect/>
          </a:stretch>
        </p:blipFill>
        <p:spPr>
          <a:xfrm>
            <a:off x="2037993" y="3395782"/>
            <a:ext cx="444341" cy="444341"/>
          </a:xfrm>
          <a:prstGeom prst="rect">
            <a:avLst/>
          </a:prstGeom>
        </p:spPr>
      </p:pic>
      <p:sp>
        <p:nvSpPr>
          <p:cNvPr id="6" name="Text 2"/>
          <p:cNvSpPr/>
          <p:nvPr/>
        </p:nvSpPr>
        <p:spPr>
          <a:xfrm>
            <a:off x="2037993" y="4062293"/>
            <a:ext cx="238863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Carpooling</a:t>
            </a:r>
            <a:endParaRPr lang="en-US" sz="2187" dirty="0"/>
          </a:p>
        </p:txBody>
      </p:sp>
      <p:sp>
        <p:nvSpPr>
          <p:cNvPr id="7" name="Text 3"/>
          <p:cNvSpPr/>
          <p:nvPr/>
        </p:nvSpPr>
        <p:spPr>
          <a:xfrm>
            <a:off x="2037993" y="4542711"/>
            <a:ext cx="2388632"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Sharing rides with others reduces the number of vehicles on the road, lowering overall emissions.</a:t>
            </a:r>
            <a:endParaRPr lang="en-US" sz="1750" dirty="0"/>
          </a:p>
        </p:txBody>
      </p:sp>
      <p:pic>
        <p:nvPicPr>
          <p:cNvPr id="8" name="Image 2" descr="preencoded.png"/>
          <p:cNvPicPr>
            <a:picLocks noChangeAspect="1"/>
          </p:cNvPicPr>
          <p:nvPr/>
        </p:nvPicPr>
        <p:blipFill>
          <a:blip r:embed="rId5"/>
          <a:stretch>
            <a:fillRect/>
          </a:stretch>
        </p:blipFill>
        <p:spPr>
          <a:xfrm>
            <a:off x="4759881" y="3395782"/>
            <a:ext cx="444341" cy="444341"/>
          </a:xfrm>
          <a:prstGeom prst="rect">
            <a:avLst/>
          </a:prstGeom>
        </p:spPr>
      </p:pic>
      <p:sp>
        <p:nvSpPr>
          <p:cNvPr id="9" name="Text 4"/>
          <p:cNvSpPr/>
          <p:nvPr/>
        </p:nvSpPr>
        <p:spPr>
          <a:xfrm>
            <a:off x="4759881" y="4062293"/>
            <a:ext cx="2388632"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Public Transportation</a:t>
            </a:r>
            <a:endParaRPr lang="en-US" sz="2187" dirty="0"/>
          </a:p>
        </p:txBody>
      </p:sp>
      <p:sp>
        <p:nvSpPr>
          <p:cNvPr id="10" name="Text 5"/>
          <p:cNvSpPr/>
          <p:nvPr/>
        </p:nvSpPr>
        <p:spPr>
          <a:xfrm>
            <a:off x="4759881" y="4889897"/>
            <a:ext cx="2388632" cy="1421606"/>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Utilizing buses, trains, and other public transit options decreases individual vehicle usage.</a:t>
            </a:r>
            <a:endParaRPr lang="en-US" sz="1750" dirty="0"/>
          </a:p>
        </p:txBody>
      </p:sp>
      <p:pic>
        <p:nvPicPr>
          <p:cNvPr id="11" name="Image 3" descr="preencoded.png"/>
          <p:cNvPicPr>
            <a:picLocks noChangeAspect="1"/>
          </p:cNvPicPr>
          <p:nvPr/>
        </p:nvPicPr>
        <p:blipFill>
          <a:blip r:embed="rId6"/>
          <a:stretch>
            <a:fillRect/>
          </a:stretch>
        </p:blipFill>
        <p:spPr>
          <a:xfrm>
            <a:off x="7481768" y="3395782"/>
            <a:ext cx="444341" cy="444341"/>
          </a:xfrm>
          <a:prstGeom prst="rect">
            <a:avLst/>
          </a:prstGeom>
        </p:spPr>
      </p:pic>
      <p:sp>
        <p:nvSpPr>
          <p:cNvPr id="12" name="Text 6"/>
          <p:cNvSpPr/>
          <p:nvPr/>
        </p:nvSpPr>
        <p:spPr>
          <a:xfrm>
            <a:off x="7481768" y="4062293"/>
            <a:ext cx="2388632" cy="347186"/>
          </a:xfrm>
          <a:prstGeom prst="rect">
            <a:avLst/>
          </a:prstGeom>
          <a:noFill/>
          <a:ln/>
        </p:spPr>
        <p:txBody>
          <a:bodyPr wrap="non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Electric Vehicles</a:t>
            </a:r>
            <a:endParaRPr lang="en-US" sz="2187" dirty="0"/>
          </a:p>
        </p:txBody>
      </p:sp>
      <p:sp>
        <p:nvSpPr>
          <p:cNvPr id="13" name="Text 7"/>
          <p:cNvSpPr/>
          <p:nvPr/>
        </p:nvSpPr>
        <p:spPr>
          <a:xfrm>
            <a:off x="7481768" y="4542711"/>
            <a:ext cx="2388632"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Transitioning to electric or hybrid vehicles significantly reduces tailpipe emissions and fossil fuel consumption.</a:t>
            </a:r>
            <a:endParaRPr lang="en-US" sz="1750" dirty="0"/>
          </a:p>
        </p:txBody>
      </p:sp>
      <p:pic>
        <p:nvPicPr>
          <p:cNvPr id="14" name="Image 4" descr="preencoded.png"/>
          <p:cNvPicPr>
            <a:picLocks noChangeAspect="1"/>
          </p:cNvPicPr>
          <p:nvPr/>
        </p:nvPicPr>
        <p:blipFill>
          <a:blip r:embed="rId7"/>
          <a:stretch>
            <a:fillRect/>
          </a:stretch>
        </p:blipFill>
        <p:spPr>
          <a:xfrm>
            <a:off x="10203656" y="3395782"/>
            <a:ext cx="444341" cy="444341"/>
          </a:xfrm>
          <a:prstGeom prst="rect">
            <a:avLst/>
          </a:prstGeom>
        </p:spPr>
      </p:pic>
      <p:sp>
        <p:nvSpPr>
          <p:cNvPr id="15" name="Text 8"/>
          <p:cNvSpPr/>
          <p:nvPr/>
        </p:nvSpPr>
        <p:spPr>
          <a:xfrm>
            <a:off x="10203656" y="4062293"/>
            <a:ext cx="2388751" cy="694373"/>
          </a:xfrm>
          <a:prstGeom prst="rect">
            <a:avLst/>
          </a:prstGeom>
          <a:noFill/>
          <a:ln/>
        </p:spPr>
        <p:txBody>
          <a:bodyPr wrap="square" rtlCol="0" anchor="t"/>
          <a:lstStyle/>
          <a:p>
            <a:pPr marL="0" indent="0" algn="l">
              <a:lnSpc>
                <a:spcPts val="2734"/>
              </a:lnSpc>
              <a:buNone/>
            </a:pPr>
            <a:r>
              <a:rPr lang="en-US" sz="2187" dirty="0">
                <a:solidFill>
                  <a:srgbClr val="DCD7E5"/>
                </a:solidFill>
                <a:latin typeface="Montserrat" pitchFamily="34" charset="0"/>
                <a:ea typeface="Montserrat" pitchFamily="34" charset="-122"/>
                <a:cs typeface="Montserrat" pitchFamily="34" charset="-120"/>
              </a:rPr>
              <a:t>Proper Maintenance</a:t>
            </a:r>
            <a:endParaRPr lang="en-US" sz="2187" dirty="0"/>
          </a:p>
        </p:txBody>
      </p:sp>
      <p:sp>
        <p:nvSpPr>
          <p:cNvPr id="16" name="Text 9"/>
          <p:cNvSpPr/>
          <p:nvPr/>
        </p:nvSpPr>
        <p:spPr>
          <a:xfrm>
            <a:off x="10203656" y="4889897"/>
            <a:ext cx="2388751" cy="1777008"/>
          </a:xfrm>
          <a:prstGeom prst="rect">
            <a:avLst/>
          </a:prstGeom>
          <a:noFill/>
          <a:ln/>
        </p:spPr>
        <p:txBody>
          <a:bodyPr wrap="square" rtlCol="0" anchor="t"/>
          <a:lstStyle/>
          <a:p>
            <a:pPr marL="0" indent="0" algn="l">
              <a:lnSpc>
                <a:spcPts val="2799"/>
              </a:lnSpc>
              <a:buNone/>
            </a:pPr>
            <a:r>
              <a:rPr lang="en-US" sz="1750" dirty="0">
                <a:solidFill>
                  <a:srgbClr val="DCD7E5"/>
                </a:solidFill>
                <a:latin typeface="Heebo" pitchFamily="34" charset="0"/>
                <a:ea typeface="Heebo" pitchFamily="34" charset="-122"/>
                <a:cs typeface="Heebo" pitchFamily="34" charset="-120"/>
              </a:rPr>
              <a:t>Regular vehicle maintenance and tune-ups improve fuel efficiency and lower emission levels.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208252" y="591503"/>
            <a:ext cx="10213896" cy="1343739"/>
          </a:xfrm>
          <a:prstGeom prst="rect">
            <a:avLst/>
          </a:prstGeom>
          <a:noFill/>
          <a:ln/>
        </p:spPr>
        <p:txBody>
          <a:bodyPr wrap="square" rtlCol="0" anchor="t"/>
          <a:lstStyle/>
          <a:p>
            <a:pPr marL="0" indent="0">
              <a:lnSpc>
                <a:spcPts val="5291"/>
              </a:lnSpc>
              <a:buNone/>
            </a:pPr>
            <a:r>
              <a:rPr lang="en-US" sz="4233" dirty="0">
                <a:solidFill>
                  <a:srgbClr val="F2F0F4"/>
                </a:solidFill>
                <a:latin typeface="Montserrat" pitchFamily="34" charset="0"/>
                <a:ea typeface="Montserrat" pitchFamily="34" charset="-122"/>
                <a:cs typeface="Montserrat" pitchFamily="34" charset="-120"/>
              </a:rPr>
              <a:t>Role of Government Regulations and Policies</a:t>
            </a:r>
            <a:endParaRPr lang="en-US" sz="4233" dirty="0"/>
          </a:p>
        </p:txBody>
      </p:sp>
      <p:sp>
        <p:nvSpPr>
          <p:cNvPr id="5" name="Shape 2"/>
          <p:cNvSpPr/>
          <p:nvPr/>
        </p:nvSpPr>
        <p:spPr>
          <a:xfrm>
            <a:off x="7293769" y="2365296"/>
            <a:ext cx="42982" cy="5272802"/>
          </a:xfrm>
          <a:prstGeom prst="roundRect">
            <a:avLst>
              <a:gd name="adj" fmla="val 225128"/>
            </a:avLst>
          </a:prstGeom>
          <a:solidFill>
            <a:srgbClr val="552C86"/>
          </a:solidFill>
          <a:ln/>
        </p:spPr>
      </p:sp>
      <p:sp>
        <p:nvSpPr>
          <p:cNvPr id="6" name="Shape 3"/>
          <p:cNvSpPr/>
          <p:nvPr/>
        </p:nvSpPr>
        <p:spPr>
          <a:xfrm>
            <a:off x="6320730" y="2753499"/>
            <a:ext cx="752594" cy="42982"/>
          </a:xfrm>
          <a:prstGeom prst="roundRect">
            <a:avLst>
              <a:gd name="adj" fmla="val 225128"/>
            </a:avLst>
          </a:prstGeom>
          <a:solidFill>
            <a:srgbClr val="552C86"/>
          </a:solidFill>
          <a:ln/>
        </p:spPr>
      </p:sp>
      <p:sp>
        <p:nvSpPr>
          <p:cNvPr id="7" name="Shape 4"/>
          <p:cNvSpPr/>
          <p:nvPr/>
        </p:nvSpPr>
        <p:spPr>
          <a:xfrm>
            <a:off x="7073325" y="2533174"/>
            <a:ext cx="483751" cy="483751"/>
          </a:xfrm>
          <a:prstGeom prst="roundRect">
            <a:avLst>
              <a:gd name="adj" fmla="val 20003"/>
            </a:avLst>
          </a:prstGeom>
          <a:noFill/>
          <a:ln w="7620">
            <a:solidFill>
              <a:srgbClr val="552C86"/>
            </a:solidFill>
            <a:prstDash val="solid"/>
          </a:ln>
        </p:spPr>
      </p:sp>
      <p:sp>
        <p:nvSpPr>
          <p:cNvPr id="8" name="Text 5"/>
          <p:cNvSpPr/>
          <p:nvPr/>
        </p:nvSpPr>
        <p:spPr>
          <a:xfrm>
            <a:off x="7256919" y="2573417"/>
            <a:ext cx="116443" cy="403146"/>
          </a:xfrm>
          <a:prstGeom prst="rect">
            <a:avLst/>
          </a:prstGeom>
          <a:noFill/>
          <a:ln/>
        </p:spPr>
        <p:txBody>
          <a:bodyPr wrap="none" rtlCol="0" anchor="t"/>
          <a:lstStyle/>
          <a:p>
            <a:pPr marL="0" indent="0" algn="ctr">
              <a:lnSpc>
                <a:spcPts val="3175"/>
              </a:lnSpc>
              <a:buNone/>
            </a:pPr>
            <a:r>
              <a:rPr lang="en-US" sz="2540" dirty="0">
                <a:solidFill>
                  <a:srgbClr val="DCD7E5"/>
                </a:solidFill>
                <a:latin typeface="Montserrat" pitchFamily="34" charset="0"/>
                <a:ea typeface="Montserrat" pitchFamily="34" charset="-122"/>
                <a:cs typeface="Montserrat" pitchFamily="34" charset="-120"/>
              </a:rPr>
              <a:t>1</a:t>
            </a:r>
            <a:endParaRPr lang="en-US" sz="2540" dirty="0"/>
          </a:p>
        </p:txBody>
      </p:sp>
      <p:sp>
        <p:nvSpPr>
          <p:cNvPr id="9" name="Text 6"/>
          <p:cNvSpPr/>
          <p:nvPr/>
        </p:nvSpPr>
        <p:spPr>
          <a:xfrm>
            <a:off x="3444716" y="2580323"/>
            <a:ext cx="2687836" cy="335994"/>
          </a:xfrm>
          <a:prstGeom prst="rect">
            <a:avLst/>
          </a:prstGeom>
          <a:noFill/>
          <a:ln/>
        </p:spPr>
        <p:txBody>
          <a:bodyPr wrap="none" rtlCol="0" anchor="t"/>
          <a:lstStyle/>
          <a:p>
            <a:pPr marL="0" indent="0" algn="r">
              <a:lnSpc>
                <a:spcPts val="2646"/>
              </a:lnSpc>
              <a:buNone/>
            </a:pPr>
            <a:r>
              <a:rPr lang="en-US" sz="2116" dirty="0">
                <a:solidFill>
                  <a:srgbClr val="DCD7E5"/>
                </a:solidFill>
                <a:latin typeface="Montserrat" pitchFamily="34" charset="0"/>
                <a:ea typeface="Montserrat" pitchFamily="34" charset="-122"/>
                <a:cs typeface="Montserrat" pitchFamily="34" charset="-120"/>
              </a:rPr>
              <a:t>Emission Standards</a:t>
            </a:r>
            <a:endParaRPr lang="en-US" sz="2116" dirty="0"/>
          </a:p>
        </p:txBody>
      </p:sp>
      <p:sp>
        <p:nvSpPr>
          <p:cNvPr id="10" name="Text 7"/>
          <p:cNvSpPr/>
          <p:nvPr/>
        </p:nvSpPr>
        <p:spPr>
          <a:xfrm>
            <a:off x="2208252" y="3045262"/>
            <a:ext cx="3924300" cy="1719858"/>
          </a:xfrm>
          <a:prstGeom prst="rect">
            <a:avLst/>
          </a:prstGeom>
          <a:noFill/>
          <a:ln/>
        </p:spPr>
        <p:txBody>
          <a:bodyPr wrap="square" rtlCol="0" anchor="t"/>
          <a:lstStyle/>
          <a:p>
            <a:pPr marL="0" indent="0" algn="r">
              <a:lnSpc>
                <a:spcPts val="2709"/>
              </a:lnSpc>
              <a:buNone/>
            </a:pPr>
            <a:r>
              <a:rPr lang="en-US" sz="1693" dirty="0">
                <a:solidFill>
                  <a:srgbClr val="DCD7E5"/>
                </a:solidFill>
                <a:latin typeface="Heebo" pitchFamily="34" charset="0"/>
                <a:ea typeface="Heebo" pitchFamily="34" charset="-122"/>
                <a:cs typeface="Heebo" pitchFamily="34" charset="-120"/>
              </a:rPr>
              <a:t>Governments establish strict emission standards for vehicles to limit the release of harmful pollutants like carbon monoxide, nitrogen oxides, and particulate matter.</a:t>
            </a:r>
            <a:endParaRPr lang="en-US" sz="1693" dirty="0"/>
          </a:p>
        </p:txBody>
      </p:sp>
      <p:sp>
        <p:nvSpPr>
          <p:cNvPr id="11" name="Shape 8"/>
          <p:cNvSpPr/>
          <p:nvPr/>
        </p:nvSpPr>
        <p:spPr>
          <a:xfrm>
            <a:off x="7557075" y="3828633"/>
            <a:ext cx="752594" cy="42982"/>
          </a:xfrm>
          <a:prstGeom prst="roundRect">
            <a:avLst>
              <a:gd name="adj" fmla="val 225128"/>
            </a:avLst>
          </a:prstGeom>
          <a:solidFill>
            <a:srgbClr val="552C86"/>
          </a:solidFill>
          <a:ln/>
        </p:spPr>
      </p:sp>
      <p:sp>
        <p:nvSpPr>
          <p:cNvPr id="12" name="Shape 9"/>
          <p:cNvSpPr/>
          <p:nvPr/>
        </p:nvSpPr>
        <p:spPr>
          <a:xfrm>
            <a:off x="7073325" y="3608308"/>
            <a:ext cx="483751" cy="483751"/>
          </a:xfrm>
          <a:prstGeom prst="roundRect">
            <a:avLst>
              <a:gd name="adj" fmla="val 20003"/>
            </a:avLst>
          </a:prstGeom>
          <a:noFill/>
          <a:ln w="7620">
            <a:solidFill>
              <a:srgbClr val="552C86"/>
            </a:solidFill>
            <a:prstDash val="solid"/>
          </a:ln>
        </p:spPr>
      </p:sp>
      <p:sp>
        <p:nvSpPr>
          <p:cNvPr id="13" name="Text 10"/>
          <p:cNvSpPr/>
          <p:nvPr/>
        </p:nvSpPr>
        <p:spPr>
          <a:xfrm>
            <a:off x="7223581" y="3648551"/>
            <a:ext cx="183237" cy="403146"/>
          </a:xfrm>
          <a:prstGeom prst="rect">
            <a:avLst/>
          </a:prstGeom>
          <a:noFill/>
          <a:ln/>
        </p:spPr>
        <p:txBody>
          <a:bodyPr wrap="none" rtlCol="0" anchor="t"/>
          <a:lstStyle/>
          <a:p>
            <a:pPr marL="0" indent="0" algn="ctr">
              <a:lnSpc>
                <a:spcPts val="3175"/>
              </a:lnSpc>
              <a:buNone/>
            </a:pPr>
            <a:r>
              <a:rPr lang="en-US" sz="2540" dirty="0">
                <a:solidFill>
                  <a:srgbClr val="DCD7E5"/>
                </a:solidFill>
                <a:latin typeface="Montserrat" pitchFamily="34" charset="0"/>
                <a:ea typeface="Montserrat" pitchFamily="34" charset="-122"/>
                <a:cs typeface="Montserrat" pitchFamily="34" charset="-120"/>
              </a:rPr>
              <a:t>2</a:t>
            </a:r>
            <a:endParaRPr lang="en-US" sz="2540" dirty="0"/>
          </a:p>
        </p:txBody>
      </p:sp>
      <p:sp>
        <p:nvSpPr>
          <p:cNvPr id="14" name="Text 11"/>
          <p:cNvSpPr/>
          <p:nvPr/>
        </p:nvSpPr>
        <p:spPr>
          <a:xfrm>
            <a:off x="8497848" y="3655457"/>
            <a:ext cx="3351371" cy="335994"/>
          </a:xfrm>
          <a:prstGeom prst="rect">
            <a:avLst/>
          </a:prstGeom>
          <a:noFill/>
          <a:ln/>
        </p:spPr>
        <p:txBody>
          <a:bodyPr wrap="none" rtlCol="0" anchor="t"/>
          <a:lstStyle/>
          <a:p>
            <a:pPr marL="0" indent="0" algn="l">
              <a:lnSpc>
                <a:spcPts val="2646"/>
              </a:lnSpc>
              <a:buNone/>
            </a:pPr>
            <a:r>
              <a:rPr lang="en-US" sz="2116" dirty="0">
                <a:solidFill>
                  <a:srgbClr val="DCD7E5"/>
                </a:solidFill>
                <a:latin typeface="Montserrat" pitchFamily="34" charset="0"/>
                <a:ea typeface="Montserrat" pitchFamily="34" charset="-122"/>
                <a:cs typeface="Montserrat" pitchFamily="34" charset="-120"/>
              </a:rPr>
              <a:t>Fuel Efficiency Mandates</a:t>
            </a:r>
            <a:endParaRPr lang="en-US" sz="2116" dirty="0"/>
          </a:p>
        </p:txBody>
      </p:sp>
      <p:sp>
        <p:nvSpPr>
          <p:cNvPr id="15" name="Text 12"/>
          <p:cNvSpPr/>
          <p:nvPr/>
        </p:nvSpPr>
        <p:spPr>
          <a:xfrm>
            <a:off x="8497848" y="4120396"/>
            <a:ext cx="3924300" cy="1719858"/>
          </a:xfrm>
          <a:prstGeom prst="rect">
            <a:avLst/>
          </a:prstGeom>
          <a:noFill/>
          <a:ln/>
        </p:spPr>
        <p:txBody>
          <a:bodyPr wrap="square" rtlCol="0" anchor="t"/>
          <a:lstStyle/>
          <a:p>
            <a:pPr marL="0" indent="0" algn="l">
              <a:lnSpc>
                <a:spcPts val="2709"/>
              </a:lnSpc>
              <a:buNone/>
            </a:pPr>
            <a:r>
              <a:rPr lang="en-US" sz="1693" dirty="0">
                <a:solidFill>
                  <a:srgbClr val="DCD7E5"/>
                </a:solidFill>
                <a:latin typeface="Heebo" pitchFamily="34" charset="0"/>
                <a:ea typeface="Heebo" pitchFamily="34" charset="-122"/>
                <a:cs typeface="Heebo" pitchFamily="34" charset="-120"/>
              </a:rPr>
              <a:t>Policies that require automakers to improve the fuel efficiency of their vehicle fleets, encouraging the development of electric, hybrid, and more efficient internal combustion engines.</a:t>
            </a:r>
            <a:endParaRPr lang="en-US" sz="1693" dirty="0"/>
          </a:p>
        </p:txBody>
      </p:sp>
      <p:sp>
        <p:nvSpPr>
          <p:cNvPr id="16" name="Shape 13"/>
          <p:cNvSpPr/>
          <p:nvPr/>
        </p:nvSpPr>
        <p:spPr>
          <a:xfrm>
            <a:off x="6320730" y="5583376"/>
            <a:ext cx="752594" cy="42982"/>
          </a:xfrm>
          <a:prstGeom prst="roundRect">
            <a:avLst>
              <a:gd name="adj" fmla="val 225128"/>
            </a:avLst>
          </a:prstGeom>
          <a:solidFill>
            <a:srgbClr val="552C86"/>
          </a:solidFill>
          <a:ln/>
        </p:spPr>
      </p:sp>
      <p:sp>
        <p:nvSpPr>
          <p:cNvPr id="17" name="Shape 14"/>
          <p:cNvSpPr/>
          <p:nvPr/>
        </p:nvSpPr>
        <p:spPr>
          <a:xfrm>
            <a:off x="7073325" y="5363051"/>
            <a:ext cx="483751" cy="483751"/>
          </a:xfrm>
          <a:prstGeom prst="roundRect">
            <a:avLst>
              <a:gd name="adj" fmla="val 20003"/>
            </a:avLst>
          </a:prstGeom>
          <a:noFill/>
          <a:ln w="7620">
            <a:solidFill>
              <a:srgbClr val="552C86"/>
            </a:solidFill>
            <a:prstDash val="solid"/>
          </a:ln>
        </p:spPr>
      </p:sp>
      <p:sp>
        <p:nvSpPr>
          <p:cNvPr id="18" name="Text 15"/>
          <p:cNvSpPr/>
          <p:nvPr/>
        </p:nvSpPr>
        <p:spPr>
          <a:xfrm>
            <a:off x="7224177" y="5403294"/>
            <a:ext cx="181928" cy="403146"/>
          </a:xfrm>
          <a:prstGeom prst="rect">
            <a:avLst/>
          </a:prstGeom>
          <a:noFill/>
          <a:ln/>
        </p:spPr>
        <p:txBody>
          <a:bodyPr wrap="none" rtlCol="0" anchor="t"/>
          <a:lstStyle/>
          <a:p>
            <a:pPr marL="0" indent="0" algn="ctr">
              <a:lnSpc>
                <a:spcPts val="3175"/>
              </a:lnSpc>
              <a:buNone/>
            </a:pPr>
            <a:r>
              <a:rPr lang="en-US" sz="2540" dirty="0">
                <a:solidFill>
                  <a:srgbClr val="DCD7E5"/>
                </a:solidFill>
                <a:latin typeface="Montserrat" pitchFamily="34" charset="0"/>
                <a:ea typeface="Montserrat" pitchFamily="34" charset="-122"/>
                <a:cs typeface="Montserrat" pitchFamily="34" charset="-120"/>
              </a:rPr>
              <a:t>3</a:t>
            </a:r>
            <a:endParaRPr lang="en-US" sz="2540" dirty="0"/>
          </a:p>
        </p:txBody>
      </p:sp>
      <p:sp>
        <p:nvSpPr>
          <p:cNvPr id="19" name="Text 16"/>
          <p:cNvSpPr/>
          <p:nvPr/>
        </p:nvSpPr>
        <p:spPr>
          <a:xfrm>
            <a:off x="2817733" y="5410200"/>
            <a:ext cx="3314819" cy="335994"/>
          </a:xfrm>
          <a:prstGeom prst="rect">
            <a:avLst/>
          </a:prstGeom>
          <a:noFill/>
          <a:ln/>
        </p:spPr>
        <p:txBody>
          <a:bodyPr wrap="none" rtlCol="0" anchor="t"/>
          <a:lstStyle/>
          <a:p>
            <a:pPr marL="0" indent="0" algn="r">
              <a:lnSpc>
                <a:spcPts val="2646"/>
              </a:lnSpc>
              <a:buNone/>
            </a:pPr>
            <a:r>
              <a:rPr lang="en-US" sz="2116" dirty="0">
                <a:solidFill>
                  <a:srgbClr val="DCD7E5"/>
                </a:solidFill>
                <a:latin typeface="Montserrat" pitchFamily="34" charset="0"/>
                <a:ea typeface="Montserrat" pitchFamily="34" charset="-122"/>
                <a:cs typeface="Montserrat" pitchFamily="34" charset="-120"/>
              </a:rPr>
              <a:t>Incentives and Subsidies</a:t>
            </a:r>
            <a:endParaRPr lang="en-US" sz="2116" dirty="0"/>
          </a:p>
        </p:txBody>
      </p:sp>
      <p:sp>
        <p:nvSpPr>
          <p:cNvPr id="20" name="Text 17"/>
          <p:cNvSpPr/>
          <p:nvPr/>
        </p:nvSpPr>
        <p:spPr>
          <a:xfrm>
            <a:off x="2208252" y="5875139"/>
            <a:ext cx="3924300" cy="1375886"/>
          </a:xfrm>
          <a:prstGeom prst="rect">
            <a:avLst/>
          </a:prstGeom>
          <a:noFill/>
          <a:ln/>
        </p:spPr>
        <p:txBody>
          <a:bodyPr wrap="square" rtlCol="0" anchor="t"/>
          <a:lstStyle/>
          <a:p>
            <a:pPr marL="0" indent="0" algn="r">
              <a:lnSpc>
                <a:spcPts val="2709"/>
              </a:lnSpc>
              <a:buNone/>
            </a:pPr>
            <a:r>
              <a:rPr lang="en-US" sz="1693" dirty="0">
                <a:solidFill>
                  <a:srgbClr val="DCD7E5"/>
                </a:solidFill>
                <a:latin typeface="Heebo" pitchFamily="34" charset="0"/>
                <a:ea typeface="Heebo" pitchFamily="34" charset="-122"/>
                <a:cs typeface="Heebo" pitchFamily="34" charset="-120"/>
              </a:rPr>
              <a:t>Governments offer financial incentives and subsidies to promote the adoption of eco-friendly vehicles and the installation of charging infrastructure.</a:t>
            </a:r>
            <a:endParaRPr lang="en-US" sz="1693"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2037993" y="807482"/>
            <a:ext cx="10554414" cy="1388745"/>
          </a:xfrm>
          <a:prstGeom prst="rect">
            <a:avLst/>
          </a:prstGeom>
          <a:noFill/>
          <a:ln/>
        </p:spPr>
        <p:txBody>
          <a:bodyPr wrap="square" rtlCol="0" anchor="t"/>
          <a:lstStyle/>
          <a:p>
            <a:pPr marL="0" indent="0">
              <a:lnSpc>
                <a:spcPts val="5468"/>
              </a:lnSpc>
              <a:buNone/>
            </a:pPr>
            <a:r>
              <a:rPr lang="en-US" sz="4374" dirty="0">
                <a:solidFill>
                  <a:srgbClr val="F2F0F4"/>
                </a:solidFill>
                <a:latin typeface="Montserrat" pitchFamily="34" charset="0"/>
                <a:ea typeface="Montserrat" pitchFamily="34" charset="-122"/>
                <a:cs typeface="Montserrat" pitchFamily="34" charset="-120"/>
              </a:rPr>
              <a:t>Importance of Public Awareness and Individual Actions</a:t>
            </a:r>
            <a:endParaRPr lang="en-US" sz="4374" dirty="0"/>
          </a:p>
        </p:txBody>
      </p:sp>
      <p:sp>
        <p:nvSpPr>
          <p:cNvPr id="5" name="Text 2"/>
          <p:cNvSpPr/>
          <p:nvPr/>
        </p:nvSpPr>
        <p:spPr>
          <a:xfrm>
            <a:off x="2037993" y="2751653"/>
            <a:ext cx="2232065"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Raising Awareness</a:t>
            </a:r>
            <a:endParaRPr lang="en-US" sz="2187" dirty="0"/>
          </a:p>
        </p:txBody>
      </p:sp>
      <p:sp>
        <p:nvSpPr>
          <p:cNvPr id="6" name="Text 3"/>
          <p:cNvSpPr/>
          <p:nvPr/>
        </p:nvSpPr>
        <p:spPr>
          <a:xfrm>
            <a:off x="2037993" y="3668197"/>
            <a:ext cx="2232065" cy="3554016"/>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Educating the public about the harmful effects of vehicular pollution is crucial. Campaigns and outreach programs can help people understand the environmental and health risks.</a:t>
            </a:r>
            <a:endParaRPr lang="en-US" sz="1750" dirty="0"/>
          </a:p>
        </p:txBody>
      </p:sp>
      <p:sp>
        <p:nvSpPr>
          <p:cNvPr id="7" name="Text 4"/>
          <p:cNvSpPr/>
          <p:nvPr/>
        </p:nvSpPr>
        <p:spPr>
          <a:xfrm>
            <a:off x="4819650" y="2751653"/>
            <a:ext cx="2232065"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Encouraging Change</a:t>
            </a:r>
            <a:endParaRPr lang="en-US" sz="2187" dirty="0"/>
          </a:p>
        </p:txBody>
      </p:sp>
      <p:sp>
        <p:nvSpPr>
          <p:cNvPr id="8" name="Text 5"/>
          <p:cNvSpPr/>
          <p:nvPr/>
        </p:nvSpPr>
        <p:spPr>
          <a:xfrm>
            <a:off x="4819650" y="3668197"/>
            <a:ext cx="2232065" cy="3198614"/>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Inspiring individuals to adopt eco-friendly behaviors, such as using public transportation, carpooling, or driving electric vehicles, can significantly reduce overall emissions.</a:t>
            </a:r>
            <a:endParaRPr lang="en-US" sz="1750" dirty="0"/>
          </a:p>
        </p:txBody>
      </p:sp>
      <p:sp>
        <p:nvSpPr>
          <p:cNvPr id="9" name="Text 6"/>
          <p:cNvSpPr/>
          <p:nvPr/>
        </p:nvSpPr>
        <p:spPr>
          <a:xfrm>
            <a:off x="7601307" y="2751653"/>
            <a:ext cx="2232065"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Grassroots Efforts</a:t>
            </a:r>
            <a:endParaRPr lang="en-US" sz="2187" dirty="0"/>
          </a:p>
        </p:txBody>
      </p:sp>
      <p:sp>
        <p:nvSpPr>
          <p:cNvPr id="10" name="Text 7"/>
          <p:cNvSpPr/>
          <p:nvPr/>
        </p:nvSpPr>
        <p:spPr>
          <a:xfrm>
            <a:off x="7601307" y="3668197"/>
            <a:ext cx="2232065" cy="2843213"/>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Community-led initiatives, like tree-planting projects or car-free days, can raise awareness and promote sustainable practices at the local level.</a:t>
            </a:r>
            <a:endParaRPr lang="en-US" sz="1750" dirty="0"/>
          </a:p>
        </p:txBody>
      </p:sp>
      <p:sp>
        <p:nvSpPr>
          <p:cNvPr id="11" name="Text 8"/>
          <p:cNvSpPr/>
          <p:nvPr/>
        </p:nvSpPr>
        <p:spPr>
          <a:xfrm>
            <a:off x="10382964" y="2751653"/>
            <a:ext cx="2232065" cy="694373"/>
          </a:xfrm>
          <a:prstGeom prst="rect">
            <a:avLst/>
          </a:prstGeom>
          <a:noFill/>
          <a:ln/>
        </p:spPr>
        <p:txBody>
          <a:bodyPr wrap="square" rtlCol="0" anchor="t"/>
          <a:lstStyle/>
          <a:p>
            <a:pPr marL="0" indent="0">
              <a:lnSpc>
                <a:spcPts val="2734"/>
              </a:lnSpc>
              <a:buNone/>
            </a:pPr>
            <a:r>
              <a:rPr lang="en-US" sz="2187" dirty="0">
                <a:solidFill>
                  <a:srgbClr val="F2F0F4"/>
                </a:solidFill>
                <a:latin typeface="Montserrat" pitchFamily="34" charset="0"/>
                <a:ea typeface="Montserrat" pitchFamily="34" charset="-122"/>
                <a:cs typeface="Montserrat" pitchFamily="34" charset="-120"/>
              </a:rPr>
              <a:t>Policymaker Pressure</a:t>
            </a:r>
            <a:endParaRPr lang="en-US" sz="2187" dirty="0"/>
          </a:p>
        </p:txBody>
      </p:sp>
      <p:sp>
        <p:nvSpPr>
          <p:cNvPr id="12" name="Text 9"/>
          <p:cNvSpPr/>
          <p:nvPr/>
        </p:nvSpPr>
        <p:spPr>
          <a:xfrm>
            <a:off x="10382964" y="3668197"/>
            <a:ext cx="2232065" cy="3198614"/>
          </a:xfrm>
          <a:prstGeom prst="rect">
            <a:avLst/>
          </a:prstGeom>
          <a:noFill/>
          <a:ln/>
        </p:spPr>
        <p:txBody>
          <a:bodyPr wrap="square" rtlCol="0" anchor="t"/>
          <a:lstStyle/>
          <a:p>
            <a:pPr marL="0" indent="0">
              <a:lnSpc>
                <a:spcPts val="2799"/>
              </a:lnSpc>
              <a:buNone/>
            </a:pPr>
            <a:r>
              <a:rPr lang="en-US" sz="1750" dirty="0">
                <a:solidFill>
                  <a:srgbClr val="DCD7E5"/>
                </a:solidFill>
                <a:latin typeface="Heebo" pitchFamily="34" charset="0"/>
                <a:ea typeface="Heebo" pitchFamily="34" charset="-122"/>
                <a:cs typeface="Heebo" pitchFamily="34" charset="-120"/>
              </a:rPr>
              <a:t>Individuals can also advocate for stricter regulations and policies to curb vehicular pollution, influencing government decision-makers to take decisive 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E91BC35C9ED84884CB684698491978" ma:contentTypeVersion="9" ma:contentTypeDescription="Create a new document." ma:contentTypeScope="" ma:versionID="9360b322643ecb3ce225e3b5daba64ef">
  <xsd:schema xmlns:xsd="http://www.w3.org/2001/XMLSchema" xmlns:xs="http://www.w3.org/2001/XMLSchema" xmlns:p="http://schemas.microsoft.com/office/2006/metadata/properties" xmlns:ns3="400c5d98-01cf-446b-96cc-88d96f68750b" targetNamespace="http://schemas.microsoft.com/office/2006/metadata/properties" ma:root="true" ma:fieldsID="8491d0e7759dceb84db7a7368f52d99b" ns3:_="">
    <xsd:import namespace="400c5d98-01cf-446b-96cc-88d96f68750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c5d98-01cf-446b-96cc-88d96f687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ystemTags" ma:index="11" nillable="true" ma:displayName="MediaServiceSystemTags" ma:hidden="true" ma:internalName="MediaServiceSystemTags" ma:readOnly="true">
      <xsd:simpleType>
        <xsd:restriction base="dms:Note"/>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F76386-71AC-4B02-979D-558FFE3642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0c5d98-01cf-446b-96cc-88d96f6875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AD1A6D-B715-487D-9B1B-6EE1AE313E43}">
  <ds:schemaRefs>
    <ds:schemaRef ds:uri="http://schemas.microsoft.com/sharepoint/v3/contenttype/forms"/>
  </ds:schemaRefs>
</ds:datastoreItem>
</file>

<file path=customXml/itemProps3.xml><?xml version="1.0" encoding="utf-8"?>
<ds:datastoreItem xmlns:ds="http://schemas.openxmlformats.org/officeDocument/2006/customXml" ds:itemID="{57936BD9-A400-4B75-BF7A-D734B74D4179}">
  <ds:schemaRef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400c5d98-01cf-446b-96cc-88d96f68750b"/>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TotalTime>
  <Words>826</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Achraj Sharma</cp:lastModifiedBy>
  <cp:revision>2</cp:revision>
  <dcterms:created xsi:type="dcterms:W3CDTF">2024-04-14T17:26:53Z</dcterms:created>
  <dcterms:modified xsi:type="dcterms:W3CDTF">2024-04-14T17:33:42Z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0x010100D6E91BC35C9ED84884CB684698491978</vt:lpwstr>
  </property>
</Properties>
</file>