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7" r:id="rId5"/>
    <p:sldId id="278" r:id="rId6"/>
    <p:sldId id="258" r:id="rId7"/>
    <p:sldId id="259" r:id="rId8"/>
    <p:sldId id="260" r:id="rId9"/>
    <p:sldId id="261" r:id="rId10"/>
    <p:sldId id="296" r:id="rId11"/>
    <p:sldId id="262" r:id="rId12"/>
    <p:sldId id="263" r:id="rId13"/>
    <p:sldId id="264" r:id="rId14"/>
    <p:sldId id="276" r:id="rId15"/>
    <p:sldId id="265" r:id="rId16"/>
    <p:sldId id="266" r:id="rId17"/>
    <p:sldId id="267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272" r:id="rId29"/>
    <p:sldId id="273" r:id="rId30"/>
    <p:sldId id="274" r:id="rId31"/>
    <p:sldId id="275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9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FB11"/>
            </a:gs>
            <a:gs pos="100000">
              <a:srgbClr val="83830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/>
              <a:t>Ensemble CNN Models for Pneumonia Classification</a:t>
            </a:r>
            <a:endParaRPr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1843405"/>
            <a:ext cx="8212455" cy="1143000"/>
          </a:xfrm>
        </p:spPr>
        <p:txBody>
          <a:bodyPr/>
          <a:lstStyle/>
          <a:p>
            <a:r>
              <a:rPr sz="2000"/>
              <a:t>Final Year Capstone Project</a:t>
            </a:r>
            <a:endParaRPr sz="2000"/>
          </a:p>
          <a:p>
            <a:r>
              <a:rPr lang="en-US" sz="2000">
                <a:sym typeface="+mn-ea"/>
              </a:rPr>
              <a:t>Under the Guidance of</a:t>
            </a:r>
            <a:r>
              <a:rPr sz="2000"/>
              <a:t> </a:t>
            </a:r>
            <a:r>
              <a:rPr lang="en-US" sz="2000"/>
              <a:t>Dr Senthilkumar T</a:t>
            </a:r>
            <a:endParaRPr sz="2000"/>
          </a:p>
          <a:p>
            <a:endParaRPr lang="en-US" sz="2000"/>
          </a:p>
        </p:txBody>
      </p:sp>
      <p:sp>
        <p:nvSpPr>
          <p:cNvPr id="4" name="Text Box 3"/>
          <p:cNvSpPr txBox="1"/>
          <p:nvPr/>
        </p:nvSpPr>
        <p:spPr>
          <a:xfrm>
            <a:off x="5250180" y="4753610"/>
            <a:ext cx="4241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b="1">
                <a:solidFill>
                  <a:schemeClr val="bg1"/>
                </a:solidFill>
                <a:sym typeface="+mn-ea"/>
              </a:rPr>
              <a:t>Presented by:</a:t>
            </a:r>
            <a:r>
              <a:rPr>
                <a:solidFill>
                  <a:schemeClr val="bg1"/>
                </a:solidFill>
                <a:sym typeface="+mn-ea"/>
              </a:rPr>
              <a:t> Adarsh Kumar Singh</a:t>
            </a:r>
            <a:endParaRPr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sym typeface="+mn-ea"/>
              </a:rPr>
              <a:t>Reg No:</a:t>
            </a:r>
            <a:r>
              <a:rPr lang="en-US">
                <a:solidFill>
                  <a:schemeClr val="bg1"/>
                </a:solidFill>
                <a:sym typeface="+mn-ea"/>
              </a:rPr>
              <a:t> 21BIT0159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Data Preprocessing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t>Resizing images</a:t>
            </a:r>
          </a:p>
          <a:p>
            <a:pPr algn="just"/>
            <a:r>
              <a:t>Normalization for consistent input</a:t>
            </a:r>
          </a:p>
          <a:p>
            <a:pPr algn="just"/>
            <a:r>
              <a:t>Data augmentation (rotation, flipping, zoom, etc.)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Proposed System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t>The proposed system utilizes multiple deep learning models (ResNet, DenseNet, VGG</a:t>
            </a:r>
            <a:r>
              <a:rPr lang="en-US"/>
              <a:t>16</a:t>
            </a:r>
            <a:r>
              <a:t>, EfficientNet) to improve pneumonia classification performance.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System Architecture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t>The architecture consists of:</a:t>
            </a:r>
          </a:p>
          <a:p>
            <a:pPr algn="just"/>
            <a:r>
              <a:t>Input Layer: Chest X-ray images</a:t>
            </a:r>
          </a:p>
          <a:p>
            <a:pPr algn="just"/>
            <a:r>
              <a:t>Preprocessing: Normalization &amp; Augmentation</a:t>
            </a:r>
          </a:p>
          <a:p>
            <a:pPr algn="just"/>
            <a:r>
              <a:t>Base Models: ResNet, DenseNet, VGG, EfficientNet</a:t>
            </a:r>
          </a:p>
          <a:p>
            <a:pPr algn="just"/>
            <a:r>
              <a:t>Ensemble Layer: Weighted averaging for improved accuracy</a:t>
            </a:r>
          </a:p>
          <a:p>
            <a:pPr algn="just"/>
            <a:r>
              <a:t>Output Layer: Pneumonia classification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Architecture Diagram</a:t>
            </a:r>
            <a:endParaRPr lang="en-US" b="1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2950" y="1174750"/>
            <a:ext cx="765746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987425"/>
          </a:xfrm>
        </p:spPr>
        <p:txBody>
          <a:bodyPr/>
          <a:lstStyle/>
          <a:p>
            <a:r>
              <a:rPr b="1"/>
              <a:t>CNN Models </a:t>
            </a:r>
            <a:r>
              <a:rPr lang="en-US" b="1"/>
              <a:t>to be used as the project progress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t>- ResNet50: Residual connections for deep learning</a:t>
            </a:r>
          </a:p>
          <a:p>
            <a:pPr algn="just"/>
            <a:r>
              <a:t>- DenseNet121: Feature reuse for better efficiency</a:t>
            </a:r>
          </a:p>
          <a:p>
            <a:pPr algn="just"/>
            <a:r>
              <a:t>- VGG16: Simple but effective for feature extraction</a:t>
            </a:r>
          </a:p>
          <a:p>
            <a:pPr algn="just"/>
            <a:r>
              <a:t>- EfficientNetB0: Optimized for accuracy and speed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Ensemble Learning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t>Combining multiple CNN models using weighted averaging to improve pneumonia classification accuracy.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Model Training Process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t>Train each model individually on the dataset</a:t>
            </a:r>
          </a:p>
          <a:p>
            <a:pPr algn="just"/>
            <a:r>
              <a:t>Use data augmentation to improve generalization</a:t>
            </a:r>
          </a:p>
          <a:p>
            <a:pPr algn="just"/>
            <a:r>
              <a:t>Combine model predictions through ensemble 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CNN Training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820" y="1469390"/>
            <a:ext cx="5104130" cy="4323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40" y="869315"/>
            <a:ext cx="2733675" cy="3727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855" y="1850390"/>
            <a:ext cx="3115945" cy="37033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798195"/>
          </a:xfrm>
        </p:spPr>
        <p:txBody>
          <a:bodyPr/>
          <a:p>
            <a:r>
              <a:rPr lang="en-US"/>
              <a:t>ResNet,Vgg16, DenseNet EfficientNet Training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6545" y="1306195"/>
            <a:ext cx="6259830" cy="38519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0545" y="1142365"/>
            <a:ext cx="6677025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Introduction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sz="2000"/>
              <a:t>Pneumonia is a severe lung infection that can be detected via chest X-ray images. This project leverages deep learning, particularly an ensemble of CNN models, to classify pneumonia cases accurately.</a:t>
            </a:r>
            <a:endParaRPr sz="2000"/>
          </a:p>
          <a:p>
            <a:pPr algn="just"/>
            <a:r>
              <a:rPr lang="en-US" altLang="en-US" sz="2000"/>
              <a:t>Chest X-ray imaging is the most widely</a:t>
            </a:r>
            <a:endParaRPr lang="en-US" altLang="en-US" sz="2000"/>
          </a:p>
          <a:p>
            <a:pPr algn="just"/>
            <a:r>
              <a:rPr lang="en-US" altLang="en-US" sz="2000"/>
              <a:t>used diagnostic tool for pneumonia detection, but interpreting these images requires</a:t>
            </a:r>
            <a:endParaRPr lang="en-US" altLang="en-US" sz="2000"/>
          </a:p>
          <a:p>
            <a:pPr algn="just"/>
            <a:r>
              <a:rPr lang="en-US" altLang="en-US" sz="2000"/>
              <a:t>skilled radiologists, which may not be readily available in resource-constrained</a:t>
            </a:r>
            <a:endParaRPr lang="en-US" altLang="en-US" sz="2000"/>
          </a:p>
          <a:p>
            <a:pPr algn="just"/>
            <a:r>
              <a:rPr lang="en-US" altLang="en-US" sz="2000"/>
              <a:t>regions. Advances in deep learning, particularly convolutional neural networks</a:t>
            </a:r>
            <a:endParaRPr lang="en-US" altLang="en-US" sz="2000"/>
          </a:p>
          <a:p>
            <a:pPr algn="just"/>
            <a:r>
              <a:rPr lang="en-US" altLang="en-US" sz="2000"/>
              <a:t>(CNNs), provide an opportunity to automate the detection process with high accuracy and speed.</a:t>
            </a:r>
            <a:endParaRPr lang="en-US" altLang="en-US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2300" y="773430"/>
            <a:ext cx="3550285" cy="3361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025" y="1142365"/>
            <a:ext cx="3587115" cy="27666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7270" y="1348105"/>
            <a:ext cx="3665855" cy="3466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407160"/>
            <a:ext cx="3888740" cy="334772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Ensemble Training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0840" y="897255"/>
            <a:ext cx="4378325" cy="2286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65" y="2047240"/>
            <a:ext cx="4124325" cy="3032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Defining Model Weights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" y="1928495"/>
            <a:ext cx="4276090" cy="255333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Ensemble Model Accuracy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3580" y="1294765"/>
            <a:ext cx="7058025" cy="1876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90" y="3686175"/>
            <a:ext cx="5431155" cy="717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UI Application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200" y="1458595"/>
            <a:ext cx="3975735" cy="2366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74750" y="419100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This is the Home page of UI Application of the project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30" y="1459230"/>
            <a:ext cx="3799205" cy="27324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442585" y="4384040"/>
            <a:ext cx="2411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Image Uploading and Analyzing</a:t>
            </a:r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0" y="1412240"/>
            <a:ext cx="6202680" cy="207264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11475" y="3867785"/>
            <a:ext cx="3321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/>
              <a:t>Result is displayed using the trained model in backend</a:t>
            </a:r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Applications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t>Medical diagnosis assistance</a:t>
            </a:r>
          </a:p>
          <a:p>
            <a:pPr algn="just"/>
            <a:r>
              <a:t>AI-powered radiology tools</a:t>
            </a:r>
          </a:p>
          <a:p>
            <a:pPr algn="just"/>
            <a:r>
              <a:t>Pneumonia and other lung disease detection</a:t>
            </a:r>
          </a:p>
          <a:p>
            <a:pPr algn="just"/>
            <a:r>
              <a:rPr lang="en-US" altLang="en-US"/>
              <a:t>Automated Screening in Hospitals</a:t>
            </a:r>
            <a:endParaRPr lang="en-US" altLang="en-US"/>
          </a:p>
          <a:p>
            <a:pPr algn="just"/>
            <a:r>
              <a:rPr lang="en-US" altLang="en-US"/>
              <a:t>Integration with IoT &amp; Edge Devices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Future Enhancements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t>Implementing attention mechanisms</a:t>
            </a:r>
          </a:p>
          <a:p>
            <a:pPr algn="just"/>
            <a:r>
              <a:t>Extending the model for multi-disease classification</a:t>
            </a:r>
          </a:p>
          <a:p>
            <a:pPr algn="just"/>
            <a:r>
              <a:t>Deploying the model as a web-based AI tool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Conclusion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t>The ensemble CNN model significantly improves pneumonia classification accuracy, making it a viable tool for assisting radiologists in early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Literature Review 1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l">
              <a:buNone/>
            </a:pPr>
            <a:r>
              <a:rPr lang="en-US" altLang="en-US" sz="2800"/>
              <a:t>Title:</a:t>
            </a:r>
            <a:r>
              <a:rPr lang="en-US" altLang="en-US" sz="2400"/>
              <a:t> Accuracy of deep learning for automated detection of</a:t>
            </a:r>
            <a:endParaRPr lang="en-US" altLang="en-US" sz="2400"/>
          </a:p>
          <a:p>
            <a:pPr marL="0" indent="0" algn="l">
              <a:buNone/>
            </a:pPr>
            <a:r>
              <a:rPr lang="en-US" altLang="en-US" sz="2400"/>
              <a:t>pneumonia using chest X-Ray</a:t>
            </a:r>
            <a:endParaRPr lang="en-US" altLang="en-US" sz="2400"/>
          </a:p>
          <a:p>
            <a:pPr marL="0" indent="0" algn="l">
              <a:buNone/>
            </a:pPr>
            <a:r>
              <a:rPr lang="en-US" altLang="en-US" sz="2400"/>
              <a:t>images: A systematic review and meta-analysis</a:t>
            </a:r>
            <a:endParaRPr lang="en-US" altLang="en-US" sz="2400"/>
          </a:p>
          <a:p>
            <a:pPr algn="just"/>
            <a:r>
              <a:rPr lang="en-US" altLang="en-US" sz="2800"/>
              <a:t>Authors: Yuanyuan Li, Zhenyan Zhang.</a:t>
            </a:r>
            <a:endParaRPr lang="en-US" altLang="en-US" sz="2800"/>
          </a:p>
          <a:p>
            <a:pPr algn="just"/>
            <a:r>
              <a:rPr lang="en-US" altLang="en-US" sz="2800"/>
              <a:t>Year: 2020</a:t>
            </a:r>
            <a:endParaRPr lang="en-US" altLang="en-US" sz="2800"/>
          </a:p>
          <a:p>
            <a:pPr algn="just"/>
            <a:r>
              <a:rPr lang="en-US" altLang="en-US" sz="2800"/>
              <a:t>Journal: Computers in Biology and Medicine</a:t>
            </a:r>
            <a:endParaRPr lang="en-US" altLang="en-US" sz="21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References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554609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1600"/>
              <a:t>[1] Paul Mooney. (2018). Chest X-ray Pneumonia Dataset.</a:t>
            </a:r>
            <a:endParaRPr lang="en-US" altLang="en-US" sz="1600"/>
          </a:p>
          <a:p>
            <a:pPr marL="0" indent="0" algn="just">
              <a:buNone/>
            </a:pPr>
            <a:endParaRPr lang="en-US" altLang="en-US" sz="1600"/>
          </a:p>
          <a:p>
            <a:pPr marL="0" indent="0" algn="just">
              <a:buNone/>
            </a:pPr>
            <a:r>
              <a:rPr lang="en-US" altLang="en-US" sz="1600"/>
              <a:t>[2] He, K., Zhang, X., Ren, S., &amp; Sun, J. (2016). Deep Residual Learning</a:t>
            </a:r>
            <a:endParaRPr lang="en-US" altLang="en-US" sz="1600"/>
          </a:p>
          <a:p>
            <a:pPr marL="0" indent="0" algn="just">
              <a:buNone/>
            </a:pPr>
            <a:r>
              <a:rPr lang="en-US" altLang="en-US" sz="1600"/>
              <a:t>for Image Recognition. IEEE Conference on Computer Vision and</a:t>
            </a:r>
            <a:endParaRPr lang="en-US" altLang="en-US" sz="1600"/>
          </a:p>
          <a:p>
            <a:pPr marL="0" indent="0" algn="just">
              <a:buNone/>
            </a:pPr>
            <a:r>
              <a:rPr lang="en-US" altLang="en-US" sz="1600"/>
              <a:t>Pattern Recognition (CVPR).</a:t>
            </a:r>
            <a:endParaRPr lang="en-US" altLang="en-US" sz="1600"/>
          </a:p>
          <a:p>
            <a:pPr marL="0" indent="0" algn="just">
              <a:buNone/>
            </a:pPr>
            <a:endParaRPr lang="en-US" altLang="en-US" sz="1600"/>
          </a:p>
          <a:p>
            <a:pPr marL="0" indent="0" algn="just">
              <a:buNone/>
            </a:pPr>
            <a:r>
              <a:rPr lang="en-US" altLang="en-US" sz="1600"/>
              <a:t>[3] Huang, G., Liu, Z., Van Der Maaten, L., &amp; Weinberger, K. Q. (2017). Densely Connected Convolutional Networks. IEEE Conference on</a:t>
            </a:r>
            <a:endParaRPr lang="en-US" altLang="en-US" sz="1600"/>
          </a:p>
          <a:p>
            <a:pPr marL="0" indent="0" algn="just">
              <a:buNone/>
            </a:pPr>
            <a:r>
              <a:rPr lang="en-US" altLang="en-US" sz="1600"/>
              <a:t>Computer Vision and Pattern Recognition (CVPR). </a:t>
            </a:r>
            <a:endParaRPr lang="en-US" altLang="en-US" sz="1600"/>
          </a:p>
          <a:p>
            <a:pPr marL="0" indent="0" algn="just">
              <a:buNone/>
            </a:pPr>
            <a:endParaRPr lang="en-US" altLang="en-US" sz="1600"/>
          </a:p>
          <a:p>
            <a:pPr marL="0" indent="0" algn="just">
              <a:buNone/>
            </a:pPr>
            <a:r>
              <a:rPr lang="en-US" altLang="en-US" sz="1600"/>
              <a:t>[4] Simonyan, K., &amp; Zisserman, A. (2015). Very Deep Convolutional</a:t>
            </a:r>
            <a:endParaRPr lang="en-US" altLang="en-US" sz="1600"/>
          </a:p>
          <a:p>
            <a:pPr marL="0" indent="0" algn="just">
              <a:buNone/>
            </a:pPr>
            <a:r>
              <a:rPr lang="en-US" altLang="en-US" sz="1600"/>
              <a:t>Networks for Large-Scale Image Recognition. International</a:t>
            </a:r>
            <a:endParaRPr lang="en-US" altLang="en-US" sz="1600"/>
          </a:p>
          <a:p>
            <a:pPr marL="0" indent="0" algn="just">
              <a:buNone/>
            </a:pPr>
            <a:r>
              <a:rPr lang="en-US" altLang="en-US" sz="1600"/>
              <a:t>Conference on Learning Representations (ICLR).</a:t>
            </a:r>
            <a:endParaRPr lang="en-US" altLang="en-US" sz="1600"/>
          </a:p>
          <a:p>
            <a:pPr marL="0" indent="0" algn="just">
              <a:buNone/>
            </a:pPr>
            <a:endParaRPr lang="en-US" altLang="en-US" sz="1600"/>
          </a:p>
          <a:p>
            <a:pPr marL="0" indent="0" algn="just">
              <a:buNone/>
            </a:pPr>
            <a:r>
              <a:rPr lang="en-US" altLang="en-US" sz="1600"/>
              <a:t>[5] Tan, M., &amp; Le, Q. V. (2019). EfficientNet: Rethinking Model Scaling</a:t>
            </a:r>
            <a:endParaRPr lang="en-US" altLang="en-US" sz="1600"/>
          </a:p>
          <a:p>
            <a:pPr marL="0" indent="0" algn="just">
              <a:buNone/>
            </a:pPr>
            <a:r>
              <a:rPr lang="en-US" altLang="en-US" sz="1600"/>
              <a:t>for Convolutional Neural Networks. International Conference on</a:t>
            </a:r>
            <a:endParaRPr lang="en-US" altLang="en-US" sz="1600"/>
          </a:p>
          <a:p>
            <a:pPr marL="0" indent="0" algn="just">
              <a:buNone/>
            </a:pPr>
            <a:r>
              <a:rPr lang="en-US" altLang="en-US" sz="1600"/>
              <a:t>Machine Learning (ICML)</a:t>
            </a:r>
            <a:endParaRPr lang="en-US" altLang="en-US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US" altLang="en-US" sz="2400" b="1"/>
              <a:t>Merits:</a:t>
            </a:r>
            <a:endParaRPr lang="en-US" altLang="en-US" sz="2400" b="1"/>
          </a:p>
          <a:p>
            <a:pPr marL="0" indent="0" algn="just">
              <a:buNone/>
            </a:pPr>
            <a:r>
              <a:rPr lang="en-US" altLang="en-US" sz="2400"/>
              <a:t>Demonstratedhigh accuracy of deeplearning models inclassifying pneumonia from normal chest X-rays and distinguishing bacterial from viral pneumonia.</a:t>
            </a:r>
            <a:endParaRPr lang="en-US" altLang="en-US" sz="2400"/>
          </a:p>
          <a:p>
            <a:pPr marL="0" indent="0" algn="just">
              <a:buNone/>
            </a:pPr>
            <a:endParaRPr lang="en-US" altLang="en-US" sz="2400" b="1"/>
          </a:p>
          <a:p>
            <a:pPr marL="0" indent="0" algn="just">
              <a:buNone/>
            </a:pPr>
            <a:r>
              <a:rPr lang="en-US" altLang="en-US" sz="2400" b="1"/>
              <a:t>Limitations:</a:t>
            </a:r>
            <a:endParaRPr lang="en-US" altLang="en-US" sz="2400" b="1"/>
          </a:p>
          <a:p>
            <a:pPr algn="just"/>
            <a:r>
              <a:rPr lang="en-US" altLang="en-US" sz="2400"/>
              <a:t>Highlighted methodological concerns that need addressing before clinical translation.</a:t>
            </a: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Problem Statement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t>Early detection of pneumonia is crucial for effective treatment. Traditional diagnosis methods are time-consuming and require expert radiologists. This project aims to automate and improve pneumonia classification using deep learning models.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Objectives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t>Develop a robust pneumonia detection system using CNN ensemble models.</a:t>
            </a:r>
          </a:p>
          <a:p>
            <a:pPr algn="just"/>
            <a:r>
              <a:t>Improve accuracy compared to individual models.</a:t>
            </a:r>
          </a:p>
          <a:p>
            <a:pPr algn="just"/>
            <a:r>
              <a:t>Utilize data augmentation to enhance model generalization.</a:t>
            </a:r>
          </a:p>
          <a:p>
            <a:pPr algn="just"/>
            <a:r>
              <a:rPr lang="en-US"/>
              <a:t>Create an UI Application in the end for the Pneumonia Detection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t>Applies to medical image analysis.</a:t>
            </a:r>
          </a:p>
          <a:p>
            <a:pPr algn="just"/>
            <a:r>
              <a:t>Potentially assists radiologists in pneumonia detection.</a:t>
            </a:r>
          </a:p>
          <a:p>
            <a:pPr algn="just"/>
            <a:r>
              <a:t>Can be extended to classify other lung diseases.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/>
              <a:t>Dataset Overview</a:t>
            </a: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t>Dataset: Chest X-ray Pneumonia Dataset (Kaggle)</a:t>
            </a:r>
          </a:p>
          <a:p>
            <a:pPr algn="just"/>
            <a:r>
              <a:t>Training images: Normal &amp; Pneumonia</a:t>
            </a:r>
          </a:p>
          <a:p>
            <a:pPr algn="just"/>
            <a:r>
              <a:t>Validation images: Normal &amp; Pneumonia</a:t>
            </a:r>
          </a:p>
          <a:p>
            <a:pPr algn="just"/>
            <a:r>
              <a:t>Test images: Normal &amp; Pneumonia</a:t>
            </a:r>
          </a:p>
          <a:p>
            <a:pPr algn="just"/>
            <a:r>
              <a:t>Datasetlink:</a:t>
            </a:r>
            <a:r>
              <a:rPr lang="en-US"/>
              <a:t>   </a:t>
            </a:r>
            <a:r>
              <a:rPr lang="en-US" altLang="en-US"/>
              <a:t>https: //www.kaggle.com/datasets/paultimothymooney/chest-xray-pneumonia/data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087120"/>
            <a:ext cx="8728710" cy="4953000"/>
          </a:xfrm>
        </p:spPr>
        <p:txBody>
          <a:bodyPr/>
          <a:p>
            <a:pPr algn="just"/>
            <a:r>
              <a:rPr lang="en-US" altLang="en-US" sz="1800"/>
              <a:t>The dataset consists of 5,856 chest X-ray images categorized into Normal and Pneumonia cases, organized into three sets:</a:t>
            </a:r>
            <a:endParaRPr lang="en-US" altLang="en-US" sz="1800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699770" y="1710055"/>
          <a:ext cx="7994650" cy="1861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765"/>
                <a:gridCol w="1975485"/>
                <a:gridCol w="2275840"/>
                <a:gridCol w="1813560"/>
              </a:tblGrid>
              <a:tr h="398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Dataset Split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Normal Images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Pneumonia Images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b="1"/>
                        <a:t>Total Images</a:t>
                      </a:r>
                      <a:endParaRPr lang="en-US" b="1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Train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1341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3875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5216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Test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234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390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624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Validation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16</a:t>
                      </a: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Total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1583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4273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5856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4273550"/>
            <a:ext cx="1551305" cy="16719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99770" y="38100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Normal Chest X-Ray</a:t>
            </a:r>
            <a:endParaRPr lang="en-US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345" y="4273550"/>
            <a:ext cx="1631950" cy="166751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4846320" y="38100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Pneumonia Chest X-Ray</a:t>
            </a:r>
            <a:endParaRPr lang="en-US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29*141"/>
  <p:tag name="TABLE_ENDDRAG_RECT" val="55*197*629*141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5000</Words>
  <Application>WPS Slides</Application>
  <PresentationFormat>On-screen Show (4:3)</PresentationFormat>
  <Paragraphs>199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Ensemble CNN Models for Pneumonia Classification</vt:lpstr>
      <vt:lpstr>Introduction</vt:lpstr>
      <vt:lpstr>Literature Review 1</vt:lpstr>
      <vt:lpstr>PowerPoint 演示文稿</vt:lpstr>
      <vt:lpstr>Problem Statement</vt:lpstr>
      <vt:lpstr>Objectives</vt:lpstr>
      <vt:lpstr>Scope of Project</vt:lpstr>
      <vt:lpstr>Dataset Overview</vt:lpstr>
      <vt:lpstr>PowerPoint 演示文稿</vt:lpstr>
      <vt:lpstr>Data Preprocessing</vt:lpstr>
      <vt:lpstr>Proposed System</vt:lpstr>
      <vt:lpstr>System Architecture</vt:lpstr>
      <vt:lpstr>Architecture Diagram</vt:lpstr>
      <vt:lpstr>CNN Models to be used as the project progress</vt:lpstr>
      <vt:lpstr>Ensemble Learning</vt:lpstr>
      <vt:lpstr>Model Training Process</vt:lpstr>
      <vt:lpstr>CNN Training</vt:lpstr>
      <vt:lpstr>ResNet,Vgg16, DenseNet EfficientNet Training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Applications</vt:lpstr>
      <vt:lpstr>Future Enhancements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adars</cp:lastModifiedBy>
  <cp:revision>10</cp:revision>
  <dcterms:created xsi:type="dcterms:W3CDTF">2013-01-27T09:14:00Z</dcterms:created>
  <dcterms:modified xsi:type="dcterms:W3CDTF">2025-04-09T18:22:22Z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3E023A888D054B6EA3F248252FC16ACD_12</vt:lpwstr>
  </property>
  <property fmtid="{D5CDD505-2E9C-101B-9397-08002B2CF9AE}" pid="3" name="KSOProductBuildVer">
    <vt:lpwstr>1033-12.2.0.20782</vt:lpwstr>
  </property>
</Properties>
</file>