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7553-4AD4-4923-8353-59813FA080E7}" type="datetimeFigureOut">
              <a:rPr lang="en-IN" smtClean="0"/>
              <a:pPr/>
              <a:t>31-07-2022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80EF-162D-49CA-A03E-97160898FF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5690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7553-4AD4-4923-8353-59813FA080E7}" type="datetimeFigureOut">
              <a:rPr lang="en-IN" smtClean="0"/>
              <a:pPr/>
              <a:t>31-07-2022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80EF-162D-49CA-A03E-97160898FF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149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7553-4AD4-4923-8353-59813FA080E7}" type="datetimeFigureOut">
              <a:rPr lang="en-IN" smtClean="0"/>
              <a:pPr/>
              <a:t>31-07-2022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80EF-162D-49CA-A03E-97160898FF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4496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7553-4AD4-4923-8353-59813FA080E7}" type="datetimeFigureOut">
              <a:rPr lang="en-IN" smtClean="0"/>
              <a:pPr/>
              <a:t>31-07-2022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80EF-162D-49CA-A03E-97160898FF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0019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7553-4AD4-4923-8353-59813FA080E7}" type="datetimeFigureOut">
              <a:rPr lang="en-IN" smtClean="0"/>
              <a:pPr/>
              <a:t>31-07-2022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80EF-162D-49CA-A03E-97160898FF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1657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7553-4AD4-4923-8353-59813FA080E7}" type="datetimeFigureOut">
              <a:rPr lang="en-IN" smtClean="0"/>
              <a:pPr/>
              <a:t>31-07-2022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80EF-162D-49CA-A03E-97160898FF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1850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7553-4AD4-4923-8353-59813FA080E7}" type="datetimeFigureOut">
              <a:rPr lang="en-IN" smtClean="0"/>
              <a:pPr/>
              <a:t>31-07-2022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80EF-162D-49CA-A03E-97160898FF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4210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7553-4AD4-4923-8353-59813FA080E7}" type="datetimeFigureOut">
              <a:rPr lang="en-IN" smtClean="0"/>
              <a:pPr/>
              <a:t>31-07-2022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80EF-162D-49CA-A03E-97160898FF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6567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7553-4AD4-4923-8353-59813FA080E7}" type="datetimeFigureOut">
              <a:rPr lang="en-IN" smtClean="0"/>
              <a:pPr/>
              <a:t>31-07-2022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80EF-162D-49CA-A03E-97160898FF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6971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7553-4AD4-4923-8353-59813FA080E7}" type="datetimeFigureOut">
              <a:rPr lang="en-IN" smtClean="0"/>
              <a:pPr/>
              <a:t>31-07-2022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80EF-162D-49CA-A03E-97160898FF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384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7553-4AD4-4923-8353-59813FA080E7}" type="datetimeFigureOut">
              <a:rPr lang="en-IN" smtClean="0"/>
              <a:pPr/>
              <a:t>31-07-2022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80EF-162D-49CA-A03E-97160898FF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2844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87553-4AD4-4923-8353-59813FA080E7}" type="datetimeFigureOut">
              <a:rPr lang="en-IN" smtClean="0"/>
              <a:pPr/>
              <a:t>31-07-2022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380EF-162D-49CA-A03E-97160898FF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6877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UNIT-3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00806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7673"/>
            <a:ext cx="10515600" cy="579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61066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436728"/>
            <a:ext cx="10515600" cy="574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1688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722" y="357140"/>
            <a:ext cx="10515600" cy="900931"/>
          </a:xfrm>
        </p:spPr>
        <p:txBody>
          <a:bodyPr/>
          <a:lstStyle/>
          <a:p>
            <a:r>
              <a:rPr lang="en-IN" dirty="0" smtClean="0"/>
              <a:t>Propositional Logic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257" y="1258070"/>
            <a:ext cx="10515600" cy="5478461"/>
          </a:xfrm>
        </p:spPr>
        <p:txBody>
          <a:bodyPr/>
          <a:lstStyle/>
          <a:p>
            <a:r>
              <a:rPr lang="en-US" dirty="0" smtClean="0"/>
              <a:t>In propositional logic (PL) an user defines a set of propositional symbols, like P and Q. </a:t>
            </a:r>
          </a:p>
          <a:p>
            <a:r>
              <a:rPr lang="en-US" dirty="0" smtClean="0"/>
              <a:t>User defines the semantics of each of these symbols.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328" y="2531657"/>
            <a:ext cx="3678570" cy="1212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92" y="3744094"/>
            <a:ext cx="9603262" cy="273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5882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545910"/>
            <a:ext cx="10762397" cy="563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1459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14400"/>
            <a:ext cx="10515600" cy="279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00653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351127"/>
            <a:ext cx="10515600" cy="292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284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9725167" cy="280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88173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7797"/>
            <a:ext cx="10515600" cy="554916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91" y="1241947"/>
            <a:ext cx="9730854" cy="324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8185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79" y="1583140"/>
            <a:ext cx="9539784" cy="281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19827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35" y="1825625"/>
            <a:ext cx="10044752" cy="416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595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To understand the importance of knowledge representation in intelligent agents .</a:t>
            </a:r>
          </a:p>
          <a:p>
            <a:pPr algn="just"/>
            <a:r>
              <a:rPr lang="en-US" dirty="0" smtClean="0"/>
              <a:t>To understand the use of formal logic as a knowledge representation language.</a:t>
            </a:r>
          </a:p>
          <a:p>
            <a:pPr algn="just"/>
            <a:r>
              <a:rPr lang="en-US" dirty="0" smtClean="0"/>
              <a:t>The student should be familiar with the following concepts of logic,      1) syntax 2) semantics 3) validity 4) satisfiability 5) interpretation and models 6) entailment </a:t>
            </a:r>
          </a:p>
          <a:p>
            <a:pPr algn="just"/>
            <a:r>
              <a:rPr lang="en-US" dirty="0" smtClean="0"/>
              <a:t>To understand each of the above concepts in propositional logic .</a:t>
            </a:r>
          </a:p>
          <a:p>
            <a:pPr algn="just"/>
            <a:r>
              <a:rPr lang="en-US" dirty="0" smtClean="0"/>
              <a:t>To Students should learn different inference mechanisms in propositional logic.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13308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91" y="1924334"/>
            <a:ext cx="7110483" cy="368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79202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Logical inference are called Entailment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25" y="2497540"/>
            <a:ext cx="8114661" cy="348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2641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64" y="1698171"/>
            <a:ext cx="9953896" cy="412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9115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16" y="1825626"/>
            <a:ext cx="8911988" cy="420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937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85" y="559558"/>
            <a:ext cx="9535885" cy="533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9870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155675" cy="57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2517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36979"/>
            <a:ext cx="7759889" cy="50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1974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073" y="1690688"/>
            <a:ext cx="7328846" cy="46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68755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6"/>
            <a:ext cx="8469573" cy="551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933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1) “Artificial Intelligence”,</a:t>
            </a:r>
            <a:r>
              <a:rPr lang="en-US" dirty="0" err="1" smtClean="0"/>
              <a:t>NPTEL,CSE,IIT,Khargpur</a:t>
            </a:r>
            <a:endParaRPr lang="en-US" dirty="0" smtClean="0"/>
          </a:p>
          <a:p>
            <a:pPr marL="0" indent="0">
              <a:buNone/>
            </a:pPr>
            <a:r>
              <a:rPr lang="en-US" smtClean="0"/>
              <a:t>2)www.linguistics-online.com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4243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Knowledge Representation and Reasoning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Intelligent agents should have capacity for: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Perceiving, that is, acquiring information from environment,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Knowledge Representation, that is, representing its understanding of the world,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Reasoning, that is, inferring the implications of what it knows and of the choices it has, and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 Acting, that is, choosing what it want to do and carry it out.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97555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132" y="542736"/>
            <a:ext cx="10515600" cy="56260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primary component of a knowledge-based agent is its knowledge-base.</a:t>
            </a:r>
          </a:p>
          <a:p>
            <a:pPr algn="just"/>
            <a:r>
              <a:rPr lang="en-US" dirty="0" smtClean="0"/>
              <a:t>A knowledge-base is a set of sentences. </a:t>
            </a:r>
          </a:p>
          <a:p>
            <a:pPr algn="just"/>
            <a:r>
              <a:rPr lang="en-US" dirty="0" smtClean="0"/>
              <a:t>Each sentence is expressed in a language called the knowledge representation language. </a:t>
            </a:r>
          </a:p>
          <a:p>
            <a:pPr algn="just"/>
            <a:r>
              <a:rPr lang="en-US" dirty="0" smtClean="0"/>
              <a:t>Sentences represent some assertions about the world.</a:t>
            </a:r>
          </a:p>
          <a:p>
            <a:pPr algn="just"/>
            <a:r>
              <a:rPr lang="en-US" dirty="0" smtClean="0"/>
              <a:t>There must mechanisms to derive new sentences from old ones.</a:t>
            </a:r>
          </a:p>
          <a:p>
            <a:pPr algn="just"/>
            <a:r>
              <a:rPr lang="en-US" dirty="0" smtClean="0"/>
              <a:t>This process is known as inferencing or reasoning.</a:t>
            </a:r>
          </a:p>
          <a:p>
            <a:pPr algn="just"/>
            <a:r>
              <a:rPr lang="en-US" dirty="0" smtClean="0"/>
              <a:t>Inference must obey the primary requirement that the new sentences should follow logically from the previous ones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2265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 is the primary vehicle for representing and reasoning about knowledge.</a:t>
            </a:r>
          </a:p>
          <a:p>
            <a:r>
              <a:rPr lang="en-US" dirty="0" smtClean="0"/>
              <a:t> Formal language-The advantage of using formal logic as a language of AI is that it is precise and definite. This allows programs to be written which are declarative - they describe what is true and not how to solve problems.</a:t>
            </a:r>
          </a:p>
          <a:p>
            <a:r>
              <a:rPr lang="en-US" dirty="0" smtClean="0"/>
              <a:t>Limitations of formal language: large portion of the reasoning carried out by humans depends on handling knowledge that is uncertain.</a:t>
            </a:r>
          </a:p>
          <a:p>
            <a:r>
              <a:rPr lang="en-US" dirty="0" smtClean="0"/>
              <a:t>A logic consists of two parts-------</a:t>
            </a:r>
            <a:r>
              <a:rPr lang="en-US" b="1" dirty="0" smtClean="0"/>
              <a:t>language</a:t>
            </a:r>
            <a:r>
              <a:rPr lang="en-US" dirty="0" smtClean="0"/>
              <a:t> and a </a:t>
            </a:r>
            <a:r>
              <a:rPr lang="en-US" b="1" dirty="0" smtClean="0"/>
              <a:t>method of reasoning.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317233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Syntax</a:t>
            </a:r>
            <a:r>
              <a:rPr lang="en-IN" dirty="0" smtClean="0"/>
              <a:t>: </a:t>
            </a:r>
            <a:r>
              <a:rPr lang="en-US" dirty="0" smtClean="0"/>
              <a:t>Syntax specifies the symbols in the language and how they can be combined to form sentences.</a:t>
            </a:r>
          </a:p>
          <a:p>
            <a:r>
              <a:rPr lang="en-US" dirty="0" smtClean="0"/>
              <a:t>facts about the world are represented as sentences in logic.</a:t>
            </a:r>
          </a:p>
          <a:p>
            <a:r>
              <a:rPr lang="en-IN" b="1" dirty="0" smtClean="0"/>
              <a:t>Semantics</a:t>
            </a:r>
            <a:r>
              <a:rPr lang="en-IN" dirty="0" smtClean="0"/>
              <a:t>: </a:t>
            </a:r>
            <a:r>
              <a:rPr lang="en-US" dirty="0" smtClean="0"/>
              <a:t>It specifies what facts in the world a sentence refers to.</a:t>
            </a:r>
          </a:p>
          <a:p>
            <a:r>
              <a:rPr lang="en-US" dirty="0" smtClean="0"/>
              <a:t>also specifies how you assign a truth value to a sentence based on its meaning in the world.</a:t>
            </a:r>
          </a:p>
          <a:p>
            <a:r>
              <a:rPr lang="en-US" dirty="0" smtClean="0"/>
              <a:t>A fact is a claim about the world, and may be true or false.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49440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Syntactic Inference Method</a:t>
            </a:r>
            <a:r>
              <a:rPr lang="en-IN" dirty="0" smtClean="0"/>
              <a:t>: </a:t>
            </a:r>
            <a:r>
              <a:rPr lang="en-US" dirty="0" smtClean="0"/>
              <a:t>It refers to mechanical method for computing (deriving) new (true) sentences from existing sentences. </a:t>
            </a:r>
          </a:p>
          <a:p>
            <a:r>
              <a:rPr lang="en-US" i="1" u="sng" dirty="0" smtClean="0"/>
              <a:t>Facts</a:t>
            </a:r>
            <a:r>
              <a:rPr lang="en-US" b="1" i="1" u="sng" dirty="0" smtClean="0"/>
              <a:t> </a:t>
            </a:r>
            <a:r>
              <a:rPr lang="en-US" dirty="0" smtClean="0"/>
              <a:t>are claims about the world that are True or False.</a:t>
            </a:r>
          </a:p>
          <a:p>
            <a:r>
              <a:rPr lang="en-US" i="1" u="sng" dirty="0" smtClean="0"/>
              <a:t>representation</a:t>
            </a:r>
            <a:r>
              <a:rPr lang="en-US" dirty="0" smtClean="0"/>
              <a:t> is an expression (sentence) in some language that can be encoded in a computer program and stands for the objects and relations in the world.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067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7672"/>
            <a:ext cx="10515600" cy="5699291"/>
          </a:xfrm>
        </p:spPr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172" y="1269242"/>
            <a:ext cx="9005888" cy="443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613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426" y="570030"/>
            <a:ext cx="10515600" cy="5707939"/>
          </a:xfrm>
        </p:spPr>
        <p:txBody>
          <a:bodyPr/>
          <a:lstStyle/>
          <a:p>
            <a:r>
              <a:rPr lang="en-US" dirty="0" smtClean="0"/>
              <a:t>There are a number of logical systems with different syntax and semantics.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713" y="1692820"/>
            <a:ext cx="8140889" cy="412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1817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525</Words>
  <Application>Microsoft Office PowerPoint</Application>
  <PresentationFormat>Custom</PresentationFormat>
  <Paragraphs>45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UNIT-3</vt:lpstr>
      <vt:lpstr>Objectives</vt:lpstr>
      <vt:lpstr>Knowledge Representation and Reasoning </vt:lpstr>
      <vt:lpstr>Slide 4</vt:lpstr>
      <vt:lpstr>Logic</vt:lpstr>
      <vt:lpstr>Slide 6</vt:lpstr>
      <vt:lpstr>Slide 7</vt:lpstr>
      <vt:lpstr>Slide 8</vt:lpstr>
      <vt:lpstr>Slide 9</vt:lpstr>
      <vt:lpstr>Slide 10</vt:lpstr>
      <vt:lpstr>Slide 11</vt:lpstr>
      <vt:lpstr>Propositional Logic 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Inference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Reference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UNIT-3</dc:title>
  <dc:creator>shubha</dc:creator>
  <cp:lastModifiedBy>ISE</cp:lastModifiedBy>
  <cp:revision>49</cp:revision>
  <dcterms:created xsi:type="dcterms:W3CDTF">2022-06-06T01:28:28Z</dcterms:created>
  <dcterms:modified xsi:type="dcterms:W3CDTF">2022-07-31T04:49:15Z</dcterms:modified>
</cp:coreProperties>
</file>